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10"/>
  </p:notesMasterIdLst>
  <p:handoutMasterIdLst>
    <p:handoutMasterId r:id="rId111"/>
  </p:handoutMasterIdLst>
  <p:sldIdLst>
    <p:sldId id="460" r:id="rId2"/>
    <p:sldId id="403" r:id="rId3"/>
    <p:sldId id="404" r:id="rId4"/>
    <p:sldId id="487" r:id="rId5"/>
    <p:sldId id="488" r:id="rId6"/>
    <p:sldId id="489" r:id="rId7"/>
    <p:sldId id="490" r:id="rId8"/>
    <p:sldId id="491" r:id="rId9"/>
    <p:sldId id="493" r:id="rId10"/>
    <p:sldId id="494" r:id="rId11"/>
    <p:sldId id="492" r:id="rId12"/>
    <p:sldId id="495" r:id="rId13"/>
    <p:sldId id="496" r:id="rId14"/>
    <p:sldId id="497" r:id="rId15"/>
    <p:sldId id="498" r:id="rId16"/>
    <p:sldId id="499" r:id="rId17"/>
    <p:sldId id="500" r:id="rId18"/>
    <p:sldId id="501" r:id="rId19"/>
    <p:sldId id="502" r:id="rId20"/>
    <p:sldId id="503" r:id="rId21"/>
    <p:sldId id="504" r:id="rId22"/>
    <p:sldId id="505" r:id="rId23"/>
    <p:sldId id="506" r:id="rId24"/>
    <p:sldId id="507" r:id="rId25"/>
    <p:sldId id="508" r:id="rId26"/>
    <p:sldId id="509" r:id="rId27"/>
    <p:sldId id="510" r:id="rId28"/>
    <p:sldId id="513" r:id="rId29"/>
    <p:sldId id="514" r:id="rId30"/>
    <p:sldId id="511" r:id="rId31"/>
    <p:sldId id="512" r:id="rId32"/>
    <p:sldId id="405" r:id="rId33"/>
    <p:sldId id="467" r:id="rId34"/>
    <p:sldId id="406" r:id="rId35"/>
    <p:sldId id="407" r:id="rId36"/>
    <p:sldId id="260" r:id="rId37"/>
    <p:sldId id="408" r:id="rId38"/>
    <p:sldId id="259" r:id="rId39"/>
    <p:sldId id="373" r:id="rId40"/>
    <p:sldId id="359" r:id="rId41"/>
    <p:sldId id="360" r:id="rId42"/>
    <p:sldId id="265" r:id="rId43"/>
    <p:sldId id="263" r:id="rId44"/>
    <p:sldId id="264" r:id="rId45"/>
    <p:sldId id="409" r:id="rId46"/>
    <p:sldId id="327" r:id="rId47"/>
    <p:sldId id="328" r:id="rId48"/>
    <p:sldId id="329" r:id="rId49"/>
    <p:sldId id="330" r:id="rId50"/>
    <p:sldId id="363" r:id="rId51"/>
    <p:sldId id="366" r:id="rId52"/>
    <p:sldId id="364" r:id="rId53"/>
    <p:sldId id="368" r:id="rId54"/>
    <p:sldId id="367" r:id="rId55"/>
    <p:sldId id="365" r:id="rId56"/>
    <p:sldId id="468" r:id="rId57"/>
    <p:sldId id="395" r:id="rId58"/>
    <p:sldId id="393" r:id="rId59"/>
    <p:sldId id="384" r:id="rId60"/>
    <p:sldId id="469" r:id="rId61"/>
    <p:sldId id="425" r:id="rId62"/>
    <p:sldId id="426" r:id="rId63"/>
    <p:sldId id="427" r:id="rId64"/>
    <p:sldId id="428" r:id="rId65"/>
    <p:sldId id="429" r:id="rId66"/>
    <p:sldId id="430" r:id="rId67"/>
    <p:sldId id="471" r:id="rId68"/>
    <p:sldId id="431" r:id="rId69"/>
    <p:sldId id="432" r:id="rId70"/>
    <p:sldId id="434" r:id="rId71"/>
    <p:sldId id="435" r:id="rId72"/>
    <p:sldId id="436" r:id="rId73"/>
    <p:sldId id="437" r:id="rId74"/>
    <p:sldId id="438" r:id="rId75"/>
    <p:sldId id="439" r:id="rId76"/>
    <p:sldId id="440" r:id="rId77"/>
    <p:sldId id="441" r:id="rId78"/>
    <p:sldId id="442" r:id="rId79"/>
    <p:sldId id="443" r:id="rId80"/>
    <p:sldId id="444" r:id="rId81"/>
    <p:sldId id="445" r:id="rId82"/>
    <p:sldId id="446" r:id="rId83"/>
    <p:sldId id="447" r:id="rId84"/>
    <p:sldId id="448" r:id="rId85"/>
    <p:sldId id="486" r:id="rId86"/>
    <p:sldId id="449" r:id="rId87"/>
    <p:sldId id="450" r:id="rId88"/>
    <p:sldId id="451" r:id="rId89"/>
    <p:sldId id="452" r:id="rId90"/>
    <p:sldId id="483" r:id="rId91"/>
    <p:sldId id="482" r:id="rId92"/>
    <p:sldId id="484" r:id="rId93"/>
    <p:sldId id="485" r:id="rId94"/>
    <p:sldId id="455" r:id="rId95"/>
    <p:sldId id="453" r:id="rId96"/>
    <p:sldId id="454" r:id="rId97"/>
    <p:sldId id="472" r:id="rId98"/>
    <p:sldId id="473" r:id="rId99"/>
    <p:sldId id="476" r:id="rId100"/>
    <p:sldId id="474" r:id="rId101"/>
    <p:sldId id="475" r:id="rId102"/>
    <p:sldId id="477" r:id="rId103"/>
    <p:sldId id="456" r:id="rId104"/>
    <p:sldId id="457" r:id="rId105"/>
    <p:sldId id="478" r:id="rId106"/>
    <p:sldId id="479" r:id="rId107"/>
    <p:sldId id="480" r:id="rId108"/>
    <p:sldId id="481" r:id="rId109"/>
  </p:sldIdLst>
  <p:sldSz cx="9144000" cy="6858000" type="screen4x3"/>
  <p:notesSz cx="6985000" cy="9271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FF"/>
    <a:srgbClr val="FF0000"/>
    <a:srgbClr val="FFFF99"/>
    <a:srgbClr val="FFB481"/>
    <a:srgbClr val="660066"/>
    <a:srgbClr val="CC9900"/>
    <a:srgbClr val="FF7C80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54" autoAdjust="0"/>
    <p:restoredTop sz="94645" autoAdjust="0"/>
  </p:normalViewPr>
  <p:slideViewPr>
    <p:cSldViewPr>
      <p:cViewPr varScale="1">
        <p:scale>
          <a:sx n="89" d="100"/>
          <a:sy n="89" d="100"/>
        </p:scale>
        <p:origin x="1254" y="5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presProps" Target="pres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viewProps" Target="viewProp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notesMaster" Target="notesMasters/notesMaster1.xml"/><Relationship Id="rId115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t" anchorCtr="0" compatLnSpc="1">
            <a:prstTxWarp prst="textNoShape">
              <a:avLst/>
            </a:prstTxWarp>
          </a:bodyPr>
          <a:lstStyle>
            <a:lvl1pPr defTabSz="9112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5605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t" anchorCtr="0" compatLnSpc="1">
            <a:prstTxWarp prst="textNoShape">
              <a:avLst/>
            </a:prstTxWarp>
          </a:bodyPr>
          <a:lstStyle>
            <a:lvl1pPr algn="r" defTabSz="9112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b" anchorCtr="0" compatLnSpc="1">
            <a:prstTxWarp prst="textNoShape">
              <a:avLst/>
            </a:prstTxWarp>
          </a:bodyPr>
          <a:lstStyle>
            <a:lvl1pPr defTabSz="9112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605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b" anchorCtr="0" compatLnSpc="1">
            <a:prstTxWarp prst="textNoShape">
              <a:avLst/>
            </a:prstTxWarp>
          </a:bodyPr>
          <a:lstStyle>
            <a:lvl1pPr algn="r" defTabSz="911225">
              <a:defRPr sz="1200"/>
            </a:lvl1pPr>
          </a:lstStyle>
          <a:p>
            <a:pPr>
              <a:defRPr/>
            </a:pPr>
            <a:fld id="{1AD21D15-E41D-4841-B0E8-C1F365B488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9584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5605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16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4750" y="695325"/>
            <a:ext cx="4635500" cy="3476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93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8500" y="4403725"/>
            <a:ext cx="5588000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293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93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605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C3C4F54-A518-4B3A-A398-C5DB328E45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4288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  <a:solidFill>
            <a:schemeClr val="accent6">
              <a:lumMod val="75000"/>
            </a:schemeClr>
          </a:solidFill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685800"/>
            <a:ext cx="8839200" cy="5867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553200"/>
            <a:ext cx="1905000" cy="381000"/>
          </a:xfrm>
        </p:spPr>
        <p:txBody>
          <a:bodyPr/>
          <a:lstStyle>
            <a:lvl1pPr>
              <a:defRPr sz="1100"/>
            </a:lvl1pPr>
          </a:lstStyle>
          <a:p>
            <a:pPr>
              <a:defRPr/>
            </a:pPr>
            <a:r>
              <a:rPr lang="en-US"/>
              <a:t>A. Moshovos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553200"/>
            <a:ext cx="3200400" cy="381000"/>
          </a:xfrm>
        </p:spPr>
        <p:txBody>
          <a:bodyPr/>
          <a:lstStyle>
            <a:lvl1pPr>
              <a:defRPr sz="1100"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1905000" cy="304800"/>
          </a:xfrm>
        </p:spPr>
        <p:txBody>
          <a:bodyPr/>
          <a:lstStyle>
            <a:lvl1pPr>
              <a:defRPr sz="1100"/>
            </a:lvl1pPr>
          </a:lstStyle>
          <a:p>
            <a:pPr>
              <a:defRPr/>
            </a:pPr>
            <a:fld id="{6683DF00-82C3-4169-957D-9444AED10F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1A740-8A62-4DC0-ACFC-5215034137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7E27F-7320-4765-A2DD-C708C99F4C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066800"/>
            <a:ext cx="3810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3810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59F4B-26EE-463C-AB41-1E53E23678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066800"/>
            <a:ext cx="7772400" cy="51816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DDB99-148E-44FE-8842-BDD0FDA006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0C212-89E2-4CEF-B7EE-0507281B5C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86179-2161-4720-8D00-8FF5D6BBA6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66800"/>
            <a:ext cx="3810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3810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EF1D1-98FC-44A0-8034-054151B8E4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2591E-2AAD-406D-B77A-B5ACE68073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38569D-AA34-4BDE-8500-7AB083ED07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0E300-685E-4389-A9BF-5A7E7824CF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955995-201E-4CC5-81D2-F68A62F918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CB3B5-F958-48D8-B97F-7ECA1BE6E7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066800"/>
            <a:ext cx="7772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324600"/>
            <a:ext cx="3200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685800" y="990600"/>
            <a:ext cx="777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685800" y="6324600"/>
            <a:ext cx="777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E59309EE-A4D7-485A-BA38-F4D7BFA0A4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oshovos@eecg.toronto.edu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wmf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wmf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2.emf"/><Relationship Id="rId4" Type="http://schemas.openxmlformats.org/officeDocument/2006/relationships/oleObject" Target="../embeddings/Microsoft_Excel_97-2003_Worksheet1.xls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wmf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ecg.toronto.edu/~moshovos/ACA07/readings/smith-interrupts.pdf" TargetMode="Externa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3.bin"/><Relationship Id="rId4" Type="http://schemas.openxmlformats.org/officeDocument/2006/relationships/image" Target="../media/image45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5.bin"/><Relationship Id="rId4" Type="http://schemas.openxmlformats.org/officeDocument/2006/relationships/image" Target="../media/image45.emf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7.bin"/><Relationship Id="rId4" Type="http://schemas.openxmlformats.org/officeDocument/2006/relationships/image" Target="../media/image45.emf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9.bin"/><Relationship Id="rId4" Type="http://schemas.openxmlformats.org/officeDocument/2006/relationships/image" Target="../media/image45.emf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11.bin"/><Relationship Id="rId4" Type="http://schemas.openxmlformats.org/officeDocument/2006/relationships/image" Target="../media/image45.emf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wmf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b="1" dirty="0" err="1" smtClean="0"/>
              <a:t>RePLay</a:t>
            </a:r>
            <a:endParaRPr lang="en-US" sz="4000" b="1" dirty="0" smtClean="0"/>
          </a:p>
        </p:txBody>
      </p:sp>
      <p:sp>
        <p:nvSpPr>
          <p:cNvPr id="17411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Andreas Moshovos</a:t>
            </a:r>
          </a:p>
          <a:p>
            <a:r>
              <a:rPr lang="en-US" smtClean="0">
                <a:hlinkClick r:id="rId2"/>
              </a:rPr>
              <a:t>moshovos@eecg.toronto.edu</a:t>
            </a:r>
            <a:endParaRPr lang="en-US" smtClean="0"/>
          </a:p>
          <a:p>
            <a:r>
              <a:rPr lang="en-US" smtClean="0"/>
              <a:t>EA310</a:t>
            </a:r>
          </a:p>
          <a:p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marL="342900" indent="-342900">
              <a:buFontTx/>
              <a:buAutoNum type="alphaUcPeriod"/>
              <a:defRPr/>
            </a:pPr>
            <a:r>
              <a:rPr lang="en-US" dirty="0" err="1"/>
              <a:t>Moshovos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Winter 2016 – </a:t>
            </a:r>
            <a:r>
              <a:rPr lang="en-US" dirty="0"/>
              <a:t>ECE U. of Toronto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Sequencer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Frame Penalty: </a:t>
            </a:r>
          </a:p>
          <a:p>
            <a:pPr lvl="1"/>
            <a:r>
              <a:rPr lang="en-US" dirty="0"/>
              <a:t>Depends on the length and how deep is the failing assertion</a:t>
            </a:r>
          </a:p>
          <a:p>
            <a:r>
              <a:rPr lang="en-US" dirty="0" err="1"/>
              <a:t>RePLay</a:t>
            </a:r>
            <a:r>
              <a:rPr lang="en-US" dirty="0"/>
              <a:t> Sequencer</a:t>
            </a:r>
          </a:p>
          <a:p>
            <a:pPr lvl="1"/>
            <a:r>
              <a:rPr lang="en-US" dirty="0"/>
              <a:t>Select between: Branch Predictor and Frames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8" name="Content Placeholder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191000" y="3113271"/>
            <a:ext cx="4570829" cy="3337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7772400" y="3352800"/>
            <a:ext cx="838200" cy="762000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85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609600" y="6324600"/>
            <a:ext cx="1905000" cy="381000"/>
          </a:xfrm>
        </p:spPr>
        <p:txBody>
          <a:bodyPr/>
          <a:lstStyle/>
          <a:p>
            <a:r>
              <a:rPr lang="en-US" dirty="0"/>
              <a:t>ECE1773 Spring ‘02</a:t>
            </a:r>
          </a:p>
          <a:p>
            <a:r>
              <a:rPr lang="en-US" dirty="0"/>
              <a:t>© A. </a:t>
            </a:r>
            <a:r>
              <a:rPr lang="en-US" dirty="0" err="1"/>
              <a:t>Moshovos</a:t>
            </a:r>
            <a:r>
              <a:rPr lang="en-US" dirty="0"/>
              <a:t> (Toronto)</a:t>
            </a:r>
          </a:p>
        </p:txBody>
      </p:sp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Fetching Multiple Instructions &amp; the I-Cache</a:t>
            </a:r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9144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000"/>
              <a:t>4 instructions (4 bytes each) out of 32-byte line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Continuous chunk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Alignment restrictions also limit possible cases</a:t>
            </a:r>
          </a:p>
        </p:txBody>
      </p:sp>
      <p:sp>
        <p:nvSpPr>
          <p:cNvPr id="171012" name="Rectangle 4"/>
          <p:cNvSpPr>
            <a:spLocks noChangeArrowheads="1"/>
          </p:cNvSpPr>
          <p:nvPr/>
        </p:nvSpPr>
        <p:spPr bwMode="auto">
          <a:xfrm>
            <a:off x="685800" y="20574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13" name="Rectangle 5"/>
          <p:cNvSpPr>
            <a:spLocks noChangeArrowheads="1"/>
          </p:cNvSpPr>
          <p:nvPr/>
        </p:nvSpPr>
        <p:spPr bwMode="auto">
          <a:xfrm>
            <a:off x="1600200" y="20574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14" name="Rectangle 6"/>
          <p:cNvSpPr>
            <a:spLocks noChangeArrowheads="1"/>
          </p:cNvSpPr>
          <p:nvPr/>
        </p:nvSpPr>
        <p:spPr bwMode="auto">
          <a:xfrm>
            <a:off x="2514600" y="20574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15" name="Rectangle 7"/>
          <p:cNvSpPr>
            <a:spLocks noChangeArrowheads="1"/>
          </p:cNvSpPr>
          <p:nvPr/>
        </p:nvSpPr>
        <p:spPr bwMode="auto">
          <a:xfrm>
            <a:off x="3429000" y="20574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16" name="Rectangle 8"/>
          <p:cNvSpPr>
            <a:spLocks noChangeArrowheads="1"/>
          </p:cNvSpPr>
          <p:nvPr/>
        </p:nvSpPr>
        <p:spPr bwMode="auto">
          <a:xfrm>
            <a:off x="4343400" y="20574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i-0</a:t>
            </a:r>
          </a:p>
        </p:txBody>
      </p:sp>
      <p:sp>
        <p:nvSpPr>
          <p:cNvPr id="171017" name="Rectangle 9"/>
          <p:cNvSpPr>
            <a:spLocks noChangeArrowheads="1"/>
          </p:cNvSpPr>
          <p:nvPr/>
        </p:nvSpPr>
        <p:spPr bwMode="auto">
          <a:xfrm>
            <a:off x="5257800" y="20574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i-1</a:t>
            </a:r>
          </a:p>
        </p:txBody>
      </p:sp>
      <p:sp>
        <p:nvSpPr>
          <p:cNvPr id="171018" name="Rectangle 10"/>
          <p:cNvSpPr>
            <a:spLocks noChangeArrowheads="1"/>
          </p:cNvSpPr>
          <p:nvPr/>
        </p:nvSpPr>
        <p:spPr bwMode="auto">
          <a:xfrm>
            <a:off x="6172200" y="20574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i-2</a:t>
            </a:r>
          </a:p>
        </p:txBody>
      </p:sp>
      <p:sp>
        <p:nvSpPr>
          <p:cNvPr id="171019" name="Rectangle 11"/>
          <p:cNvSpPr>
            <a:spLocks noChangeArrowheads="1"/>
          </p:cNvSpPr>
          <p:nvPr/>
        </p:nvSpPr>
        <p:spPr bwMode="auto">
          <a:xfrm>
            <a:off x="7086600" y="20574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i-3</a:t>
            </a:r>
          </a:p>
        </p:txBody>
      </p:sp>
      <p:sp>
        <p:nvSpPr>
          <p:cNvPr id="171020" name="Rectangle 12"/>
          <p:cNvSpPr>
            <a:spLocks noChangeArrowheads="1"/>
          </p:cNvSpPr>
          <p:nvPr/>
        </p:nvSpPr>
        <p:spPr bwMode="auto">
          <a:xfrm>
            <a:off x="685800" y="25146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21" name="Rectangle 13"/>
          <p:cNvSpPr>
            <a:spLocks noChangeArrowheads="1"/>
          </p:cNvSpPr>
          <p:nvPr/>
        </p:nvSpPr>
        <p:spPr bwMode="auto">
          <a:xfrm>
            <a:off x="1600200" y="25146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22" name="Rectangle 14"/>
          <p:cNvSpPr>
            <a:spLocks noChangeArrowheads="1"/>
          </p:cNvSpPr>
          <p:nvPr/>
        </p:nvSpPr>
        <p:spPr bwMode="auto">
          <a:xfrm>
            <a:off x="2514600" y="25146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23" name="Rectangle 15"/>
          <p:cNvSpPr>
            <a:spLocks noChangeArrowheads="1"/>
          </p:cNvSpPr>
          <p:nvPr/>
        </p:nvSpPr>
        <p:spPr bwMode="auto">
          <a:xfrm>
            <a:off x="7086600" y="25146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24" name="Rectangle 16"/>
          <p:cNvSpPr>
            <a:spLocks noChangeArrowheads="1"/>
          </p:cNvSpPr>
          <p:nvPr/>
        </p:nvSpPr>
        <p:spPr bwMode="auto">
          <a:xfrm>
            <a:off x="3429000" y="25146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i-0</a:t>
            </a:r>
          </a:p>
        </p:txBody>
      </p:sp>
      <p:sp>
        <p:nvSpPr>
          <p:cNvPr id="171025" name="Rectangle 17"/>
          <p:cNvSpPr>
            <a:spLocks noChangeArrowheads="1"/>
          </p:cNvSpPr>
          <p:nvPr/>
        </p:nvSpPr>
        <p:spPr bwMode="auto">
          <a:xfrm>
            <a:off x="4343400" y="25146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i-1</a:t>
            </a:r>
          </a:p>
        </p:txBody>
      </p:sp>
      <p:sp>
        <p:nvSpPr>
          <p:cNvPr id="171026" name="Rectangle 18"/>
          <p:cNvSpPr>
            <a:spLocks noChangeArrowheads="1"/>
          </p:cNvSpPr>
          <p:nvPr/>
        </p:nvSpPr>
        <p:spPr bwMode="auto">
          <a:xfrm>
            <a:off x="5257800" y="25146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i-2</a:t>
            </a:r>
          </a:p>
        </p:txBody>
      </p:sp>
      <p:sp>
        <p:nvSpPr>
          <p:cNvPr id="171027" name="Rectangle 19"/>
          <p:cNvSpPr>
            <a:spLocks noChangeArrowheads="1"/>
          </p:cNvSpPr>
          <p:nvPr/>
        </p:nvSpPr>
        <p:spPr bwMode="auto">
          <a:xfrm>
            <a:off x="6172200" y="25146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i-3</a:t>
            </a:r>
          </a:p>
        </p:txBody>
      </p:sp>
      <p:sp>
        <p:nvSpPr>
          <p:cNvPr id="171028" name="Rectangle 20"/>
          <p:cNvSpPr>
            <a:spLocks noChangeArrowheads="1"/>
          </p:cNvSpPr>
          <p:nvPr/>
        </p:nvSpPr>
        <p:spPr bwMode="auto">
          <a:xfrm>
            <a:off x="6172200" y="29718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29" name="Rectangle 21"/>
          <p:cNvSpPr>
            <a:spLocks noChangeArrowheads="1"/>
          </p:cNvSpPr>
          <p:nvPr/>
        </p:nvSpPr>
        <p:spPr bwMode="auto">
          <a:xfrm>
            <a:off x="685800" y="29718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30" name="Rectangle 22"/>
          <p:cNvSpPr>
            <a:spLocks noChangeArrowheads="1"/>
          </p:cNvSpPr>
          <p:nvPr/>
        </p:nvSpPr>
        <p:spPr bwMode="auto">
          <a:xfrm>
            <a:off x="1600200" y="29718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31" name="Rectangle 23"/>
          <p:cNvSpPr>
            <a:spLocks noChangeArrowheads="1"/>
          </p:cNvSpPr>
          <p:nvPr/>
        </p:nvSpPr>
        <p:spPr bwMode="auto">
          <a:xfrm>
            <a:off x="2514600" y="29718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i-0</a:t>
            </a:r>
          </a:p>
        </p:txBody>
      </p:sp>
      <p:sp>
        <p:nvSpPr>
          <p:cNvPr id="171032" name="Rectangle 24"/>
          <p:cNvSpPr>
            <a:spLocks noChangeArrowheads="1"/>
          </p:cNvSpPr>
          <p:nvPr/>
        </p:nvSpPr>
        <p:spPr bwMode="auto">
          <a:xfrm>
            <a:off x="3429000" y="29718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i-1</a:t>
            </a:r>
          </a:p>
        </p:txBody>
      </p:sp>
      <p:sp>
        <p:nvSpPr>
          <p:cNvPr id="171033" name="Rectangle 25"/>
          <p:cNvSpPr>
            <a:spLocks noChangeArrowheads="1"/>
          </p:cNvSpPr>
          <p:nvPr/>
        </p:nvSpPr>
        <p:spPr bwMode="auto">
          <a:xfrm>
            <a:off x="4343400" y="29718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i-2</a:t>
            </a:r>
          </a:p>
        </p:txBody>
      </p:sp>
      <p:sp>
        <p:nvSpPr>
          <p:cNvPr id="171034" name="Rectangle 26"/>
          <p:cNvSpPr>
            <a:spLocks noChangeArrowheads="1"/>
          </p:cNvSpPr>
          <p:nvPr/>
        </p:nvSpPr>
        <p:spPr bwMode="auto">
          <a:xfrm>
            <a:off x="5257800" y="29718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i-3</a:t>
            </a:r>
          </a:p>
        </p:txBody>
      </p:sp>
      <p:sp>
        <p:nvSpPr>
          <p:cNvPr id="171035" name="Rectangle 27"/>
          <p:cNvSpPr>
            <a:spLocks noChangeArrowheads="1"/>
          </p:cNvSpPr>
          <p:nvPr/>
        </p:nvSpPr>
        <p:spPr bwMode="auto">
          <a:xfrm>
            <a:off x="7086600" y="29718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36" name="Rectangle 28"/>
          <p:cNvSpPr>
            <a:spLocks noChangeArrowheads="1"/>
          </p:cNvSpPr>
          <p:nvPr/>
        </p:nvSpPr>
        <p:spPr bwMode="auto">
          <a:xfrm>
            <a:off x="685800" y="34290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37" name="Rectangle 29"/>
          <p:cNvSpPr>
            <a:spLocks noChangeArrowheads="1"/>
          </p:cNvSpPr>
          <p:nvPr/>
        </p:nvSpPr>
        <p:spPr bwMode="auto">
          <a:xfrm>
            <a:off x="1600200" y="34290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i-0</a:t>
            </a:r>
          </a:p>
        </p:txBody>
      </p:sp>
      <p:sp>
        <p:nvSpPr>
          <p:cNvPr id="171038" name="Rectangle 30"/>
          <p:cNvSpPr>
            <a:spLocks noChangeArrowheads="1"/>
          </p:cNvSpPr>
          <p:nvPr/>
        </p:nvSpPr>
        <p:spPr bwMode="auto">
          <a:xfrm>
            <a:off x="2514600" y="34290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i-1</a:t>
            </a:r>
          </a:p>
        </p:txBody>
      </p:sp>
      <p:sp>
        <p:nvSpPr>
          <p:cNvPr id="171039" name="Rectangle 31"/>
          <p:cNvSpPr>
            <a:spLocks noChangeArrowheads="1"/>
          </p:cNvSpPr>
          <p:nvPr/>
        </p:nvSpPr>
        <p:spPr bwMode="auto">
          <a:xfrm>
            <a:off x="3429000" y="34290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i-2</a:t>
            </a:r>
          </a:p>
        </p:txBody>
      </p:sp>
      <p:sp>
        <p:nvSpPr>
          <p:cNvPr id="171040" name="Rectangle 32"/>
          <p:cNvSpPr>
            <a:spLocks noChangeArrowheads="1"/>
          </p:cNvSpPr>
          <p:nvPr/>
        </p:nvSpPr>
        <p:spPr bwMode="auto">
          <a:xfrm>
            <a:off x="4343400" y="34290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i-3</a:t>
            </a:r>
          </a:p>
        </p:txBody>
      </p:sp>
      <p:sp>
        <p:nvSpPr>
          <p:cNvPr id="171041" name="Rectangle 33"/>
          <p:cNvSpPr>
            <a:spLocks noChangeArrowheads="1"/>
          </p:cNvSpPr>
          <p:nvPr/>
        </p:nvSpPr>
        <p:spPr bwMode="auto">
          <a:xfrm>
            <a:off x="5257800" y="34290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42" name="Rectangle 34"/>
          <p:cNvSpPr>
            <a:spLocks noChangeArrowheads="1"/>
          </p:cNvSpPr>
          <p:nvPr/>
        </p:nvSpPr>
        <p:spPr bwMode="auto">
          <a:xfrm>
            <a:off x="6172200" y="34290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43" name="Rectangle 35"/>
          <p:cNvSpPr>
            <a:spLocks noChangeArrowheads="1"/>
          </p:cNvSpPr>
          <p:nvPr/>
        </p:nvSpPr>
        <p:spPr bwMode="auto">
          <a:xfrm>
            <a:off x="7086600" y="34290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44" name="Rectangle 36"/>
          <p:cNvSpPr>
            <a:spLocks noChangeArrowheads="1"/>
          </p:cNvSpPr>
          <p:nvPr/>
        </p:nvSpPr>
        <p:spPr bwMode="auto">
          <a:xfrm>
            <a:off x="685800" y="38862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i-0</a:t>
            </a:r>
          </a:p>
        </p:txBody>
      </p:sp>
      <p:sp>
        <p:nvSpPr>
          <p:cNvPr id="171045" name="Rectangle 37"/>
          <p:cNvSpPr>
            <a:spLocks noChangeArrowheads="1"/>
          </p:cNvSpPr>
          <p:nvPr/>
        </p:nvSpPr>
        <p:spPr bwMode="auto">
          <a:xfrm>
            <a:off x="1600200" y="38862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i-1</a:t>
            </a:r>
          </a:p>
        </p:txBody>
      </p:sp>
      <p:sp>
        <p:nvSpPr>
          <p:cNvPr id="171046" name="Rectangle 38"/>
          <p:cNvSpPr>
            <a:spLocks noChangeArrowheads="1"/>
          </p:cNvSpPr>
          <p:nvPr/>
        </p:nvSpPr>
        <p:spPr bwMode="auto">
          <a:xfrm>
            <a:off x="2514600" y="38862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i-2</a:t>
            </a:r>
          </a:p>
        </p:txBody>
      </p:sp>
      <p:sp>
        <p:nvSpPr>
          <p:cNvPr id="171047" name="Rectangle 39"/>
          <p:cNvSpPr>
            <a:spLocks noChangeArrowheads="1"/>
          </p:cNvSpPr>
          <p:nvPr/>
        </p:nvSpPr>
        <p:spPr bwMode="auto">
          <a:xfrm>
            <a:off x="3429000" y="38862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i-3</a:t>
            </a:r>
          </a:p>
        </p:txBody>
      </p:sp>
      <p:sp>
        <p:nvSpPr>
          <p:cNvPr id="171048" name="Rectangle 40"/>
          <p:cNvSpPr>
            <a:spLocks noChangeArrowheads="1"/>
          </p:cNvSpPr>
          <p:nvPr/>
        </p:nvSpPr>
        <p:spPr bwMode="auto">
          <a:xfrm>
            <a:off x="4343400" y="38862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49" name="Rectangle 41"/>
          <p:cNvSpPr>
            <a:spLocks noChangeArrowheads="1"/>
          </p:cNvSpPr>
          <p:nvPr/>
        </p:nvSpPr>
        <p:spPr bwMode="auto">
          <a:xfrm>
            <a:off x="5257800" y="38862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50" name="Rectangle 42"/>
          <p:cNvSpPr>
            <a:spLocks noChangeArrowheads="1"/>
          </p:cNvSpPr>
          <p:nvPr/>
        </p:nvSpPr>
        <p:spPr bwMode="auto">
          <a:xfrm>
            <a:off x="6172200" y="38862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51" name="Rectangle 43"/>
          <p:cNvSpPr>
            <a:spLocks noChangeArrowheads="1"/>
          </p:cNvSpPr>
          <p:nvPr/>
        </p:nvSpPr>
        <p:spPr bwMode="auto">
          <a:xfrm>
            <a:off x="7086600" y="38862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52" name="Rectangle 44"/>
          <p:cNvSpPr>
            <a:spLocks noChangeArrowheads="1"/>
          </p:cNvSpPr>
          <p:nvPr/>
        </p:nvSpPr>
        <p:spPr bwMode="auto">
          <a:xfrm>
            <a:off x="685800" y="4572000"/>
            <a:ext cx="7315200" cy="466725"/>
          </a:xfrm>
          <a:prstGeom prst="rect">
            <a:avLst/>
          </a:prstGeom>
          <a:solidFill>
            <a:schemeClr val="hlink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n-US">
                <a:latin typeface="Arial" charset="0"/>
              </a:rPr>
              <a:t>selection/alignment network</a:t>
            </a:r>
          </a:p>
        </p:txBody>
      </p:sp>
      <p:sp>
        <p:nvSpPr>
          <p:cNvPr id="171053" name="Line 45"/>
          <p:cNvSpPr>
            <a:spLocks noChangeShapeType="1"/>
          </p:cNvSpPr>
          <p:nvPr/>
        </p:nvSpPr>
        <p:spPr bwMode="auto">
          <a:xfrm>
            <a:off x="4114800" y="5181600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71054" name="Text Box 46"/>
          <p:cNvSpPr txBox="1">
            <a:spLocks noChangeArrowheads="1"/>
          </p:cNvSpPr>
          <p:nvPr/>
        </p:nvSpPr>
        <p:spPr bwMode="auto">
          <a:xfrm>
            <a:off x="4343400" y="5105400"/>
            <a:ext cx="184626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990000"/>
                </a:solidFill>
                <a:latin typeface="Arial" charset="0"/>
              </a:rPr>
              <a:t>to scheduler</a:t>
            </a:r>
          </a:p>
        </p:txBody>
      </p:sp>
      <p:sp>
        <p:nvSpPr>
          <p:cNvPr id="171055" name="Rectangle 47"/>
          <p:cNvSpPr>
            <a:spLocks noChangeArrowheads="1"/>
          </p:cNvSpPr>
          <p:nvPr/>
        </p:nvSpPr>
        <p:spPr bwMode="auto">
          <a:xfrm>
            <a:off x="2286000" y="55626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i-0</a:t>
            </a:r>
          </a:p>
        </p:txBody>
      </p:sp>
      <p:sp>
        <p:nvSpPr>
          <p:cNvPr id="171056" name="Rectangle 48"/>
          <p:cNvSpPr>
            <a:spLocks noChangeArrowheads="1"/>
          </p:cNvSpPr>
          <p:nvPr/>
        </p:nvSpPr>
        <p:spPr bwMode="auto">
          <a:xfrm>
            <a:off x="3200400" y="55626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i-1</a:t>
            </a:r>
          </a:p>
        </p:txBody>
      </p:sp>
      <p:sp>
        <p:nvSpPr>
          <p:cNvPr id="171057" name="Rectangle 49"/>
          <p:cNvSpPr>
            <a:spLocks noChangeArrowheads="1"/>
          </p:cNvSpPr>
          <p:nvPr/>
        </p:nvSpPr>
        <p:spPr bwMode="auto">
          <a:xfrm>
            <a:off x="4114800" y="55626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i-2</a:t>
            </a:r>
          </a:p>
        </p:txBody>
      </p:sp>
      <p:sp>
        <p:nvSpPr>
          <p:cNvPr id="171058" name="Rectangle 50"/>
          <p:cNvSpPr>
            <a:spLocks noChangeArrowheads="1"/>
          </p:cNvSpPr>
          <p:nvPr/>
        </p:nvSpPr>
        <p:spPr bwMode="auto">
          <a:xfrm>
            <a:off x="5029200" y="55626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i-3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ECE1773 Spring ‘02</a:t>
            </a:r>
          </a:p>
          <a:p>
            <a:r>
              <a:rPr lang="en-US"/>
              <a:t>© A. Moshovos (Toronto)</a:t>
            </a:r>
          </a:p>
        </p:txBody>
      </p:sp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MIPS R1000 Solution: Fetching 4 continuous insts</a:t>
            </a:r>
          </a:p>
        </p:txBody>
      </p:sp>
      <p:sp>
        <p:nvSpPr>
          <p:cNvPr id="172052" name="Rectangle 20"/>
          <p:cNvSpPr>
            <a:spLocks noChangeArrowheads="1"/>
          </p:cNvSpPr>
          <p:nvPr/>
        </p:nvSpPr>
        <p:spPr bwMode="auto">
          <a:xfrm>
            <a:off x="3482975" y="5105400"/>
            <a:ext cx="53975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5</a:t>
            </a:r>
          </a:p>
        </p:txBody>
      </p:sp>
      <p:sp>
        <p:nvSpPr>
          <p:cNvPr id="172053" name="Rectangle 21"/>
          <p:cNvSpPr>
            <a:spLocks noChangeArrowheads="1"/>
          </p:cNvSpPr>
          <p:nvPr/>
        </p:nvSpPr>
        <p:spPr bwMode="auto">
          <a:xfrm>
            <a:off x="4022725" y="5105400"/>
            <a:ext cx="541338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6</a:t>
            </a:r>
          </a:p>
        </p:txBody>
      </p:sp>
      <p:sp>
        <p:nvSpPr>
          <p:cNvPr id="172054" name="Rectangle 22"/>
          <p:cNvSpPr>
            <a:spLocks noChangeArrowheads="1"/>
          </p:cNvSpPr>
          <p:nvPr/>
        </p:nvSpPr>
        <p:spPr bwMode="auto">
          <a:xfrm>
            <a:off x="4564063" y="5105400"/>
            <a:ext cx="541337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7</a:t>
            </a:r>
          </a:p>
        </p:txBody>
      </p:sp>
      <p:sp>
        <p:nvSpPr>
          <p:cNvPr id="172055" name="Rectangle 23"/>
          <p:cNvSpPr>
            <a:spLocks noChangeArrowheads="1"/>
          </p:cNvSpPr>
          <p:nvPr/>
        </p:nvSpPr>
        <p:spPr bwMode="auto">
          <a:xfrm>
            <a:off x="5105400" y="5105400"/>
            <a:ext cx="541338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8</a:t>
            </a:r>
          </a:p>
        </p:txBody>
      </p:sp>
      <p:sp>
        <p:nvSpPr>
          <p:cNvPr id="172060" name="Line 28"/>
          <p:cNvSpPr>
            <a:spLocks noChangeShapeType="1"/>
          </p:cNvSpPr>
          <p:nvPr/>
        </p:nvSpPr>
        <p:spPr bwMode="auto">
          <a:xfrm>
            <a:off x="4572000" y="5562600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72061" name="Text Box 29"/>
          <p:cNvSpPr txBox="1">
            <a:spLocks noChangeArrowheads="1"/>
          </p:cNvSpPr>
          <p:nvPr/>
        </p:nvSpPr>
        <p:spPr bwMode="auto">
          <a:xfrm>
            <a:off x="4800600" y="5486400"/>
            <a:ext cx="184626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990000"/>
                </a:solidFill>
                <a:latin typeface="Arial" charset="0"/>
              </a:rPr>
              <a:t>to scheduler</a:t>
            </a:r>
          </a:p>
        </p:txBody>
      </p:sp>
      <p:sp>
        <p:nvSpPr>
          <p:cNvPr id="172078" name="Rectangle 46"/>
          <p:cNvSpPr>
            <a:spLocks noChangeArrowheads="1"/>
          </p:cNvSpPr>
          <p:nvPr/>
        </p:nvSpPr>
        <p:spPr bwMode="auto">
          <a:xfrm>
            <a:off x="990600" y="4267200"/>
            <a:ext cx="6956425" cy="466725"/>
          </a:xfrm>
          <a:prstGeom prst="rect">
            <a:avLst/>
          </a:prstGeom>
          <a:solidFill>
            <a:schemeClr val="hlink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n-US">
                <a:latin typeface="Arial" charset="0"/>
              </a:rPr>
              <a:t>rotate</a:t>
            </a:r>
          </a:p>
        </p:txBody>
      </p:sp>
      <p:sp>
        <p:nvSpPr>
          <p:cNvPr id="172036" name="Rectangle 4"/>
          <p:cNvSpPr>
            <a:spLocks noChangeArrowheads="1"/>
          </p:cNvSpPr>
          <p:nvPr/>
        </p:nvSpPr>
        <p:spPr bwMode="auto">
          <a:xfrm>
            <a:off x="331788" y="3124200"/>
            <a:ext cx="506412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0</a:t>
            </a:r>
          </a:p>
        </p:txBody>
      </p:sp>
      <p:sp>
        <p:nvSpPr>
          <p:cNvPr id="172037" name="Rectangle 5"/>
          <p:cNvSpPr>
            <a:spLocks noChangeArrowheads="1"/>
          </p:cNvSpPr>
          <p:nvPr/>
        </p:nvSpPr>
        <p:spPr bwMode="auto">
          <a:xfrm>
            <a:off x="838200" y="3124200"/>
            <a:ext cx="5080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4</a:t>
            </a:r>
          </a:p>
        </p:txBody>
      </p:sp>
      <p:sp>
        <p:nvSpPr>
          <p:cNvPr id="172038" name="Rectangle 6"/>
          <p:cNvSpPr>
            <a:spLocks noChangeArrowheads="1"/>
          </p:cNvSpPr>
          <p:nvPr/>
        </p:nvSpPr>
        <p:spPr bwMode="auto">
          <a:xfrm>
            <a:off x="1346200" y="3124200"/>
            <a:ext cx="506413" cy="457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8</a:t>
            </a:r>
          </a:p>
        </p:txBody>
      </p:sp>
      <p:sp>
        <p:nvSpPr>
          <p:cNvPr id="172039" name="Rectangle 7"/>
          <p:cNvSpPr>
            <a:spLocks noChangeArrowheads="1"/>
          </p:cNvSpPr>
          <p:nvPr/>
        </p:nvSpPr>
        <p:spPr bwMode="auto">
          <a:xfrm>
            <a:off x="1852613" y="3124200"/>
            <a:ext cx="5080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12</a:t>
            </a:r>
          </a:p>
        </p:txBody>
      </p:sp>
      <p:sp>
        <p:nvSpPr>
          <p:cNvPr id="172048" name="Rectangle 16"/>
          <p:cNvSpPr>
            <a:spLocks noChangeArrowheads="1"/>
          </p:cNvSpPr>
          <p:nvPr/>
        </p:nvSpPr>
        <p:spPr bwMode="auto">
          <a:xfrm>
            <a:off x="6532563" y="3124200"/>
            <a:ext cx="5080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3</a:t>
            </a:r>
          </a:p>
        </p:txBody>
      </p:sp>
      <p:sp>
        <p:nvSpPr>
          <p:cNvPr id="172049" name="Rectangle 17"/>
          <p:cNvSpPr>
            <a:spLocks noChangeArrowheads="1"/>
          </p:cNvSpPr>
          <p:nvPr/>
        </p:nvSpPr>
        <p:spPr bwMode="auto">
          <a:xfrm>
            <a:off x="7040563" y="3124200"/>
            <a:ext cx="506412" cy="457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7</a:t>
            </a:r>
          </a:p>
        </p:txBody>
      </p:sp>
      <p:sp>
        <p:nvSpPr>
          <p:cNvPr id="172050" name="Rectangle 18"/>
          <p:cNvSpPr>
            <a:spLocks noChangeArrowheads="1"/>
          </p:cNvSpPr>
          <p:nvPr/>
        </p:nvSpPr>
        <p:spPr bwMode="auto">
          <a:xfrm>
            <a:off x="7546975" y="3124200"/>
            <a:ext cx="5080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11</a:t>
            </a:r>
          </a:p>
        </p:txBody>
      </p:sp>
      <p:sp>
        <p:nvSpPr>
          <p:cNvPr id="172051" name="Rectangle 19"/>
          <p:cNvSpPr>
            <a:spLocks noChangeArrowheads="1"/>
          </p:cNvSpPr>
          <p:nvPr/>
        </p:nvSpPr>
        <p:spPr bwMode="auto">
          <a:xfrm>
            <a:off x="8054975" y="3124200"/>
            <a:ext cx="506413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15</a:t>
            </a:r>
          </a:p>
        </p:txBody>
      </p:sp>
      <p:sp>
        <p:nvSpPr>
          <p:cNvPr id="172079" name="Rectangle 47"/>
          <p:cNvSpPr>
            <a:spLocks noChangeArrowheads="1"/>
          </p:cNvSpPr>
          <p:nvPr/>
        </p:nvSpPr>
        <p:spPr bwMode="auto">
          <a:xfrm>
            <a:off x="2401888" y="3124200"/>
            <a:ext cx="506412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1</a:t>
            </a:r>
          </a:p>
        </p:txBody>
      </p:sp>
      <p:sp>
        <p:nvSpPr>
          <p:cNvPr id="172080" name="Rectangle 48"/>
          <p:cNvSpPr>
            <a:spLocks noChangeArrowheads="1"/>
          </p:cNvSpPr>
          <p:nvPr/>
        </p:nvSpPr>
        <p:spPr bwMode="auto">
          <a:xfrm>
            <a:off x="2908300" y="3124200"/>
            <a:ext cx="506413" cy="457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5</a:t>
            </a:r>
          </a:p>
        </p:txBody>
      </p:sp>
      <p:sp>
        <p:nvSpPr>
          <p:cNvPr id="172081" name="Rectangle 49"/>
          <p:cNvSpPr>
            <a:spLocks noChangeArrowheads="1"/>
          </p:cNvSpPr>
          <p:nvPr/>
        </p:nvSpPr>
        <p:spPr bwMode="auto">
          <a:xfrm>
            <a:off x="3414713" y="3124200"/>
            <a:ext cx="5080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9</a:t>
            </a:r>
          </a:p>
        </p:txBody>
      </p:sp>
      <p:sp>
        <p:nvSpPr>
          <p:cNvPr id="172082" name="Rectangle 50"/>
          <p:cNvSpPr>
            <a:spLocks noChangeArrowheads="1"/>
          </p:cNvSpPr>
          <p:nvPr/>
        </p:nvSpPr>
        <p:spPr bwMode="auto">
          <a:xfrm>
            <a:off x="3922713" y="3124200"/>
            <a:ext cx="506412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13</a:t>
            </a:r>
          </a:p>
        </p:txBody>
      </p:sp>
      <p:sp>
        <p:nvSpPr>
          <p:cNvPr id="172083" name="Rectangle 51"/>
          <p:cNvSpPr>
            <a:spLocks noChangeArrowheads="1"/>
          </p:cNvSpPr>
          <p:nvPr/>
        </p:nvSpPr>
        <p:spPr bwMode="auto">
          <a:xfrm>
            <a:off x="4470400" y="3124200"/>
            <a:ext cx="5080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2</a:t>
            </a:r>
          </a:p>
        </p:txBody>
      </p:sp>
      <p:sp>
        <p:nvSpPr>
          <p:cNvPr id="172084" name="Rectangle 52"/>
          <p:cNvSpPr>
            <a:spLocks noChangeArrowheads="1"/>
          </p:cNvSpPr>
          <p:nvPr/>
        </p:nvSpPr>
        <p:spPr bwMode="auto">
          <a:xfrm>
            <a:off x="4978400" y="3124200"/>
            <a:ext cx="506413" cy="457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6</a:t>
            </a:r>
          </a:p>
        </p:txBody>
      </p:sp>
      <p:sp>
        <p:nvSpPr>
          <p:cNvPr id="172085" name="Rectangle 53"/>
          <p:cNvSpPr>
            <a:spLocks noChangeArrowheads="1"/>
          </p:cNvSpPr>
          <p:nvPr/>
        </p:nvSpPr>
        <p:spPr bwMode="auto">
          <a:xfrm>
            <a:off x="5484813" y="3124200"/>
            <a:ext cx="5080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10</a:t>
            </a:r>
          </a:p>
        </p:txBody>
      </p:sp>
      <p:sp>
        <p:nvSpPr>
          <p:cNvPr id="172086" name="Rectangle 54"/>
          <p:cNvSpPr>
            <a:spLocks noChangeArrowheads="1"/>
          </p:cNvSpPr>
          <p:nvPr/>
        </p:nvSpPr>
        <p:spPr bwMode="auto">
          <a:xfrm>
            <a:off x="5992813" y="3124200"/>
            <a:ext cx="506412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14</a:t>
            </a:r>
          </a:p>
        </p:txBody>
      </p:sp>
      <p:sp>
        <p:nvSpPr>
          <p:cNvPr id="172110" name="Line 78"/>
          <p:cNvSpPr>
            <a:spLocks noChangeShapeType="1"/>
          </p:cNvSpPr>
          <p:nvPr/>
        </p:nvSpPr>
        <p:spPr bwMode="auto">
          <a:xfrm>
            <a:off x="1371600" y="3581400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72111" name="Line 79"/>
          <p:cNvSpPr>
            <a:spLocks noChangeShapeType="1"/>
          </p:cNvSpPr>
          <p:nvPr/>
        </p:nvSpPr>
        <p:spPr bwMode="auto">
          <a:xfrm>
            <a:off x="3429000" y="3581400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72112" name="Line 80"/>
          <p:cNvSpPr>
            <a:spLocks noChangeShapeType="1"/>
          </p:cNvSpPr>
          <p:nvPr/>
        </p:nvSpPr>
        <p:spPr bwMode="auto">
          <a:xfrm>
            <a:off x="5486400" y="3581400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72113" name="Line 81"/>
          <p:cNvSpPr>
            <a:spLocks noChangeShapeType="1"/>
          </p:cNvSpPr>
          <p:nvPr/>
        </p:nvSpPr>
        <p:spPr bwMode="auto">
          <a:xfrm>
            <a:off x="7543800" y="3581400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72114" name="Line 82"/>
          <p:cNvSpPr>
            <a:spLocks noChangeShapeType="1"/>
          </p:cNvSpPr>
          <p:nvPr/>
        </p:nvSpPr>
        <p:spPr bwMode="auto">
          <a:xfrm>
            <a:off x="4572000" y="4724400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72115" name="Rectangle 83"/>
          <p:cNvSpPr>
            <a:spLocks noGrp="1" noChangeArrowheads="1"/>
          </p:cNvSpPr>
          <p:nvPr>
            <p:ph type="body" idx="1"/>
          </p:nvPr>
        </p:nvSpPr>
        <p:spPr>
          <a:xfrm>
            <a:off x="685800" y="685800"/>
            <a:ext cx="7772400" cy="2057400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000" dirty="0"/>
              <a:t>4 instructions (4 bytes each) out of 16-inst line (64 bytes</a:t>
            </a:r>
            <a:r>
              <a:rPr lang="en-US" sz="2000" dirty="0" smtClean="0"/>
              <a:t>)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Four banks: </a:t>
            </a:r>
            <a:r>
              <a:rPr lang="en-US" sz="2000" b="0" dirty="0" smtClean="0"/>
              <a:t>read one instruction from each</a:t>
            </a: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000" dirty="0"/>
              <a:t>Calculate addr+0, …, addr+3 and send its MOD 4 to four read ports</a:t>
            </a:r>
          </a:p>
          <a:p>
            <a:pPr lvl="1">
              <a:lnSpc>
                <a:spcPct val="80000"/>
              </a:lnSpc>
            </a:pPr>
            <a:r>
              <a:rPr lang="en-US" sz="1800" dirty="0"/>
              <a:t>Only one inst. per set per cycle (for up to 4 </a:t>
            </a:r>
            <a:r>
              <a:rPr lang="en-US" sz="1800" dirty="0" err="1"/>
              <a:t>insts</a:t>
            </a:r>
            <a:r>
              <a:rPr lang="en-US" sz="1800" dirty="0"/>
              <a:t> fetched)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Select the 4 words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Then rotate into place</a:t>
            </a:r>
          </a:p>
        </p:txBody>
      </p:sp>
      <p:sp>
        <p:nvSpPr>
          <p:cNvPr id="172116" name="Rectangle 84"/>
          <p:cNvSpPr>
            <a:spLocks noChangeArrowheads="1"/>
          </p:cNvSpPr>
          <p:nvPr/>
        </p:nvSpPr>
        <p:spPr bwMode="auto">
          <a:xfrm>
            <a:off x="1143000" y="3962400"/>
            <a:ext cx="506413" cy="457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8</a:t>
            </a:r>
          </a:p>
        </p:txBody>
      </p:sp>
      <p:sp>
        <p:nvSpPr>
          <p:cNvPr id="172117" name="Rectangle 85"/>
          <p:cNvSpPr>
            <a:spLocks noChangeArrowheads="1"/>
          </p:cNvSpPr>
          <p:nvPr/>
        </p:nvSpPr>
        <p:spPr bwMode="auto">
          <a:xfrm>
            <a:off x="7315200" y="3962400"/>
            <a:ext cx="506413" cy="457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7</a:t>
            </a:r>
          </a:p>
        </p:txBody>
      </p:sp>
      <p:sp>
        <p:nvSpPr>
          <p:cNvPr id="172118" name="Rectangle 86"/>
          <p:cNvSpPr>
            <a:spLocks noChangeArrowheads="1"/>
          </p:cNvSpPr>
          <p:nvPr/>
        </p:nvSpPr>
        <p:spPr bwMode="auto">
          <a:xfrm>
            <a:off x="3200400" y="3962400"/>
            <a:ext cx="506413" cy="457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5</a:t>
            </a:r>
          </a:p>
        </p:txBody>
      </p:sp>
      <p:sp>
        <p:nvSpPr>
          <p:cNvPr id="172119" name="Rectangle 87"/>
          <p:cNvSpPr>
            <a:spLocks noChangeArrowheads="1"/>
          </p:cNvSpPr>
          <p:nvPr/>
        </p:nvSpPr>
        <p:spPr bwMode="auto">
          <a:xfrm>
            <a:off x="5257800" y="3962400"/>
            <a:ext cx="506413" cy="457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6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Flow	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Speculative Branches</a:t>
            </a:r>
          </a:p>
          <a:p>
            <a:pPr lvl="1"/>
            <a:r>
              <a:rPr lang="en-US" dirty="0" smtClean="0"/>
              <a:t>4-entry stack</a:t>
            </a:r>
          </a:p>
          <a:p>
            <a:pPr lvl="1"/>
            <a:r>
              <a:rPr lang="en-US" dirty="0" smtClean="0"/>
              <a:t>4-bit vector one-hot encoding of which is which</a:t>
            </a:r>
          </a:p>
          <a:p>
            <a:pPr lvl="2"/>
            <a:r>
              <a:rPr lang="en-US" dirty="0" smtClean="0"/>
              <a:t>Every instruction tagged with this</a:t>
            </a:r>
          </a:p>
          <a:p>
            <a:pPr lvl="1"/>
            <a:r>
              <a:rPr lang="en-US" dirty="0" smtClean="0"/>
              <a:t>Take snapshot of some structures</a:t>
            </a:r>
          </a:p>
          <a:p>
            <a:pPr lvl="2"/>
            <a:r>
              <a:rPr lang="en-US" dirty="0" smtClean="0"/>
              <a:t>History file – coarse grain</a:t>
            </a:r>
          </a:p>
          <a:p>
            <a:r>
              <a:rPr lang="en-US" dirty="0" smtClean="0"/>
              <a:t>Resolving Branches</a:t>
            </a:r>
          </a:p>
          <a:p>
            <a:pPr lvl="1"/>
            <a:r>
              <a:rPr lang="en-US" dirty="0" smtClean="0"/>
              <a:t>Correct</a:t>
            </a:r>
          </a:p>
          <a:p>
            <a:pPr lvl="2"/>
            <a:r>
              <a:rPr lang="en-US" dirty="0" smtClean="0"/>
              <a:t>Discard entry from stack</a:t>
            </a:r>
          </a:p>
          <a:p>
            <a:pPr lvl="2"/>
            <a:r>
              <a:rPr lang="en-US" dirty="0" smtClean="0"/>
              <a:t>Clear the corresponding bit from all instructions in the pipe</a:t>
            </a:r>
          </a:p>
          <a:p>
            <a:pPr lvl="1"/>
            <a:r>
              <a:rPr lang="en-US" dirty="0" smtClean="0"/>
              <a:t>Incorrect</a:t>
            </a:r>
          </a:p>
          <a:p>
            <a:pPr lvl="2"/>
            <a:r>
              <a:rPr lang="en-US" dirty="0" smtClean="0"/>
              <a:t>Discard all instructions following branch</a:t>
            </a:r>
          </a:p>
          <a:p>
            <a:pPr lvl="2"/>
            <a:r>
              <a:rPr lang="en-US" dirty="0" smtClean="0"/>
              <a:t>Broadcast one-hot encoded branch ID</a:t>
            </a:r>
          </a:p>
          <a:p>
            <a:pPr lvl="2"/>
            <a:r>
              <a:rPr lang="en-US" dirty="0" smtClean="0"/>
              <a:t>Flush everything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Register Renaming</a:t>
            </a:r>
          </a:p>
        </p:txBody>
      </p:sp>
      <p:pic>
        <p:nvPicPr>
          <p:cNvPr id="10854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6075" y="1109663"/>
            <a:ext cx="8450263" cy="5291137"/>
          </a:xfrm>
          <a:prstGeom prst="rect">
            <a:avLst/>
          </a:prstGeom>
          <a:noFill/>
          <a:ln w="9525" cmpd="dbl" algn="ctr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535867" y="1752600"/>
            <a:ext cx="1608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Doing things early</a:t>
            </a:r>
          </a:p>
          <a:p>
            <a:r>
              <a:rPr lang="en-US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Reduces critical path</a:t>
            </a:r>
          </a:p>
        </p:txBody>
      </p:sp>
      <p:cxnSp>
        <p:nvCxnSpPr>
          <p:cNvPr id="8" name="Straight Arrow Connector 7"/>
          <p:cNvCxnSpPr/>
          <p:nvPr/>
        </p:nvCxnSpPr>
        <p:spPr bwMode="auto">
          <a:xfrm rot="10800000" flipV="1">
            <a:off x="7391400" y="1828800"/>
            <a:ext cx="228600" cy="762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 rot="10800000" flipV="1">
            <a:off x="7696200" y="2209800"/>
            <a:ext cx="228600" cy="762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Rectangle 10"/>
          <p:cNvSpPr/>
          <p:nvPr/>
        </p:nvSpPr>
        <p:spPr bwMode="auto">
          <a:xfrm>
            <a:off x="1600200" y="3048000"/>
            <a:ext cx="990600" cy="304800"/>
          </a:xfrm>
          <a:prstGeom prst="rect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800600" y="4267200"/>
            <a:ext cx="3733800" cy="1371600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05600" y="3810000"/>
            <a:ext cx="18311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Reorder buffer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28800" y="914400"/>
            <a:ext cx="17956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From decode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62200" y="4267200"/>
            <a:ext cx="17910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To Scheduler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038600" y="5181600"/>
            <a:ext cx="74090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Link to ROB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1447800" y="2514600"/>
            <a:ext cx="2895600" cy="1066800"/>
          </a:xfrm>
          <a:prstGeom prst="rect">
            <a:avLst/>
          </a:prstGeom>
          <a:noFill/>
          <a:ln w="381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5800" y="2514600"/>
            <a:ext cx="7986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Register</a:t>
            </a:r>
          </a:p>
          <a:p>
            <a:r>
              <a:rPr lang="en-US" sz="12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Alias </a:t>
            </a:r>
          </a:p>
          <a:p>
            <a:r>
              <a:rPr lang="en-US" sz="12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Table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4572000" y="2514600"/>
            <a:ext cx="1066800" cy="1066800"/>
          </a:xfrm>
          <a:prstGeom prst="rect">
            <a:avLst/>
          </a:prstGeom>
          <a:noFill/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1905000" y="3581400"/>
            <a:ext cx="990600" cy="762000"/>
          </a:xfrm>
          <a:prstGeom prst="rect">
            <a:avLst/>
          </a:prstGeom>
          <a:noFill/>
          <a:ln w="38100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04800" y="3810000"/>
            <a:ext cx="15824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scoreboard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Scheduler</a:t>
            </a:r>
          </a:p>
        </p:txBody>
      </p:sp>
      <p:pic>
        <p:nvPicPr>
          <p:cNvPr id="10957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525" y="996950"/>
            <a:ext cx="8615363" cy="4862513"/>
          </a:xfrm>
          <a:prstGeom prst="rect">
            <a:avLst/>
          </a:prstGeom>
          <a:noFill/>
          <a:ln w="9525" cmpd="dbl" algn="ctr">
            <a:noFill/>
            <a:miter lim="800000"/>
            <a:headEnd/>
            <a:tailEnd/>
          </a:ln>
        </p:spPr>
      </p:pic>
      <p:sp>
        <p:nvSpPr>
          <p:cNvPr id="6" name="Freeform 5"/>
          <p:cNvSpPr/>
          <p:nvPr/>
        </p:nvSpPr>
        <p:spPr bwMode="auto">
          <a:xfrm>
            <a:off x="703943" y="1625600"/>
            <a:ext cx="6342743" cy="1328057"/>
          </a:xfrm>
          <a:custGeom>
            <a:avLst/>
            <a:gdLst>
              <a:gd name="connsiteX0" fmla="*/ 0 w 6342743"/>
              <a:gd name="connsiteY0" fmla="*/ 834571 h 1328057"/>
              <a:gd name="connsiteX1" fmla="*/ 0 w 6342743"/>
              <a:gd name="connsiteY1" fmla="*/ 1328057 h 1328057"/>
              <a:gd name="connsiteX2" fmla="*/ 6342743 w 6342743"/>
              <a:gd name="connsiteY2" fmla="*/ 1328057 h 1328057"/>
              <a:gd name="connsiteX3" fmla="*/ 6335486 w 6342743"/>
              <a:gd name="connsiteY3" fmla="*/ 0 h 1328057"/>
              <a:gd name="connsiteX4" fmla="*/ 2554514 w 6342743"/>
              <a:gd name="connsiteY4" fmla="*/ 0 h 1328057"/>
              <a:gd name="connsiteX5" fmla="*/ 2554514 w 6342743"/>
              <a:gd name="connsiteY5" fmla="*/ 878114 h 1328057"/>
              <a:gd name="connsiteX6" fmla="*/ 0 w 6342743"/>
              <a:gd name="connsiteY6" fmla="*/ 834571 h 1328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42743" h="1328057">
                <a:moveTo>
                  <a:pt x="0" y="834571"/>
                </a:moveTo>
                <a:lnTo>
                  <a:pt x="0" y="1328057"/>
                </a:lnTo>
                <a:lnTo>
                  <a:pt x="6342743" y="1328057"/>
                </a:lnTo>
                <a:lnTo>
                  <a:pt x="6335486" y="0"/>
                </a:lnTo>
                <a:lnTo>
                  <a:pt x="2554514" y="0"/>
                </a:lnTo>
                <a:lnTo>
                  <a:pt x="2554514" y="878114"/>
                </a:lnTo>
                <a:lnTo>
                  <a:pt x="0" y="834571"/>
                </a:lnTo>
                <a:close/>
              </a:path>
            </a:pathLst>
          </a:cu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62800" y="1828800"/>
            <a:ext cx="15536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Reservation</a:t>
            </a:r>
          </a:p>
          <a:p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Station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685800" y="2971800"/>
            <a:ext cx="7848600" cy="838200"/>
          </a:xfrm>
          <a:prstGeom prst="rect">
            <a:avLst/>
          </a:prstGeom>
          <a:noFill/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96200" y="3962400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select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67200" y="685800"/>
            <a:ext cx="13134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WAKEUP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1905000" y="1981200"/>
            <a:ext cx="685800" cy="914400"/>
          </a:xfrm>
          <a:prstGeom prst="rect">
            <a:avLst/>
          </a:prstGeom>
          <a:noFill/>
          <a:ln w="381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28800" y="1295400"/>
            <a:ext cx="13468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Control</a:t>
            </a:r>
            <a:br>
              <a:rPr lang="en-US" sz="16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</a:br>
            <a:r>
              <a:rPr lang="en-US" sz="16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Speculation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Back-to-Back Scheduling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129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066800"/>
            <a:ext cx="4876800" cy="5338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3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Optimistic Scheduling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914400"/>
          </a:xfrm>
        </p:spPr>
        <p:txBody>
          <a:bodyPr/>
          <a:lstStyle/>
          <a:p>
            <a:r>
              <a:rPr lang="en-US"/>
              <a:t>ld r1</a:t>
            </a:r>
          </a:p>
          <a:p>
            <a:r>
              <a:rPr lang="en-US"/>
              <a:t>add _, r1</a:t>
            </a:r>
          </a:p>
        </p:txBody>
      </p:sp>
      <p:sp>
        <p:nvSpPr>
          <p:cNvPr id="148484" name="Rectangle 4"/>
          <p:cNvSpPr>
            <a:spLocks noChangeArrowheads="1"/>
          </p:cNvSpPr>
          <p:nvPr/>
        </p:nvSpPr>
        <p:spPr bwMode="auto">
          <a:xfrm>
            <a:off x="2743200" y="24384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</a:t>
            </a:r>
          </a:p>
        </p:txBody>
      </p:sp>
      <p:sp>
        <p:nvSpPr>
          <p:cNvPr id="148485" name="Rectangle 5"/>
          <p:cNvSpPr>
            <a:spLocks noChangeArrowheads="1"/>
          </p:cNvSpPr>
          <p:nvPr/>
        </p:nvSpPr>
        <p:spPr bwMode="auto">
          <a:xfrm>
            <a:off x="3962400" y="24384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E</a:t>
            </a:r>
          </a:p>
        </p:txBody>
      </p:sp>
      <p:sp>
        <p:nvSpPr>
          <p:cNvPr id="148486" name="Rectangle 6"/>
          <p:cNvSpPr>
            <a:spLocks noChangeArrowheads="1"/>
          </p:cNvSpPr>
          <p:nvPr/>
        </p:nvSpPr>
        <p:spPr bwMode="auto">
          <a:xfrm>
            <a:off x="4572000" y="2438400"/>
            <a:ext cx="609600" cy="304800"/>
          </a:xfrm>
          <a:prstGeom prst="rect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M</a:t>
            </a:r>
          </a:p>
        </p:txBody>
      </p:sp>
      <p:sp>
        <p:nvSpPr>
          <p:cNvPr id="148487" name="Rectangle 7"/>
          <p:cNvSpPr>
            <a:spLocks noChangeArrowheads="1"/>
          </p:cNvSpPr>
          <p:nvPr/>
        </p:nvSpPr>
        <p:spPr bwMode="auto">
          <a:xfrm>
            <a:off x="3352800" y="24384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</a:t>
            </a:r>
          </a:p>
        </p:txBody>
      </p:sp>
      <p:sp>
        <p:nvSpPr>
          <p:cNvPr id="148488" name="Rectangle 8"/>
          <p:cNvSpPr>
            <a:spLocks noChangeArrowheads="1"/>
          </p:cNvSpPr>
          <p:nvPr/>
        </p:nvSpPr>
        <p:spPr bwMode="auto">
          <a:xfrm>
            <a:off x="5181600" y="24384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W</a:t>
            </a:r>
          </a:p>
        </p:txBody>
      </p:sp>
      <p:sp>
        <p:nvSpPr>
          <p:cNvPr id="148489" name="Rectangle 9"/>
          <p:cNvSpPr>
            <a:spLocks noChangeArrowheads="1"/>
          </p:cNvSpPr>
          <p:nvPr/>
        </p:nvSpPr>
        <p:spPr bwMode="auto">
          <a:xfrm>
            <a:off x="3352800" y="27432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</a:t>
            </a:r>
          </a:p>
        </p:txBody>
      </p:sp>
      <p:sp>
        <p:nvSpPr>
          <p:cNvPr id="148490" name="Rectangle 10"/>
          <p:cNvSpPr>
            <a:spLocks noChangeArrowheads="1"/>
          </p:cNvSpPr>
          <p:nvPr/>
        </p:nvSpPr>
        <p:spPr bwMode="auto">
          <a:xfrm>
            <a:off x="5181600" y="2743200"/>
            <a:ext cx="609600" cy="304800"/>
          </a:xfrm>
          <a:prstGeom prst="rect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E</a:t>
            </a:r>
          </a:p>
        </p:txBody>
      </p:sp>
      <p:sp>
        <p:nvSpPr>
          <p:cNvPr id="148491" name="Rectangle 11"/>
          <p:cNvSpPr>
            <a:spLocks noChangeArrowheads="1"/>
          </p:cNvSpPr>
          <p:nvPr/>
        </p:nvSpPr>
        <p:spPr bwMode="auto">
          <a:xfrm>
            <a:off x="5791200" y="27432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M</a:t>
            </a:r>
          </a:p>
        </p:txBody>
      </p:sp>
      <p:sp>
        <p:nvSpPr>
          <p:cNvPr id="148492" name="Rectangle 12"/>
          <p:cNvSpPr>
            <a:spLocks noChangeArrowheads="1"/>
          </p:cNvSpPr>
          <p:nvPr/>
        </p:nvSpPr>
        <p:spPr bwMode="auto">
          <a:xfrm>
            <a:off x="3962400" y="27432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</a:t>
            </a:r>
          </a:p>
        </p:txBody>
      </p:sp>
      <p:sp>
        <p:nvSpPr>
          <p:cNvPr id="148493" name="Rectangle 13"/>
          <p:cNvSpPr>
            <a:spLocks noChangeArrowheads="1"/>
          </p:cNvSpPr>
          <p:nvPr/>
        </p:nvSpPr>
        <p:spPr bwMode="auto">
          <a:xfrm>
            <a:off x="6400800" y="27432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W</a:t>
            </a:r>
          </a:p>
        </p:txBody>
      </p:sp>
      <p:sp>
        <p:nvSpPr>
          <p:cNvPr id="148494" name="Text Box 14"/>
          <p:cNvSpPr txBox="1">
            <a:spLocks noChangeArrowheads="1"/>
          </p:cNvSpPr>
          <p:nvPr/>
        </p:nvSpPr>
        <p:spPr bwMode="auto">
          <a:xfrm>
            <a:off x="1219200" y="2590800"/>
            <a:ext cx="1257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Cache hit</a:t>
            </a:r>
          </a:p>
        </p:txBody>
      </p:sp>
      <p:sp>
        <p:nvSpPr>
          <p:cNvPr id="148495" name="Rectangle 15"/>
          <p:cNvSpPr>
            <a:spLocks noChangeArrowheads="1"/>
          </p:cNvSpPr>
          <p:nvPr/>
        </p:nvSpPr>
        <p:spPr bwMode="auto">
          <a:xfrm>
            <a:off x="4572000" y="27432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</a:t>
            </a: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4191000" y="3352800"/>
            <a:ext cx="2438400" cy="609600"/>
            <a:chOff x="1920" y="2208"/>
            <a:chExt cx="768" cy="384"/>
          </a:xfrm>
        </p:grpSpPr>
        <p:sp>
          <p:nvSpPr>
            <p:cNvPr id="148497" name="Rectangle 17"/>
            <p:cNvSpPr>
              <a:spLocks noChangeArrowheads="1"/>
            </p:cNvSpPr>
            <p:nvPr/>
          </p:nvSpPr>
          <p:spPr bwMode="auto">
            <a:xfrm>
              <a:off x="1920" y="2208"/>
              <a:ext cx="384" cy="192"/>
            </a:xfrm>
            <a:prstGeom prst="rect">
              <a:avLst/>
            </a:prstGeom>
            <a:solidFill>
              <a:srgbClr val="FF7C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M</a:t>
              </a:r>
            </a:p>
          </p:txBody>
        </p:sp>
        <p:sp>
          <p:nvSpPr>
            <p:cNvPr id="148498" name="Rectangle 18"/>
            <p:cNvSpPr>
              <a:spLocks noChangeArrowheads="1"/>
            </p:cNvSpPr>
            <p:nvPr/>
          </p:nvSpPr>
          <p:spPr bwMode="auto">
            <a:xfrm>
              <a:off x="2304" y="2400"/>
              <a:ext cx="384" cy="192"/>
            </a:xfrm>
            <a:prstGeom prst="rect">
              <a:avLst/>
            </a:prstGeom>
            <a:solidFill>
              <a:srgbClr val="FF7C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E</a:t>
              </a:r>
            </a:p>
          </p:txBody>
        </p:sp>
        <p:sp>
          <p:nvSpPr>
            <p:cNvPr id="148499" name="Rectangle 19"/>
            <p:cNvSpPr>
              <a:spLocks noChangeArrowheads="1"/>
            </p:cNvSpPr>
            <p:nvPr/>
          </p:nvSpPr>
          <p:spPr bwMode="auto">
            <a:xfrm>
              <a:off x="1920" y="2400"/>
              <a:ext cx="384" cy="19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D</a:t>
              </a:r>
            </a:p>
          </p:txBody>
        </p:sp>
      </p:grpSp>
      <p:sp>
        <p:nvSpPr>
          <p:cNvPr id="148500" name="Line 20"/>
          <p:cNvSpPr>
            <a:spLocks noChangeShapeType="1"/>
          </p:cNvSpPr>
          <p:nvPr/>
        </p:nvSpPr>
        <p:spPr bwMode="auto">
          <a:xfrm flipH="1" flipV="1">
            <a:off x="5410200" y="3962400"/>
            <a:ext cx="3048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8501" name="Text Box 21"/>
          <p:cNvSpPr txBox="1">
            <a:spLocks noChangeArrowheads="1"/>
          </p:cNvSpPr>
          <p:nvPr/>
        </p:nvSpPr>
        <p:spPr bwMode="auto">
          <a:xfrm>
            <a:off x="5181600" y="4572000"/>
            <a:ext cx="37242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add should start execution here</a:t>
            </a:r>
          </a:p>
        </p:txBody>
      </p:sp>
      <p:sp>
        <p:nvSpPr>
          <p:cNvPr id="148502" name="Line 22"/>
          <p:cNvSpPr>
            <a:spLocks noChangeShapeType="1"/>
          </p:cNvSpPr>
          <p:nvPr/>
        </p:nvSpPr>
        <p:spPr bwMode="auto">
          <a:xfrm flipV="1">
            <a:off x="4953000" y="4038600"/>
            <a:ext cx="381000" cy="1447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8503" name="Text Box 23"/>
          <p:cNvSpPr txBox="1">
            <a:spLocks noChangeArrowheads="1"/>
          </p:cNvSpPr>
          <p:nvPr/>
        </p:nvSpPr>
        <p:spPr bwMode="auto">
          <a:xfrm>
            <a:off x="4114800" y="5486400"/>
            <a:ext cx="43164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Must decide that add should execute</a:t>
            </a:r>
          </a:p>
        </p:txBody>
      </p:sp>
      <p:sp>
        <p:nvSpPr>
          <p:cNvPr id="148504" name="Line 24"/>
          <p:cNvSpPr>
            <a:spLocks noChangeShapeType="1"/>
          </p:cNvSpPr>
          <p:nvPr/>
        </p:nvSpPr>
        <p:spPr bwMode="auto">
          <a:xfrm flipV="1">
            <a:off x="3886200" y="4038600"/>
            <a:ext cx="990600" cy="1905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8505" name="Text Box 25"/>
          <p:cNvSpPr txBox="1">
            <a:spLocks noChangeArrowheads="1"/>
          </p:cNvSpPr>
          <p:nvPr/>
        </p:nvSpPr>
        <p:spPr bwMode="auto">
          <a:xfrm>
            <a:off x="1447800" y="5867400"/>
            <a:ext cx="40243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Start making scheduling decisions</a:t>
            </a:r>
          </a:p>
        </p:txBody>
      </p:sp>
      <p:sp>
        <p:nvSpPr>
          <p:cNvPr id="148506" name="Line 26"/>
          <p:cNvSpPr>
            <a:spLocks noChangeShapeType="1"/>
          </p:cNvSpPr>
          <p:nvPr/>
        </p:nvSpPr>
        <p:spPr bwMode="auto">
          <a:xfrm flipH="1">
            <a:off x="5410200" y="3352800"/>
            <a:ext cx="6096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8507" name="Text Box 27"/>
          <p:cNvSpPr txBox="1">
            <a:spLocks noChangeArrowheads="1"/>
          </p:cNvSpPr>
          <p:nvPr/>
        </p:nvSpPr>
        <p:spPr bwMode="auto">
          <a:xfrm>
            <a:off x="5943600" y="3124200"/>
            <a:ext cx="2470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Hit/miss known here</a:t>
            </a:r>
          </a:p>
        </p:txBody>
      </p:sp>
      <p:sp>
        <p:nvSpPr>
          <p:cNvPr id="148508" name="Line 28"/>
          <p:cNvSpPr>
            <a:spLocks noChangeShapeType="1"/>
          </p:cNvSpPr>
          <p:nvPr/>
        </p:nvSpPr>
        <p:spPr bwMode="auto">
          <a:xfrm flipH="1">
            <a:off x="5257800" y="4343400"/>
            <a:ext cx="304800" cy="152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8509" name="Line 29"/>
          <p:cNvSpPr>
            <a:spLocks noChangeShapeType="1"/>
          </p:cNvSpPr>
          <p:nvPr/>
        </p:nvSpPr>
        <p:spPr bwMode="auto">
          <a:xfrm flipH="1">
            <a:off x="4648200" y="4495800"/>
            <a:ext cx="457200" cy="76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8510" name="Freeform 30"/>
          <p:cNvSpPr>
            <a:spLocks/>
          </p:cNvSpPr>
          <p:nvPr/>
        </p:nvSpPr>
        <p:spPr bwMode="auto">
          <a:xfrm>
            <a:off x="4394200" y="3124200"/>
            <a:ext cx="1092200" cy="1333500"/>
          </a:xfrm>
          <a:custGeom>
            <a:avLst/>
            <a:gdLst/>
            <a:ahLst/>
            <a:cxnLst>
              <a:cxn ang="0">
                <a:pos x="688" y="96"/>
              </a:cxn>
              <a:cxn ang="0">
                <a:pos x="448" y="48"/>
              </a:cxn>
              <a:cxn ang="0">
                <a:pos x="64" y="384"/>
              </a:cxn>
              <a:cxn ang="0">
                <a:pos x="64" y="768"/>
              </a:cxn>
              <a:cxn ang="0">
                <a:pos x="112" y="816"/>
              </a:cxn>
            </a:cxnLst>
            <a:rect l="0" t="0" r="r" b="b"/>
            <a:pathLst>
              <a:path w="688" h="840">
                <a:moveTo>
                  <a:pt x="688" y="96"/>
                </a:moveTo>
                <a:cubicBezTo>
                  <a:pt x="620" y="48"/>
                  <a:pt x="552" y="0"/>
                  <a:pt x="448" y="48"/>
                </a:cubicBezTo>
                <a:cubicBezTo>
                  <a:pt x="344" y="96"/>
                  <a:pt x="128" y="264"/>
                  <a:pt x="64" y="384"/>
                </a:cubicBezTo>
                <a:cubicBezTo>
                  <a:pt x="0" y="504"/>
                  <a:pt x="56" y="696"/>
                  <a:pt x="64" y="768"/>
                </a:cubicBezTo>
                <a:cubicBezTo>
                  <a:pt x="72" y="840"/>
                  <a:pt x="92" y="828"/>
                  <a:pt x="112" y="816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arrow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3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Optimistic Scheduling #2</a:t>
            </a:r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914400"/>
          </a:xfrm>
        </p:spPr>
        <p:txBody>
          <a:bodyPr/>
          <a:lstStyle/>
          <a:p>
            <a:r>
              <a:rPr lang="en-US"/>
              <a:t>ld r1</a:t>
            </a:r>
          </a:p>
          <a:p>
            <a:r>
              <a:rPr lang="en-US"/>
              <a:t>add _, r1</a:t>
            </a:r>
          </a:p>
        </p:txBody>
      </p:sp>
      <p:sp>
        <p:nvSpPr>
          <p:cNvPr id="147460" name="Rectangle 4"/>
          <p:cNvSpPr>
            <a:spLocks noChangeArrowheads="1"/>
          </p:cNvSpPr>
          <p:nvPr/>
        </p:nvSpPr>
        <p:spPr bwMode="auto">
          <a:xfrm>
            <a:off x="2743200" y="24384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</a:t>
            </a:r>
          </a:p>
        </p:txBody>
      </p:sp>
      <p:sp>
        <p:nvSpPr>
          <p:cNvPr id="147461" name="Rectangle 5"/>
          <p:cNvSpPr>
            <a:spLocks noChangeArrowheads="1"/>
          </p:cNvSpPr>
          <p:nvPr/>
        </p:nvSpPr>
        <p:spPr bwMode="auto">
          <a:xfrm>
            <a:off x="3962400" y="24384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E</a:t>
            </a:r>
          </a:p>
        </p:txBody>
      </p:sp>
      <p:sp>
        <p:nvSpPr>
          <p:cNvPr id="147462" name="Rectangle 6"/>
          <p:cNvSpPr>
            <a:spLocks noChangeArrowheads="1"/>
          </p:cNvSpPr>
          <p:nvPr/>
        </p:nvSpPr>
        <p:spPr bwMode="auto">
          <a:xfrm>
            <a:off x="4572000" y="2438400"/>
            <a:ext cx="609600" cy="304800"/>
          </a:xfrm>
          <a:prstGeom prst="rect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M</a:t>
            </a:r>
          </a:p>
        </p:txBody>
      </p:sp>
      <p:sp>
        <p:nvSpPr>
          <p:cNvPr id="147463" name="Rectangle 7"/>
          <p:cNvSpPr>
            <a:spLocks noChangeArrowheads="1"/>
          </p:cNvSpPr>
          <p:nvPr/>
        </p:nvSpPr>
        <p:spPr bwMode="auto">
          <a:xfrm>
            <a:off x="3352800" y="24384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</a:t>
            </a:r>
          </a:p>
        </p:txBody>
      </p:sp>
      <p:sp>
        <p:nvSpPr>
          <p:cNvPr id="147464" name="Rectangle 8"/>
          <p:cNvSpPr>
            <a:spLocks noChangeArrowheads="1"/>
          </p:cNvSpPr>
          <p:nvPr/>
        </p:nvSpPr>
        <p:spPr bwMode="auto">
          <a:xfrm>
            <a:off x="5181600" y="24384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W</a:t>
            </a:r>
          </a:p>
        </p:txBody>
      </p:sp>
      <p:sp>
        <p:nvSpPr>
          <p:cNvPr id="147465" name="Rectangle 9"/>
          <p:cNvSpPr>
            <a:spLocks noChangeArrowheads="1"/>
          </p:cNvSpPr>
          <p:nvPr/>
        </p:nvSpPr>
        <p:spPr bwMode="auto">
          <a:xfrm>
            <a:off x="3352800" y="27432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</a:t>
            </a:r>
          </a:p>
        </p:txBody>
      </p:sp>
      <p:sp>
        <p:nvSpPr>
          <p:cNvPr id="147466" name="Rectangle 10"/>
          <p:cNvSpPr>
            <a:spLocks noChangeArrowheads="1"/>
          </p:cNvSpPr>
          <p:nvPr/>
        </p:nvSpPr>
        <p:spPr bwMode="auto">
          <a:xfrm>
            <a:off x="5181600" y="2743200"/>
            <a:ext cx="609600" cy="304800"/>
          </a:xfrm>
          <a:prstGeom prst="rect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E</a:t>
            </a:r>
          </a:p>
        </p:txBody>
      </p:sp>
      <p:sp>
        <p:nvSpPr>
          <p:cNvPr id="147467" name="Rectangle 11"/>
          <p:cNvSpPr>
            <a:spLocks noChangeArrowheads="1"/>
          </p:cNvSpPr>
          <p:nvPr/>
        </p:nvSpPr>
        <p:spPr bwMode="auto">
          <a:xfrm>
            <a:off x="5791200" y="27432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M</a:t>
            </a:r>
          </a:p>
        </p:txBody>
      </p:sp>
      <p:sp>
        <p:nvSpPr>
          <p:cNvPr id="147468" name="Rectangle 12"/>
          <p:cNvSpPr>
            <a:spLocks noChangeArrowheads="1"/>
          </p:cNvSpPr>
          <p:nvPr/>
        </p:nvSpPr>
        <p:spPr bwMode="auto">
          <a:xfrm>
            <a:off x="3962400" y="27432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</a:t>
            </a:r>
          </a:p>
        </p:txBody>
      </p:sp>
      <p:sp>
        <p:nvSpPr>
          <p:cNvPr id="147469" name="Rectangle 13"/>
          <p:cNvSpPr>
            <a:spLocks noChangeArrowheads="1"/>
          </p:cNvSpPr>
          <p:nvPr/>
        </p:nvSpPr>
        <p:spPr bwMode="auto">
          <a:xfrm>
            <a:off x="6400800" y="27432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W</a:t>
            </a:r>
          </a:p>
        </p:txBody>
      </p:sp>
      <p:sp>
        <p:nvSpPr>
          <p:cNvPr id="147470" name="Text Box 14"/>
          <p:cNvSpPr txBox="1">
            <a:spLocks noChangeArrowheads="1"/>
          </p:cNvSpPr>
          <p:nvPr/>
        </p:nvSpPr>
        <p:spPr bwMode="auto">
          <a:xfrm>
            <a:off x="1219200" y="2590800"/>
            <a:ext cx="1257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Cache hit</a:t>
            </a:r>
          </a:p>
        </p:txBody>
      </p:sp>
      <p:sp>
        <p:nvSpPr>
          <p:cNvPr id="147471" name="Rectangle 15"/>
          <p:cNvSpPr>
            <a:spLocks noChangeArrowheads="1"/>
          </p:cNvSpPr>
          <p:nvPr/>
        </p:nvSpPr>
        <p:spPr bwMode="auto">
          <a:xfrm>
            <a:off x="4572000" y="27432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</a:t>
            </a: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4191000" y="3352800"/>
            <a:ext cx="2438400" cy="609600"/>
            <a:chOff x="1920" y="2208"/>
            <a:chExt cx="768" cy="384"/>
          </a:xfrm>
        </p:grpSpPr>
        <p:sp>
          <p:nvSpPr>
            <p:cNvPr id="147473" name="Rectangle 17"/>
            <p:cNvSpPr>
              <a:spLocks noChangeArrowheads="1"/>
            </p:cNvSpPr>
            <p:nvPr/>
          </p:nvSpPr>
          <p:spPr bwMode="auto">
            <a:xfrm>
              <a:off x="1920" y="2208"/>
              <a:ext cx="384" cy="192"/>
            </a:xfrm>
            <a:prstGeom prst="rect">
              <a:avLst/>
            </a:prstGeom>
            <a:solidFill>
              <a:srgbClr val="FF7C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M</a:t>
              </a:r>
            </a:p>
          </p:txBody>
        </p:sp>
        <p:sp>
          <p:nvSpPr>
            <p:cNvPr id="147474" name="Rectangle 18"/>
            <p:cNvSpPr>
              <a:spLocks noChangeArrowheads="1"/>
            </p:cNvSpPr>
            <p:nvPr/>
          </p:nvSpPr>
          <p:spPr bwMode="auto">
            <a:xfrm>
              <a:off x="2304" y="2400"/>
              <a:ext cx="384" cy="192"/>
            </a:xfrm>
            <a:prstGeom prst="rect">
              <a:avLst/>
            </a:prstGeom>
            <a:solidFill>
              <a:srgbClr val="FF7C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E</a:t>
              </a:r>
            </a:p>
          </p:txBody>
        </p:sp>
        <p:sp>
          <p:nvSpPr>
            <p:cNvPr id="147475" name="Rectangle 19"/>
            <p:cNvSpPr>
              <a:spLocks noChangeArrowheads="1"/>
            </p:cNvSpPr>
            <p:nvPr/>
          </p:nvSpPr>
          <p:spPr bwMode="auto">
            <a:xfrm>
              <a:off x="1920" y="2400"/>
              <a:ext cx="384" cy="19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D</a:t>
              </a:r>
            </a:p>
          </p:txBody>
        </p:sp>
      </p:grpSp>
      <p:sp>
        <p:nvSpPr>
          <p:cNvPr id="147476" name="Line 20"/>
          <p:cNvSpPr>
            <a:spLocks noChangeShapeType="1"/>
          </p:cNvSpPr>
          <p:nvPr/>
        </p:nvSpPr>
        <p:spPr bwMode="auto">
          <a:xfrm flipH="1" flipV="1">
            <a:off x="5410200" y="3962400"/>
            <a:ext cx="3048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7477" name="Text Box 21"/>
          <p:cNvSpPr txBox="1">
            <a:spLocks noChangeArrowheads="1"/>
          </p:cNvSpPr>
          <p:nvPr/>
        </p:nvSpPr>
        <p:spPr bwMode="auto">
          <a:xfrm>
            <a:off x="5181600" y="4572000"/>
            <a:ext cx="37242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add should start execution here</a:t>
            </a:r>
          </a:p>
        </p:txBody>
      </p:sp>
      <p:sp>
        <p:nvSpPr>
          <p:cNvPr id="147478" name="Line 22"/>
          <p:cNvSpPr>
            <a:spLocks noChangeShapeType="1"/>
          </p:cNvSpPr>
          <p:nvPr/>
        </p:nvSpPr>
        <p:spPr bwMode="auto">
          <a:xfrm flipV="1">
            <a:off x="4953000" y="4038600"/>
            <a:ext cx="381000" cy="1447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7479" name="Text Box 23"/>
          <p:cNvSpPr txBox="1">
            <a:spLocks noChangeArrowheads="1"/>
          </p:cNvSpPr>
          <p:nvPr/>
        </p:nvSpPr>
        <p:spPr bwMode="auto">
          <a:xfrm>
            <a:off x="4114800" y="5486400"/>
            <a:ext cx="43164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Must decide that add should execute</a:t>
            </a:r>
          </a:p>
        </p:txBody>
      </p:sp>
      <p:sp>
        <p:nvSpPr>
          <p:cNvPr id="147480" name="Line 24"/>
          <p:cNvSpPr>
            <a:spLocks noChangeShapeType="1"/>
          </p:cNvSpPr>
          <p:nvPr/>
        </p:nvSpPr>
        <p:spPr bwMode="auto">
          <a:xfrm flipV="1">
            <a:off x="3886200" y="4038600"/>
            <a:ext cx="990600" cy="1905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7481" name="Text Box 25"/>
          <p:cNvSpPr txBox="1">
            <a:spLocks noChangeArrowheads="1"/>
          </p:cNvSpPr>
          <p:nvPr/>
        </p:nvSpPr>
        <p:spPr bwMode="auto">
          <a:xfrm>
            <a:off x="1447800" y="5867400"/>
            <a:ext cx="40243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Start making scheduling decisions</a:t>
            </a:r>
          </a:p>
        </p:txBody>
      </p:sp>
      <p:sp>
        <p:nvSpPr>
          <p:cNvPr id="147482" name="Line 26"/>
          <p:cNvSpPr>
            <a:spLocks noChangeShapeType="1"/>
          </p:cNvSpPr>
          <p:nvPr/>
        </p:nvSpPr>
        <p:spPr bwMode="auto">
          <a:xfrm flipH="1">
            <a:off x="5410200" y="3352800"/>
            <a:ext cx="6096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7483" name="Text Box 27"/>
          <p:cNvSpPr txBox="1">
            <a:spLocks noChangeArrowheads="1"/>
          </p:cNvSpPr>
          <p:nvPr/>
        </p:nvSpPr>
        <p:spPr bwMode="auto">
          <a:xfrm>
            <a:off x="5943600" y="3124200"/>
            <a:ext cx="2470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Arial" charset="0"/>
              </a:rPr>
              <a:t>Hit/miss known here</a:t>
            </a:r>
          </a:p>
        </p:txBody>
      </p:sp>
      <p:sp>
        <p:nvSpPr>
          <p:cNvPr id="147484" name="Line 28"/>
          <p:cNvSpPr>
            <a:spLocks noChangeShapeType="1"/>
          </p:cNvSpPr>
          <p:nvPr/>
        </p:nvSpPr>
        <p:spPr bwMode="auto">
          <a:xfrm flipH="1">
            <a:off x="5257800" y="4343400"/>
            <a:ext cx="304800" cy="152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7485" name="Line 29"/>
          <p:cNvSpPr>
            <a:spLocks noChangeShapeType="1"/>
          </p:cNvSpPr>
          <p:nvPr/>
        </p:nvSpPr>
        <p:spPr bwMode="auto">
          <a:xfrm flipH="1">
            <a:off x="4648200" y="4495800"/>
            <a:ext cx="457200" cy="76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7487" name="Line 31"/>
          <p:cNvSpPr>
            <a:spLocks noChangeShapeType="1"/>
          </p:cNvSpPr>
          <p:nvPr/>
        </p:nvSpPr>
        <p:spPr bwMode="auto">
          <a:xfrm flipV="1">
            <a:off x="3429000" y="3429000"/>
            <a:ext cx="6858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7488" name="Text Box 32"/>
          <p:cNvSpPr txBox="1">
            <a:spLocks noChangeArrowheads="1"/>
          </p:cNvSpPr>
          <p:nvPr/>
        </p:nvSpPr>
        <p:spPr bwMode="auto">
          <a:xfrm>
            <a:off x="1524000" y="3276600"/>
            <a:ext cx="18907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Arial" charset="0"/>
              </a:rPr>
              <a:t>Guess Hit/Miss</a:t>
            </a:r>
          </a:p>
        </p:txBody>
      </p:sp>
      <p:sp>
        <p:nvSpPr>
          <p:cNvPr id="147489" name="Line 33"/>
          <p:cNvSpPr>
            <a:spLocks noChangeShapeType="1"/>
          </p:cNvSpPr>
          <p:nvPr/>
        </p:nvSpPr>
        <p:spPr bwMode="auto">
          <a:xfrm>
            <a:off x="3733800" y="3581400"/>
            <a:ext cx="762000" cy="914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Cache </a:t>
            </a:r>
            <a:r>
              <a:rPr lang="en-US" dirty="0" err="1" smtClean="0"/>
              <a:t>Datapath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130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4485" y="685800"/>
            <a:ext cx="4415029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 bwMode="auto">
          <a:xfrm>
            <a:off x="4419600" y="1524000"/>
            <a:ext cx="1143000" cy="1219200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343400" y="2819400"/>
            <a:ext cx="1981200" cy="1219200"/>
          </a:xfrm>
          <a:prstGeom prst="rect">
            <a:avLst/>
          </a:prstGeom>
          <a:noFill/>
          <a:ln w="28575" cap="flat" cmpd="sng" algn="ctr">
            <a:solidFill>
              <a:srgbClr val="66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343400" y="4495800"/>
            <a:ext cx="1981200" cy="1219200"/>
          </a:xfrm>
          <a:prstGeom prst="rect">
            <a:avLst/>
          </a:prstGeom>
          <a:noFill/>
          <a:ln w="285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895600" y="1066800"/>
            <a:ext cx="1447800" cy="1676400"/>
          </a:xfrm>
          <a:prstGeom prst="rect">
            <a:avLst/>
          </a:prstGeom>
          <a:noFill/>
          <a:ln w="2857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Sequencer Example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8031482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008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Frame Construction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Goal: Create Atomic Regions that are likely to execute successfully. </a:t>
            </a:r>
          </a:p>
          <a:p>
            <a:r>
              <a:rPr lang="en-US" dirty="0" smtClean="0"/>
              <a:t>Branch Promotion:</a:t>
            </a:r>
          </a:p>
          <a:p>
            <a:pPr lvl="1">
              <a:buFontTx/>
              <a:buChar char="-"/>
            </a:pPr>
            <a:r>
              <a:rPr lang="en-US" dirty="0" smtClean="0"/>
              <a:t>Convert branches to asserts </a:t>
            </a:r>
          </a:p>
          <a:p>
            <a:pPr lvl="1">
              <a:buFontTx/>
              <a:buChar char="-"/>
            </a:pPr>
            <a:r>
              <a:rPr lang="en-US" dirty="0" smtClean="0"/>
              <a:t>Uses Branch Confidence</a:t>
            </a:r>
          </a:p>
          <a:p>
            <a:pPr>
              <a:buFontTx/>
              <a:buChar char="-"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835062"/>
            <a:ext cx="5410200" cy="3586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8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Idealistic Frame Evaluation</a:t>
            </a:r>
            <a:endParaRPr lang="en-US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154" y="3352800"/>
            <a:ext cx="3488866" cy="2286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154" y="761999"/>
            <a:ext cx="3468445" cy="23988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8600" y="838199"/>
            <a:ext cx="3733800" cy="233518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8600" y="3352799"/>
            <a:ext cx="3733800" cy="264960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04800" y="5923860"/>
            <a:ext cx="54361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Ideal static: branch promoted if bias is &gt;= 95%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	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ideal = profile = execute input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24600" y="6324600"/>
            <a:ext cx="2501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n = confidence level</a:t>
            </a:r>
          </a:p>
        </p:txBody>
      </p:sp>
    </p:spTree>
    <p:extLst>
      <p:ext uri="{BB962C8B-B14F-4D97-AF65-F5344CB8AC3E}">
        <p14:creationId xmlns:p14="http://schemas.microsoft.com/office/powerpoint/2010/main" val="176691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Promotion Effectiveness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90600"/>
            <a:ext cx="5243606" cy="334635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9124" y="990600"/>
            <a:ext cx="3744469" cy="3276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85800" y="4876800"/>
            <a:ext cx="48494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n=32, only very strongly biased branches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History is key</a:t>
            </a:r>
          </a:p>
        </p:txBody>
      </p:sp>
    </p:spTree>
    <p:extLst>
      <p:ext uri="{BB962C8B-B14F-4D97-AF65-F5344CB8AC3E}">
        <p14:creationId xmlns:p14="http://schemas.microsoft.com/office/powerpoint/2010/main" val="275440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Idealistic – Branch Coverage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660" y="838199"/>
            <a:ext cx="8600866" cy="4953001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8600" y="6096000"/>
            <a:ext cx="24192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Infinite frame cache</a:t>
            </a:r>
          </a:p>
        </p:txBody>
      </p:sp>
    </p:spTree>
    <p:extLst>
      <p:ext uri="{BB962C8B-B14F-4D97-AF65-F5344CB8AC3E}">
        <p14:creationId xmlns:p14="http://schemas.microsoft.com/office/powerpoint/2010/main" val="339695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Frame Completion Rate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196" y="762000"/>
            <a:ext cx="8585701" cy="39624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55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Average Frame Length – 64KB bias table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040" y="1066800"/>
            <a:ext cx="8690247" cy="50292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4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Instruction Coverage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338" y="990600"/>
            <a:ext cx="8730706" cy="51054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03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 History Based Prediction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5902" y="762000"/>
            <a:ext cx="7206212" cy="54102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096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RePLay</a:t>
            </a:r>
            <a:r>
              <a:rPr lang="en-US" dirty="0" smtClean="0"/>
              <a:t> Execution Model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48200" y="878541"/>
            <a:ext cx="3657600" cy="504879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914400"/>
            <a:ext cx="3626685" cy="515356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6172711"/>
            <a:ext cx="91342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Frames may contain taken branches </a:t>
            </a:r>
            <a:r>
              <a:rPr lang="en-US" dirty="0" smtClean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 continuous fragment of execution trace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Frame Completion Rate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1447800"/>
            <a:ext cx="8576988" cy="29718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1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Frame Sequencer	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9100" y="914400"/>
            <a:ext cx="7691899" cy="4881034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049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Frame Predictor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9965" y="1676400"/>
            <a:ext cx="8692073" cy="40386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33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Frame Cache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Trace cache + trace can span multiple lines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96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Frame  Size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3807" y="1143000"/>
            <a:ext cx="8232993" cy="495096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862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Instruction Coverage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203" y="838200"/>
            <a:ext cx="8771997" cy="5415907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994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Optimization Example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507" y="838200"/>
            <a:ext cx="7514826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34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Optimization Example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3928" y="1066799"/>
            <a:ext cx="8236671" cy="5008431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547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 #2: Copy Bytes From Compress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# bytes copied varies but always &gt; 9</a:t>
            </a:r>
          </a:p>
          <a:p>
            <a:r>
              <a:rPr lang="en-US" dirty="0" smtClean="0"/>
              <a:t>Live-ins:</a:t>
            </a:r>
          </a:p>
          <a:p>
            <a:pPr lvl="1"/>
            <a:r>
              <a:rPr lang="en-US" dirty="0" err="1" smtClean="0"/>
              <a:t>Gp</a:t>
            </a:r>
            <a:endParaRPr lang="en-US" dirty="0" smtClean="0"/>
          </a:p>
          <a:p>
            <a:pPr lvl="1"/>
            <a:r>
              <a:rPr lang="en-US" dirty="0" smtClean="0"/>
              <a:t>V0 # bytes to copy</a:t>
            </a:r>
          </a:p>
          <a:p>
            <a:pPr lvl="1"/>
            <a:r>
              <a:rPr lang="en-US" dirty="0" smtClean="0"/>
              <a:t>T5 source buffer</a:t>
            </a:r>
          </a:p>
          <a:p>
            <a:pPr lvl="1"/>
            <a:r>
              <a:rPr lang="en-US" dirty="0" smtClean="0"/>
              <a:t>Frame overwrites w/o reading: a1-a5, t3, t6 &amp; t7</a:t>
            </a:r>
          </a:p>
          <a:p>
            <a:pPr lvl="1"/>
            <a:r>
              <a:rPr lang="en-US" dirty="0" smtClean="0"/>
              <a:t>Loop changes v0</a:t>
            </a:r>
          </a:p>
          <a:p>
            <a:pPr lvl="1"/>
            <a:r>
              <a:rPr lang="en-US" dirty="0" smtClean="0"/>
              <a:t>Loop ins:</a:t>
            </a:r>
          </a:p>
          <a:p>
            <a:pPr lvl="2"/>
            <a:r>
              <a:rPr lang="en-US" dirty="0" smtClean="0"/>
              <a:t>A4 </a:t>
            </a:r>
            <a:r>
              <a:rPr lang="en-US" dirty="0" err="1" smtClean="0"/>
              <a:t>ptr</a:t>
            </a:r>
            <a:r>
              <a:rPr lang="en-US" dirty="0" smtClean="0"/>
              <a:t> to </a:t>
            </a:r>
            <a:r>
              <a:rPr lang="en-US" dirty="0" err="1" smtClean="0"/>
              <a:t>ptr</a:t>
            </a:r>
            <a:r>
              <a:rPr lang="en-US" dirty="0" smtClean="0"/>
              <a:t> to </a:t>
            </a:r>
            <a:r>
              <a:rPr lang="en-US" dirty="0" err="1" smtClean="0"/>
              <a:t>dest</a:t>
            </a:r>
            <a:r>
              <a:rPr lang="en-US" dirty="0" smtClean="0"/>
              <a:t> buffer</a:t>
            </a:r>
          </a:p>
          <a:p>
            <a:pPr lvl="2"/>
            <a:r>
              <a:rPr lang="en-US" dirty="0" smtClean="0"/>
              <a:t>T3 # uncopied bytes</a:t>
            </a:r>
          </a:p>
          <a:p>
            <a:pPr lvl="2"/>
            <a:r>
              <a:rPr lang="en-US" dirty="0" smtClean="0"/>
              <a:t>T6 </a:t>
            </a:r>
            <a:r>
              <a:rPr lang="en-US" dirty="0" err="1" smtClean="0"/>
              <a:t>ptr</a:t>
            </a:r>
            <a:r>
              <a:rPr lang="en-US" dirty="0" smtClean="0"/>
              <a:t> to </a:t>
            </a:r>
            <a:r>
              <a:rPr lang="en-US" dirty="0" err="1" smtClean="0"/>
              <a:t>curr</a:t>
            </a:r>
            <a:r>
              <a:rPr lang="en-US" dirty="0" smtClean="0"/>
              <a:t> source byte</a:t>
            </a:r>
          </a:p>
          <a:p>
            <a:pPr lvl="1"/>
            <a:r>
              <a:rPr lang="en-US" dirty="0" smtClean="0"/>
              <a:t>Potential live outs: a1-a5, t3, t6, t7 &amp; v0</a:t>
            </a:r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3884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Assertions	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Pointer analysis the biggest problem</a:t>
            </a:r>
          </a:p>
          <a:p>
            <a:r>
              <a:rPr lang="en-US" dirty="0" smtClean="0"/>
              <a:t>Instruction 8: frame requires at least 8 bytes to copy</a:t>
            </a:r>
          </a:p>
          <a:p>
            <a:pPr lvl="1"/>
            <a:r>
              <a:rPr lang="en-US" dirty="0" smtClean="0"/>
              <a:t>Destination does not overlap forward source (</a:t>
            </a:r>
            <a:r>
              <a:rPr lang="en-US" dirty="0" err="1" smtClean="0"/>
              <a:t>insts</a:t>
            </a:r>
            <a:r>
              <a:rPr lang="en-US" dirty="0" smtClean="0"/>
              <a:t> 9-10)</a:t>
            </a:r>
          </a:p>
          <a:p>
            <a:pPr lvl="1"/>
            <a:r>
              <a:rPr lang="en-US" dirty="0" smtClean="0"/>
              <a:t>Source bytes do not overlap destination buffer (</a:t>
            </a:r>
            <a:r>
              <a:rPr lang="en-US" dirty="0" err="1" smtClean="0"/>
              <a:t>insts</a:t>
            </a:r>
            <a:r>
              <a:rPr lang="en-US" dirty="0" smtClean="0"/>
              <a:t> 11-13)</a:t>
            </a:r>
          </a:p>
          <a:p>
            <a:pPr lvl="1"/>
            <a:r>
              <a:rPr lang="en-US" dirty="0" smtClean="0"/>
              <a:t>Neither do the destination bytes (</a:t>
            </a:r>
            <a:r>
              <a:rPr lang="en-US" dirty="0" err="1" smtClean="0"/>
              <a:t>insts</a:t>
            </a:r>
            <a:r>
              <a:rPr lang="en-US" dirty="0" smtClean="0"/>
              <a:t> 11-13)</a:t>
            </a:r>
          </a:p>
          <a:p>
            <a:r>
              <a:rPr lang="en-US" dirty="0" smtClean="0"/>
              <a:t>Leveraging allows the use of quad word instructions</a:t>
            </a:r>
          </a:p>
          <a:p>
            <a:r>
              <a:rPr lang="en-US" dirty="0" smtClean="0"/>
              <a:t>8 iterations </a:t>
            </a:r>
            <a:r>
              <a:rPr lang="en-US" dirty="0" smtClean="0">
                <a:sym typeface="Wingdings" panose="05000000000000000000" pitchFamily="2" charset="2"/>
              </a:rPr>
              <a:t> single load-store combo</a:t>
            </a:r>
          </a:p>
          <a:p>
            <a:r>
              <a:rPr lang="en-US" dirty="0" err="1" smtClean="0">
                <a:sym typeface="Wingdings" panose="05000000000000000000" pitchFamily="2" charset="2"/>
              </a:rPr>
              <a:t>Insts</a:t>
            </a:r>
            <a:r>
              <a:rPr lang="en-US" smtClean="0">
                <a:sym typeface="Wingdings" panose="05000000000000000000" pitchFamily="2" charset="2"/>
              </a:rPr>
              <a:t> 136  41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555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RePLay</a:t>
            </a:r>
            <a:r>
              <a:rPr lang="en-US" dirty="0" smtClean="0"/>
              <a:t> Example</a:t>
            </a:r>
          </a:p>
        </p:txBody>
      </p:sp>
      <p:sp>
        <p:nvSpPr>
          <p:cNvPr id="4813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(l != NULL)</a:t>
            </a:r>
            <a:b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if (l-&gt;key == value) return l;</a:t>
            </a:r>
          </a:p>
          <a:p>
            <a:pPr marL="0" indent="0">
              <a:buNone/>
            </a:pP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if (l-&gt;key &lt; value)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l = l-&gt;left;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else 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l = l-&gt;right;</a:t>
            </a:r>
          </a:p>
          <a:p>
            <a:pPr marL="0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710" y="685799"/>
            <a:ext cx="7851289" cy="568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66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905" y="1447800"/>
            <a:ext cx="8952544" cy="44196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29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An Instruction in a Processor’s Lifetime</a:t>
            </a:r>
          </a:p>
        </p:txBody>
      </p:sp>
      <p:pic>
        <p:nvPicPr>
          <p:cNvPr id="4915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225" y="1219200"/>
            <a:ext cx="8845550" cy="472916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How to Improve Performance?</a:t>
            </a:r>
            <a:endParaRPr lang="en-US" dirty="0"/>
          </a:p>
        </p:txBody>
      </p:sp>
      <p:sp>
        <p:nvSpPr>
          <p:cNvPr id="50179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Increase concurrency</a:t>
            </a:r>
          </a:p>
          <a:p>
            <a:pPr lvl="1"/>
            <a:r>
              <a:rPr lang="en-US" smtClean="0"/>
              <a:t>Do more things simultaneously</a:t>
            </a:r>
          </a:p>
          <a:p>
            <a:r>
              <a:rPr lang="en-US" smtClean="0"/>
              <a:t>Instruction Level Parallelism</a:t>
            </a:r>
          </a:p>
          <a:p>
            <a:pPr lvl="1"/>
            <a:r>
              <a:rPr lang="en-US" smtClean="0"/>
              <a:t>Find concurrency in instruction processing</a:t>
            </a:r>
          </a:p>
          <a:p>
            <a:pPr lvl="2"/>
            <a:r>
              <a:rPr lang="en-US" smtClean="0"/>
              <a:t>Within the instruction</a:t>
            </a:r>
          </a:p>
          <a:p>
            <a:pPr lvl="2"/>
            <a:r>
              <a:rPr lang="en-US" smtClean="0"/>
              <a:t>Across multiple instructions</a:t>
            </a:r>
          </a:p>
          <a:p>
            <a:r>
              <a:rPr lang="en-US" smtClean="0">
                <a:solidFill>
                  <a:srgbClr val="FF0000"/>
                </a:solidFill>
              </a:rPr>
              <a:t>Dynamic – User Transparent</a:t>
            </a:r>
          </a:p>
          <a:p>
            <a:pPr lvl="2"/>
            <a:r>
              <a:rPr lang="en-US" smtClean="0">
                <a:solidFill>
                  <a:srgbClr val="FF0000"/>
                </a:solidFill>
              </a:rPr>
              <a:t>The machine discovers it</a:t>
            </a:r>
          </a:p>
          <a:p>
            <a:r>
              <a:rPr lang="en-US" smtClean="0"/>
              <a:t>Static – User/Compiler Specifies</a:t>
            </a:r>
          </a:p>
          <a:p>
            <a:pPr lvl="2"/>
            <a:r>
              <a:rPr lang="en-US" smtClean="0"/>
              <a:t>Machine is build to execute multiple instructions</a:t>
            </a:r>
          </a:p>
          <a:p>
            <a:r>
              <a:rPr lang="en-US" smtClean="0"/>
              <a:t>Parallelism – thread level</a:t>
            </a:r>
          </a:p>
          <a:p>
            <a:pPr lvl="1"/>
            <a:r>
              <a:rPr lang="en-US" smtClean="0"/>
              <a:t>Duplicate units / processors</a:t>
            </a:r>
          </a:p>
          <a:p>
            <a:pPr lvl="1"/>
            <a:r>
              <a:rPr lang="en-US" smtClean="0"/>
              <a:t>Rely on programmer to write parallel program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Pipelining</a:t>
            </a:r>
          </a:p>
        </p:txBody>
      </p:sp>
      <p:pic>
        <p:nvPicPr>
          <p:cNvPr id="5120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450" y="1143000"/>
            <a:ext cx="8845550" cy="494506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Sequential Semantics are Preserved</a:t>
            </a:r>
          </a:p>
        </p:txBody>
      </p:sp>
      <p:pic>
        <p:nvPicPr>
          <p:cNvPr id="5222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066800"/>
            <a:ext cx="8878888" cy="501173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Superscalar - In-order </a:t>
            </a:r>
          </a:p>
        </p:txBody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Two or more </a:t>
            </a:r>
            <a:r>
              <a:rPr lang="en-US" i="1" smtClean="0">
                <a:solidFill>
                  <a:schemeClr val="accent2"/>
                </a:solidFill>
              </a:rPr>
              <a:t>consecutive</a:t>
            </a:r>
            <a:r>
              <a:rPr lang="en-US" smtClean="0"/>
              <a:t> instructions </a:t>
            </a:r>
            <a:r>
              <a:rPr lang="en-US" smtClean="0">
                <a:solidFill>
                  <a:schemeClr val="accent2"/>
                </a:solidFill>
              </a:rPr>
              <a:t>in the original program order</a:t>
            </a:r>
            <a:r>
              <a:rPr lang="en-US" smtClean="0"/>
              <a:t> can execute in parallel</a:t>
            </a:r>
          </a:p>
          <a:p>
            <a:pPr lvl="1"/>
            <a:r>
              <a:rPr lang="en-US" smtClean="0"/>
              <a:t>This is the dynamic execution order</a:t>
            </a:r>
          </a:p>
          <a:p>
            <a:endParaRPr lang="en-US" smtClean="0"/>
          </a:p>
          <a:p>
            <a:r>
              <a:rPr lang="en-US" smtClean="0">
                <a:solidFill>
                  <a:schemeClr val="accent2"/>
                </a:solidFill>
              </a:rPr>
              <a:t>N-way Superscalar</a:t>
            </a:r>
          </a:p>
          <a:p>
            <a:pPr lvl="1"/>
            <a:r>
              <a:rPr lang="en-US" smtClean="0"/>
              <a:t>Can issue up to N instructions per cycle</a:t>
            </a:r>
          </a:p>
          <a:p>
            <a:pPr lvl="1"/>
            <a:r>
              <a:rPr lang="en-US" smtClean="0"/>
              <a:t>2-way, 3-way, …</a:t>
            </a:r>
          </a:p>
        </p:txBody>
      </p:sp>
      <p:sp>
        <p:nvSpPr>
          <p:cNvPr id="53254" name="Rectangle 6"/>
          <p:cNvSpPr>
            <a:spLocks noChangeArrowheads="1"/>
          </p:cNvSpPr>
          <p:nvPr/>
        </p:nvSpPr>
        <p:spPr bwMode="auto">
          <a:xfrm>
            <a:off x="1143000" y="48768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53255" name="Rectangle 7"/>
          <p:cNvSpPr>
            <a:spLocks noChangeArrowheads="1"/>
          </p:cNvSpPr>
          <p:nvPr/>
        </p:nvSpPr>
        <p:spPr bwMode="auto">
          <a:xfrm>
            <a:off x="2362200" y="48768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53256" name="Rectangle 8"/>
          <p:cNvSpPr>
            <a:spLocks noChangeArrowheads="1"/>
          </p:cNvSpPr>
          <p:nvPr/>
        </p:nvSpPr>
        <p:spPr bwMode="auto">
          <a:xfrm>
            <a:off x="3581400" y="48768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ld</a:t>
            </a:r>
          </a:p>
        </p:txBody>
      </p:sp>
      <p:sp>
        <p:nvSpPr>
          <p:cNvPr id="53257" name="Rectangle 9"/>
          <p:cNvSpPr>
            <a:spLocks noChangeArrowheads="1"/>
          </p:cNvSpPr>
          <p:nvPr/>
        </p:nvSpPr>
        <p:spPr bwMode="auto">
          <a:xfrm>
            <a:off x="2362200" y="51816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53258" name="Rectangle 10"/>
          <p:cNvSpPr>
            <a:spLocks noChangeArrowheads="1"/>
          </p:cNvSpPr>
          <p:nvPr/>
        </p:nvSpPr>
        <p:spPr bwMode="auto">
          <a:xfrm>
            <a:off x="3581400" y="51816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53259" name="Rectangle 11"/>
          <p:cNvSpPr>
            <a:spLocks noChangeArrowheads="1"/>
          </p:cNvSpPr>
          <p:nvPr/>
        </p:nvSpPr>
        <p:spPr bwMode="auto">
          <a:xfrm>
            <a:off x="4800600" y="51816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add</a:t>
            </a:r>
          </a:p>
        </p:txBody>
      </p:sp>
      <p:sp>
        <p:nvSpPr>
          <p:cNvPr id="53260" name="Rectangle 12"/>
          <p:cNvSpPr>
            <a:spLocks noChangeArrowheads="1"/>
          </p:cNvSpPr>
          <p:nvPr/>
        </p:nvSpPr>
        <p:spPr bwMode="auto">
          <a:xfrm>
            <a:off x="2362200" y="54864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53261" name="Rectangle 13"/>
          <p:cNvSpPr>
            <a:spLocks noChangeArrowheads="1"/>
          </p:cNvSpPr>
          <p:nvPr/>
        </p:nvSpPr>
        <p:spPr bwMode="auto">
          <a:xfrm>
            <a:off x="3581400" y="54864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53262" name="Rectangle 14"/>
          <p:cNvSpPr>
            <a:spLocks noChangeArrowheads="1"/>
          </p:cNvSpPr>
          <p:nvPr/>
        </p:nvSpPr>
        <p:spPr bwMode="auto">
          <a:xfrm>
            <a:off x="4800600" y="54864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sub</a:t>
            </a:r>
          </a:p>
        </p:txBody>
      </p:sp>
      <p:sp>
        <p:nvSpPr>
          <p:cNvPr id="53263" name="Rectangle 15"/>
          <p:cNvSpPr>
            <a:spLocks noChangeArrowheads="1"/>
          </p:cNvSpPr>
          <p:nvPr/>
        </p:nvSpPr>
        <p:spPr bwMode="auto">
          <a:xfrm>
            <a:off x="3581400" y="5791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53264" name="Rectangle 16"/>
          <p:cNvSpPr>
            <a:spLocks noChangeArrowheads="1"/>
          </p:cNvSpPr>
          <p:nvPr/>
        </p:nvSpPr>
        <p:spPr bwMode="auto">
          <a:xfrm>
            <a:off x="4800600" y="5791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53265" name="Rectangle 17"/>
          <p:cNvSpPr>
            <a:spLocks noChangeArrowheads="1"/>
          </p:cNvSpPr>
          <p:nvPr/>
        </p:nvSpPr>
        <p:spPr bwMode="auto">
          <a:xfrm>
            <a:off x="6019800" y="5791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bne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Data Dependences</a:t>
            </a:r>
          </a:p>
        </p:txBody>
      </p:sp>
      <p:pic>
        <p:nvPicPr>
          <p:cNvPr id="5427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225" y="1295400"/>
            <a:ext cx="8845550" cy="503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grpSp>
        <p:nvGrpSpPr>
          <p:cNvPr id="55300" name="Group 50"/>
          <p:cNvGrpSpPr>
            <a:grpSpLocks/>
          </p:cNvGrpSpPr>
          <p:nvPr/>
        </p:nvGrpSpPr>
        <p:grpSpPr bwMode="auto">
          <a:xfrm>
            <a:off x="1744663" y="1169988"/>
            <a:ext cx="4411662" cy="1592262"/>
            <a:chOff x="1099" y="737"/>
            <a:chExt cx="2779" cy="1003"/>
          </a:xfrm>
        </p:grpSpPr>
        <p:sp>
          <p:nvSpPr>
            <p:cNvPr id="55348" name="Rectangle 46"/>
            <p:cNvSpPr>
              <a:spLocks noChangeArrowheads="1"/>
            </p:cNvSpPr>
            <p:nvPr/>
          </p:nvSpPr>
          <p:spPr bwMode="auto">
            <a:xfrm>
              <a:off x="1099" y="1004"/>
              <a:ext cx="2779" cy="192"/>
            </a:xfrm>
            <a:prstGeom prst="rect">
              <a:avLst/>
            </a:prstGeom>
            <a:solidFill>
              <a:srgbClr val="FFB481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b="1">
                <a:latin typeface="AvantGarde" pitchFamily="34" charset="0"/>
              </a:endParaRPr>
            </a:p>
          </p:txBody>
        </p:sp>
        <p:sp>
          <p:nvSpPr>
            <p:cNvPr id="55349" name="Rectangle 47"/>
            <p:cNvSpPr>
              <a:spLocks noChangeArrowheads="1"/>
            </p:cNvSpPr>
            <p:nvPr/>
          </p:nvSpPr>
          <p:spPr bwMode="auto">
            <a:xfrm>
              <a:off x="1099" y="1271"/>
              <a:ext cx="2779" cy="192"/>
            </a:xfrm>
            <a:prstGeom prst="rect">
              <a:avLst/>
            </a:prstGeom>
            <a:solidFill>
              <a:srgbClr val="FFB481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b="1">
                <a:latin typeface="AvantGarde" pitchFamily="34" charset="0"/>
              </a:endParaRPr>
            </a:p>
          </p:txBody>
        </p:sp>
        <p:sp>
          <p:nvSpPr>
            <p:cNvPr id="55350" name="Rectangle 48"/>
            <p:cNvSpPr>
              <a:spLocks noChangeArrowheads="1"/>
            </p:cNvSpPr>
            <p:nvPr/>
          </p:nvSpPr>
          <p:spPr bwMode="auto">
            <a:xfrm>
              <a:off x="1099" y="737"/>
              <a:ext cx="2771" cy="192"/>
            </a:xfrm>
            <a:prstGeom prst="rect">
              <a:avLst/>
            </a:prstGeom>
            <a:solidFill>
              <a:srgbClr val="FFFF99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b="1">
                <a:latin typeface="AvantGarde" pitchFamily="34" charset="0"/>
              </a:endParaRPr>
            </a:p>
          </p:txBody>
        </p:sp>
        <p:sp>
          <p:nvSpPr>
            <p:cNvPr id="55351" name="Rectangle 49"/>
            <p:cNvSpPr>
              <a:spLocks noChangeArrowheads="1"/>
            </p:cNvSpPr>
            <p:nvPr/>
          </p:nvSpPr>
          <p:spPr bwMode="auto">
            <a:xfrm>
              <a:off x="1099" y="1548"/>
              <a:ext cx="2771" cy="192"/>
            </a:xfrm>
            <a:prstGeom prst="rect">
              <a:avLst/>
            </a:prstGeom>
            <a:solidFill>
              <a:srgbClr val="FFFF99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b="1">
                <a:latin typeface="AvantGarde" pitchFamily="34" charset="0"/>
              </a:endParaRPr>
            </a:p>
          </p:txBody>
        </p:sp>
      </p:grpSp>
      <p:sp>
        <p:nvSpPr>
          <p:cNvPr id="55301" name="Rectangle 11"/>
          <p:cNvSpPr>
            <a:spLocks noChangeArrowheads="1"/>
          </p:cNvSpPr>
          <p:nvPr/>
        </p:nvSpPr>
        <p:spPr bwMode="auto">
          <a:xfrm>
            <a:off x="3352800" y="1981200"/>
            <a:ext cx="533400" cy="304800"/>
          </a:xfrm>
          <a:prstGeom prst="rect">
            <a:avLst/>
          </a:prstGeom>
          <a:solidFill>
            <a:srgbClr val="FF99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02" name="Rectangle 9"/>
          <p:cNvSpPr>
            <a:spLocks noChangeArrowheads="1"/>
          </p:cNvSpPr>
          <p:nvPr/>
        </p:nvSpPr>
        <p:spPr bwMode="auto">
          <a:xfrm>
            <a:off x="4800600" y="1143000"/>
            <a:ext cx="457200" cy="304800"/>
          </a:xfrm>
          <a:prstGeom prst="rect">
            <a:avLst/>
          </a:prstGeom>
          <a:solidFill>
            <a:srgbClr val="FF99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03" name="Rectangle 10"/>
          <p:cNvSpPr>
            <a:spLocks noChangeArrowheads="1"/>
          </p:cNvSpPr>
          <p:nvPr/>
        </p:nvSpPr>
        <p:spPr bwMode="auto">
          <a:xfrm>
            <a:off x="4343400" y="2057400"/>
            <a:ext cx="457200" cy="304800"/>
          </a:xfrm>
          <a:prstGeom prst="rect">
            <a:avLst/>
          </a:prstGeom>
          <a:solidFill>
            <a:srgbClr val="FF99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04" name="Rectangle 8"/>
          <p:cNvSpPr>
            <a:spLocks noChangeArrowheads="1"/>
          </p:cNvSpPr>
          <p:nvPr/>
        </p:nvSpPr>
        <p:spPr bwMode="auto">
          <a:xfrm>
            <a:off x="3429000" y="2438400"/>
            <a:ext cx="533400" cy="304800"/>
          </a:xfrm>
          <a:prstGeom prst="rect">
            <a:avLst/>
          </a:prstGeom>
          <a:solidFill>
            <a:srgbClr val="66FF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05" name="Rectangle 7"/>
          <p:cNvSpPr>
            <a:spLocks noChangeArrowheads="1"/>
          </p:cNvSpPr>
          <p:nvPr/>
        </p:nvSpPr>
        <p:spPr bwMode="auto">
          <a:xfrm>
            <a:off x="3429000" y="2057400"/>
            <a:ext cx="533400" cy="304800"/>
          </a:xfrm>
          <a:prstGeom prst="rect">
            <a:avLst/>
          </a:prstGeom>
          <a:solidFill>
            <a:srgbClr val="66FF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06" name="Rectangle 6"/>
          <p:cNvSpPr>
            <a:spLocks noChangeArrowheads="1"/>
          </p:cNvSpPr>
          <p:nvPr/>
        </p:nvSpPr>
        <p:spPr bwMode="auto">
          <a:xfrm>
            <a:off x="5181600" y="1600200"/>
            <a:ext cx="609600" cy="304800"/>
          </a:xfrm>
          <a:prstGeom prst="rect">
            <a:avLst/>
          </a:prstGeom>
          <a:solidFill>
            <a:srgbClr val="CCFF3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07" name="Rectangle 5"/>
          <p:cNvSpPr>
            <a:spLocks noChangeArrowheads="1"/>
          </p:cNvSpPr>
          <p:nvPr/>
        </p:nvSpPr>
        <p:spPr bwMode="auto">
          <a:xfrm>
            <a:off x="3352800" y="1143000"/>
            <a:ext cx="609600" cy="304800"/>
          </a:xfrm>
          <a:prstGeom prst="rect">
            <a:avLst/>
          </a:prstGeom>
          <a:solidFill>
            <a:srgbClr val="CCFF3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Superscalar vs. Pipelining</a:t>
            </a:r>
          </a:p>
        </p:txBody>
      </p:sp>
      <p:sp>
        <p:nvSpPr>
          <p:cNvPr id="553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2362200"/>
          </a:xfrm>
        </p:spPr>
        <p:txBody>
          <a:bodyPr/>
          <a:lstStyle/>
          <a:p>
            <a:pPr>
              <a:buFontTx/>
              <a:buNone/>
            </a:pPr>
            <a:r>
              <a:rPr lang="en-US" smtClean="0"/>
              <a:t>loop:		ld 	r2, 	10(r1)</a:t>
            </a:r>
          </a:p>
          <a:p>
            <a:pPr>
              <a:buFontTx/>
              <a:buNone/>
            </a:pPr>
            <a:r>
              <a:rPr lang="en-US" smtClean="0"/>
              <a:t>			add	r3,	r3,	r2</a:t>
            </a:r>
          </a:p>
          <a:p>
            <a:pPr>
              <a:buFontTx/>
              <a:buNone/>
            </a:pPr>
            <a:r>
              <a:rPr lang="en-US" smtClean="0"/>
              <a:t>			sub	r1,	r1,	1</a:t>
            </a:r>
          </a:p>
          <a:p>
            <a:pPr>
              <a:buFontTx/>
              <a:buNone/>
            </a:pPr>
            <a:r>
              <a:rPr lang="en-US" smtClean="0"/>
              <a:t>			bne	r1,	r0,	loop</a:t>
            </a:r>
            <a:endParaRPr lang="en-US" b="0" smtClean="0"/>
          </a:p>
          <a:p>
            <a:pPr>
              <a:buFontTx/>
              <a:buNone/>
            </a:pPr>
            <a:r>
              <a:rPr lang="en-US" smtClean="0"/>
              <a:t>Pipelining:</a:t>
            </a:r>
          </a:p>
          <a:p>
            <a:pPr>
              <a:buFontTx/>
              <a:buNone/>
            </a:pPr>
            <a:endParaRPr lang="en-US" smtClean="0"/>
          </a:p>
        </p:txBody>
      </p:sp>
      <p:sp>
        <p:nvSpPr>
          <p:cNvPr id="55310" name="Text Box 4"/>
          <p:cNvSpPr txBox="1">
            <a:spLocks noChangeArrowheads="1"/>
          </p:cNvSpPr>
          <p:nvPr/>
        </p:nvSpPr>
        <p:spPr bwMode="auto">
          <a:xfrm>
            <a:off x="6400800" y="1600200"/>
            <a:ext cx="1993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AvantGarde" pitchFamily="34" charset="0"/>
              </a:rPr>
              <a:t>sum += a[i--]</a:t>
            </a:r>
          </a:p>
        </p:txBody>
      </p:sp>
      <p:sp>
        <p:nvSpPr>
          <p:cNvPr id="55311" name="Rectangle 12"/>
          <p:cNvSpPr>
            <a:spLocks noChangeArrowheads="1"/>
          </p:cNvSpPr>
          <p:nvPr/>
        </p:nvSpPr>
        <p:spPr bwMode="auto">
          <a:xfrm>
            <a:off x="1066800" y="33528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55312" name="Rectangle 16"/>
          <p:cNvSpPr>
            <a:spLocks noChangeArrowheads="1"/>
          </p:cNvSpPr>
          <p:nvPr/>
        </p:nvSpPr>
        <p:spPr bwMode="auto">
          <a:xfrm>
            <a:off x="2286000" y="33528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55313" name="Rectangle 17"/>
          <p:cNvSpPr>
            <a:spLocks noChangeArrowheads="1"/>
          </p:cNvSpPr>
          <p:nvPr/>
        </p:nvSpPr>
        <p:spPr bwMode="auto">
          <a:xfrm>
            <a:off x="3505200" y="33528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ld</a:t>
            </a:r>
          </a:p>
        </p:txBody>
      </p:sp>
      <p:sp>
        <p:nvSpPr>
          <p:cNvPr id="55314" name="Rectangle 18"/>
          <p:cNvSpPr>
            <a:spLocks noChangeArrowheads="1"/>
          </p:cNvSpPr>
          <p:nvPr/>
        </p:nvSpPr>
        <p:spPr bwMode="auto">
          <a:xfrm>
            <a:off x="2286000" y="36576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55315" name="Rectangle 19"/>
          <p:cNvSpPr>
            <a:spLocks noChangeArrowheads="1"/>
          </p:cNvSpPr>
          <p:nvPr/>
        </p:nvSpPr>
        <p:spPr bwMode="auto">
          <a:xfrm>
            <a:off x="3505200" y="36576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55316" name="Rectangle 20"/>
          <p:cNvSpPr>
            <a:spLocks noChangeArrowheads="1"/>
          </p:cNvSpPr>
          <p:nvPr/>
        </p:nvSpPr>
        <p:spPr bwMode="auto">
          <a:xfrm>
            <a:off x="4724400" y="36576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add</a:t>
            </a:r>
          </a:p>
        </p:txBody>
      </p:sp>
      <p:sp>
        <p:nvSpPr>
          <p:cNvPr id="55317" name="Rectangle 21"/>
          <p:cNvSpPr>
            <a:spLocks noChangeArrowheads="1"/>
          </p:cNvSpPr>
          <p:nvPr/>
        </p:nvSpPr>
        <p:spPr bwMode="auto">
          <a:xfrm>
            <a:off x="3505200" y="39624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55318" name="Rectangle 22"/>
          <p:cNvSpPr>
            <a:spLocks noChangeArrowheads="1"/>
          </p:cNvSpPr>
          <p:nvPr/>
        </p:nvSpPr>
        <p:spPr bwMode="auto">
          <a:xfrm>
            <a:off x="4724400" y="39624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55319" name="Rectangle 23"/>
          <p:cNvSpPr>
            <a:spLocks noChangeArrowheads="1"/>
          </p:cNvSpPr>
          <p:nvPr/>
        </p:nvSpPr>
        <p:spPr bwMode="auto">
          <a:xfrm>
            <a:off x="5943600" y="39624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sub</a:t>
            </a:r>
          </a:p>
        </p:txBody>
      </p:sp>
      <p:sp>
        <p:nvSpPr>
          <p:cNvPr id="55320" name="Rectangle 24"/>
          <p:cNvSpPr>
            <a:spLocks noChangeArrowheads="1"/>
          </p:cNvSpPr>
          <p:nvPr/>
        </p:nvSpPr>
        <p:spPr bwMode="auto">
          <a:xfrm>
            <a:off x="4724400" y="4267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55321" name="Rectangle 25"/>
          <p:cNvSpPr>
            <a:spLocks noChangeArrowheads="1"/>
          </p:cNvSpPr>
          <p:nvPr/>
        </p:nvSpPr>
        <p:spPr bwMode="auto">
          <a:xfrm>
            <a:off x="5943600" y="4267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55322" name="Rectangle 26"/>
          <p:cNvSpPr>
            <a:spLocks noChangeArrowheads="1"/>
          </p:cNvSpPr>
          <p:nvPr/>
        </p:nvSpPr>
        <p:spPr bwMode="auto">
          <a:xfrm>
            <a:off x="7162800" y="4267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bne</a:t>
            </a:r>
          </a:p>
        </p:txBody>
      </p:sp>
      <p:sp>
        <p:nvSpPr>
          <p:cNvPr id="55323" name="Line 27"/>
          <p:cNvSpPr>
            <a:spLocks noChangeShapeType="1"/>
          </p:cNvSpPr>
          <p:nvPr/>
        </p:nvSpPr>
        <p:spPr bwMode="auto">
          <a:xfrm>
            <a:off x="2819400" y="3200400"/>
            <a:ext cx="4876800" cy="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24" name="Text Box 28"/>
          <p:cNvSpPr txBox="1">
            <a:spLocks noChangeArrowheads="1"/>
          </p:cNvSpPr>
          <p:nvPr/>
        </p:nvSpPr>
        <p:spPr bwMode="auto">
          <a:xfrm>
            <a:off x="4800600" y="2973388"/>
            <a:ext cx="830263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latin typeface="AvantGarde" pitchFamily="34" charset="0"/>
              </a:rPr>
              <a:t>time</a:t>
            </a:r>
            <a:endParaRPr lang="en-US" sz="2400">
              <a:latin typeface="AvantGarde" pitchFamily="34" charset="0"/>
            </a:endParaRPr>
          </a:p>
        </p:txBody>
      </p:sp>
      <p:sp>
        <p:nvSpPr>
          <p:cNvPr id="55325" name="Text Box 29"/>
          <p:cNvSpPr txBox="1">
            <a:spLocks noChangeArrowheads="1"/>
          </p:cNvSpPr>
          <p:nvPr/>
        </p:nvSpPr>
        <p:spPr bwMode="auto">
          <a:xfrm>
            <a:off x="762000" y="4419600"/>
            <a:ext cx="20066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latin typeface="AvantGarde" pitchFamily="34" charset="0"/>
              </a:rPr>
              <a:t>Superscalar:</a:t>
            </a:r>
            <a:endParaRPr lang="en-US" sz="2400">
              <a:latin typeface="AvantGarde" pitchFamily="34" charset="0"/>
            </a:endParaRPr>
          </a:p>
        </p:txBody>
      </p:sp>
      <p:sp>
        <p:nvSpPr>
          <p:cNvPr id="55326" name="Rectangle 30"/>
          <p:cNvSpPr>
            <a:spLocks noChangeArrowheads="1"/>
          </p:cNvSpPr>
          <p:nvPr/>
        </p:nvSpPr>
        <p:spPr bwMode="auto">
          <a:xfrm>
            <a:off x="1143000" y="48768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55327" name="Rectangle 31"/>
          <p:cNvSpPr>
            <a:spLocks noChangeArrowheads="1"/>
          </p:cNvSpPr>
          <p:nvPr/>
        </p:nvSpPr>
        <p:spPr bwMode="auto">
          <a:xfrm>
            <a:off x="2362200" y="48768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55328" name="Rectangle 32"/>
          <p:cNvSpPr>
            <a:spLocks noChangeArrowheads="1"/>
          </p:cNvSpPr>
          <p:nvPr/>
        </p:nvSpPr>
        <p:spPr bwMode="auto">
          <a:xfrm>
            <a:off x="3581400" y="48768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ld</a:t>
            </a:r>
          </a:p>
        </p:txBody>
      </p:sp>
      <p:sp>
        <p:nvSpPr>
          <p:cNvPr id="55329" name="Rectangle 33"/>
          <p:cNvSpPr>
            <a:spLocks noChangeArrowheads="1"/>
          </p:cNvSpPr>
          <p:nvPr/>
        </p:nvSpPr>
        <p:spPr bwMode="auto">
          <a:xfrm>
            <a:off x="2362200" y="51816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55330" name="Rectangle 34"/>
          <p:cNvSpPr>
            <a:spLocks noChangeArrowheads="1"/>
          </p:cNvSpPr>
          <p:nvPr/>
        </p:nvSpPr>
        <p:spPr bwMode="auto">
          <a:xfrm>
            <a:off x="3581400" y="51816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55331" name="Rectangle 35"/>
          <p:cNvSpPr>
            <a:spLocks noChangeArrowheads="1"/>
          </p:cNvSpPr>
          <p:nvPr/>
        </p:nvSpPr>
        <p:spPr bwMode="auto">
          <a:xfrm>
            <a:off x="4800600" y="51816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add</a:t>
            </a:r>
          </a:p>
        </p:txBody>
      </p:sp>
      <p:sp>
        <p:nvSpPr>
          <p:cNvPr id="55332" name="Rectangle 36"/>
          <p:cNvSpPr>
            <a:spLocks noChangeArrowheads="1"/>
          </p:cNvSpPr>
          <p:nvPr/>
        </p:nvSpPr>
        <p:spPr bwMode="auto">
          <a:xfrm>
            <a:off x="2362200" y="54864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55333" name="Rectangle 37"/>
          <p:cNvSpPr>
            <a:spLocks noChangeArrowheads="1"/>
          </p:cNvSpPr>
          <p:nvPr/>
        </p:nvSpPr>
        <p:spPr bwMode="auto">
          <a:xfrm>
            <a:off x="3581400" y="54864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55334" name="Rectangle 38"/>
          <p:cNvSpPr>
            <a:spLocks noChangeArrowheads="1"/>
          </p:cNvSpPr>
          <p:nvPr/>
        </p:nvSpPr>
        <p:spPr bwMode="auto">
          <a:xfrm>
            <a:off x="4800600" y="54864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sub</a:t>
            </a:r>
          </a:p>
        </p:txBody>
      </p:sp>
      <p:sp>
        <p:nvSpPr>
          <p:cNvPr id="55335" name="Rectangle 39"/>
          <p:cNvSpPr>
            <a:spLocks noChangeArrowheads="1"/>
          </p:cNvSpPr>
          <p:nvPr/>
        </p:nvSpPr>
        <p:spPr bwMode="auto">
          <a:xfrm>
            <a:off x="3581400" y="5791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55336" name="Rectangle 40"/>
          <p:cNvSpPr>
            <a:spLocks noChangeArrowheads="1"/>
          </p:cNvSpPr>
          <p:nvPr/>
        </p:nvSpPr>
        <p:spPr bwMode="auto">
          <a:xfrm>
            <a:off x="4800600" y="5791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55337" name="Rectangle 41"/>
          <p:cNvSpPr>
            <a:spLocks noChangeArrowheads="1"/>
          </p:cNvSpPr>
          <p:nvPr/>
        </p:nvSpPr>
        <p:spPr bwMode="auto">
          <a:xfrm>
            <a:off x="6019800" y="5791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bne</a:t>
            </a:r>
          </a:p>
        </p:txBody>
      </p:sp>
      <p:sp>
        <p:nvSpPr>
          <p:cNvPr id="55338" name="Line 42"/>
          <p:cNvSpPr>
            <a:spLocks noChangeShapeType="1"/>
          </p:cNvSpPr>
          <p:nvPr/>
        </p:nvSpPr>
        <p:spPr bwMode="auto">
          <a:xfrm>
            <a:off x="3962400" y="1447800"/>
            <a:ext cx="1219200" cy="152400"/>
          </a:xfrm>
          <a:prstGeom prst="line">
            <a:avLst/>
          </a:prstGeom>
          <a:noFill/>
          <a:ln w="38100">
            <a:solidFill>
              <a:srgbClr val="CCFF33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39" name="Line 43"/>
          <p:cNvSpPr>
            <a:spLocks noChangeShapeType="1"/>
          </p:cNvSpPr>
          <p:nvPr/>
        </p:nvSpPr>
        <p:spPr bwMode="auto">
          <a:xfrm flipH="1">
            <a:off x="3886200" y="1447800"/>
            <a:ext cx="914400" cy="533400"/>
          </a:xfrm>
          <a:prstGeom prst="line">
            <a:avLst/>
          </a:prstGeom>
          <a:noFill/>
          <a:ln w="38100">
            <a:solidFill>
              <a:srgbClr val="FF9966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40" name="Line 44"/>
          <p:cNvSpPr>
            <a:spLocks noChangeShapeType="1"/>
          </p:cNvSpPr>
          <p:nvPr/>
        </p:nvSpPr>
        <p:spPr bwMode="auto">
          <a:xfrm flipH="1">
            <a:off x="4724400" y="1371600"/>
            <a:ext cx="76200" cy="609600"/>
          </a:xfrm>
          <a:prstGeom prst="line">
            <a:avLst/>
          </a:prstGeom>
          <a:noFill/>
          <a:ln w="38100">
            <a:solidFill>
              <a:srgbClr val="FF9966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41" name="Freeform 45"/>
          <p:cNvSpPr>
            <a:spLocks/>
          </p:cNvSpPr>
          <p:nvPr/>
        </p:nvSpPr>
        <p:spPr bwMode="auto">
          <a:xfrm>
            <a:off x="3962400" y="2133600"/>
            <a:ext cx="228600" cy="457200"/>
          </a:xfrm>
          <a:custGeom>
            <a:avLst/>
            <a:gdLst>
              <a:gd name="T0" fmla="*/ 0 w 144"/>
              <a:gd name="T1" fmla="*/ 0 h 288"/>
              <a:gd name="T2" fmla="*/ 362902445 w 144"/>
              <a:gd name="T3" fmla="*/ 120967498 h 288"/>
              <a:gd name="T4" fmla="*/ 0 w 144"/>
              <a:gd name="T5" fmla="*/ 725804891 h 288"/>
              <a:gd name="T6" fmla="*/ 0 60000 65536"/>
              <a:gd name="T7" fmla="*/ 0 60000 65536"/>
              <a:gd name="T8" fmla="*/ 0 60000 65536"/>
              <a:gd name="T9" fmla="*/ 0 w 144"/>
              <a:gd name="T10" fmla="*/ 0 h 288"/>
              <a:gd name="T11" fmla="*/ 144 w 144"/>
              <a:gd name="T12" fmla="*/ 288 h 2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288">
                <a:moveTo>
                  <a:pt x="0" y="0"/>
                </a:moveTo>
                <a:cubicBezTo>
                  <a:pt x="72" y="0"/>
                  <a:pt x="144" y="0"/>
                  <a:pt x="144" y="48"/>
                </a:cubicBezTo>
                <a:cubicBezTo>
                  <a:pt x="144" y="96"/>
                  <a:pt x="24" y="248"/>
                  <a:pt x="0" y="288"/>
                </a:cubicBezTo>
              </a:path>
            </a:pathLst>
          </a:custGeom>
          <a:noFill/>
          <a:ln w="38100" cmpd="sng">
            <a:solidFill>
              <a:srgbClr val="66FF66"/>
            </a:solidFill>
            <a:round/>
            <a:headEnd type="none" w="med" len="med"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42" name="Line 51"/>
          <p:cNvSpPr>
            <a:spLocks noChangeShapeType="1"/>
          </p:cNvSpPr>
          <p:nvPr/>
        </p:nvSpPr>
        <p:spPr bwMode="auto">
          <a:xfrm>
            <a:off x="4419600" y="3505200"/>
            <a:ext cx="533400" cy="152400"/>
          </a:xfrm>
          <a:prstGeom prst="line">
            <a:avLst/>
          </a:prstGeom>
          <a:noFill/>
          <a:ln w="38100">
            <a:solidFill>
              <a:srgbClr val="CCFF33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43" name="Line 52"/>
          <p:cNvSpPr>
            <a:spLocks noChangeShapeType="1"/>
          </p:cNvSpPr>
          <p:nvPr/>
        </p:nvSpPr>
        <p:spPr bwMode="auto">
          <a:xfrm>
            <a:off x="4724400" y="3505200"/>
            <a:ext cx="1371600" cy="381000"/>
          </a:xfrm>
          <a:prstGeom prst="line">
            <a:avLst/>
          </a:prstGeom>
          <a:noFill/>
          <a:ln w="38100">
            <a:solidFill>
              <a:srgbClr val="FF9966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44" name="Freeform 53"/>
          <p:cNvSpPr>
            <a:spLocks/>
          </p:cNvSpPr>
          <p:nvPr/>
        </p:nvSpPr>
        <p:spPr bwMode="auto">
          <a:xfrm>
            <a:off x="7162800" y="4114800"/>
            <a:ext cx="76200" cy="304800"/>
          </a:xfrm>
          <a:custGeom>
            <a:avLst/>
            <a:gdLst>
              <a:gd name="T0" fmla="*/ 0 w 144"/>
              <a:gd name="T1" fmla="*/ 0 h 288"/>
              <a:gd name="T2" fmla="*/ 40322499 w 144"/>
              <a:gd name="T3" fmla="*/ 53763327 h 288"/>
              <a:gd name="T4" fmla="*/ 0 w 144"/>
              <a:gd name="T5" fmla="*/ 322579996 h 288"/>
              <a:gd name="T6" fmla="*/ 0 60000 65536"/>
              <a:gd name="T7" fmla="*/ 0 60000 65536"/>
              <a:gd name="T8" fmla="*/ 0 60000 65536"/>
              <a:gd name="T9" fmla="*/ 0 w 144"/>
              <a:gd name="T10" fmla="*/ 0 h 288"/>
              <a:gd name="T11" fmla="*/ 144 w 144"/>
              <a:gd name="T12" fmla="*/ 288 h 2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288">
                <a:moveTo>
                  <a:pt x="0" y="0"/>
                </a:moveTo>
                <a:cubicBezTo>
                  <a:pt x="72" y="0"/>
                  <a:pt x="144" y="0"/>
                  <a:pt x="144" y="48"/>
                </a:cubicBezTo>
                <a:cubicBezTo>
                  <a:pt x="144" y="96"/>
                  <a:pt x="24" y="248"/>
                  <a:pt x="0" y="288"/>
                </a:cubicBezTo>
              </a:path>
            </a:pathLst>
          </a:custGeom>
          <a:noFill/>
          <a:ln w="38100" cmpd="sng">
            <a:solidFill>
              <a:srgbClr val="66FF66"/>
            </a:solidFill>
            <a:round/>
            <a:headEnd type="none" w="med" len="med"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45" name="Line 54"/>
          <p:cNvSpPr>
            <a:spLocks noChangeShapeType="1"/>
          </p:cNvSpPr>
          <p:nvPr/>
        </p:nvSpPr>
        <p:spPr bwMode="auto">
          <a:xfrm>
            <a:off x="4724400" y="4953000"/>
            <a:ext cx="533400" cy="152400"/>
          </a:xfrm>
          <a:prstGeom prst="line">
            <a:avLst/>
          </a:prstGeom>
          <a:noFill/>
          <a:ln w="38100">
            <a:solidFill>
              <a:srgbClr val="CCFF33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46" name="Line 55"/>
          <p:cNvSpPr>
            <a:spLocks noChangeShapeType="1"/>
          </p:cNvSpPr>
          <p:nvPr/>
        </p:nvSpPr>
        <p:spPr bwMode="auto">
          <a:xfrm>
            <a:off x="5029200" y="4953000"/>
            <a:ext cx="457200" cy="152400"/>
          </a:xfrm>
          <a:prstGeom prst="line">
            <a:avLst/>
          </a:prstGeom>
          <a:noFill/>
          <a:ln w="38100">
            <a:solidFill>
              <a:srgbClr val="FF9966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47" name="Freeform 56"/>
          <p:cNvSpPr>
            <a:spLocks/>
          </p:cNvSpPr>
          <p:nvPr/>
        </p:nvSpPr>
        <p:spPr bwMode="auto">
          <a:xfrm>
            <a:off x="6096000" y="5638800"/>
            <a:ext cx="76200" cy="304800"/>
          </a:xfrm>
          <a:custGeom>
            <a:avLst/>
            <a:gdLst>
              <a:gd name="T0" fmla="*/ 0 w 144"/>
              <a:gd name="T1" fmla="*/ 0 h 288"/>
              <a:gd name="T2" fmla="*/ 40322499 w 144"/>
              <a:gd name="T3" fmla="*/ 53763327 h 288"/>
              <a:gd name="T4" fmla="*/ 0 w 144"/>
              <a:gd name="T5" fmla="*/ 322579996 h 288"/>
              <a:gd name="T6" fmla="*/ 0 60000 65536"/>
              <a:gd name="T7" fmla="*/ 0 60000 65536"/>
              <a:gd name="T8" fmla="*/ 0 60000 65536"/>
              <a:gd name="T9" fmla="*/ 0 w 144"/>
              <a:gd name="T10" fmla="*/ 0 h 288"/>
              <a:gd name="T11" fmla="*/ 144 w 144"/>
              <a:gd name="T12" fmla="*/ 288 h 2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288">
                <a:moveTo>
                  <a:pt x="0" y="0"/>
                </a:moveTo>
                <a:cubicBezTo>
                  <a:pt x="72" y="0"/>
                  <a:pt x="144" y="0"/>
                  <a:pt x="144" y="48"/>
                </a:cubicBezTo>
                <a:cubicBezTo>
                  <a:pt x="144" y="96"/>
                  <a:pt x="24" y="248"/>
                  <a:pt x="0" y="288"/>
                </a:cubicBezTo>
              </a:path>
            </a:pathLst>
          </a:custGeom>
          <a:noFill/>
          <a:ln w="38100" cmpd="sng">
            <a:solidFill>
              <a:srgbClr val="66FF66"/>
            </a:solidFill>
            <a:round/>
            <a:headEnd type="none" w="med" len="med"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Performance Spectrum?</a:t>
            </a:r>
          </a:p>
          <a:p>
            <a:pPr lvl="1"/>
            <a:r>
              <a:rPr lang="en-US" smtClean="0"/>
              <a:t>What if all instructions were </a:t>
            </a:r>
            <a:r>
              <a:rPr lang="en-US" smtClean="0">
                <a:solidFill>
                  <a:srgbClr val="FF0000"/>
                </a:solidFill>
              </a:rPr>
              <a:t>dependent</a:t>
            </a:r>
            <a:r>
              <a:rPr lang="en-US" smtClean="0"/>
              <a:t>?</a:t>
            </a:r>
          </a:p>
          <a:p>
            <a:pPr lvl="2"/>
            <a:r>
              <a:rPr lang="en-US" smtClean="0">
                <a:solidFill>
                  <a:srgbClr val="FF0000"/>
                </a:solidFill>
              </a:rPr>
              <a:t>Speedup = 0</a:t>
            </a:r>
            <a:r>
              <a:rPr lang="en-US" smtClean="0"/>
              <a:t>, Superscalar buys us nothing</a:t>
            </a:r>
          </a:p>
          <a:p>
            <a:pPr lvl="2"/>
            <a:endParaRPr lang="en-US" smtClean="0"/>
          </a:p>
          <a:p>
            <a:pPr lvl="2"/>
            <a:endParaRPr lang="en-US" smtClean="0"/>
          </a:p>
          <a:p>
            <a:pPr lvl="2"/>
            <a:endParaRPr lang="en-US" smtClean="0"/>
          </a:p>
          <a:p>
            <a:pPr lvl="1"/>
            <a:r>
              <a:rPr lang="en-US" smtClean="0"/>
              <a:t>What if all instructions were </a:t>
            </a:r>
            <a:r>
              <a:rPr lang="en-US" smtClean="0">
                <a:solidFill>
                  <a:srgbClr val="FF0000"/>
                </a:solidFill>
              </a:rPr>
              <a:t>independent</a:t>
            </a:r>
            <a:r>
              <a:rPr lang="en-US" smtClean="0"/>
              <a:t>?</a:t>
            </a:r>
          </a:p>
          <a:p>
            <a:pPr lvl="2"/>
            <a:r>
              <a:rPr lang="en-US" smtClean="0">
                <a:solidFill>
                  <a:srgbClr val="FF0000"/>
                </a:solidFill>
              </a:rPr>
              <a:t>Speedup = N</a:t>
            </a:r>
            <a:r>
              <a:rPr lang="en-US" smtClean="0"/>
              <a:t> where N = </a:t>
            </a:r>
            <a:r>
              <a:rPr lang="en-US" b="1" smtClean="0"/>
              <a:t>superscalarity</a:t>
            </a:r>
          </a:p>
          <a:p>
            <a:pPr lvl="2"/>
            <a:endParaRPr lang="en-US" smtClean="0"/>
          </a:p>
          <a:p>
            <a:pPr lvl="2"/>
            <a:endParaRPr lang="en-US" smtClean="0"/>
          </a:p>
          <a:p>
            <a:pPr lvl="2"/>
            <a:endParaRPr lang="en-US" smtClean="0"/>
          </a:p>
          <a:p>
            <a:r>
              <a:rPr lang="en-US" smtClean="0"/>
              <a:t>Again key is typical program behavior</a:t>
            </a:r>
          </a:p>
          <a:p>
            <a:pPr lvl="1"/>
            <a:r>
              <a:rPr lang="en-US" smtClean="0"/>
              <a:t>Some parallelism exists</a:t>
            </a:r>
          </a:p>
        </p:txBody>
      </p:sp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Superscalar Performance</a:t>
            </a:r>
          </a:p>
        </p:txBody>
      </p:sp>
      <p:sp>
        <p:nvSpPr>
          <p:cNvPr id="56326" name="Rectangle 4"/>
          <p:cNvSpPr>
            <a:spLocks noChangeArrowheads="1"/>
          </p:cNvSpPr>
          <p:nvPr/>
        </p:nvSpPr>
        <p:spPr bwMode="auto">
          <a:xfrm>
            <a:off x="3048000" y="2438400"/>
            <a:ext cx="914400" cy="152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7" name="Rectangle 5"/>
          <p:cNvSpPr>
            <a:spLocks noChangeArrowheads="1"/>
          </p:cNvSpPr>
          <p:nvPr/>
        </p:nvSpPr>
        <p:spPr bwMode="auto">
          <a:xfrm>
            <a:off x="3276600" y="2590800"/>
            <a:ext cx="914400" cy="152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8" name="Rectangle 6"/>
          <p:cNvSpPr>
            <a:spLocks noChangeArrowheads="1"/>
          </p:cNvSpPr>
          <p:nvPr/>
        </p:nvSpPr>
        <p:spPr bwMode="auto">
          <a:xfrm>
            <a:off x="3505200" y="2743200"/>
            <a:ext cx="914400" cy="152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9" name="Rectangle 7"/>
          <p:cNvSpPr>
            <a:spLocks noChangeArrowheads="1"/>
          </p:cNvSpPr>
          <p:nvPr/>
        </p:nvSpPr>
        <p:spPr bwMode="auto">
          <a:xfrm>
            <a:off x="3733800" y="2895600"/>
            <a:ext cx="914400" cy="152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30" name="Rectangle 8"/>
          <p:cNvSpPr>
            <a:spLocks noChangeArrowheads="1"/>
          </p:cNvSpPr>
          <p:nvPr/>
        </p:nvSpPr>
        <p:spPr bwMode="auto">
          <a:xfrm>
            <a:off x="3048000" y="4343400"/>
            <a:ext cx="914400" cy="152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31" name="Rectangle 9"/>
          <p:cNvSpPr>
            <a:spLocks noChangeArrowheads="1"/>
          </p:cNvSpPr>
          <p:nvPr/>
        </p:nvSpPr>
        <p:spPr bwMode="auto">
          <a:xfrm>
            <a:off x="3048000" y="4495800"/>
            <a:ext cx="914400" cy="152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32" name="Rectangle 10"/>
          <p:cNvSpPr>
            <a:spLocks noChangeArrowheads="1"/>
          </p:cNvSpPr>
          <p:nvPr/>
        </p:nvSpPr>
        <p:spPr bwMode="auto">
          <a:xfrm>
            <a:off x="3048000" y="4648200"/>
            <a:ext cx="914400" cy="152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33" name="Rectangle 11"/>
          <p:cNvSpPr>
            <a:spLocks noChangeArrowheads="1"/>
          </p:cNvSpPr>
          <p:nvPr/>
        </p:nvSpPr>
        <p:spPr bwMode="auto">
          <a:xfrm>
            <a:off x="3048000" y="4800600"/>
            <a:ext cx="914400" cy="152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RePLay</a:t>
            </a:r>
            <a:r>
              <a:rPr lang="en-US" dirty="0" smtClean="0"/>
              <a:t> Example</a:t>
            </a:r>
          </a:p>
        </p:txBody>
      </p:sp>
      <p:sp>
        <p:nvSpPr>
          <p:cNvPr id="4813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0;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 N;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++)</a:t>
            </a:r>
            <a:b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((anew[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 –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aold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]) &gt; threshold)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anew[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 = calculate(anew[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],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aold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]);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assert (anew[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 &gt;=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min_a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05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“Real-Life” Performance</a:t>
            </a:r>
          </a:p>
        </p:txBody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OLTP = Online Transaction Processing</a:t>
            </a:r>
          </a:p>
          <a:p>
            <a:pPr>
              <a:buFontTx/>
              <a:buNone/>
            </a:pPr>
            <a:endParaRPr lang="en-US" smtClean="0"/>
          </a:p>
        </p:txBody>
      </p:sp>
      <p:pic>
        <p:nvPicPr>
          <p:cNvPr id="5735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888" y="1444625"/>
            <a:ext cx="4957762" cy="46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51" name="Text Box 5"/>
          <p:cNvSpPr txBox="1">
            <a:spLocks noChangeArrowheads="1"/>
          </p:cNvSpPr>
          <p:nvPr/>
        </p:nvSpPr>
        <p:spPr bwMode="auto">
          <a:xfrm>
            <a:off x="5876925" y="3616325"/>
            <a:ext cx="2597150" cy="173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latin typeface="Arial Narrow" pitchFamily="34" charset="0"/>
              </a:rPr>
              <a:t>SOURCE:</a:t>
            </a:r>
          </a:p>
          <a:p>
            <a:r>
              <a:rPr lang="en-US" sz="1200">
                <a:latin typeface="Arial Narrow" pitchFamily="34" charset="0"/>
              </a:rPr>
              <a:t>Partha Ranganathan</a:t>
            </a:r>
          </a:p>
          <a:p>
            <a:r>
              <a:rPr lang="en-US" sz="1200">
                <a:latin typeface="Arial Narrow" pitchFamily="34" charset="0"/>
              </a:rPr>
              <a:t>Kourosh Gharachorloo**</a:t>
            </a:r>
          </a:p>
          <a:p>
            <a:r>
              <a:rPr lang="en-US" sz="1200">
                <a:latin typeface="Arial Narrow" pitchFamily="34" charset="0"/>
              </a:rPr>
              <a:t>Sarita Adve*</a:t>
            </a:r>
          </a:p>
          <a:p>
            <a:r>
              <a:rPr lang="en-US" sz="1200">
                <a:latin typeface="Arial Narrow" pitchFamily="34" charset="0"/>
              </a:rPr>
              <a:t>Luiz André Barroso**</a:t>
            </a:r>
          </a:p>
          <a:p>
            <a:r>
              <a:rPr lang="en-US" sz="1200">
                <a:latin typeface="Arial Narrow" pitchFamily="34" charset="0"/>
              </a:rPr>
              <a:t>Performance of Database Workloads on</a:t>
            </a:r>
          </a:p>
          <a:p>
            <a:r>
              <a:rPr lang="en-US" sz="1200">
                <a:latin typeface="Arial Narrow" pitchFamily="34" charset="0"/>
              </a:rPr>
              <a:t>Shared-Memory Systems with Out-of-Order</a:t>
            </a:r>
          </a:p>
          <a:p>
            <a:r>
              <a:rPr lang="en-US" sz="1200">
                <a:latin typeface="Arial Narrow" pitchFamily="34" charset="0"/>
              </a:rPr>
              <a:t>Processors</a:t>
            </a:r>
          </a:p>
          <a:p>
            <a:r>
              <a:rPr lang="en-US" sz="1200">
                <a:latin typeface="Arial Narrow" pitchFamily="34" charset="0"/>
              </a:rPr>
              <a:t>ASPLOS98</a:t>
            </a:r>
          </a:p>
        </p:txBody>
      </p:sp>
      <p:sp>
        <p:nvSpPr>
          <p:cNvPr id="57352" name="Line 6"/>
          <p:cNvSpPr>
            <a:spLocks noChangeShapeType="1"/>
          </p:cNvSpPr>
          <p:nvPr/>
        </p:nvSpPr>
        <p:spPr bwMode="auto">
          <a:xfrm>
            <a:off x="685800" y="2286000"/>
            <a:ext cx="0" cy="1905000"/>
          </a:xfrm>
          <a:prstGeom prst="line">
            <a:avLst/>
          </a:prstGeom>
          <a:noFill/>
          <a:ln w="38100">
            <a:solidFill>
              <a:srgbClr val="66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5735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1752600"/>
            <a:ext cx="1373188" cy="126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“Real Life” Performance - Superscalar</a:t>
            </a:r>
          </a:p>
        </p:txBody>
      </p:sp>
      <p:graphicFrame>
        <p:nvGraphicFramePr>
          <p:cNvPr id="1026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623888" y="1281113"/>
          <a:ext cx="7896225" cy="467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Chart" r:id="rId4" imgW="7896142" imgH="4676858" progId="Excel.Sheet.8">
                  <p:embed/>
                </p:oleObj>
              </mc:Choice>
              <mc:Fallback>
                <p:oleObj name="Chart" r:id="rId4" imgW="7896142" imgH="4676858" progId="Excel.Shee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888" y="1281113"/>
                        <a:ext cx="7896225" cy="467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219200" y="1066800"/>
            <a:ext cx="7924800" cy="5181600"/>
          </a:xfrm>
        </p:spPr>
        <p:txBody>
          <a:bodyPr/>
          <a:lstStyle/>
          <a:p>
            <a:r>
              <a:rPr lang="en-US" sz="2000" smtClean="0"/>
              <a:t>SPEC CPU 2000: </a:t>
            </a:r>
            <a:r>
              <a:rPr lang="en-US" sz="2000" b="0" smtClean="0"/>
              <a:t>Simplescalar sim: 32K I$ and D$, 8K bpred</a:t>
            </a:r>
            <a:endParaRPr lang="en-US" sz="2000" smtClean="0"/>
          </a:p>
        </p:txBody>
      </p:sp>
      <p:sp>
        <p:nvSpPr>
          <p:cNvPr id="1031" name="Line 6"/>
          <p:cNvSpPr>
            <a:spLocks noChangeShapeType="1"/>
          </p:cNvSpPr>
          <p:nvPr/>
        </p:nvSpPr>
        <p:spPr bwMode="auto">
          <a:xfrm flipV="1">
            <a:off x="381000" y="2438400"/>
            <a:ext cx="0" cy="1600200"/>
          </a:xfrm>
          <a:prstGeom prst="line">
            <a:avLst/>
          </a:prstGeom>
          <a:noFill/>
          <a:ln w="57150">
            <a:solidFill>
              <a:srgbClr val="66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2600" smtClean="0"/>
              <a:t>Issue Mechanism – A Group of Instructions at Decode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3657600"/>
            <a:ext cx="8839200" cy="2895600"/>
          </a:xfrm>
        </p:spPr>
        <p:txBody>
          <a:bodyPr/>
          <a:lstStyle/>
          <a:p>
            <a:r>
              <a:rPr lang="en-US" smtClean="0"/>
              <a:t>Assume 2 source &amp; 1 target max per instr.</a:t>
            </a:r>
          </a:p>
          <a:p>
            <a:pPr lvl="1"/>
            <a:r>
              <a:rPr lang="en-US" smtClean="0"/>
              <a:t>comparators for 2-way:</a:t>
            </a:r>
          </a:p>
          <a:p>
            <a:pPr lvl="2"/>
            <a:r>
              <a:rPr lang="en-US" smtClean="0"/>
              <a:t>3 for tgt and 2 for src (tgt: WAW + WAR, src: RAW)</a:t>
            </a:r>
          </a:p>
          <a:p>
            <a:pPr lvl="1"/>
            <a:r>
              <a:rPr lang="en-US" smtClean="0"/>
              <a:t>comparators for 4-way:</a:t>
            </a:r>
          </a:p>
          <a:p>
            <a:pPr lvl="2"/>
            <a:r>
              <a:rPr lang="en-US" smtClean="0"/>
              <a:t>2nd instr: 3 tgt and 2 src</a:t>
            </a:r>
          </a:p>
          <a:p>
            <a:pPr lvl="2"/>
            <a:r>
              <a:rPr lang="en-US" smtClean="0"/>
              <a:t>3rd instr: 6 tgt and 4 src</a:t>
            </a:r>
          </a:p>
          <a:p>
            <a:pPr lvl="2"/>
            <a:r>
              <a:rPr lang="en-US" smtClean="0"/>
              <a:t>4th instr: 9 tgt and 6 src</a:t>
            </a:r>
          </a:p>
        </p:txBody>
      </p:sp>
      <p:sp>
        <p:nvSpPr>
          <p:cNvPr id="49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58374" name="Text Box 4"/>
          <p:cNvSpPr txBox="1">
            <a:spLocks noChangeArrowheads="1"/>
          </p:cNvSpPr>
          <p:nvPr/>
        </p:nvSpPr>
        <p:spPr bwMode="auto">
          <a:xfrm>
            <a:off x="1828800" y="1981200"/>
            <a:ext cx="1082675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latin typeface="AvantGarde" pitchFamily="34" charset="0"/>
              </a:rPr>
              <a:t>tgt</a:t>
            </a:r>
          </a:p>
        </p:txBody>
      </p:sp>
      <p:sp>
        <p:nvSpPr>
          <p:cNvPr id="58375" name="Text Box 5"/>
          <p:cNvSpPr txBox="1">
            <a:spLocks noChangeArrowheads="1"/>
          </p:cNvSpPr>
          <p:nvPr/>
        </p:nvSpPr>
        <p:spPr bwMode="auto">
          <a:xfrm>
            <a:off x="2895600" y="1981200"/>
            <a:ext cx="1082675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latin typeface="AvantGarde" pitchFamily="34" charset="0"/>
              </a:rPr>
              <a:t>src1</a:t>
            </a:r>
          </a:p>
        </p:txBody>
      </p:sp>
      <p:sp>
        <p:nvSpPr>
          <p:cNvPr id="58376" name="Text Box 7"/>
          <p:cNvSpPr txBox="1">
            <a:spLocks noChangeArrowheads="1"/>
          </p:cNvSpPr>
          <p:nvPr/>
        </p:nvSpPr>
        <p:spPr bwMode="auto">
          <a:xfrm>
            <a:off x="3962400" y="1981200"/>
            <a:ext cx="1082675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latin typeface="AvantGarde" pitchFamily="34" charset="0"/>
              </a:rPr>
              <a:t>src1</a:t>
            </a:r>
          </a:p>
        </p:txBody>
      </p:sp>
      <p:sp>
        <p:nvSpPr>
          <p:cNvPr id="58377" name="Text Box 8"/>
          <p:cNvSpPr txBox="1">
            <a:spLocks noChangeArrowheads="1"/>
          </p:cNvSpPr>
          <p:nvPr/>
        </p:nvSpPr>
        <p:spPr bwMode="auto">
          <a:xfrm>
            <a:off x="1828800" y="1143000"/>
            <a:ext cx="1082675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latin typeface="AvantGarde" pitchFamily="34" charset="0"/>
              </a:rPr>
              <a:t>tgt</a:t>
            </a:r>
          </a:p>
        </p:txBody>
      </p:sp>
      <p:sp>
        <p:nvSpPr>
          <p:cNvPr id="58378" name="Text Box 9"/>
          <p:cNvSpPr txBox="1">
            <a:spLocks noChangeArrowheads="1"/>
          </p:cNvSpPr>
          <p:nvPr/>
        </p:nvSpPr>
        <p:spPr bwMode="auto">
          <a:xfrm>
            <a:off x="2895600" y="1143000"/>
            <a:ext cx="1082675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latin typeface="AvantGarde" pitchFamily="34" charset="0"/>
              </a:rPr>
              <a:t>src1</a:t>
            </a:r>
          </a:p>
        </p:txBody>
      </p:sp>
      <p:sp>
        <p:nvSpPr>
          <p:cNvPr id="58379" name="Text Box 10"/>
          <p:cNvSpPr txBox="1">
            <a:spLocks noChangeArrowheads="1"/>
          </p:cNvSpPr>
          <p:nvPr/>
        </p:nvSpPr>
        <p:spPr bwMode="auto">
          <a:xfrm>
            <a:off x="3962400" y="1143000"/>
            <a:ext cx="1082675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latin typeface="AvantGarde" pitchFamily="34" charset="0"/>
              </a:rPr>
              <a:t>src1</a:t>
            </a:r>
          </a:p>
        </p:txBody>
      </p:sp>
      <p:grpSp>
        <p:nvGrpSpPr>
          <p:cNvPr id="58380" name="Group 15"/>
          <p:cNvGrpSpPr>
            <a:grpSpLocks/>
          </p:cNvGrpSpPr>
          <p:nvPr/>
        </p:nvGrpSpPr>
        <p:grpSpPr bwMode="auto">
          <a:xfrm>
            <a:off x="1981200" y="1600200"/>
            <a:ext cx="2209800" cy="762000"/>
            <a:chOff x="1968" y="1200"/>
            <a:chExt cx="1392" cy="480"/>
          </a:xfrm>
        </p:grpSpPr>
        <p:sp>
          <p:nvSpPr>
            <p:cNvPr id="58415" name="Line 11"/>
            <p:cNvSpPr>
              <a:spLocks noChangeShapeType="1"/>
            </p:cNvSpPr>
            <p:nvPr/>
          </p:nvSpPr>
          <p:spPr bwMode="auto">
            <a:xfrm flipV="1">
              <a:off x="1968" y="1200"/>
              <a:ext cx="0" cy="48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16" name="Line 12"/>
            <p:cNvSpPr>
              <a:spLocks noChangeShapeType="1"/>
            </p:cNvSpPr>
            <p:nvPr/>
          </p:nvSpPr>
          <p:spPr bwMode="auto">
            <a:xfrm>
              <a:off x="1968" y="1488"/>
              <a:ext cx="1392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17" name="Line 13"/>
            <p:cNvSpPr>
              <a:spLocks noChangeShapeType="1"/>
            </p:cNvSpPr>
            <p:nvPr/>
          </p:nvSpPr>
          <p:spPr bwMode="auto">
            <a:xfrm flipV="1">
              <a:off x="2688" y="1200"/>
              <a:ext cx="0" cy="288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18" name="Line 14"/>
            <p:cNvSpPr>
              <a:spLocks noChangeShapeType="1"/>
            </p:cNvSpPr>
            <p:nvPr/>
          </p:nvSpPr>
          <p:spPr bwMode="auto">
            <a:xfrm flipV="1">
              <a:off x="3360" y="1200"/>
              <a:ext cx="0" cy="288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8381" name="Group 19"/>
          <p:cNvGrpSpPr>
            <a:grpSpLocks/>
          </p:cNvGrpSpPr>
          <p:nvPr/>
        </p:nvGrpSpPr>
        <p:grpSpPr bwMode="auto">
          <a:xfrm>
            <a:off x="2362200" y="1600200"/>
            <a:ext cx="1219200" cy="685800"/>
            <a:chOff x="2016" y="1200"/>
            <a:chExt cx="624" cy="432"/>
          </a:xfrm>
        </p:grpSpPr>
        <p:sp>
          <p:nvSpPr>
            <p:cNvPr id="58412" name="Line 16"/>
            <p:cNvSpPr>
              <a:spLocks noChangeShapeType="1"/>
            </p:cNvSpPr>
            <p:nvPr/>
          </p:nvSpPr>
          <p:spPr bwMode="auto">
            <a:xfrm>
              <a:off x="2016" y="1200"/>
              <a:ext cx="0" cy="192"/>
            </a:xfrm>
            <a:prstGeom prst="line">
              <a:avLst/>
            </a:prstGeom>
            <a:noFill/>
            <a:ln w="38100">
              <a:solidFill>
                <a:srgbClr val="66FF66"/>
              </a:solidFill>
              <a:round/>
              <a:headEnd type="arrow" w="med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13" name="Line 17"/>
            <p:cNvSpPr>
              <a:spLocks noChangeShapeType="1"/>
            </p:cNvSpPr>
            <p:nvPr/>
          </p:nvSpPr>
          <p:spPr bwMode="auto">
            <a:xfrm>
              <a:off x="2016" y="1392"/>
              <a:ext cx="624" cy="0"/>
            </a:xfrm>
            <a:prstGeom prst="line">
              <a:avLst/>
            </a:prstGeom>
            <a:noFill/>
            <a:ln w="38100">
              <a:solidFill>
                <a:srgbClr val="66FF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14" name="Line 18"/>
            <p:cNvSpPr>
              <a:spLocks noChangeShapeType="1"/>
            </p:cNvSpPr>
            <p:nvPr/>
          </p:nvSpPr>
          <p:spPr bwMode="auto">
            <a:xfrm>
              <a:off x="2640" y="1392"/>
              <a:ext cx="0" cy="240"/>
            </a:xfrm>
            <a:prstGeom prst="line">
              <a:avLst/>
            </a:prstGeom>
            <a:noFill/>
            <a:ln w="38100">
              <a:solidFill>
                <a:srgbClr val="66FF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8382" name="Group 20"/>
          <p:cNvGrpSpPr>
            <a:grpSpLocks/>
          </p:cNvGrpSpPr>
          <p:nvPr/>
        </p:nvGrpSpPr>
        <p:grpSpPr bwMode="auto">
          <a:xfrm>
            <a:off x="2667000" y="1600200"/>
            <a:ext cx="2057400" cy="533400"/>
            <a:chOff x="2016" y="1200"/>
            <a:chExt cx="624" cy="432"/>
          </a:xfrm>
        </p:grpSpPr>
        <p:sp>
          <p:nvSpPr>
            <p:cNvPr id="58409" name="Line 21"/>
            <p:cNvSpPr>
              <a:spLocks noChangeShapeType="1"/>
            </p:cNvSpPr>
            <p:nvPr/>
          </p:nvSpPr>
          <p:spPr bwMode="auto">
            <a:xfrm>
              <a:off x="2016" y="1200"/>
              <a:ext cx="0" cy="192"/>
            </a:xfrm>
            <a:prstGeom prst="line">
              <a:avLst/>
            </a:prstGeom>
            <a:noFill/>
            <a:ln w="38100">
              <a:solidFill>
                <a:srgbClr val="66FF66"/>
              </a:solidFill>
              <a:round/>
              <a:headEnd type="arrow" w="med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10" name="Line 22"/>
            <p:cNvSpPr>
              <a:spLocks noChangeShapeType="1"/>
            </p:cNvSpPr>
            <p:nvPr/>
          </p:nvSpPr>
          <p:spPr bwMode="auto">
            <a:xfrm>
              <a:off x="2016" y="1392"/>
              <a:ext cx="624" cy="0"/>
            </a:xfrm>
            <a:prstGeom prst="line">
              <a:avLst/>
            </a:prstGeom>
            <a:noFill/>
            <a:ln w="38100">
              <a:solidFill>
                <a:srgbClr val="66FF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11" name="Line 23"/>
            <p:cNvSpPr>
              <a:spLocks noChangeShapeType="1"/>
            </p:cNvSpPr>
            <p:nvPr/>
          </p:nvSpPr>
          <p:spPr bwMode="auto">
            <a:xfrm>
              <a:off x="2640" y="1392"/>
              <a:ext cx="0" cy="240"/>
            </a:xfrm>
            <a:prstGeom prst="line">
              <a:avLst/>
            </a:prstGeom>
            <a:noFill/>
            <a:ln w="38100">
              <a:solidFill>
                <a:srgbClr val="66FF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8383" name="Text Box 24"/>
          <p:cNvSpPr txBox="1">
            <a:spLocks noChangeArrowheads="1"/>
          </p:cNvSpPr>
          <p:nvPr/>
        </p:nvSpPr>
        <p:spPr bwMode="auto">
          <a:xfrm>
            <a:off x="1828800" y="2819400"/>
            <a:ext cx="1082675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latin typeface="AvantGarde" pitchFamily="34" charset="0"/>
              </a:rPr>
              <a:t>tgt</a:t>
            </a:r>
          </a:p>
        </p:txBody>
      </p:sp>
      <p:sp>
        <p:nvSpPr>
          <p:cNvPr id="58384" name="Text Box 25"/>
          <p:cNvSpPr txBox="1">
            <a:spLocks noChangeArrowheads="1"/>
          </p:cNvSpPr>
          <p:nvPr/>
        </p:nvSpPr>
        <p:spPr bwMode="auto">
          <a:xfrm>
            <a:off x="2895600" y="2819400"/>
            <a:ext cx="1082675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latin typeface="AvantGarde" pitchFamily="34" charset="0"/>
              </a:rPr>
              <a:t>src1</a:t>
            </a:r>
          </a:p>
        </p:txBody>
      </p:sp>
      <p:sp>
        <p:nvSpPr>
          <p:cNvPr id="58385" name="Text Box 26"/>
          <p:cNvSpPr txBox="1">
            <a:spLocks noChangeArrowheads="1"/>
          </p:cNvSpPr>
          <p:nvPr/>
        </p:nvSpPr>
        <p:spPr bwMode="auto">
          <a:xfrm>
            <a:off x="3962400" y="2819400"/>
            <a:ext cx="1082675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latin typeface="AvantGarde" pitchFamily="34" charset="0"/>
              </a:rPr>
              <a:t>src1</a:t>
            </a:r>
          </a:p>
        </p:txBody>
      </p:sp>
      <p:grpSp>
        <p:nvGrpSpPr>
          <p:cNvPr id="58386" name="Group 27"/>
          <p:cNvGrpSpPr>
            <a:grpSpLocks/>
          </p:cNvGrpSpPr>
          <p:nvPr/>
        </p:nvGrpSpPr>
        <p:grpSpPr bwMode="auto">
          <a:xfrm>
            <a:off x="2133600" y="2438400"/>
            <a:ext cx="2209800" cy="762000"/>
            <a:chOff x="1968" y="1200"/>
            <a:chExt cx="1392" cy="480"/>
          </a:xfrm>
        </p:grpSpPr>
        <p:sp>
          <p:nvSpPr>
            <p:cNvPr id="58405" name="Line 28"/>
            <p:cNvSpPr>
              <a:spLocks noChangeShapeType="1"/>
            </p:cNvSpPr>
            <p:nvPr/>
          </p:nvSpPr>
          <p:spPr bwMode="auto">
            <a:xfrm flipV="1">
              <a:off x="1968" y="1200"/>
              <a:ext cx="0" cy="48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06" name="Line 29"/>
            <p:cNvSpPr>
              <a:spLocks noChangeShapeType="1"/>
            </p:cNvSpPr>
            <p:nvPr/>
          </p:nvSpPr>
          <p:spPr bwMode="auto">
            <a:xfrm>
              <a:off x="1968" y="1488"/>
              <a:ext cx="139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07" name="Line 30"/>
            <p:cNvSpPr>
              <a:spLocks noChangeShapeType="1"/>
            </p:cNvSpPr>
            <p:nvPr/>
          </p:nvSpPr>
          <p:spPr bwMode="auto">
            <a:xfrm flipV="1">
              <a:off x="2688" y="1200"/>
              <a:ext cx="0" cy="2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08" name="Line 31"/>
            <p:cNvSpPr>
              <a:spLocks noChangeShapeType="1"/>
            </p:cNvSpPr>
            <p:nvPr/>
          </p:nvSpPr>
          <p:spPr bwMode="auto">
            <a:xfrm flipV="1">
              <a:off x="3360" y="1200"/>
              <a:ext cx="0" cy="2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8387" name="Group 32"/>
          <p:cNvGrpSpPr>
            <a:grpSpLocks/>
          </p:cNvGrpSpPr>
          <p:nvPr/>
        </p:nvGrpSpPr>
        <p:grpSpPr bwMode="auto">
          <a:xfrm>
            <a:off x="2514600" y="2438400"/>
            <a:ext cx="1295400" cy="685800"/>
            <a:chOff x="2016" y="1200"/>
            <a:chExt cx="624" cy="432"/>
          </a:xfrm>
        </p:grpSpPr>
        <p:sp>
          <p:nvSpPr>
            <p:cNvPr id="58402" name="Line 33"/>
            <p:cNvSpPr>
              <a:spLocks noChangeShapeType="1"/>
            </p:cNvSpPr>
            <p:nvPr/>
          </p:nvSpPr>
          <p:spPr bwMode="auto">
            <a:xfrm>
              <a:off x="2016" y="1200"/>
              <a:ext cx="0" cy="192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 type="arrow" w="med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03" name="Line 34"/>
            <p:cNvSpPr>
              <a:spLocks noChangeShapeType="1"/>
            </p:cNvSpPr>
            <p:nvPr/>
          </p:nvSpPr>
          <p:spPr bwMode="auto">
            <a:xfrm>
              <a:off x="2016" y="1392"/>
              <a:ext cx="624" cy="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04" name="Line 35"/>
            <p:cNvSpPr>
              <a:spLocks noChangeShapeType="1"/>
            </p:cNvSpPr>
            <p:nvPr/>
          </p:nvSpPr>
          <p:spPr bwMode="auto">
            <a:xfrm>
              <a:off x="2640" y="1392"/>
              <a:ext cx="0" cy="24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8388" name="Group 36"/>
          <p:cNvGrpSpPr>
            <a:grpSpLocks/>
          </p:cNvGrpSpPr>
          <p:nvPr/>
        </p:nvGrpSpPr>
        <p:grpSpPr bwMode="auto">
          <a:xfrm>
            <a:off x="2819400" y="2438400"/>
            <a:ext cx="2057400" cy="533400"/>
            <a:chOff x="2016" y="1200"/>
            <a:chExt cx="624" cy="432"/>
          </a:xfrm>
        </p:grpSpPr>
        <p:sp>
          <p:nvSpPr>
            <p:cNvPr id="58399" name="Line 37"/>
            <p:cNvSpPr>
              <a:spLocks noChangeShapeType="1"/>
            </p:cNvSpPr>
            <p:nvPr/>
          </p:nvSpPr>
          <p:spPr bwMode="auto">
            <a:xfrm>
              <a:off x="2016" y="1200"/>
              <a:ext cx="0" cy="192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 type="arrow" w="med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00" name="Line 38"/>
            <p:cNvSpPr>
              <a:spLocks noChangeShapeType="1"/>
            </p:cNvSpPr>
            <p:nvPr/>
          </p:nvSpPr>
          <p:spPr bwMode="auto">
            <a:xfrm>
              <a:off x="2016" y="1392"/>
              <a:ext cx="624" cy="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01" name="Line 39"/>
            <p:cNvSpPr>
              <a:spLocks noChangeShapeType="1"/>
            </p:cNvSpPr>
            <p:nvPr/>
          </p:nvSpPr>
          <p:spPr bwMode="auto">
            <a:xfrm>
              <a:off x="2640" y="1392"/>
              <a:ext cx="0" cy="24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8389" name="Group 41"/>
          <p:cNvGrpSpPr>
            <a:grpSpLocks/>
          </p:cNvGrpSpPr>
          <p:nvPr/>
        </p:nvGrpSpPr>
        <p:grpSpPr bwMode="auto">
          <a:xfrm>
            <a:off x="2133600" y="1676400"/>
            <a:ext cx="2209800" cy="762000"/>
            <a:chOff x="1968" y="1200"/>
            <a:chExt cx="1392" cy="480"/>
          </a:xfrm>
        </p:grpSpPr>
        <p:sp>
          <p:nvSpPr>
            <p:cNvPr id="58395" name="Line 42"/>
            <p:cNvSpPr>
              <a:spLocks noChangeShapeType="1"/>
            </p:cNvSpPr>
            <p:nvPr/>
          </p:nvSpPr>
          <p:spPr bwMode="auto">
            <a:xfrm flipV="1">
              <a:off x="1968" y="1200"/>
              <a:ext cx="0" cy="48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396" name="Line 43"/>
            <p:cNvSpPr>
              <a:spLocks noChangeShapeType="1"/>
            </p:cNvSpPr>
            <p:nvPr/>
          </p:nvSpPr>
          <p:spPr bwMode="auto">
            <a:xfrm>
              <a:off x="1968" y="1488"/>
              <a:ext cx="139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397" name="Line 44"/>
            <p:cNvSpPr>
              <a:spLocks noChangeShapeType="1"/>
            </p:cNvSpPr>
            <p:nvPr/>
          </p:nvSpPr>
          <p:spPr bwMode="auto">
            <a:xfrm flipV="1">
              <a:off x="2688" y="1200"/>
              <a:ext cx="0" cy="2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398" name="Line 45"/>
            <p:cNvSpPr>
              <a:spLocks noChangeShapeType="1"/>
            </p:cNvSpPr>
            <p:nvPr/>
          </p:nvSpPr>
          <p:spPr bwMode="auto">
            <a:xfrm flipV="1">
              <a:off x="3360" y="1200"/>
              <a:ext cx="0" cy="2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8390" name="Line 46"/>
          <p:cNvSpPr>
            <a:spLocks noChangeShapeType="1"/>
          </p:cNvSpPr>
          <p:nvPr/>
        </p:nvSpPr>
        <p:spPr bwMode="auto">
          <a:xfrm flipV="1">
            <a:off x="2514600" y="1600200"/>
            <a:ext cx="0" cy="83820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91" name="Line 47"/>
          <p:cNvSpPr>
            <a:spLocks noChangeShapeType="1"/>
          </p:cNvSpPr>
          <p:nvPr/>
        </p:nvSpPr>
        <p:spPr bwMode="auto">
          <a:xfrm flipV="1">
            <a:off x="2819400" y="1600200"/>
            <a:ext cx="0" cy="83820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92" name="Text Box 48"/>
          <p:cNvSpPr txBox="1">
            <a:spLocks noChangeArrowheads="1"/>
          </p:cNvSpPr>
          <p:nvPr/>
        </p:nvSpPr>
        <p:spPr bwMode="auto">
          <a:xfrm>
            <a:off x="5410200" y="1524000"/>
            <a:ext cx="2770188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"/>
              <a:tabLst>
                <a:tab pos="3835400" algn="l"/>
              </a:tabLst>
            </a:pPr>
            <a:r>
              <a:rPr lang="en-US">
                <a:latin typeface="AvantGarde" pitchFamily="34" charset="0"/>
              </a:rPr>
              <a:t> simplifications</a:t>
            </a:r>
          </a:p>
          <a:p>
            <a:pPr>
              <a:tabLst>
                <a:tab pos="3835400" algn="l"/>
              </a:tabLst>
            </a:pPr>
            <a:r>
              <a:rPr lang="en-US">
                <a:latin typeface="AvantGarde" pitchFamily="34" charset="0"/>
              </a:rPr>
              <a:t>    may be possible</a:t>
            </a:r>
          </a:p>
          <a:p>
            <a:pPr>
              <a:buFontTx/>
              <a:buChar char=""/>
              <a:tabLst>
                <a:tab pos="3835400" algn="l"/>
              </a:tabLst>
            </a:pPr>
            <a:r>
              <a:rPr lang="en-US">
                <a:latin typeface="AvantGarde" pitchFamily="34" charset="0"/>
              </a:rPr>
              <a:t> resource checking </a:t>
            </a:r>
          </a:p>
          <a:p>
            <a:pPr>
              <a:tabLst>
                <a:tab pos="3835400" algn="l"/>
              </a:tabLst>
            </a:pPr>
            <a:r>
              <a:rPr lang="en-US">
                <a:latin typeface="AvantGarde" pitchFamily="34" charset="0"/>
              </a:rPr>
              <a:t>   not shown</a:t>
            </a:r>
          </a:p>
        </p:txBody>
      </p:sp>
      <p:sp>
        <p:nvSpPr>
          <p:cNvPr id="58393" name="Line 49"/>
          <p:cNvSpPr>
            <a:spLocks noChangeShapeType="1"/>
          </p:cNvSpPr>
          <p:nvPr/>
        </p:nvSpPr>
        <p:spPr bwMode="auto">
          <a:xfrm>
            <a:off x="1524000" y="1295400"/>
            <a:ext cx="0" cy="1981200"/>
          </a:xfrm>
          <a:prstGeom prst="line">
            <a:avLst/>
          </a:prstGeom>
          <a:noFill/>
          <a:ln w="38100">
            <a:solidFill>
              <a:srgbClr val="FF8E4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8394" name="Text Box 50"/>
          <p:cNvSpPr txBox="1">
            <a:spLocks noChangeArrowheads="1"/>
          </p:cNvSpPr>
          <p:nvPr/>
        </p:nvSpPr>
        <p:spPr bwMode="auto">
          <a:xfrm rot="-5400000">
            <a:off x="393700" y="2060575"/>
            <a:ext cx="18192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Program order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Preserving Sequential Semantics</a:t>
            </a:r>
          </a:p>
        </p:txBody>
      </p:sp>
      <p:sp>
        <p:nvSpPr>
          <p:cNvPr id="593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In principle not much different than pipelining</a:t>
            </a:r>
          </a:p>
          <a:p>
            <a:r>
              <a:rPr lang="en-US" smtClean="0"/>
              <a:t>Program order is preserved in the pipeline</a:t>
            </a:r>
          </a:p>
          <a:p>
            <a:r>
              <a:rPr lang="en-US" smtClean="0"/>
              <a:t>Some instructions proceed in parallel</a:t>
            </a:r>
          </a:p>
          <a:p>
            <a:pPr lvl="1"/>
            <a:r>
              <a:rPr lang="en-US" smtClean="0"/>
              <a:t>But order is clearly defined</a:t>
            </a:r>
          </a:p>
          <a:p>
            <a:r>
              <a:rPr lang="en-US" smtClean="0"/>
              <a:t>Defer interrupts to commit stage (i.e., writeback)</a:t>
            </a:r>
          </a:p>
          <a:p>
            <a:pPr lvl="1"/>
            <a:r>
              <a:rPr lang="en-US" smtClean="0"/>
              <a:t>Flush all subsequent instructions</a:t>
            </a:r>
          </a:p>
          <a:p>
            <a:pPr lvl="2"/>
            <a:r>
              <a:rPr lang="en-US" smtClean="0"/>
              <a:t>may include instructions committing simultaneously</a:t>
            </a:r>
          </a:p>
          <a:p>
            <a:pPr lvl="1"/>
            <a:r>
              <a:rPr lang="en-US" smtClean="0"/>
              <a:t>Allow all preceding instructions to commit</a:t>
            </a:r>
          </a:p>
          <a:p>
            <a:r>
              <a:rPr lang="en-US" smtClean="0"/>
              <a:t>Recall comparisons are done in program order</a:t>
            </a:r>
          </a:p>
          <a:p>
            <a:r>
              <a:rPr lang="en-US" smtClean="0"/>
              <a:t>Must have sufficient time in clock cycle to handle these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0" y="5943600"/>
            <a:ext cx="17956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See next slide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4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Interrupts Example</a:t>
            </a:r>
          </a:p>
        </p:txBody>
      </p:sp>
      <p:sp>
        <p:nvSpPr>
          <p:cNvPr id="60421" name="Rectangle 4"/>
          <p:cNvSpPr>
            <a:spLocks noChangeArrowheads="1"/>
          </p:cNvSpPr>
          <p:nvPr/>
        </p:nvSpPr>
        <p:spPr bwMode="auto">
          <a:xfrm>
            <a:off x="990600" y="19050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60422" name="Rectangle 5"/>
          <p:cNvSpPr>
            <a:spLocks noChangeArrowheads="1"/>
          </p:cNvSpPr>
          <p:nvPr/>
        </p:nvSpPr>
        <p:spPr bwMode="auto">
          <a:xfrm>
            <a:off x="2209800" y="19050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60423" name="Rectangle 6"/>
          <p:cNvSpPr>
            <a:spLocks noChangeArrowheads="1"/>
          </p:cNvSpPr>
          <p:nvPr/>
        </p:nvSpPr>
        <p:spPr bwMode="auto">
          <a:xfrm>
            <a:off x="3429000" y="19050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ld</a:t>
            </a:r>
          </a:p>
        </p:txBody>
      </p:sp>
      <p:sp>
        <p:nvSpPr>
          <p:cNvPr id="60424" name="Rectangle 7"/>
          <p:cNvSpPr>
            <a:spLocks noChangeArrowheads="1"/>
          </p:cNvSpPr>
          <p:nvPr/>
        </p:nvSpPr>
        <p:spPr bwMode="auto">
          <a:xfrm>
            <a:off x="2209800" y="22098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60425" name="Rectangle 8"/>
          <p:cNvSpPr>
            <a:spLocks noChangeArrowheads="1"/>
          </p:cNvSpPr>
          <p:nvPr/>
        </p:nvSpPr>
        <p:spPr bwMode="auto">
          <a:xfrm>
            <a:off x="3429000" y="22098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60426" name="Rectangle 9"/>
          <p:cNvSpPr>
            <a:spLocks noChangeArrowheads="1"/>
          </p:cNvSpPr>
          <p:nvPr/>
        </p:nvSpPr>
        <p:spPr bwMode="auto">
          <a:xfrm>
            <a:off x="4648200" y="22098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add</a:t>
            </a:r>
          </a:p>
        </p:txBody>
      </p:sp>
      <p:sp>
        <p:nvSpPr>
          <p:cNvPr id="60427" name="Rectangle 10"/>
          <p:cNvSpPr>
            <a:spLocks noChangeArrowheads="1"/>
          </p:cNvSpPr>
          <p:nvPr/>
        </p:nvSpPr>
        <p:spPr bwMode="auto">
          <a:xfrm>
            <a:off x="2209800" y="25146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60428" name="Rectangle 11"/>
          <p:cNvSpPr>
            <a:spLocks noChangeArrowheads="1"/>
          </p:cNvSpPr>
          <p:nvPr/>
        </p:nvSpPr>
        <p:spPr bwMode="auto">
          <a:xfrm>
            <a:off x="3429000" y="25146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60429" name="Rectangle 12"/>
          <p:cNvSpPr>
            <a:spLocks noChangeArrowheads="1"/>
          </p:cNvSpPr>
          <p:nvPr/>
        </p:nvSpPr>
        <p:spPr bwMode="auto">
          <a:xfrm>
            <a:off x="4648200" y="25146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div</a:t>
            </a:r>
          </a:p>
        </p:txBody>
      </p:sp>
      <p:sp>
        <p:nvSpPr>
          <p:cNvPr id="60430" name="Rectangle 13"/>
          <p:cNvSpPr>
            <a:spLocks noChangeArrowheads="1"/>
          </p:cNvSpPr>
          <p:nvPr/>
        </p:nvSpPr>
        <p:spPr bwMode="auto">
          <a:xfrm>
            <a:off x="3429000" y="28194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60431" name="Rectangle 14"/>
          <p:cNvSpPr>
            <a:spLocks noChangeArrowheads="1"/>
          </p:cNvSpPr>
          <p:nvPr/>
        </p:nvSpPr>
        <p:spPr bwMode="auto">
          <a:xfrm>
            <a:off x="4648200" y="28194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60432" name="Rectangle 15"/>
          <p:cNvSpPr>
            <a:spLocks noChangeArrowheads="1"/>
          </p:cNvSpPr>
          <p:nvPr/>
        </p:nvSpPr>
        <p:spPr bwMode="auto">
          <a:xfrm>
            <a:off x="5867400" y="28194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bne</a:t>
            </a:r>
          </a:p>
        </p:txBody>
      </p:sp>
      <p:sp>
        <p:nvSpPr>
          <p:cNvPr id="60433" name="Line 16"/>
          <p:cNvSpPr>
            <a:spLocks noChangeShapeType="1"/>
          </p:cNvSpPr>
          <p:nvPr/>
        </p:nvSpPr>
        <p:spPr bwMode="auto">
          <a:xfrm>
            <a:off x="1905000" y="1676400"/>
            <a:ext cx="304800" cy="9906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34" name="Text Box 17"/>
          <p:cNvSpPr txBox="1">
            <a:spLocks noChangeArrowheads="1"/>
          </p:cNvSpPr>
          <p:nvPr/>
        </p:nvSpPr>
        <p:spPr bwMode="auto">
          <a:xfrm>
            <a:off x="990600" y="1066800"/>
            <a:ext cx="14049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AvantGarde" pitchFamily="34" charset="0"/>
              </a:rPr>
              <a:t>Exception</a:t>
            </a:r>
          </a:p>
          <a:p>
            <a:pPr algn="ctr"/>
            <a:r>
              <a:rPr lang="en-US">
                <a:latin typeface="AvantGarde" pitchFamily="34" charset="0"/>
              </a:rPr>
              <a:t>raised</a:t>
            </a:r>
          </a:p>
        </p:txBody>
      </p:sp>
      <p:sp>
        <p:nvSpPr>
          <p:cNvPr id="60435" name="Line 18"/>
          <p:cNvSpPr>
            <a:spLocks noChangeShapeType="1"/>
          </p:cNvSpPr>
          <p:nvPr/>
        </p:nvSpPr>
        <p:spPr bwMode="auto">
          <a:xfrm>
            <a:off x="5562600" y="1676400"/>
            <a:ext cx="304800" cy="9906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36" name="Text Box 19"/>
          <p:cNvSpPr txBox="1">
            <a:spLocks noChangeArrowheads="1"/>
          </p:cNvSpPr>
          <p:nvPr/>
        </p:nvSpPr>
        <p:spPr bwMode="auto">
          <a:xfrm>
            <a:off x="4648200" y="1066800"/>
            <a:ext cx="14049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AvantGarde" pitchFamily="34" charset="0"/>
              </a:rPr>
              <a:t>Exception</a:t>
            </a:r>
          </a:p>
          <a:p>
            <a:pPr algn="ctr"/>
            <a:r>
              <a:rPr lang="en-US">
                <a:latin typeface="AvantGarde" pitchFamily="34" charset="0"/>
              </a:rPr>
              <a:t>taken</a:t>
            </a:r>
          </a:p>
        </p:txBody>
      </p:sp>
      <p:sp>
        <p:nvSpPr>
          <p:cNvPr id="60437" name="Rectangle 23"/>
          <p:cNvSpPr>
            <a:spLocks noChangeArrowheads="1"/>
          </p:cNvSpPr>
          <p:nvPr/>
        </p:nvSpPr>
        <p:spPr bwMode="auto">
          <a:xfrm>
            <a:off x="4648200" y="3124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60438" name="Rectangle 24"/>
          <p:cNvSpPr>
            <a:spLocks noChangeArrowheads="1"/>
          </p:cNvSpPr>
          <p:nvPr/>
        </p:nvSpPr>
        <p:spPr bwMode="auto">
          <a:xfrm>
            <a:off x="5867400" y="3124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60439" name="Rectangle 25"/>
          <p:cNvSpPr>
            <a:spLocks noChangeArrowheads="1"/>
          </p:cNvSpPr>
          <p:nvPr/>
        </p:nvSpPr>
        <p:spPr bwMode="auto">
          <a:xfrm>
            <a:off x="7086600" y="3124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bne</a:t>
            </a:r>
          </a:p>
        </p:txBody>
      </p:sp>
      <p:sp>
        <p:nvSpPr>
          <p:cNvPr id="60440" name="Line 26"/>
          <p:cNvSpPr>
            <a:spLocks noChangeShapeType="1"/>
          </p:cNvSpPr>
          <p:nvPr/>
        </p:nvSpPr>
        <p:spPr bwMode="auto">
          <a:xfrm>
            <a:off x="5791200" y="2819400"/>
            <a:ext cx="2514600" cy="609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41" name="Line 27"/>
          <p:cNvSpPr>
            <a:spLocks noChangeShapeType="1"/>
          </p:cNvSpPr>
          <p:nvPr/>
        </p:nvSpPr>
        <p:spPr bwMode="auto">
          <a:xfrm flipV="1">
            <a:off x="5943600" y="2819400"/>
            <a:ext cx="2362200" cy="533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42" name="Rectangle 28"/>
          <p:cNvSpPr>
            <a:spLocks noChangeArrowheads="1"/>
          </p:cNvSpPr>
          <p:nvPr/>
        </p:nvSpPr>
        <p:spPr bwMode="auto">
          <a:xfrm>
            <a:off x="990600" y="45720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60443" name="Rectangle 29"/>
          <p:cNvSpPr>
            <a:spLocks noChangeArrowheads="1"/>
          </p:cNvSpPr>
          <p:nvPr/>
        </p:nvSpPr>
        <p:spPr bwMode="auto">
          <a:xfrm>
            <a:off x="2209800" y="45720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60444" name="Rectangle 30"/>
          <p:cNvSpPr>
            <a:spLocks noChangeArrowheads="1"/>
          </p:cNvSpPr>
          <p:nvPr/>
        </p:nvSpPr>
        <p:spPr bwMode="auto">
          <a:xfrm>
            <a:off x="3429000" y="45720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ld</a:t>
            </a:r>
          </a:p>
        </p:txBody>
      </p:sp>
      <p:sp>
        <p:nvSpPr>
          <p:cNvPr id="60445" name="Rectangle 31"/>
          <p:cNvSpPr>
            <a:spLocks noChangeArrowheads="1"/>
          </p:cNvSpPr>
          <p:nvPr/>
        </p:nvSpPr>
        <p:spPr bwMode="auto">
          <a:xfrm>
            <a:off x="2209800" y="48768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60446" name="Rectangle 32"/>
          <p:cNvSpPr>
            <a:spLocks noChangeArrowheads="1"/>
          </p:cNvSpPr>
          <p:nvPr/>
        </p:nvSpPr>
        <p:spPr bwMode="auto">
          <a:xfrm>
            <a:off x="3429000" y="48768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60447" name="Rectangle 33"/>
          <p:cNvSpPr>
            <a:spLocks noChangeArrowheads="1"/>
          </p:cNvSpPr>
          <p:nvPr/>
        </p:nvSpPr>
        <p:spPr bwMode="auto">
          <a:xfrm>
            <a:off x="4648200" y="48768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add</a:t>
            </a:r>
          </a:p>
        </p:txBody>
      </p:sp>
      <p:sp>
        <p:nvSpPr>
          <p:cNvPr id="60448" name="Rectangle 34"/>
          <p:cNvSpPr>
            <a:spLocks noChangeArrowheads="1"/>
          </p:cNvSpPr>
          <p:nvPr/>
        </p:nvSpPr>
        <p:spPr bwMode="auto">
          <a:xfrm>
            <a:off x="2209800" y="51816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60449" name="Rectangle 35"/>
          <p:cNvSpPr>
            <a:spLocks noChangeArrowheads="1"/>
          </p:cNvSpPr>
          <p:nvPr/>
        </p:nvSpPr>
        <p:spPr bwMode="auto">
          <a:xfrm>
            <a:off x="3429000" y="51816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60450" name="Rectangle 36"/>
          <p:cNvSpPr>
            <a:spLocks noChangeArrowheads="1"/>
          </p:cNvSpPr>
          <p:nvPr/>
        </p:nvSpPr>
        <p:spPr bwMode="auto">
          <a:xfrm>
            <a:off x="4648200" y="51816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div</a:t>
            </a:r>
          </a:p>
        </p:txBody>
      </p:sp>
      <p:sp>
        <p:nvSpPr>
          <p:cNvPr id="60451" name="Rectangle 37"/>
          <p:cNvSpPr>
            <a:spLocks noChangeArrowheads="1"/>
          </p:cNvSpPr>
          <p:nvPr/>
        </p:nvSpPr>
        <p:spPr bwMode="auto">
          <a:xfrm>
            <a:off x="3429000" y="54864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60452" name="Rectangle 38"/>
          <p:cNvSpPr>
            <a:spLocks noChangeArrowheads="1"/>
          </p:cNvSpPr>
          <p:nvPr/>
        </p:nvSpPr>
        <p:spPr bwMode="auto">
          <a:xfrm>
            <a:off x="4648200" y="54864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60453" name="Rectangle 39"/>
          <p:cNvSpPr>
            <a:spLocks noChangeArrowheads="1"/>
          </p:cNvSpPr>
          <p:nvPr/>
        </p:nvSpPr>
        <p:spPr bwMode="auto">
          <a:xfrm>
            <a:off x="5867400" y="54864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bne</a:t>
            </a:r>
          </a:p>
        </p:txBody>
      </p:sp>
      <p:sp>
        <p:nvSpPr>
          <p:cNvPr id="60454" name="Line 40"/>
          <p:cNvSpPr>
            <a:spLocks noChangeShapeType="1"/>
          </p:cNvSpPr>
          <p:nvPr/>
        </p:nvSpPr>
        <p:spPr bwMode="auto">
          <a:xfrm>
            <a:off x="1905000" y="4343400"/>
            <a:ext cx="304800" cy="9906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55" name="Text Box 41"/>
          <p:cNvSpPr txBox="1">
            <a:spLocks noChangeArrowheads="1"/>
          </p:cNvSpPr>
          <p:nvPr/>
        </p:nvSpPr>
        <p:spPr bwMode="auto">
          <a:xfrm>
            <a:off x="990600" y="3733800"/>
            <a:ext cx="14049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AvantGarde" pitchFamily="34" charset="0"/>
              </a:rPr>
              <a:t>Exception</a:t>
            </a:r>
          </a:p>
          <a:p>
            <a:pPr algn="ctr"/>
            <a:r>
              <a:rPr lang="en-US">
                <a:latin typeface="AvantGarde" pitchFamily="34" charset="0"/>
              </a:rPr>
              <a:t>raised</a:t>
            </a:r>
          </a:p>
        </p:txBody>
      </p:sp>
      <p:sp>
        <p:nvSpPr>
          <p:cNvPr id="60456" name="Line 42"/>
          <p:cNvSpPr>
            <a:spLocks noChangeShapeType="1"/>
          </p:cNvSpPr>
          <p:nvPr/>
        </p:nvSpPr>
        <p:spPr bwMode="auto">
          <a:xfrm flipH="1">
            <a:off x="4724400" y="4191000"/>
            <a:ext cx="152400" cy="3810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57" name="Text Box 43"/>
          <p:cNvSpPr txBox="1">
            <a:spLocks noChangeArrowheads="1"/>
          </p:cNvSpPr>
          <p:nvPr/>
        </p:nvSpPr>
        <p:spPr bwMode="auto">
          <a:xfrm>
            <a:off x="4648200" y="3733800"/>
            <a:ext cx="14049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AvantGarde" pitchFamily="34" charset="0"/>
              </a:rPr>
              <a:t>Exception</a:t>
            </a:r>
          </a:p>
          <a:p>
            <a:pPr algn="ctr"/>
            <a:r>
              <a:rPr lang="en-US">
                <a:latin typeface="AvantGarde" pitchFamily="34" charset="0"/>
              </a:rPr>
              <a:t>taken</a:t>
            </a:r>
          </a:p>
        </p:txBody>
      </p:sp>
      <p:sp>
        <p:nvSpPr>
          <p:cNvPr id="60458" name="Rectangle 44"/>
          <p:cNvSpPr>
            <a:spLocks noChangeArrowheads="1"/>
          </p:cNvSpPr>
          <p:nvPr/>
        </p:nvSpPr>
        <p:spPr bwMode="auto">
          <a:xfrm>
            <a:off x="4648200" y="5791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60459" name="Rectangle 45"/>
          <p:cNvSpPr>
            <a:spLocks noChangeArrowheads="1"/>
          </p:cNvSpPr>
          <p:nvPr/>
        </p:nvSpPr>
        <p:spPr bwMode="auto">
          <a:xfrm>
            <a:off x="5867400" y="5791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60460" name="Rectangle 46"/>
          <p:cNvSpPr>
            <a:spLocks noChangeArrowheads="1"/>
          </p:cNvSpPr>
          <p:nvPr/>
        </p:nvSpPr>
        <p:spPr bwMode="auto">
          <a:xfrm>
            <a:off x="7086600" y="5791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bne</a:t>
            </a:r>
          </a:p>
        </p:txBody>
      </p:sp>
      <p:sp>
        <p:nvSpPr>
          <p:cNvPr id="60461" name="Line 47"/>
          <p:cNvSpPr>
            <a:spLocks noChangeShapeType="1"/>
          </p:cNvSpPr>
          <p:nvPr/>
        </p:nvSpPr>
        <p:spPr bwMode="auto">
          <a:xfrm>
            <a:off x="2209800" y="4876800"/>
            <a:ext cx="6096000" cy="1219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62" name="Line 48"/>
          <p:cNvSpPr>
            <a:spLocks noChangeShapeType="1"/>
          </p:cNvSpPr>
          <p:nvPr/>
        </p:nvSpPr>
        <p:spPr bwMode="auto">
          <a:xfrm flipV="1">
            <a:off x="3429000" y="4953000"/>
            <a:ext cx="2438400" cy="990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63" name="Text Box 49"/>
          <p:cNvSpPr txBox="1">
            <a:spLocks noChangeArrowheads="1"/>
          </p:cNvSpPr>
          <p:nvPr/>
        </p:nvSpPr>
        <p:spPr bwMode="auto">
          <a:xfrm>
            <a:off x="3048000" y="3733800"/>
            <a:ext cx="14049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AvantGarde" pitchFamily="34" charset="0"/>
              </a:rPr>
              <a:t>Exception</a:t>
            </a:r>
          </a:p>
          <a:p>
            <a:pPr algn="ctr"/>
            <a:r>
              <a:rPr lang="en-US">
                <a:latin typeface="AvantGarde" pitchFamily="34" charset="0"/>
              </a:rPr>
              <a:t>raised</a:t>
            </a:r>
          </a:p>
        </p:txBody>
      </p:sp>
      <p:sp>
        <p:nvSpPr>
          <p:cNvPr id="60464" name="Line 50"/>
          <p:cNvSpPr>
            <a:spLocks noChangeShapeType="1"/>
          </p:cNvSpPr>
          <p:nvPr/>
        </p:nvSpPr>
        <p:spPr bwMode="auto">
          <a:xfrm>
            <a:off x="4038600" y="4343400"/>
            <a:ext cx="152400" cy="2286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65" name="Line 51"/>
          <p:cNvSpPr>
            <a:spLocks noChangeShapeType="1"/>
          </p:cNvSpPr>
          <p:nvPr/>
        </p:nvSpPr>
        <p:spPr bwMode="auto">
          <a:xfrm flipV="1">
            <a:off x="4724400" y="5638800"/>
            <a:ext cx="3048000" cy="533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21164</a:t>
            </a:r>
          </a:p>
        </p:txBody>
      </p:sp>
      <p:pic>
        <p:nvPicPr>
          <p:cNvPr id="6144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5400000">
            <a:off x="1914525" y="904875"/>
            <a:ext cx="501015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Case Study: Alpha 21164</a:t>
            </a:r>
          </a:p>
        </p:txBody>
      </p:sp>
      <p:pic>
        <p:nvPicPr>
          <p:cNvPr id="62469" name="Picture 1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6213" y="1103313"/>
            <a:ext cx="8739187" cy="5530850"/>
          </a:xfr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21164: Int. Pipe</a:t>
            </a:r>
          </a:p>
        </p:txBody>
      </p:sp>
      <p:pic>
        <p:nvPicPr>
          <p:cNvPr id="63493" name="Picture 7" descr="21164-int-pip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62000" y="1600200"/>
            <a:ext cx="7620000" cy="3478213"/>
          </a:xfr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21164: Memory Pipeline</a:t>
            </a:r>
          </a:p>
        </p:txBody>
      </p:sp>
      <p:pic>
        <p:nvPicPr>
          <p:cNvPr id="64517" name="Picture 4" descr="21164-mem-pip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1981200"/>
            <a:ext cx="7848600" cy="3200400"/>
          </a:xfr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21164: Floating-Point Pipe</a:t>
            </a:r>
          </a:p>
        </p:txBody>
      </p:sp>
      <p:pic>
        <p:nvPicPr>
          <p:cNvPr id="65541" name="Picture 4" descr="21164-fp-pip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752600"/>
            <a:ext cx="8153400" cy="3408363"/>
          </a:xfr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ASSERT and Execution Model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Assert: checks whether path was followed</a:t>
            </a:r>
          </a:p>
          <a:p>
            <a:r>
              <a:rPr lang="en-US" dirty="0" smtClean="0"/>
              <a:t>Assert succeeds </a:t>
            </a:r>
            <a:r>
              <a:rPr lang="en-US" dirty="0" smtClean="0">
                <a:sym typeface="Wingdings" panose="05000000000000000000" pitchFamily="2" charset="2"/>
              </a:rPr>
              <a:t> 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do nothing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Assert fails  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undo all of frame execution, restart from scratch/beginning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454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Performance Comparison </a:t>
            </a:r>
          </a:p>
        </p:txBody>
      </p:sp>
      <p:pic>
        <p:nvPicPr>
          <p:cNvPr id="66565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92150" y="1057275"/>
            <a:ext cx="4813300" cy="5181600"/>
          </a:xfrm>
          <a:noFill/>
        </p:spPr>
      </p:pic>
      <p:sp>
        <p:nvSpPr>
          <p:cNvPr id="66566" name="Rectangle 5"/>
          <p:cNvSpPr>
            <a:spLocks noChangeArrowheads="1"/>
          </p:cNvSpPr>
          <p:nvPr/>
        </p:nvSpPr>
        <p:spPr bwMode="auto">
          <a:xfrm>
            <a:off x="2944813" y="1482725"/>
            <a:ext cx="1963737" cy="2397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6656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13363" y="5005388"/>
            <a:ext cx="3714750" cy="124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8" name="Text Box 7"/>
          <p:cNvSpPr txBox="1">
            <a:spLocks noChangeArrowheads="1"/>
          </p:cNvSpPr>
          <p:nvPr/>
        </p:nvSpPr>
        <p:spPr bwMode="auto">
          <a:xfrm>
            <a:off x="6780213" y="4319588"/>
            <a:ext cx="958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Source: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ECE1773 - Fall ‘07 ECE Toronto</a:t>
            </a:r>
          </a:p>
        </p:txBody>
      </p:sp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CPI Comparison: Ideal 0.25</a:t>
            </a:r>
          </a:p>
        </p:txBody>
      </p:sp>
      <p:pic>
        <p:nvPicPr>
          <p:cNvPr id="67589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041400"/>
            <a:ext cx="8426450" cy="5291138"/>
          </a:xfrm>
          <a:noFill/>
        </p:spPr>
      </p:pic>
      <p:sp>
        <p:nvSpPr>
          <p:cNvPr id="67590" name="Line 5"/>
          <p:cNvSpPr>
            <a:spLocks noChangeShapeType="1"/>
          </p:cNvSpPr>
          <p:nvPr/>
        </p:nvSpPr>
        <p:spPr bwMode="auto">
          <a:xfrm>
            <a:off x="8778875" y="1954213"/>
            <a:ext cx="0" cy="1606550"/>
          </a:xfrm>
          <a:prstGeom prst="line">
            <a:avLst/>
          </a:prstGeom>
          <a:noFill/>
          <a:ln w="76200">
            <a:solidFill>
              <a:srgbClr val="66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Compiler Impact</a:t>
            </a:r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68614" name="Picture 6" descr="21164-performanc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700" y="1047750"/>
            <a:ext cx="8156575" cy="509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5" name="Text Box 7"/>
          <p:cNvSpPr txBox="1">
            <a:spLocks noChangeArrowheads="1"/>
          </p:cNvSpPr>
          <p:nvPr/>
        </p:nvSpPr>
        <p:spPr bwMode="auto">
          <a:xfrm>
            <a:off x="3998913" y="2089150"/>
            <a:ext cx="11779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Arial Narrow" pitchFamily="34" charset="0"/>
              </a:rPr>
              <a:t>Optimized </a:t>
            </a:r>
          </a:p>
        </p:txBody>
      </p:sp>
      <p:sp>
        <p:nvSpPr>
          <p:cNvPr id="68616" name="Text Box 8"/>
          <p:cNvSpPr txBox="1">
            <a:spLocks noChangeArrowheads="1"/>
          </p:cNvSpPr>
          <p:nvPr/>
        </p:nvSpPr>
        <p:spPr bwMode="auto">
          <a:xfrm>
            <a:off x="4314825" y="2713038"/>
            <a:ext cx="7175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Arial Narrow" pitchFamily="34" charset="0"/>
              </a:rPr>
              <a:t>Base </a:t>
            </a:r>
          </a:p>
        </p:txBody>
      </p:sp>
      <p:sp>
        <p:nvSpPr>
          <p:cNvPr id="68617" name="Line 9"/>
          <p:cNvSpPr>
            <a:spLocks noChangeShapeType="1"/>
          </p:cNvSpPr>
          <p:nvPr/>
        </p:nvSpPr>
        <p:spPr bwMode="auto">
          <a:xfrm flipH="1">
            <a:off x="4100513" y="3032125"/>
            <a:ext cx="327025" cy="7604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8618" name="Line 10"/>
          <p:cNvSpPr>
            <a:spLocks noChangeShapeType="1"/>
          </p:cNvSpPr>
          <p:nvPr/>
        </p:nvSpPr>
        <p:spPr bwMode="auto">
          <a:xfrm flipH="1">
            <a:off x="3956050" y="2425700"/>
            <a:ext cx="211138" cy="1165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8619" name="Text Box 11"/>
          <p:cNvSpPr txBox="1">
            <a:spLocks noChangeArrowheads="1"/>
          </p:cNvSpPr>
          <p:nvPr/>
        </p:nvSpPr>
        <p:spPr bwMode="auto">
          <a:xfrm rot="-5400000">
            <a:off x="-407987" y="3233737"/>
            <a:ext cx="14795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Performance</a:t>
            </a:r>
          </a:p>
        </p:txBody>
      </p:sp>
      <p:sp>
        <p:nvSpPr>
          <p:cNvPr id="68620" name="Line 12"/>
          <p:cNvSpPr>
            <a:spLocks noChangeShapeType="1"/>
          </p:cNvSpPr>
          <p:nvPr/>
        </p:nvSpPr>
        <p:spPr bwMode="auto">
          <a:xfrm flipV="1">
            <a:off x="8701088" y="2984500"/>
            <a:ext cx="0" cy="1857375"/>
          </a:xfrm>
          <a:prstGeom prst="line">
            <a:avLst/>
          </a:prstGeom>
          <a:noFill/>
          <a:ln w="76200">
            <a:solidFill>
              <a:srgbClr val="66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Stall Cycles - 21164</a:t>
            </a:r>
          </a:p>
        </p:txBody>
      </p:sp>
      <p:pic>
        <p:nvPicPr>
          <p:cNvPr id="69637" name="Picture 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 rot="16200000">
            <a:off x="1223963" y="263525"/>
            <a:ext cx="5613400" cy="7121525"/>
          </a:xfrm>
          <a:noFill/>
        </p:spPr>
      </p:pic>
      <p:sp>
        <p:nvSpPr>
          <p:cNvPr id="69638" name="Text Box 7"/>
          <p:cNvSpPr txBox="1">
            <a:spLocks noChangeArrowheads="1"/>
          </p:cNvSpPr>
          <p:nvPr/>
        </p:nvSpPr>
        <p:spPr bwMode="auto">
          <a:xfrm>
            <a:off x="1766888" y="2044700"/>
            <a:ext cx="15621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 Narrow" pitchFamily="34" charset="0"/>
              </a:rPr>
              <a:t>No instructions</a:t>
            </a:r>
          </a:p>
        </p:txBody>
      </p:sp>
      <p:sp>
        <p:nvSpPr>
          <p:cNvPr id="69639" name="Line 8"/>
          <p:cNvSpPr>
            <a:spLocks noChangeShapeType="1"/>
          </p:cNvSpPr>
          <p:nvPr/>
        </p:nvSpPr>
        <p:spPr bwMode="auto">
          <a:xfrm flipH="1">
            <a:off x="1289050" y="2416175"/>
            <a:ext cx="885825" cy="1520825"/>
          </a:xfrm>
          <a:prstGeom prst="line">
            <a:avLst/>
          </a:prstGeom>
          <a:noFill/>
          <a:ln w="38100">
            <a:solidFill>
              <a:srgbClr val="66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9640" name="Text Box 9"/>
          <p:cNvSpPr txBox="1">
            <a:spLocks noChangeArrowheads="1"/>
          </p:cNvSpPr>
          <p:nvPr/>
        </p:nvSpPr>
        <p:spPr bwMode="auto">
          <a:xfrm>
            <a:off x="1293813" y="1465263"/>
            <a:ext cx="30321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 Narrow" pitchFamily="34" charset="0"/>
              </a:rPr>
              <a:t>Data Dependences/Data Stalls</a:t>
            </a:r>
          </a:p>
        </p:txBody>
      </p:sp>
      <p:sp>
        <p:nvSpPr>
          <p:cNvPr id="69641" name="Line 10"/>
          <p:cNvSpPr>
            <a:spLocks noChangeShapeType="1"/>
          </p:cNvSpPr>
          <p:nvPr/>
        </p:nvSpPr>
        <p:spPr bwMode="auto">
          <a:xfrm flipH="1">
            <a:off x="1241425" y="1828800"/>
            <a:ext cx="693738" cy="625475"/>
          </a:xfrm>
          <a:prstGeom prst="line">
            <a:avLst/>
          </a:prstGeom>
          <a:noFill/>
          <a:ln w="38100">
            <a:solidFill>
              <a:srgbClr val="66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Issue Cycle Distribution - 21064</a:t>
            </a:r>
          </a:p>
        </p:txBody>
      </p:sp>
      <p:pic>
        <p:nvPicPr>
          <p:cNvPr id="70661" name="Picture 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 rot="16200000">
            <a:off x="1742282" y="378618"/>
            <a:ext cx="5746750" cy="7212013"/>
          </a:xfrm>
          <a:noFill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Issue Cycle Distribution - 21164</a:t>
            </a:r>
          </a:p>
        </p:txBody>
      </p:sp>
      <p:pic>
        <p:nvPicPr>
          <p:cNvPr id="71685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4213" y="1049338"/>
            <a:ext cx="7753350" cy="5942012"/>
          </a:xfrm>
          <a:noFill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Superscalar/Pipeline challenges</a:t>
            </a:r>
            <a:endParaRPr lang="en-US" dirty="0"/>
          </a:p>
        </p:txBody>
      </p:sp>
      <p:sp>
        <p:nvSpPr>
          <p:cNvPr id="7270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Must have multiple instructions in-flight</a:t>
            </a:r>
          </a:p>
          <a:p>
            <a:pPr lvl="1"/>
            <a:r>
              <a:rPr lang="en-US" smtClean="0"/>
              <a:t>How to find them?</a:t>
            </a:r>
          </a:p>
          <a:p>
            <a:pPr lvl="2"/>
            <a:r>
              <a:rPr lang="en-US" smtClean="0"/>
              <a:t>Branch/Jump instructions</a:t>
            </a:r>
          </a:p>
          <a:p>
            <a:pPr lvl="2"/>
            <a:endParaRPr lang="en-US" smtClean="0"/>
          </a:p>
          <a:p>
            <a:r>
              <a:rPr lang="en-US" smtClean="0"/>
              <a:t>Must fetch multiple instructions</a:t>
            </a:r>
          </a:p>
          <a:p>
            <a:pPr lvl="1"/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4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Instruction Decode/Issue – Alpha 21164 Solution </a:t>
            </a:r>
          </a:p>
        </p:txBody>
      </p:sp>
      <p:sp>
        <p:nvSpPr>
          <p:cNvPr id="737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1676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Up to four insts/cycle</a:t>
            </a:r>
          </a:p>
          <a:p>
            <a:pPr>
              <a:lnSpc>
                <a:spcPct val="90000"/>
              </a:lnSpc>
            </a:pPr>
            <a:r>
              <a:rPr lang="en-US" smtClean="0"/>
              <a:t>Naturally aligned groups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Must start at 16 byte boundary (INT16)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Simplifies Fetch path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n-US" smtClean="0"/>
          </a:p>
        </p:txBody>
      </p:sp>
      <p:sp>
        <p:nvSpPr>
          <p:cNvPr id="73734" name="Rectangle 4"/>
          <p:cNvSpPr>
            <a:spLocks noChangeArrowheads="1"/>
          </p:cNvSpPr>
          <p:nvPr/>
        </p:nvSpPr>
        <p:spPr bwMode="auto">
          <a:xfrm>
            <a:off x="2590800" y="5546725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35" name="Rectangle 5"/>
          <p:cNvSpPr>
            <a:spLocks noChangeArrowheads="1"/>
          </p:cNvSpPr>
          <p:nvPr/>
        </p:nvSpPr>
        <p:spPr bwMode="auto">
          <a:xfrm>
            <a:off x="3276600" y="5546725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36" name="Rectangle 6"/>
          <p:cNvSpPr>
            <a:spLocks noChangeArrowheads="1"/>
          </p:cNvSpPr>
          <p:nvPr/>
        </p:nvSpPr>
        <p:spPr bwMode="auto">
          <a:xfrm>
            <a:off x="3962400" y="5546725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37" name="Rectangle 7"/>
          <p:cNvSpPr>
            <a:spLocks noChangeArrowheads="1"/>
          </p:cNvSpPr>
          <p:nvPr/>
        </p:nvSpPr>
        <p:spPr bwMode="auto">
          <a:xfrm>
            <a:off x="4648200" y="5546725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38" name="Text Box 8"/>
          <p:cNvSpPr txBox="1">
            <a:spLocks noChangeArrowheads="1"/>
          </p:cNvSpPr>
          <p:nvPr/>
        </p:nvSpPr>
        <p:spPr bwMode="auto">
          <a:xfrm>
            <a:off x="838200" y="5470525"/>
            <a:ext cx="15541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CPU needs:</a:t>
            </a:r>
          </a:p>
        </p:txBody>
      </p:sp>
      <p:sp>
        <p:nvSpPr>
          <p:cNvPr id="73739" name="Rectangle 9"/>
          <p:cNvSpPr>
            <a:spLocks noChangeArrowheads="1"/>
          </p:cNvSpPr>
          <p:nvPr/>
        </p:nvSpPr>
        <p:spPr bwMode="auto">
          <a:xfrm>
            <a:off x="2667000" y="33686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40" name="Rectangle 10"/>
          <p:cNvSpPr>
            <a:spLocks noChangeArrowheads="1"/>
          </p:cNvSpPr>
          <p:nvPr/>
        </p:nvSpPr>
        <p:spPr bwMode="auto">
          <a:xfrm>
            <a:off x="3352800" y="3368675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41" name="Rectangle 11"/>
          <p:cNvSpPr>
            <a:spLocks noChangeArrowheads="1"/>
          </p:cNvSpPr>
          <p:nvPr/>
        </p:nvSpPr>
        <p:spPr bwMode="auto">
          <a:xfrm>
            <a:off x="4038600" y="33686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42" name="Rectangle 12"/>
          <p:cNvSpPr>
            <a:spLocks noChangeArrowheads="1"/>
          </p:cNvSpPr>
          <p:nvPr/>
        </p:nvSpPr>
        <p:spPr bwMode="auto">
          <a:xfrm>
            <a:off x="4724400" y="33686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43" name="Rectangle 13"/>
          <p:cNvSpPr>
            <a:spLocks noChangeArrowheads="1"/>
          </p:cNvSpPr>
          <p:nvPr/>
        </p:nvSpPr>
        <p:spPr bwMode="auto">
          <a:xfrm>
            <a:off x="5410200" y="33686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44" name="Rectangle 14"/>
          <p:cNvSpPr>
            <a:spLocks noChangeArrowheads="1"/>
          </p:cNvSpPr>
          <p:nvPr/>
        </p:nvSpPr>
        <p:spPr bwMode="auto">
          <a:xfrm>
            <a:off x="6096000" y="33686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45" name="Rectangle 15"/>
          <p:cNvSpPr>
            <a:spLocks noChangeArrowheads="1"/>
          </p:cNvSpPr>
          <p:nvPr/>
        </p:nvSpPr>
        <p:spPr bwMode="auto">
          <a:xfrm>
            <a:off x="6781800" y="33686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46" name="Rectangle 16"/>
          <p:cNvSpPr>
            <a:spLocks noChangeArrowheads="1"/>
          </p:cNvSpPr>
          <p:nvPr/>
        </p:nvSpPr>
        <p:spPr bwMode="auto">
          <a:xfrm>
            <a:off x="7467600" y="33686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47" name="Text Box 17"/>
          <p:cNvSpPr txBox="1">
            <a:spLocks noChangeArrowheads="1"/>
          </p:cNvSpPr>
          <p:nvPr/>
        </p:nvSpPr>
        <p:spPr bwMode="auto">
          <a:xfrm>
            <a:off x="1295400" y="3276600"/>
            <a:ext cx="1143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I-Cache:</a:t>
            </a:r>
          </a:p>
        </p:txBody>
      </p:sp>
      <p:sp>
        <p:nvSpPr>
          <p:cNvPr id="73748" name="Text Box 18"/>
          <p:cNvSpPr txBox="1">
            <a:spLocks noChangeArrowheads="1"/>
          </p:cNvSpPr>
          <p:nvPr/>
        </p:nvSpPr>
        <p:spPr bwMode="auto">
          <a:xfrm>
            <a:off x="3429000" y="2895600"/>
            <a:ext cx="40052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Arial" charset="0"/>
              </a:rPr>
              <a:t>Where instructions come from?</a:t>
            </a:r>
          </a:p>
        </p:txBody>
      </p:sp>
      <p:sp>
        <p:nvSpPr>
          <p:cNvPr id="73749" name="Rectangle 19"/>
          <p:cNvSpPr>
            <a:spLocks noChangeArrowheads="1"/>
          </p:cNvSpPr>
          <p:nvPr/>
        </p:nvSpPr>
        <p:spPr bwMode="auto">
          <a:xfrm>
            <a:off x="2667000" y="36734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50" name="Rectangle 20"/>
          <p:cNvSpPr>
            <a:spLocks noChangeArrowheads="1"/>
          </p:cNvSpPr>
          <p:nvPr/>
        </p:nvSpPr>
        <p:spPr bwMode="auto">
          <a:xfrm>
            <a:off x="3352800" y="36734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51" name="Rectangle 21"/>
          <p:cNvSpPr>
            <a:spLocks noChangeArrowheads="1"/>
          </p:cNvSpPr>
          <p:nvPr/>
        </p:nvSpPr>
        <p:spPr bwMode="auto">
          <a:xfrm>
            <a:off x="4038600" y="36734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52" name="Rectangle 22"/>
          <p:cNvSpPr>
            <a:spLocks noChangeArrowheads="1"/>
          </p:cNvSpPr>
          <p:nvPr/>
        </p:nvSpPr>
        <p:spPr bwMode="auto">
          <a:xfrm>
            <a:off x="4724400" y="3673475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53" name="Rectangle 23"/>
          <p:cNvSpPr>
            <a:spLocks noChangeArrowheads="1"/>
          </p:cNvSpPr>
          <p:nvPr/>
        </p:nvSpPr>
        <p:spPr bwMode="auto">
          <a:xfrm>
            <a:off x="5410200" y="36734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54" name="Rectangle 24"/>
          <p:cNvSpPr>
            <a:spLocks noChangeArrowheads="1"/>
          </p:cNvSpPr>
          <p:nvPr/>
        </p:nvSpPr>
        <p:spPr bwMode="auto">
          <a:xfrm>
            <a:off x="6096000" y="36734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55" name="Rectangle 25"/>
          <p:cNvSpPr>
            <a:spLocks noChangeArrowheads="1"/>
          </p:cNvSpPr>
          <p:nvPr/>
        </p:nvSpPr>
        <p:spPr bwMode="auto">
          <a:xfrm>
            <a:off x="6781800" y="36734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56" name="Rectangle 26"/>
          <p:cNvSpPr>
            <a:spLocks noChangeArrowheads="1"/>
          </p:cNvSpPr>
          <p:nvPr/>
        </p:nvSpPr>
        <p:spPr bwMode="auto">
          <a:xfrm>
            <a:off x="7467600" y="36734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57" name="Rectangle 27"/>
          <p:cNvSpPr>
            <a:spLocks noChangeArrowheads="1"/>
          </p:cNvSpPr>
          <p:nvPr/>
        </p:nvSpPr>
        <p:spPr bwMode="auto">
          <a:xfrm>
            <a:off x="2667000" y="39782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58" name="Rectangle 28"/>
          <p:cNvSpPr>
            <a:spLocks noChangeArrowheads="1"/>
          </p:cNvSpPr>
          <p:nvPr/>
        </p:nvSpPr>
        <p:spPr bwMode="auto">
          <a:xfrm>
            <a:off x="3352800" y="39782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59" name="Rectangle 29"/>
          <p:cNvSpPr>
            <a:spLocks noChangeArrowheads="1"/>
          </p:cNvSpPr>
          <p:nvPr/>
        </p:nvSpPr>
        <p:spPr bwMode="auto">
          <a:xfrm>
            <a:off x="4038600" y="39782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60" name="Rectangle 30"/>
          <p:cNvSpPr>
            <a:spLocks noChangeArrowheads="1"/>
          </p:cNvSpPr>
          <p:nvPr/>
        </p:nvSpPr>
        <p:spPr bwMode="auto">
          <a:xfrm>
            <a:off x="4724400" y="39782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61" name="Rectangle 31"/>
          <p:cNvSpPr>
            <a:spLocks noChangeArrowheads="1"/>
          </p:cNvSpPr>
          <p:nvPr/>
        </p:nvSpPr>
        <p:spPr bwMode="auto">
          <a:xfrm>
            <a:off x="5410200" y="39782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62" name="Rectangle 32"/>
          <p:cNvSpPr>
            <a:spLocks noChangeArrowheads="1"/>
          </p:cNvSpPr>
          <p:nvPr/>
        </p:nvSpPr>
        <p:spPr bwMode="auto">
          <a:xfrm>
            <a:off x="6096000" y="3978275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63" name="Rectangle 33"/>
          <p:cNvSpPr>
            <a:spLocks noChangeArrowheads="1"/>
          </p:cNvSpPr>
          <p:nvPr/>
        </p:nvSpPr>
        <p:spPr bwMode="auto">
          <a:xfrm>
            <a:off x="6781800" y="39782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64" name="Rectangle 34"/>
          <p:cNvSpPr>
            <a:spLocks noChangeArrowheads="1"/>
          </p:cNvSpPr>
          <p:nvPr/>
        </p:nvSpPr>
        <p:spPr bwMode="auto">
          <a:xfrm>
            <a:off x="7467600" y="39782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65" name="Rectangle 35"/>
          <p:cNvSpPr>
            <a:spLocks noChangeArrowheads="1"/>
          </p:cNvSpPr>
          <p:nvPr/>
        </p:nvSpPr>
        <p:spPr bwMode="auto">
          <a:xfrm>
            <a:off x="2667000" y="4283075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66" name="Rectangle 36"/>
          <p:cNvSpPr>
            <a:spLocks noChangeArrowheads="1"/>
          </p:cNvSpPr>
          <p:nvPr/>
        </p:nvSpPr>
        <p:spPr bwMode="auto">
          <a:xfrm>
            <a:off x="3352800" y="42830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67" name="Rectangle 37"/>
          <p:cNvSpPr>
            <a:spLocks noChangeArrowheads="1"/>
          </p:cNvSpPr>
          <p:nvPr/>
        </p:nvSpPr>
        <p:spPr bwMode="auto">
          <a:xfrm>
            <a:off x="4038600" y="42830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68" name="Rectangle 38"/>
          <p:cNvSpPr>
            <a:spLocks noChangeArrowheads="1"/>
          </p:cNvSpPr>
          <p:nvPr/>
        </p:nvSpPr>
        <p:spPr bwMode="auto">
          <a:xfrm>
            <a:off x="4724400" y="42830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69" name="Rectangle 39"/>
          <p:cNvSpPr>
            <a:spLocks noChangeArrowheads="1"/>
          </p:cNvSpPr>
          <p:nvPr/>
        </p:nvSpPr>
        <p:spPr bwMode="auto">
          <a:xfrm>
            <a:off x="5410200" y="42830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70" name="Rectangle 40"/>
          <p:cNvSpPr>
            <a:spLocks noChangeArrowheads="1"/>
          </p:cNvSpPr>
          <p:nvPr/>
        </p:nvSpPr>
        <p:spPr bwMode="auto">
          <a:xfrm>
            <a:off x="6096000" y="42830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71" name="Rectangle 41"/>
          <p:cNvSpPr>
            <a:spLocks noChangeArrowheads="1"/>
          </p:cNvSpPr>
          <p:nvPr/>
        </p:nvSpPr>
        <p:spPr bwMode="auto">
          <a:xfrm>
            <a:off x="6781800" y="42830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72" name="Rectangle 42"/>
          <p:cNvSpPr>
            <a:spLocks noChangeArrowheads="1"/>
          </p:cNvSpPr>
          <p:nvPr/>
        </p:nvSpPr>
        <p:spPr bwMode="auto">
          <a:xfrm>
            <a:off x="7467600" y="42830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73" name="Line 43"/>
          <p:cNvSpPr>
            <a:spLocks noChangeShapeType="1"/>
          </p:cNvSpPr>
          <p:nvPr/>
        </p:nvSpPr>
        <p:spPr bwMode="auto">
          <a:xfrm flipH="1">
            <a:off x="3048000" y="4419600"/>
            <a:ext cx="76200" cy="1219200"/>
          </a:xfrm>
          <a:prstGeom prst="line">
            <a:avLst/>
          </a:prstGeom>
          <a:noFill/>
          <a:ln w="28575">
            <a:solidFill>
              <a:srgbClr val="66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3774" name="Line 44"/>
          <p:cNvSpPr>
            <a:spLocks noChangeShapeType="1"/>
          </p:cNvSpPr>
          <p:nvPr/>
        </p:nvSpPr>
        <p:spPr bwMode="auto">
          <a:xfrm>
            <a:off x="3733800" y="3581400"/>
            <a:ext cx="533400" cy="2133600"/>
          </a:xfrm>
          <a:prstGeom prst="line">
            <a:avLst/>
          </a:prstGeom>
          <a:noFill/>
          <a:ln w="28575">
            <a:solidFill>
              <a:srgbClr val="66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3775" name="Line 45"/>
          <p:cNvSpPr>
            <a:spLocks noChangeShapeType="1"/>
          </p:cNvSpPr>
          <p:nvPr/>
        </p:nvSpPr>
        <p:spPr bwMode="auto">
          <a:xfrm flipH="1">
            <a:off x="3657600" y="3886200"/>
            <a:ext cx="1371600" cy="1828800"/>
          </a:xfrm>
          <a:prstGeom prst="line">
            <a:avLst/>
          </a:prstGeom>
          <a:noFill/>
          <a:ln w="28575">
            <a:solidFill>
              <a:srgbClr val="66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3776" name="Line 46"/>
          <p:cNvSpPr>
            <a:spLocks noChangeShapeType="1"/>
          </p:cNvSpPr>
          <p:nvPr/>
        </p:nvSpPr>
        <p:spPr bwMode="auto">
          <a:xfrm flipH="1">
            <a:off x="4876800" y="4114800"/>
            <a:ext cx="1524000" cy="1600200"/>
          </a:xfrm>
          <a:prstGeom prst="line">
            <a:avLst/>
          </a:prstGeom>
          <a:noFill/>
          <a:ln w="28575">
            <a:solidFill>
              <a:srgbClr val="66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4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Fetching Four Instructions</a:t>
            </a:r>
          </a:p>
        </p:txBody>
      </p:sp>
      <p:sp>
        <p:nvSpPr>
          <p:cNvPr id="74757" name="Rectangle 4"/>
          <p:cNvSpPr>
            <a:spLocks noChangeArrowheads="1"/>
          </p:cNvSpPr>
          <p:nvPr/>
        </p:nvSpPr>
        <p:spPr bwMode="auto">
          <a:xfrm>
            <a:off x="2438400" y="4006850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58" name="Rectangle 5"/>
          <p:cNvSpPr>
            <a:spLocks noChangeArrowheads="1"/>
          </p:cNvSpPr>
          <p:nvPr/>
        </p:nvSpPr>
        <p:spPr bwMode="auto">
          <a:xfrm>
            <a:off x="3124200" y="4006850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59" name="Rectangle 6"/>
          <p:cNvSpPr>
            <a:spLocks noChangeArrowheads="1"/>
          </p:cNvSpPr>
          <p:nvPr/>
        </p:nvSpPr>
        <p:spPr bwMode="auto">
          <a:xfrm>
            <a:off x="3810000" y="4006850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60" name="Rectangle 7"/>
          <p:cNvSpPr>
            <a:spLocks noChangeArrowheads="1"/>
          </p:cNvSpPr>
          <p:nvPr/>
        </p:nvSpPr>
        <p:spPr bwMode="auto">
          <a:xfrm>
            <a:off x="4495800" y="4006850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61" name="Text Box 8"/>
          <p:cNvSpPr txBox="1">
            <a:spLocks noChangeArrowheads="1"/>
          </p:cNvSpPr>
          <p:nvPr/>
        </p:nvSpPr>
        <p:spPr bwMode="auto">
          <a:xfrm>
            <a:off x="685800" y="3930650"/>
            <a:ext cx="15541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CPU needs:</a:t>
            </a:r>
          </a:p>
        </p:txBody>
      </p:sp>
      <p:sp>
        <p:nvSpPr>
          <p:cNvPr id="74762" name="Rectangle 9"/>
          <p:cNvSpPr>
            <a:spLocks noChangeArrowheads="1"/>
          </p:cNvSpPr>
          <p:nvPr/>
        </p:nvSpPr>
        <p:spPr bwMode="auto">
          <a:xfrm>
            <a:off x="2514600" y="18288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63" name="Rectangle 10"/>
          <p:cNvSpPr>
            <a:spLocks noChangeArrowheads="1"/>
          </p:cNvSpPr>
          <p:nvPr/>
        </p:nvSpPr>
        <p:spPr bwMode="auto">
          <a:xfrm>
            <a:off x="3200400" y="18288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64" name="Rectangle 11"/>
          <p:cNvSpPr>
            <a:spLocks noChangeArrowheads="1"/>
          </p:cNvSpPr>
          <p:nvPr/>
        </p:nvSpPr>
        <p:spPr bwMode="auto">
          <a:xfrm>
            <a:off x="3886200" y="18288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65" name="Rectangle 12"/>
          <p:cNvSpPr>
            <a:spLocks noChangeArrowheads="1"/>
          </p:cNvSpPr>
          <p:nvPr/>
        </p:nvSpPr>
        <p:spPr bwMode="auto">
          <a:xfrm>
            <a:off x="4572000" y="18288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66" name="Rectangle 13"/>
          <p:cNvSpPr>
            <a:spLocks noChangeArrowheads="1"/>
          </p:cNvSpPr>
          <p:nvPr/>
        </p:nvSpPr>
        <p:spPr bwMode="auto">
          <a:xfrm>
            <a:off x="5257800" y="18288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67" name="Rectangle 14"/>
          <p:cNvSpPr>
            <a:spLocks noChangeArrowheads="1"/>
          </p:cNvSpPr>
          <p:nvPr/>
        </p:nvSpPr>
        <p:spPr bwMode="auto">
          <a:xfrm>
            <a:off x="5943600" y="18288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68" name="Rectangle 15"/>
          <p:cNvSpPr>
            <a:spLocks noChangeArrowheads="1"/>
          </p:cNvSpPr>
          <p:nvPr/>
        </p:nvSpPr>
        <p:spPr bwMode="auto">
          <a:xfrm>
            <a:off x="6629400" y="18288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69" name="Rectangle 16"/>
          <p:cNvSpPr>
            <a:spLocks noChangeArrowheads="1"/>
          </p:cNvSpPr>
          <p:nvPr/>
        </p:nvSpPr>
        <p:spPr bwMode="auto">
          <a:xfrm>
            <a:off x="7315200" y="18288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70" name="Text Box 17"/>
          <p:cNvSpPr txBox="1">
            <a:spLocks noChangeArrowheads="1"/>
          </p:cNvSpPr>
          <p:nvPr/>
        </p:nvSpPr>
        <p:spPr bwMode="auto">
          <a:xfrm>
            <a:off x="1143000" y="1736725"/>
            <a:ext cx="1143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I-Cache:</a:t>
            </a:r>
          </a:p>
        </p:txBody>
      </p:sp>
      <p:sp>
        <p:nvSpPr>
          <p:cNvPr id="74771" name="Text Box 18"/>
          <p:cNvSpPr txBox="1">
            <a:spLocks noChangeArrowheads="1"/>
          </p:cNvSpPr>
          <p:nvPr/>
        </p:nvSpPr>
        <p:spPr bwMode="auto">
          <a:xfrm>
            <a:off x="3276600" y="1355725"/>
            <a:ext cx="40052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Arial" charset="0"/>
              </a:rPr>
              <a:t>Where instructions come from?</a:t>
            </a:r>
          </a:p>
        </p:txBody>
      </p:sp>
      <p:sp>
        <p:nvSpPr>
          <p:cNvPr id="74772" name="Rectangle 19"/>
          <p:cNvSpPr>
            <a:spLocks noChangeArrowheads="1"/>
          </p:cNvSpPr>
          <p:nvPr/>
        </p:nvSpPr>
        <p:spPr bwMode="auto">
          <a:xfrm>
            <a:off x="2514600" y="21336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73" name="Rectangle 20"/>
          <p:cNvSpPr>
            <a:spLocks noChangeArrowheads="1"/>
          </p:cNvSpPr>
          <p:nvPr/>
        </p:nvSpPr>
        <p:spPr bwMode="auto">
          <a:xfrm>
            <a:off x="3200400" y="21336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74" name="Rectangle 21"/>
          <p:cNvSpPr>
            <a:spLocks noChangeArrowheads="1"/>
          </p:cNvSpPr>
          <p:nvPr/>
        </p:nvSpPr>
        <p:spPr bwMode="auto">
          <a:xfrm>
            <a:off x="3886200" y="21336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75" name="Rectangle 22"/>
          <p:cNvSpPr>
            <a:spLocks noChangeArrowheads="1"/>
          </p:cNvSpPr>
          <p:nvPr/>
        </p:nvSpPr>
        <p:spPr bwMode="auto">
          <a:xfrm>
            <a:off x="4572000" y="21336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76" name="Rectangle 23"/>
          <p:cNvSpPr>
            <a:spLocks noChangeArrowheads="1"/>
          </p:cNvSpPr>
          <p:nvPr/>
        </p:nvSpPr>
        <p:spPr bwMode="auto">
          <a:xfrm>
            <a:off x="5257800" y="21336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77" name="Rectangle 24"/>
          <p:cNvSpPr>
            <a:spLocks noChangeArrowheads="1"/>
          </p:cNvSpPr>
          <p:nvPr/>
        </p:nvSpPr>
        <p:spPr bwMode="auto">
          <a:xfrm>
            <a:off x="5943600" y="21336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78" name="Rectangle 25"/>
          <p:cNvSpPr>
            <a:spLocks noChangeArrowheads="1"/>
          </p:cNvSpPr>
          <p:nvPr/>
        </p:nvSpPr>
        <p:spPr bwMode="auto">
          <a:xfrm>
            <a:off x="6629400" y="21336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79" name="Rectangle 26"/>
          <p:cNvSpPr>
            <a:spLocks noChangeArrowheads="1"/>
          </p:cNvSpPr>
          <p:nvPr/>
        </p:nvSpPr>
        <p:spPr bwMode="auto">
          <a:xfrm>
            <a:off x="7315200" y="21336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80" name="Rectangle 27"/>
          <p:cNvSpPr>
            <a:spLocks noChangeArrowheads="1"/>
          </p:cNvSpPr>
          <p:nvPr/>
        </p:nvSpPr>
        <p:spPr bwMode="auto">
          <a:xfrm>
            <a:off x="2514600" y="2438400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81" name="Rectangle 28"/>
          <p:cNvSpPr>
            <a:spLocks noChangeArrowheads="1"/>
          </p:cNvSpPr>
          <p:nvPr/>
        </p:nvSpPr>
        <p:spPr bwMode="auto">
          <a:xfrm>
            <a:off x="3200400" y="2438400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82" name="Rectangle 29"/>
          <p:cNvSpPr>
            <a:spLocks noChangeArrowheads="1"/>
          </p:cNvSpPr>
          <p:nvPr/>
        </p:nvSpPr>
        <p:spPr bwMode="auto">
          <a:xfrm>
            <a:off x="3886200" y="2438400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83" name="Rectangle 30"/>
          <p:cNvSpPr>
            <a:spLocks noChangeArrowheads="1"/>
          </p:cNvSpPr>
          <p:nvPr/>
        </p:nvSpPr>
        <p:spPr bwMode="auto">
          <a:xfrm>
            <a:off x="4572000" y="2438400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84" name="Rectangle 31"/>
          <p:cNvSpPr>
            <a:spLocks noChangeArrowheads="1"/>
          </p:cNvSpPr>
          <p:nvPr/>
        </p:nvSpPr>
        <p:spPr bwMode="auto">
          <a:xfrm>
            <a:off x="5257800" y="2438400"/>
            <a:ext cx="6858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85" name="Rectangle 32"/>
          <p:cNvSpPr>
            <a:spLocks noChangeArrowheads="1"/>
          </p:cNvSpPr>
          <p:nvPr/>
        </p:nvSpPr>
        <p:spPr bwMode="auto">
          <a:xfrm>
            <a:off x="5943600" y="2438400"/>
            <a:ext cx="6858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86" name="Rectangle 33"/>
          <p:cNvSpPr>
            <a:spLocks noChangeArrowheads="1"/>
          </p:cNvSpPr>
          <p:nvPr/>
        </p:nvSpPr>
        <p:spPr bwMode="auto">
          <a:xfrm>
            <a:off x="6629400" y="2438400"/>
            <a:ext cx="6858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87" name="Rectangle 34"/>
          <p:cNvSpPr>
            <a:spLocks noChangeArrowheads="1"/>
          </p:cNvSpPr>
          <p:nvPr/>
        </p:nvSpPr>
        <p:spPr bwMode="auto">
          <a:xfrm>
            <a:off x="7315200" y="2438400"/>
            <a:ext cx="6858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88" name="Rectangle 35"/>
          <p:cNvSpPr>
            <a:spLocks noChangeArrowheads="1"/>
          </p:cNvSpPr>
          <p:nvPr/>
        </p:nvSpPr>
        <p:spPr bwMode="auto">
          <a:xfrm>
            <a:off x="2514600" y="27432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89" name="Rectangle 36"/>
          <p:cNvSpPr>
            <a:spLocks noChangeArrowheads="1"/>
          </p:cNvSpPr>
          <p:nvPr/>
        </p:nvSpPr>
        <p:spPr bwMode="auto">
          <a:xfrm>
            <a:off x="3200400" y="27432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90" name="Rectangle 37"/>
          <p:cNvSpPr>
            <a:spLocks noChangeArrowheads="1"/>
          </p:cNvSpPr>
          <p:nvPr/>
        </p:nvSpPr>
        <p:spPr bwMode="auto">
          <a:xfrm>
            <a:off x="3886200" y="27432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91" name="Rectangle 38"/>
          <p:cNvSpPr>
            <a:spLocks noChangeArrowheads="1"/>
          </p:cNvSpPr>
          <p:nvPr/>
        </p:nvSpPr>
        <p:spPr bwMode="auto">
          <a:xfrm>
            <a:off x="4572000" y="27432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92" name="Rectangle 39"/>
          <p:cNvSpPr>
            <a:spLocks noChangeArrowheads="1"/>
          </p:cNvSpPr>
          <p:nvPr/>
        </p:nvSpPr>
        <p:spPr bwMode="auto">
          <a:xfrm>
            <a:off x="5257800" y="27432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93" name="Rectangle 40"/>
          <p:cNvSpPr>
            <a:spLocks noChangeArrowheads="1"/>
          </p:cNvSpPr>
          <p:nvPr/>
        </p:nvSpPr>
        <p:spPr bwMode="auto">
          <a:xfrm>
            <a:off x="5943600" y="27432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94" name="Rectangle 41"/>
          <p:cNvSpPr>
            <a:spLocks noChangeArrowheads="1"/>
          </p:cNvSpPr>
          <p:nvPr/>
        </p:nvSpPr>
        <p:spPr bwMode="auto">
          <a:xfrm>
            <a:off x="6629400" y="27432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95" name="Rectangle 42"/>
          <p:cNvSpPr>
            <a:spLocks noChangeArrowheads="1"/>
          </p:cNvSpPr>
          <p:nvPr/>
        </p:nvSpPr>
        <p:spPr bwMode="auto">
          <a:xfrm>
            <a:off x="7315200" y="27432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96" name="Line 43"/>
          <p:cNvSpPr>
            <a:spLocks noChangeShapeType="1"/>
          </p:cNvSpPr>
          <p:nvPr/>
        </p:nvSpPr>
        <p:spPr bwMode="auto">
          <a:xfrm flipH="1">
            <a:off x="2743200" y="2590800"/>
            <a:ext cx="76200" cy="1524000"/>
          </a:xfrm>
          <a:prstGeom prst="line">
            <a:avLst/>
          </a:prstGeom>
          <a:noFill/>
          <a:ln w="28575">
            <a:solidFill>
              <a:srgbClr val="66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4797" name="Line 47"/>
          <p:cNvSpPr>
            <a:spLocks noChangeShapeType="1"/>
          </p:cNvSpPr>
          <p:nvPr/>
        </p:nvSpPr>
        <p:spPr bwMode="auto">
          <a:xfrm flipH="1">
            <a:off x="3505200" y="2590800"/>
            <a:ext cx="76200" cy="1524000"/>
          </a:xfrm>
          <a:prstGeom prst="line">
            <a:avLst/>
          </a:prstGeom>
          <a:noFill/>
          <a:ln w="28575">
            <a:solidFill>
              <a:srgbClr val="66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4798" name="Line 48"/>
          <p:cNvSpPr>
            <a:spLocks noChangeShapeType="1"/>
          </p:cNvSpPr>
          <p:nvPr/>
        </p:nvSpPr>
        <p:spPr bwMode="auto">
          <a:xfrm flipH="1">
            <a:off x="4191000" y="2590800"/>
            <a:ext cx="76200" cy="1524000"/>
          </a:xfrm>
          <a:prstGeom prst="line">
            <a:avLst/>
          </a:prstGeom>
          <a:noFill/>
          <a:ln w="28575">
            <a:solidFill>
              <a:srgbClr val="66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4799" name="Line 49"/>
          <p:cNvSpPr>
            <a:spLocks noChangeShapeType="1"/>
          </p:cNvSpPr>
          <p:nvPr/>
        </p:nvSpPr>
        <p:spPr bwMode="auto">
          <a:xfrm flipH="1">
            <a:off x="4876800" y="2667000"/>
            <a:ext cx="76200" cy="1524000"/>
          </a:xfrm>
          <a:prstGeom prst="line">
            <a:avLst/>
          </a:prstGeom>
          <a:noFill/>
          <a:ln w="28575">
            <a:solidFill>
              <a:srgbClr val="66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4800" name="Text Box 50"/>
          <p:cNvSpPr txBox="1">
            <a:spLocks noChangeArrowheads="1"/>
          </p:cNvSpPr>
          <p:nvPr/>
        </p:nvSpPr>
        <p:spPr bwMode="auto">
          <a:xfrm>
            <a:off x="1127125" y="5192713"/>
            <a:ext cx="66992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Software must guarantee alignment at 16 byte boundaries</a:t>
            </a:r>
          </a:p>
          <a:p>
            <a:r>
              <a:rPr lang="en-US">
                <a:latin typeface="Arial" charset="0"/>
              </a:rPr>
              <a:t>Lots of NOPs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Instruction Decode/Issue </a:t>
            </a:r>
          </a:p>
        </p:txBody>
      </p:sp>
      <p:sp>
        <p:nvSpPr>
          <p:cNvPr id="757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105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Up to four </a:t>
            </a:r>
            <a:r>
              <a:rPr lang="en-US" dirty="0" err="1" smtClean="0"/>
              <a:t>insts</a:t>
            </a:r>
            <a:r>
              <a:rPr lang="en-US" dirty="0" smtClean="0"/>
              <a:t>/cycle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Naturally aligned groups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Must start at 16 byte boundary (INT16)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Simplifies Fetch path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All of group must issue before next group gets in</a:t>
            </a:r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Simplifies Scheduling 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No need for reshuffling</a:t>
            </a:r>
          </a:p>
          <a:p>
            <a:pPr>
              <a:lnSpc>
                <a:spcPct val="90000"/>
              </a:lnSpc>
            </a:pPr>
            <a:endParaRPr lang="en-US" b="0" dirty="0" smtClean="0"/>
          </a:p>
          <a:p>
            <a:pPr lvl="1">
              <a:lnSpc>
                <a:spcPct val="90000"/>
              </a:lnSpc>
              <a:buFontTx/>
              <a:buNone/>
            </a:pPr>
            <a:endParaRPr lang="en-US" dirty="0" smtClean="0"/>
          </a:p>
        </p:txBody>
      </p:sp>
      <p:sp>
        <p:nvSpPr>
          <p:cNvPr id="75782" name="Rectangle 49"/>
          <p:cNvSpPr>
            <a:spLocks noChangeArrowheads="1"/>
          </p:cNvSpPr>
          <p:nvPr/>
        </p:nvSpPr>
        <p:spPr bwMode="auto">
          <a:xfrm>
            <a:off x="2362200" y="3581400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83" name="Rectangle 50"/>
          <p:cNvSpPr>
            <a:spLocks noChangeArrowheads="1"/>
          </p:cNvSpPr>
          <p:nvPr/>
        </p:nvSpPr>
        <p:spPr bwMode="auto">
          <a:xfrm>
            <a:off x="3048000" y="3581400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84" name="Rectangle 51"/>
          <p:cNvSpPr>
            <a:spLocks noChangeArrowheads="1"/>
          </p:cNvSpPr>
          <p:nvPr/>
        </p:nvSpPr>
        <p:spPr bwMode="auto">
          <a:xfrm>
            <a:off x="3733800" y="3581400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85" name="Rectangle 52"/>
          <p:cNvSpPr>
            <a:spLocks noChangeArrowheads="1"/>
          </p:cNvSpPr>
          <p:nvPr/>
        </p:nvSpPr>
        <p:spPr bwMode="auto">
          <a:xfrm>
            <a:off x="4419600" y="3886200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86" name="Rectangle 53"/>
          <p:cNvSpPr>
            <a:spLocks noChangeArrowheads="1"/>
          </p:cNvSpPr>
          <p:nvPr/>
        </p:nvSpPr>
        <p:spPr bwMode="auto">
          <a:xfrm>
            <a:off x="2362200" y="4191000"/>
            <a:ext cx="685800" cy="304800"/>
          </a:xfrm>
          <a:prstGeom prst="rect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87" name="Rectangle 54"/>
          <p:cNvSpPr>
            <a:spLocks noChangeArrowheads="1"/>
          </p:cNvSpPr>
          <p:nvPr/>
        </p:nvSpPr>
        <p:spPr bwMode="auto">
          <a:xfrm>
            <a:off x="3048000" y="4191000"/>
            <a:ext cx="685800" cy="304800"/>
          </a:xfrm>
          <a:prstGeom prst="rect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88" name="Rectangle 55"/>
          <p:cNvSpPr>
            <a:spLocks noChangeArrowheads="1"/>
          </p:cNvSpPr>
          <p:nvPr/>
        </p:nvSpPr>
        <p:spPr bwMode="auto">
          <a:xfrm>
            <a:off x="3733800" y="4191000"/>
            <a:ext cx="685800" cy="304800"/>
          </a:xfrm>
          <a:prstGeom prst="rect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89" name="Rectangle 56"/>
          <p:cNvSpPr>
            <a:spLocks noChangeArrowheads="1"/>
          </p:cNvSpPr>
          <p:nvPr/>
        </p:nvSpPr>
        <p:spPr bwMode="auto">
          <a:xfrm>
            <a:off x="4419600" y="4495800"/>
            <a:ext cx="685800" cy="304800"/>
          </a:xfrm>
          <a:prstGeom prst="rect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Frames Enable Optimizations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Frame executes as whole</a:t>
            </a:r>
          </a:p>
          <a:p>
            <a:r>
              <a:rPr lang="en-US" dirty="0" smtClean="0"/>
              <a:t>Can be optimized</a:t>
            </a:r>
          </a:p>
          <a:p>
            <a:r>
              <a:rPr lang="en-US" dirty="0" smtClean="0"/>
              <a:t>Classical optimizations</a:t>
            </a:r>
          </a:p>
          <a:p>
            <a:pPr lvl="1"/>
            <a:r>
              <a:rPr lang="en-US" dirty="0" smtClean="0"/>
              <a:t>Code motion</a:t>
            </a:r>
          </a:p>
          <a:p>
            <a:pPr lvl="1"/>
            <a:r>
              <a:rPr lang="en-US" dirty="0" smtClean="0"/>
              <a:t>Constant Propagation</a:t>
            </a:r>
          </a:p>
          <a:p>
            <a:pPr lvl="1"/>
            <a:r>
              <a:rPr lang="en-US" dirty="0" smtClean="0"/>
              <a:t>Dead-code Elimination</a:t>
            </a:r>
          </a:p>
          <a:p>
            <a:pPr lvl="1"/>
            <a:r>
              <a:rPr lang="en-US" dirty="0" smtClean="0"/>
              <a:t>Code substitution</a:t>
            </a:r>
          </a:p>
          <a:p>
            <a:pPr lvl="1"/>
            <a:r>
              <a:rPr lang="en-US" dirty="0" smtClean="0"/>
              <a:t>Etc.</a:t>
            </a:r>
          </a:p>
          <a:p>
            <a:r>
              <a:rPr lang="en-US" dirty="0" smtClean="0"/>
              <a:t>Speculative, run-time optimizations</a:t>
            </a:r>
          </a:p>
          <a:p>
            <a:pPr lvl="1"/>
            <a:r>
              <a:rPr lang="en-US" dirty="0" smtClean="0"/>
              <a:t>Predict live-in values</a:t>
            </a:r>
          </a:p>
          <a:p>
            <a:pPr lvl="1"/>
            <a:r>
              <a:rPr lang="en-US" dirty="0" smtClean="0"/>
              <a:t>Treat as constants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85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Good Design Practice</a:t>
            </a:r>
            <a:endParaRPr lang="en-US" dirty="0"/>
          </a:p>
        </p:txBody>
      </p:sp>
      <p:sp>
        <p:nvSpPr>
          <p:cNvPr id="76803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Optimize for the common case</a:t>
            </a:r>
          </a:p>
          <a:p>
            <a:endParaRPr lang="en-US" dirty="0" smtClean="0"/>
          </a:p>
          <a:p>
            <a:r>
              <a:rPr lang="en-US" dirty="0" smtClean="0"/>
              <a:t>Make sure all cases work correctly</a:t>
            </a:r>
          </a:p>
          <a:p>
            <a:endParaRPr lang="en-US" dirty="0" smtClean="0"/>
          </a:p>
          <a:p>
            <a:r>
              <a:rPr lang="en-US" dirty="0" smtClean="0"/>
              <a:t>Have a problem</a:t>
            </a:r>
          </a:p>
          <a:p>
            <a:pPr lvl="1"/>
            <a:r>
              <a:rPr lang="en-US" dirty="0" smtClean="0"/>
              <a:t>Think of the ideal solution</a:t>
            </a:r>
          </a:p>
          <a:p>
            <a:pPr lvl="2"/>
            <a:r>
              <a:rPr lang="en-US" dirty="0" smtClean="0"/>
              <a:t>Is it too expensive/complex </a:t>
            </a:r>
            <a:r>
              <a:rPr lang="en-US" dirty="0" smtClean="0">
                <a:sym typeface="Wingdings" pitchFamily="2" charset="2"/>
              </a:rPr>
              <a:t> may lead to slower clock cycle</a:t>
            </a:r>
            <a:endParaRPr lang="en-US" dirty="0" smtClean="0"/>
          </a:p>
          <a:p>
            <a:pPr lvl="1"/>
            <a:r>
              <a:rPr lang="en-US" dirty="0" smtClean="0"/>
              <a:t>Think of alternatives</a:t>
            </a:r>
          </a:p>
          <a:p>
            <a:pPr lvl="2"/>
            <a:r>
              <a:rPr lang="en-US" dirty="0" smtClean="0"/>
              <a:t>Simpler to implement </a:t>
            </a:r>
            <a:r>
              <a:rPr lang="en-US" dirty="0" smtClean="0">
                <a:sym typeface="Wingdings" pitchFamily="2" charset="2"/>
              </a:rPr>
              <a:t> may lead to faster clock cycle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Performance = IPC x Freq</a:t>
            </a:r>
          </a:p>
          <a:p>
            <a:pPr lvl="1"/>
            <a:r>
              <a:rPr lang="en-US" dirty="0" smtClean="0"/>
              <a:t>Reason/measure performance difference</a:t>
            </a:r>
          </a:p>
          <a:p>
            <a:pPr lvl="1"/>
            <a:r>
              <a:rPr lang="en-US" dirty="0" smtClean="0"/>
              <a:t>Which is best?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Sequential Semantics - Review</a:t>
            </a:r>
          </a:p>
        </p:txBody>
      </p:sp>
      <p:sp>
        <p:nvSpPr>
          <p:cNvPr id="77827" name="Rectangle 5"/>
          <p:cNvSpPr>
            <a:spLocks noGrp="1" noChangeArrowheads="1"/>
          </p:cNvSpPr>
          <p:nvPr>
            <p:ph idx="1"/>
          </p:nvPr>
        </p:nvSpPr>
        <p:spPr>
          <a:xfrm>
            <a:off x="0" y="685800"/>
            <a:ext cx="8839200" cy="5867400"/>
          </a:xfrm>
        </p:spPr>
        <p:txBody>
          <a:bodyPr/>
          <a:lstStyle/>
          <a:p>
            <a:r>
              <a:rPr lang="en-US" b="0" dirty="0" smtClean="0"/>
              <a:t>Instructions appear as if they executed:</a:t>
            </a:r>
          </a:p>
          <a:p>
            <a:pPr lvl="1"/>
            <a:r>
              <a:rPr lang="en-US" dirty="0" smtClean="0"/>
              <a:t>In “program order”</a:t>
            </a:r>
          </a:p>
          <a:p>
            <a:pPr lvl="2"/>
            <a:r>
              <a:rPr lang="en-US" dirty="0" smtClean="0"/>
              <a:t>As if they executed one after the other</a:t>
            </a:r>
          </a:p>
          <a:p>
            <a:pPr lvl="1"/>
            <a:endParaRPr lang="en-US" dirty="0" smtClean="0"/>
          </a:p>
        </p:txBody>
      </p:sp>
      <p:sp>
        <p:nvSpPr>
          <p:cNvPr id="32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3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77830" name="Rectangle 6"/>
          <p:cNvSpPr>
            <a:spLocks noChangeArrowheads="1"/>
          </p:cNvSpPr>
          <p:nvPr/>
        </p:nvSpPr>
        <p:spPr bwMode="auto">
          <a:xfrm>
            <a:off x="914400" y="3200400"/>
            <a:ext cx="6096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31" name="Rectangle 7"/>
          <p:cNvSpPr>
            <a:spLocks noChangeArrowheads="1"/>
          </p:cNvSpPr>
          <p:nvPr/>
        </p:nvSpPr>
        <p:spPr bwMode="auto">
          <a:xfrm>
            <a:off x="914400" y="3581400"/>
            <a:ext cx="609600" cy="2286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32" name="Rectangle 8"/>
          <p:cNvSpPr>
            <a:spLocks noChangeArrowheads="1"/>
          </p:cNvSpPr>
          <p:nvPr/>
        </p:nvSpPr>
        <p:spPr bwMode="auto">
          <a:xfrm>
            <a:off x="914400" y="3962400"/>
            <a:ext cx="6096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33" name="Rectangle 9"/>
          <p:cNvSpPr>
            <a:spLocks noChangeArrowheads="1"/>
          </p:cNvSpPr>
          <p:nvPr/>
        </p:nvSpPr>
        <p:spPr bwMode="auto">
          <a:xfrm>
            <a:off x="914400" y="4343400"/>
            <a:ext cx="609600" cy="2286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34" name="Rectangle 10"/>
          <p:cNvSpPr>
            <a:spLocks noChangeArrowheads="1"/>
          </p:cNvSpPr>
          <p:nvPr/>
        </p:nvSpPr>
        <p:spPr bwMode="auto">
          <a:xfrm>
            <a:off x="914400" y="4724400"/>
            <a:ext cx="6096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35" name="Rectangle 11"/>
          <p:cNvSpPr>
            <a:spLocks noChangeArrowheads="1"/>
          </p:cNvSpPr>
          <p:nvPr/>
        </p:nvSpPr>
        <p:spPr bwMode="auto">
          <a:xfrm>
            <a:off x="914400" y="5105400"/>
            <a:ext cx="609600" cy="2286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36" name="Text Box 12"/>
          <p:cNvSpPr txBox="1">
            <a:spLocks noChangeArrowheads="1"/>
          </p:cNvSpPr>
          <p:nvPr/>
        </p:nvSpPr>
        <p:spPr bwMode="auto">
          <a:xfrm>
            <a:off x="636588" y="2511425"/>
            <a:ext cx="11572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Arial" charset="0"/>
              </a:rPr>
              <a:t>Program</a:t>
            </a:r>
          </a:p>
          <a:p>
            <a:pPr algn="ctr"/>
            <a:r>
              <a:rPr lang="en-US">
                <a:latin typeface="Arial" charset="0"/>
              </a:rPr>
              <a:t>Order</a:t>
            </a:r>
          </a:p>
        </p:txBody>
      </p:sp>
      <p:sp>
        <p:nvSpPr>
          <p:cNvPr id="77837" name="Rectangle 13"/>
          <p:cNvSpPr>
            <a:spLocks noChangeArrowheads="1"/>
          </p:cNvSpPr>
          <p:nvPr/>
        </p:nvSpPr>
        <p:spPr bwMode="auto">
          <a:xfrm>
            <a:off x="2819400" y="3200400"/>
            <a:ext cx="6096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38" name="Rectangle 14"/>
          <p:cNvSpPr>
            <a:spLocks noChangeArrowheads="1"/>
          </p:cNvSpPr>
          <p:nvPr/>
        </p:nvSpPr>
        <p:spPr bwMode="auto">
          <a:xfrm>
            <a:off x="2971800" y="3429000"/>
            <a:ext cx="609600" cy="2286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39" name="Rectangle 15"/>
          <p:cNvSpPr>
            <a:spLocks noChangeArrowheads="1"/>
          </p:cNvSpPr>
          <p:nvPr/>
        </p:nvSpPr>
        <p:spPr bwMode="auto">
          <a:xfrm>
            <a:off x="3124200" y="3657600"/>
            <a:ext cx="6096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40" name="Rectangle 16"/>
          <p:cNvSpPr>
            <a:spLocks noChangeArrowheads="1"/>
          </p:cNvSpPr>
          <p:nvPr/>
        </p:nvSpPr>
        <p:spPr bwMode="auto">
          <a:xfrm>
            <a:off x="3276600" y="3886200"/>
            <a:ext cx="609600" cy="2286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41" name="Text Box 17"/>
          <p:cNvSpPr txBox="1">
            <a:spLocks noChangeArrowheads="1"/>
          </p:cNvSpPr>
          <p:nvPr/>
        </p:nvSpPr>
        <p:spPr bwMode="auto">
          <a:xfrm>
            <a:off x="2438400" y="2667000"/>
            <a:ext cx="12890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Arial" charset="0"/>
              </a:rPr>
              <a:t>Pipelining</a:t>
            </a:r>
          </a:p>
        </p:txBody>
      </p:sp>
      <p:sp>
        <p:nvSpPr>
          <p:cNvPr id="77842" name="Rectangle 18"/>
          <p:cNvSpPr>
            <a:spLocks noChangeArrowheads="1"/>
          </p:cNvSpPr>
          <p:nvPr/>
        </p:nvSpPr>
        <p:spPr bwMode="auto">
          <a:xfrm>
            <a:off x="3429000" y="4114800"/>
            <a:ext cx="6096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43" name="Rectangle 19"/>
          <p:cNvSpPr>
            <a:spLocks noChangeArrowheads="1"/>
          </p:cNvSpPr>
          <p:nvPr/>
        </p:nvSpPr>
        <p:spPr bwMode="auto">
          <a:xfrm>
            <a:off x="3581400" y="4343400"/>
            <a:ext cx="609600" cy="2286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44" name="Rectangle 20"/>
          <p:cNvSpPr>
            <a:spLocks noChangeArrowheads="1"/>
          </p:cNvSpPr>
          <p:nvPr/>
        </p:nvSpPr>
        <p:spPr bwMode="auto">
          <a:xfrm>
            <a:off x="4953000" y="3200400"/>
            <a:ext cx="6096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45" name="Rectangle 21"/>
          <p:cNvSpPr>
            <a:spLocks noChangeArrowheads="1"/>
          </p:cNvSpPr>
          <p:nvPr/>
        </p:nvSpPr>
        <p:spPr bwMode="auto">
          <a:xfrm>
            <a:off x="4953000" y="3429000"/>
            <a:ext cx="609600" cy="2286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46" name="Rectangle 22"/>
          <p:cNvSpPr>
            <a:spLocks noChangeArrowheads="1"/>
          </p:cNvSpPr>
          <p:nvPr/>
        </p:nvSpPr>
        <p:spPr bwMode="auto">
          <a:xfrm>
            <a:off x="5105400" y="3657600"/>
            <a:ext cx="6096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47" name="Rectangle 23"/>
          <p:cNvSpPr>
            <a:spLocks noChangeArrowheads="1"/>
          </p:cNvSpPr>
          <p:nvPr/>
        </p:nvSpPr>
        <p:spPr bwMode="auto">
          <a:xfrm>
            <a:off x="5105400" y="3886200"/>
            <a:ext cx="609600" cy="2286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48" name="Text Box 24"/>
          <p:cNvSpPr txBox="1">
            <a:spLocks noChangeArrowheads="1"/>
          </p:cNvSpPr>
          <p:nvPr/>
        </p:nvSpPr>
        <p:spPr bwMode="auto">
          <a:xfrm>
            <a:off x="4451350" y="2667000"/>
            <a:ext cx="1539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Arial" charset="0"/>
              </a:rPr>
              <a:t>Superscalar</a:t>
            </a:r>
          </a:p>
        </p:txBody>
      </p:sp>
      <p:sp>
        <p:nvSpPr>
          <p:cNvPr id="77849" name="Rectangle 25"/>
          <p:cNvSpPr>
            <a:spLocks noChangeArrowheads="1"/>
          </p:cNvSpPr>
          <p:nvPr/>
        </p:nvSpPr>
        <p:spPr bwMode="auto">
          <a:xfrm>
            <a:off x="5410200" y="4114800"/>
            <a:ext cx="6096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50" name="Rectangle 26"/>
          <p:cNvSpPr>
            <a:spLocks noChangeArrowheads="1"/>
          </p:cNvSpPr>
          <p:nvPr/>
        </p:nvSpPr>
        <p:spPr bwMode="auto">
          <a:xfrm>
            <a:off x="5410200" y="4343400"/>
            <a:ext cx="609600" cy="2286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51" name="Rectangle 27"/>
          <p:cNvSpPr>
            <a:spLocks noChangeArrowheads="1"/>
          </p:cNvSpPr>
          <p:nvPr/>
        </p:nvSpPr>
        <p:spPr bwMode="auto">
          <a:xfrm>
            <a:off x="7086600" y="3200400"/>
            <a:ext cx="6096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52" name="Rectangle 28"/>
          <p:cNvSpPr>
            <a:spLocks noChangeArrowheads="1"/>
          </p:cNvSpPr>
          <p:nvPr/>
        </p:nvSpPr>
        <p:spPr bwMode="auto">
          <a:xfrm>
            <a:off x="7086600" y="3429000"/>
            <a:ext cx="609600" cy="2286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53" name="Rectangle 29"/>
          <p:cNvSpPr>
            <a:spLocks noChangeArrowheads="1"/>
          </p:cNvSpPr>
          <p:nvPr/>
        </p:nvSpPr>
        <p:spPr bwMode="auto">
          <a:xfrm>
            <a:off x="7086600" y="3657600"/>
            <a:ext cx="7620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54" name="Rectangle 30"/>
          <p:cNvSpPr>
            <a:spLocks noChangeArrowheads="1"/>
          </p:cNvSpPr>
          <p:nvPr/>
        </p:nvSpPr>
        <p:spPr bwMode="auto">
          <a:xfrm>
            <a:off x="7086600" y="3886200"/>
            <a:ext cx="609600" cy="2286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55" name="Text Box 31"/>
          <p:cNvSpPr txBox="1">
            <a:spLocks noChangeArrowheads="1"/>
          </p:cNvSpPr>
          <p:nvPr/>
        </p:nvSpPr>
        <p:spPr bwMode="auto">
          <a:xfrm>
            <a:off x="6551613" y="2667000"/>
            <a:ext cx="16192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Arial" charset="0"/>
              </a:rPr>
              <a:t>Out-of-Order</a:t>
            </a:r>
          </a:p>
        </p:txBody>
      </p:sp>
      <p:sp>
        <p:nvSpPr>
          <p:cNvPr id="77856" name="Rectangle 32"/>
          <p:cNvSpPr>
            <a:spLocks noChangeArrowheads="1"/>
          </p:cNvSpPr>
          <p:nvPr/>
        </p:nvSpPr>
        <p:spPr bwMode="auto">
          <a:xfrm>
            <a:off x="7315200" y="4114800"/>
            <a:ext cx="7620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57" name="Rectangle 33"/>
          <p:cNvSpPr>
            <a:spLocks noChangeArrowheads="1"/>
          </p:cNvSpPr>
          <p:nvPr/>
        </p:nvSpPr>
        <p:spPr bwMode="auto">
          <a:xfrm>
            <a:off x="7315200" y="4343400"/>
            <a:ext cx="609600" cy="2286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58" name="Oval 33"/>
          <p:cNvSpPr>
            <a:spLocks noChangeArrowheads="1"/>
          </p:cNvSpPr>
          <p:nvPr/>
        </p:nvSpPr>
        <p:spPr bwMode="auto">
          <a:xfrm>
            <a:off x="6324600" y="2286000"/>
            <a:ext cx="2438400" cy="2743200"/>
          </a:xfrm>
          <a:prstGeom prst="ellipse">
            <a:avLst/>
          </a:prstGeom>
          <a:noFill/>
          <a:ln w="28575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7" name="Rectangle 2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400" dirty="0" smtClean="0"/>
              <a:t>Out-of-Order Execution</a:t>
            </a:r>
          </a:p>
        </p:txBody>
      </p:sp>
      <p:sp>
        <p:nvSpPr>
          <p:cNvPr id="78851" name="Content Placeholder 6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67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6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grpSp>
        <p:nvGrpSpPr>
          <p:cNvPr id="78854" name="Group 4"/>
          <p:cNvGrpSpPr>
            <a:grpSpLocks/>
          </p:cNvGrpSpPr>
          <p:nvPr/>
        </p:nvGrpSpPr>
        <p:grpSpPr bwMode="auto">
          <a:xfrm>
            <a:off x="838200" y="3052763"/>
            <a:ext cx="6843713" cy="1447800"/>
            <a:chOff x="432" y="1968"/>
            <a:chExt cx="3456" cy="912"/>
          </a:xfrm>
        </p:grpSpPr>
        <p:sp>
          <p:nvSpPr>
            <p:cNvPr id="78895" name="Rectangle 5"/>
            <p:cNvSpPr>
              <a:spLocks noChangeArrowheads="1"/>
            </p:cNvSpPr>
            <p:nvPr/>
          </p:nvSpPr>
          <p:spPr bwMode="auto">
            <a:xfrm>
              <a:off x="433" y="2515"/>
              <a:ext cx="577" cy="183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78896" name="Rectangle 6"/>
            <p:cNvSpPr>
              <a:spLocks noChangeArrowheads="1"/>
            </p:cNvSpPr>
            <p:nvPr/>
          </p:nvSpPr>
          <p:spPr bwMode="auto">
            <a:xfrm>
              <a:off x="1010" y="2515"/>
              <a:ext cx="578" cy="183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78897" name="Rectangle 7"/>
            <p:cNvSpPr>
              <a:spLocks noChangeArrowheads="1"/>
            </p:cNvSpPr>
            <p:nvPr/>
          </p:nvSpPr>
          <p:spPr bwMode="auto">
            <a:xfrm>
              <a:off x="432" y="2698"/>
              <a:ext cx="578" cy="18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78898" name="Rectangle 8"/>
            <p:cNvSpPr>
              <a:spLocks noChangeArrowheads="1"/>
            </p:cNvSpPr>
            <p:nvPr/>
          </p:nvSpPr>
          <p:spPr bwMode="auto">
            <a:xfrm>
              <a:off x="1009" y="2698"/>
              <a:ext cx="578" cy="18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78899" name="Rectangle 9"/>
            <p:cNvSpPr>
              <a:spLocks noChangeArrowheads="1"/>
            </p:cNvSpPr>
            <p:nvPr/>
          </p:nvSpPr>
          <p:spPr bwMode="auto">
            <a:xfrm>
              <a:off x="2733" y="2515"/>
              <a:ext cx="577" cy="183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sub</a:t>
              </a:r>
            </a:p>
          </p:txBody>
        </p:sp>
        <p:sp>
          <p:nvSpPr>
            <p:cNvPr id="78900" name="Rectangle 10"/>
            <p:cNvSpPr>
              <a:spLocks noChangeArrowheads="1"/>
            </p:cNvSpPr>
            <p:nvPr/>
          </p:nvSpPr>
          <p:spPr bwMode="auto">
            <a:xfrm>
              <a:off x="1588" y="2515"/>
              <a:ext cx="577" cy="183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  <p:sp>
          <p:nvSpPr>
            <p:cNvPr id="78901" name="Rectangle 11"/>
            <p:cNvSpPr>
              <a:spLocks noChangeArrowheads="1"/>
            </p:cNvSpPr>
            <p:nvPr/>
          </p:nvSpPr>
          <p:spPr bwMode="auto">
            <a:xfrm>
              <a:off x="3310" y="2698"/>
              <a:ext cx="578" cy="18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bne </a:t>
              </a:r>
            </a:p>
          </p:txBody>
        </p:sp>
        <p:sp>
          <p:nvSpPr>
            <p:cNvPr id="78902" name="Rectangle 12"/>
            <p:cNvSpPr>
              <a:spLocks noChangeArrowheads="1"/>
            </p:cNvSpPr>
            <p:nvPr/>
          </p:nvSpPr>
          <p:spPr bwMode="auto">
            <a:xfrm>
              <a:off x="433" y="1968"/>
              <a:ext cx="578" cy="18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78903" name="Rectangle 13"/>
            <p:cNvSpPr>
              <a:spLocks noChangeArrowheads="1"/>
            </p:cNvSpPr>
            <p:nvPr/>
          </p:nvSpPr>
          <p:spPr bwMode="auto">
            <a:xfrm>
              <a:off x="1011" y="1968"/>
              <a:ext cx="577" cy="18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78904" name="Rectangle 14"/>
            <p:cNvSpPr>
              <a:spLocks noChangeArrowheads="1"/>
            </p:cNvSpPr>
            <p:nvPr/>
          </p:nvSpPr>
          <p:spPr bwMode="auto">
            <a:xfrm>
              <a:off x="1588" y="1968"/>
              <a:ext cx="578" cy="18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add</a:t>
              </a:r>
            </a:p>
          </p:txBody>
        </p:sp>
        <p:sp>
          <p:nvSpPr>
            <p:cNvPr id="78905" name="Rectangle 15"/>
            <p:cNvSpPr>
              <a:spLocks noChangeArrowheads="1"/>
            </p:cNvSpPr>
            <p:nvPr/>
          </p:nvSpPr>
          <p:spPr bwMode="auto">
            <a:xfrm>
              <a:off x="433" y="2150"/>
              <a:ext cx="577" cy="183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78906" name="Rectangle 16"/>
            <p:cNvSpPr>
              <a:spLocks noChangeArrowheads="1"/>
            </p:cNvSpPr>
            <p:nvPr/>
          </p:nvSpPr>
          <p:spPr bwMode="auto">
            <a:xfrm>
              <a:off x="1010" y="2150"/>
              <a:ext cx="578" cy="183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78907" name="Rectangle 17"/>
            <p:cNvSpPr>
              <a:spLocks noChangeArrowheads="1"/>
            </p:cNvSpPr>
            <p:nvPr/>
          </p:nvSpPr>
          <p:spPr bwMode="auto">
            <a:xfrm>
              <a:off x="2165" y="2150"/>
              <a:ext cx="577" cy="183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ld</a:t>
              </a:r>
            </a:p>
          </p:txBody>
        </p:sp>
        <p:sp>
          <p:nvSpPr>
            <p:cNvPr id="78908" name="Rectangle 18"/>
            <p:cNvSpPr>
              <a:spLocks noChangeArrowheads="1"/>
            </p:cNvSpPr>
            <p:nvPr/>
          </p:nvSpPr>
          <p:spPr bwMode="auto">
            <a:xfrm>
              <a:off x="1588" y="2150"/>
              <a:ext cx="577" cy="183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  <p:sp>
          <p:nvSpPr>
            <p:cNvPr id="78909" name="Rectangle 19"/>
            <p:cNvSpPr>
              <a:spLocks noChangeArrowheads="1"/>
            </p:cNvSpPr>
            <p:nvPr/>
          </p:nvSpPr>
          <p:spPr bwMode="auto">
            <a:xfrm>
              <a:off x="1587" y="2698"/>
              <a:ext cx="577" cy="18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  <p:sp>
          <p:nvSpPr>
            <p:cNvPr id="78910" name="Rectangle 20"/>
            <p:cNvSpPr>
              <a:spLocks noChangeArrowheads="1"/>
            </p:cNvSpPr>
            <p:nvPr/>
          </p:nvSpPr>
          <p:spPr bwMode="auto">
            <a:xfrm>
              <a:off x="433" y="2333"/>
              <a:ext cx="577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78911" name="Rectangle 21"/>
            <p:cNvSpPr>
              <a:spLocks noChangeArrowheads="1"/>
            </p:cNvSpPr>
            <p:nvPr/>
          </p:nvSpPr>
          <p:spPr bwMode="auto">
            <a:xfrm>
              <a:off x="1010" y="2333"/>
              <a:ext cx="578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78912" name="Rectangle 22"/>
            <p:cNvSpPr>
              <a:spLocks noChangeArrowheads="1"/>
            </p:cNvSpPr>
            <p:nvPr/>
          </p:nvSpPr>
          <p:spPr bwMode="auto">
            <a:xfrm>
              <a:off x="2733" y="2333"/>
              <a:ext cx="577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add</a:t>
              </a:r>
            </a:p>
          </p:txBody>
        </p:sp>
        <p:sp>
          <p:nvSpPr>
            <p:cNvPr id="78913" name="Rectangle 23"/>
            <p:cNvSpPr>
              <a:spLocks noChangeArrowheads="1"/>
            </p:cNvSpPr>
            <p:nvPr/>
          </p:nvSpPr>
          <p:spPr bwMode="auto">
            <a:xfrm>
              <a:off x="1588" y="2333"/>
              <a:ext cx="577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  <p:sp>
          <p:nvSpPr>
            <p:cNvPr id="78914" name="Rectangle 24"/>
            <p:cNvSpPr>
              <a:spLocks noChangeArrowheads="1"/>
            </p:cNvSpPr>
            <p:nvPr/>
          </p:nvSpPr>
          <p:spPr bwMode="auto">
            <a:xfrm>
              <a:off x="2164" y="2515"/>
              <a:ext cx="577" cy="183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  <p:sp>
          <p:nvSpPr>
            <p:cNvPr id="78915" name="Rectangle 25"/>
            <p:cNvSpPr>
              <a:spLocks noChangeArrowheads="1"/>
            </p:cNvSpPr>
            <p:nvPr/>
          </p:nvSpPr>
          <p:spPr bwMode="auto">
            <a:xfrm>
              <a:off x="2164" y="2333"/>
              <a:ext cx="577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  <p:sp>
          <p:nvSpPr>
            <p:cNvPr id="78916" name="Rectangle 26"/>
            <p:cNvSpPr>
              <a:spLocks noChangeArrowheads="1"/>
            </p:cNvSpPr>
            <p:nvPr/>
          </p:nvSpPr>
          <p:spPr bwMode="auto">
            <a:xfrm>
              <a:off x="2165" y="2698"/>
              <a:ext cx="577" cy="18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  <p:sp>
          <p:nvSpPr>
            <p:cNvPr id="78917" name="Rectangle 27"/>
            <p:cNvSpPr>
              <a:spLocks noChangeArrowheads="1"/>
            </p:cNvSpPr>
            <p:nvPr/>
          </p:nvSpPr>
          <p:spPr bwMode="auto">
            <a:xfrm>
              <a:off x="2742" y="2698"/>
              <a:ext cx="577" cy="18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</p:grpSp>
      <p:grpSp>
        <p:nvGrpSpPr>
          <p:cNvPr id="78855" name="Group 29"/>
          <p:cNvGrpSpPr>
            <a:grpSpLocks/>
          </p:cNvGrpSpPr>
          <p:nvPr/>
        </p:nvGrpSpPr>
        <p:grpSpPr bwMode="auto">
          <a:xfrm>
            <a:off x="1949450" y="1020763"/>
            <a:ext cx="4267200" cy="1617662"/>
            <a:chOff x="1132" y="688"/>
            <a:chExt cx="2688" cy="1019"/>
          </a:xfrm>
        </p:grpSpPr>
        <p:sp>
          <p:nvSpPr>
            <p:cNvPr id="78890" name="Rectangle 30"/>
            <p:cNvSpPr>
              <a:spLocks noChangeArrowheads="1"/>
            </p:cNvSpPr>
            <p:nvPr/>
          </p:nvSpPr>
          <p:spPr bwMode="auto">
            <a:xfrm>
              <a:off x="1132" y="1108"/>
              <a:ext cx="2688" cy="182"/>
            </a:xfrm>
            <a:prstGeom prst="rect">
              <a:avLst/>
            </a:prstGeom>
            <a:solidFill>
              <a:srgbClr val="CCCC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800">
                <a:latin typeface="AvantGarde" pitchFamily="34" charset="0"/>
              </a:endParaRPr>
            </a:p>
          </p:txBody>
        </p:sp>
        <p:sp>
          <p:nvSpPr>
            <p:cNvPr id="78891" name="Rectangle 31"/>
            <p:cNvSpPr>
              <a:spLocks noChangeArrowheads="1"/>
            </p:cNvSpPr>
            <p:nvPr/>
          </p:nvSpPr>
          <p:spPr bwMode="auto">
            <a:xfrm>
              <a:off x="1132" y="1312"/>
              <a:ext cx="2653" cy="183"/>
            </a:xfrm>
            <a:prstGeom prst="rect">
              <a:avLst/>
            </a:prstGeom>
            <a:solidFill>
              <a:srgbClr val="FFFF99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800" b="1">
                <a:latin typeface="AvantGarde" pitchFamily="34" charset="0"/>
              </a:endParaRPr>
            </a:p>
          </p:txBody>
        </p:sp>
        <p:sp>
          <p:nvSpPr>
            <p:cNvPr id="78892" name="Rectangle 32"/>
            <p:cNvSpPr>
              <a:spLocks noChangeArrowheads="1"/>
            </p:cNvSpPr>
            <p:nvPr/>
          </p:nvSpPr>
          <p:spPr bwMode="auto">
            <a:xfrm>
              <a:off x="1132" y="1525"/>
              <a:ext cx="2648" cy="182"/>
            </a:xfrm>
            <a:prstGeom prst="rect">
              <a:avLst/>
            </a:prstGeom>
            <a:solidFill>
              <a:srgbClr val="FFB481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800">
                <a:latin typeface="AvantGarde" pitchFamily="34" charset="0"/>
              </a:endParaRPr>
            </a:p>
          </p:txBody>
        </p:sp>
        <p:sp>
          <p:nvSpPr>
            <p:cNvPr id="78893" name="Rectangle 33"/>
            <p:cNvSpPr>
              <a:spLocks noChangeArrowheads="1"/>
            </p:cNvSpPr>
            <p:nvPr/>
          </p:nvSpPr>
          <p:spPr bwMode="auto">
            <a:xfrm>
              <a:off x="1132" y="901"/>
              <a:ext cx="2648" cy="182"/>
            </a:xfrm>
            <a:prstGeom prst="rect">
              <a:avLst/>
            </a:prstGeom>
            <a:solidFill>
              <a:srgbClr val="FFB481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800">
                <a:latin typeface="AvantGarde" pitchFamily="34" charset="0"/>
              </a:endParaRPr>
            </a:p>
          </p:txBody>
        </p:sp>
        <p:sp>
          <p:nvSpPr>
            <p:cNvPr id="78894" name="Rectangle 34"/>
            <p:cNvSpPr>
              <a:spLocks noChangeArrowheads="1"/>
            </p:cNvSpPr>
            <p:nvPr/>
          </p:nvSpPr>
          <p:spPr bwMode="auto">
            <a:xfrm>
              <a:off x="1132" y="688"/>
              <a:ext cx="2653" cy="183"/>
            </a:xfrm>
            <a:prstGeom prst="rect">
              <a:avLst/>
            </a:prstGeom>
            <a:solidFill>
              <a:srgbClr val="FFFF99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800" b="1">
                <a:latin typeface="AvantGarde" pitchFamily="34" charset="0"/>
              </a:endParaRPr>
            </a:p>
          </p:txBody>
        </p:sp>
      </p:grpSp>
      <p:grpSp>
        <p:nvGrpSpPr>
          <p:cNvPr id="78856" name="Group 35"/>
          <p:cNvGrpSpPr>
            <a:grpSpLocks/>
          </p:cNvGrpSpPr>
          <p:nvPr/>
        </p:nvGrpSpPr>
        <p:grpSpPr bwMode="auto">
          <a:xfrm>
            <a:off x="3443288" y="974725"/>
            <a:ext cx="1974850" cy="736600"/>
            <a:chOff x="2073" y="659"/>
            <a:chExt cx="1244" cy="464"/>
          </a:xfrm>
        </p:grpSpPr>
        <p:sp>
          <p:nvSpPr>
            <p:cNvPr id="78887" name="Oval 36"/>
            <p:cNvSpPr>
              <a:spLocks noChangeArrowheads="1"/>
            </p:cNvSpPr>
            <p:nvPr/>
          </p:nvSpPr>
          <p:spPr bwMode="auto">
            <a:xfrm>
              <a:off x="2073" y="659"/>
              <a:ext cx="432" cy="248"/>
            </a:xfrm>
            <a:prstGeom prst="ellipse">
              <a:avLst/>
            </a:prstGeom>
            <a:solidFill>
              <a:srgbClr val="FF99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800"/>
            </a:p>
          </p:txBody>
        </p:sp>
        <p:sp>
          <p:nvSpPr>
            <p:cNvPr id="78888" name="Oval 37"/>
            <p:cNvSpPr>
              <a:spLocks noChangeArrowheads="1"/>
            </p:cNvSpPr>
            <p:nvPr/>
          </p:nvSpPr>
          <p:spPr bwMode="auto">
            <a:xfrm>
              <a:off x="2885" y="875"/>
              <a:ext cx="432" cy="248"/>
            </a:xfrm>
            <a:prstGeom prst="ellipse">
              <a:avLst/>
            </a:prstGeom>
            <a:solidFill>
              <a:srgbClr val="FF99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800"/>
            </a:p>
          </p:txBody>
        </p:sp>
        <p:sp>
          <p:nvSpPr>
            <p:cNvPr id="78889" name="Line 38"/>
            <p:cNvSpPr>
              <a:spLocks noChangeShapeType="1"/>
            </p:cNvSpPr>
            <p:nvPr/>
          </p:nvSpPr>
          <p:spPr bwMode="auto">
            <a:xfrm>
              <a:off x="2474" y="843"/>
              <a:ext cx="421" cy="92"/>
            </a:xfrm>
            <a:prstGeom prst="line">
              <a:avLst/>
            </a:prstGeom>
            <a:noFill/>
            <a:ln w="38100">
              <a:solidFill>
                <a:srgbClr val="FF66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8857" name="Rectangle 39"/>
          <p:cNvSpPr>
            <a:spLocks noChangeArrowheads="1"/>
          </p:cNvSpPr>
          <p:nvPr/>
        </p:nvSpPr>
        <p:spPr bwMode="auto">
          <a:xfrm>
            <a:off x="3581400" y="2366963"/>
            <a:ext cx="533400" cy="304800"/>
          </a:xfrm>
          <a:prstGeom prst="rect">
            <a:avLst/>
          </a:prstGeom>
          <a:solidFill>
            <a:srgbClr val="66FF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58" name="Rectangle 40"/>
          <p:cNvSpPr>
            <a:spLocks noChangeArrowheads="1"/>
          </p:cNvSpPr>
          <p:nvPr/>
        </p:nvSpPr>
        <p:spPr bwMode="auto">
          <a:xfrm>
            <a:off x="3581400" y="1985963"/>
            <a:ext cx="533400" cy="304800"/>
          </a:xfrm>
          <a:prstGeom prst="rect">
            <a:avLst/>
          </a:prstGeom>
          <a:solidFill>
            <a:srgbClr val="66FF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8859" name="Group 41"/>
          <p:cNvGrpSpPr>
            <a:grpSpLocks/>
          </p:cNvGrpSpPr>
          <p:nvPr/>
        </p:nvGrpSpPr>
        <p:grpSpPr bwMode="auto">
          <a:xfrm>
            <a:off x="3532188" y="1379538"/>
            <a:ext cx="2438400" cy="609600"/>
            <a:chOff x="2112" y="720"/>
            <a:chExt cx="1536" cy="384"/>
          </a:xfrm>
        </p:grpSpPr>
        <p:sp>
          <p:nvSpPr>
            <p:cNvPr id="78884" name="Rectangle 42"/>
            <p:cNvSpPr>
              <a:spLocks noChangeArrowheads="1"/>
            </p:cNvSpPr>
            <p:nvPr/>
          </p:nvSpPr>
          <p:spPr bwMode="auto">
            <a:xfrm>
              <a:off x="3264" y="912"/>
              <a:ext cx="384" cy="192"/>
            </a:xfrm>
            <a:prstGeom prst="rect">
              <a:avLst/>
            </a:prstGeom>
            <a:solidFill>
              <a:srgbClr val="CCFF33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85" name="Rectangle 43"/>
            <p:cNvSpPr>
              <a:spLocks noChangeArrowheads="1"/>
            </p:cNvSpPr>
            <p:nvPr/>
          </p:nvSpPr>
          <p:spPr bwMode="auto">
            <a:xfrm>
              <a:off x="2112" y="720"/>
              <a:ext cx="384" cy="192"/>
            </a:xfrm>
            <a:prstGeom prst="rect">
              <a:avLst/>
            </a:prstGeom>
            <a:solidFill>
              <a:srgbClr val="CCFF33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86" name="Line 44"/>
            <p:cNvSpPr>
              <a:spLocks noChangeShapeType="1"/>
            </p:cNvSpPr>
            <p:nvPr/>
          </p:nvSpPr>
          <p:spPr bwMode="auto">
            <a:xfrm>
              <a:off x="2496" y="912"/>
              <a:ext cx="768" cy="96"/>
            </a:xfrm>
            <a:prstGeom prst="line">
              <a:avLst/>
            </a:prstGeom>
            <a:noFill/>
            <a:ln w="38100">
              <a:solidFill>
                <a:srgbClr val="CCFF33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8860" name="Freeform 45"/>
          <p:cNvSpPr>
            <a:spLocks/>
          </p:cNvSpPr>
          <p:nvPr/>
        </p:nvSpPr>
        <p:spPr bwMode="auto">
          <a:xfrm>
            <a:off x="4114800" y="2062163"/>
            <a:ext cx="228600" cy="457200"/>
          </a:xfrm>
          <a:custGeom>
            <a:avLst/>
            <a:gdLst>
              <a:gd name="T0" fmla="*/ 0 w 144"/>
              <a:gd name="T1" fmla="*/ 0 h 288"/>
              <a:gd name="T2" fmla="*/ 362902445 w 144"/>
              <a:gd name="T3" fmla="*/ 120967498 h 288"/>
              <a:gd name="T4" fmla="*/ 0 w 144"/>
              <a:gd name="T5" fmla="*/ 725804891 h 288"/>
              <a:gd name="T6" fmla="*/ 0 60000 65536"/>
              <a:gd name="T7" fmla="*/ 0 60000 65536"/>
              <a:gd name="T8" fmla="*/ 0 60000 65536"/>
              <a:gd name="T9" fmla="*/ 0 w 144"/>
              <a:gd name="T10" fmla="*/ 0 h 288"/>
              <a:gd name="T11" fmla="*/ 144 w 144"/>
              <a:gd name="T12" fmla="*/ 288 h 2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288">
                <a:moveTo>
                  <a:pt x="0" y="0"/>
                </a:moveTo>
                <a:cubicBezTo>
                  <a:pt x="72" y="0"/>
                  <a:pt x="144" y="0"/>
                  <a:pt x="144" y="48"/>
                </a:cubicBezTo>
                <a:cubicBezTo>
                  <a:pt x="144" y="96"/>
                  <a:pt x="24" y="248"/>
                  <a:pt x="0" y="288"/>
                </a:cubicBezTo>
              </a:path>
            </a:pathLst>
          </a:custGeom>
          <a:noFill/>
          <a:ln w="38100" cmpd="sng">
            <a:solidFill>
              <a:srgbClr val="66FF66"/>
            </a:solidFill>
            <a:round/>
            <a:headEnd type="none" w="med" len="med"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61" name="Text Box 46"/>
          <p:cNvSpPr txBox="1">
            <a:spLocks noChangeArrowheads="1"/>
          </p:cNvSpPr>
          <p:nvPr/>
        </p:nvSpPr>
        <p:spPr bwMode="auto">
          <a:xfrm>
            <a:off x="6324600" y="1676400"/>
            <a:ext cx="276225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AvantGarde" pitchFamily="34" charset="0"/>
              </a:rPr>
              <a:t>do {</a:t>
            </a:r>
          </a:p>
          <a:p>
            <a:r>
              <a:rPr lang="en-US" sz="1800">
                <a:latin typeface="AvantGarde" pitchFamily="34" charset="0"/>
              </a:rPr>
              <a:t>	sum += a[++m]; </a:t>
            </a:r>
          </a:p>
          <a:p>
            <a:r>
              <a:rPr lang="en-US" sz="1800">
                <a:latin typeface="AvantGarde" pitchFamily="34" charset="0"/>
              </a:rPr>
              <a:t>	i--;</a:t>
            </a:r>
          </a:p>
          <a:p>
            <a:r>
              <a:rPr lang="en-US" sz="1800">
                <a:latin typeface="AvantGarde" pitchFamily="34" charset="0"/>
              </a:rPr>
              <a:t>} while (i != 0);</a:t>
            </a:r>
          </a:p>
          <a:p>
            <a:endParaRPr lang="en-US" sz="1800">
              <a:latin typeface="AvantGarde" pitchFamily="34" charset="0"/>
            </a:endParaRPr>
          </a:p>
        </p:txBody>
      </p:sp>
      <p:sp>
        <p:nvSpPr>
          <p:cNvPr id="78862" name="Text Box 47"/>
          <p:cNvSpPr txBox="1">
            <a:spLocks noChangeArrowheads="1"/>
          </p:cNvSpPr>
          <p:nvPr/>
        </p:nvSpPr>
        <p:spPr bwMode="auto">
          <a:xfrm>
            <a:off x="838200" y="4424363"/>
            <a:ext cx="1927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latin typeface="AvantGarde" pitchFamily="34" charset="0"/>
              </a:rPr>
              <a:t>out-of-order</a:t>
            </a:r>
          </a:p>
        </p:txBody>
      </p:sp>
      <p:sp>
        <p:nvSpPr>
          <p:cNvPr id="78863" name="Rectangle 48"/>
          <p:cNvSpPr>
            <a:spLocks noChangeArrowheads="1"/>
          </p:cNvSpPr>
          <p:nvPr/>
        </p:nvSpPr>
        <p:spPr bwMode="auto">
          <a:xfrm>
            <a:off x="838200" y="990600"/>
            <a:ext cx="77724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1800" b="1">
                <a:latin typeface="AvantGarde" pitchFamily="34" charset="0"/>
              </a:rPr>
              <a:t>loop:		add	r4,	r4,	1</a:t>
            </a:r>
            <a:endParaRPr lang="el-GR" sz="1800" b="1">
              <a:latin typeface="AvantGarde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l-GR" sz="1800" b="1">
                <a:latin typeface="AvantGarde" pitchFamily="34" charset="0"/>
              </a:rPr>
              <a:t>			</a:t>
            </a:r>
            <a:r>
              <a:rPr lang="en-US" sz="1800" b="1">
                <a:latin typeface="AvantGarde" pitchFamily="34" charset="0"/>
              </a:rPr>
              <a:t>ld 	r2, 	10(r4)</a:t>
            </a:r>
          </a:p>
          <a:p>
            <a:pPr marL="342900" indent="-342900">
              <a:spcBef>
                <a:spcPct val="20000"/>
              </a:spcBef>
            </a:pPr>
            <a:r>
              <a:rPr lang="en-US" sz="1800" b="1">
                <a:latin typeface="AvantGarde" pitchFamily="34" charset="0"/>
              </a:rPr>
              <a:t>			add	r3,	r3,	r2</a:t>
            </a:r>
          </a:p>
          <a:p>
            <a:pPr marL="342900" indent="-342900">
              <a:spcBef>
                <a:spcPct val="20000"/>
              </a:spcBef>
            </a:pPr>
            <a:r>
              <a:rPr lang="en-US" sz="1800" b="1">
                <a:latin typeface="AvantGarde" pitchFamily="34" charset="0"/>
              </a:rPr>
              <a:t>			sub	r1,	r1,	1</a:t>
            </a:r>
          </a:p>
          <a:p>
            <a:pPr marL="342900" indent="-342900">
              <a:spcBef>
                <a:spcPct val="20000"/>
              </a:spcBef>
            </a:pPr>
            <a:r>
              <a:rPr lang="en-US" sz="1800" b="1">
                <a:latin typeface="AvantGarde" pitchFamily="34" charset="0"/>
              </a:rPr>
              <a:t>			bne	r1,	r0,	loop</a:t>
            </a:r>
            <a:endParaRPr lang="en-US" sz="1800">
              <a:latin typeface="AvantGarde" pitchFamily="34" charset="0"/>
            </a:endParaRPr>
          </a:p>
        </p:txBody>
      </p:sp>
      <p:sp>
        <p:nvSpPr>
          <p:cNvPr id="78864" name="Rectangle 49"/>
          <p:cNvSpPr>
            <a:spLocks noChangeArrowheads="1"/>
          </p:cNvSpPr>
          <p:nvPr/>
        </p:nvSpPr>
        <p:spPr bwMode="auto">
          <a:xfrm>
            <a:off x="842963" y="5668963"/>
            <a:ext cx="1143000" cy="290512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latin typeface="AvantGarde" pitchFamily="34" charset="0"/>
              </a:rPr>
              <a:t>fetch</a:t>
            </a:r>
          </a:p>
        </p:txBody>
      </p:sp>
      <p:sp>
        <p:nvSpPr>
          <p:cNvPr id="78865" name="Rectangle 50"/>
          <p:cNvSpPr>
            <a:spLocks noChangeArrowheads="1"/>
          </p:cNvSpPr>
          <p:nvPr/>
        </p:nvSpPr>
        <p:spPr bwMode="auto">
          <a:xfrm>
            <a:off x="1985963" y="5668963"/>
            <a:ext cx="1143000" cy="290512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latin typeface="AvantGarde" pitchFamily="34" charset="0"/>
              </a:rPr>
              <a:t>decode</a:t>
            </a:r>
          </a:p>
        </p:txBody>
      </p:sp>
      <p:sp>
        <p:nvSpPr>
          <p:cNvPr id="78866" name="Rectangle 51"/>
          <p:cNvSpPr>
            <a:spLocks noChangeArrowheads="1"/>
          </p:cNvSpPr>
          <p:nvPr/>
        </p:nvSpPr>
        <p:spPr bwMode="auto">
          <a:xfrm>
            <a:off x="841375" y="5959475"/>
            <a:ext cx="1144588" cy="288925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latin typeface="AvantGarde" pitchFamily="34" charset="0"/>
              </a:rPr>
              <a:t>fetch</a:t>
            </a:r>
          </a:p>
        </p:txBody>
      </p:sp>
      <p:sp>
        <p:nvSpPr>
          <p:cNvPr id="78867" name="Rectangle 52"/>
          <p:cNvSpPr>
            <a:spLocks noChangeArrowheads="1"/>
          </p:cNvSpPr>
          <p:nvPr/>
        </p:nvSpPr>
        <p:spPr bwMode="auto">
          <a:xfrm>
            <a:off x="1982788" y="5959475"/>
            <a:ext cx="1144587" cy="288925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latin typeface="AvantGarde" pitchFamily="34" charset="0"/>
              </a:rPr>
              <a:t>decode</a:t>
            </a:r>
          </a:p>
        </p:txBody>
      </p:sp>
      <p:sp>
        <p:nvSpPr>
          <p:cNvPr id="78868" name="Rectangle 53"/>
          <p:cNvSpPr>
            <a:spLocks noChangeArrowheads="1"/>
          </p:cNvSpPr>
          <p:nvPr/>
        </p:nvSpPr>
        <p:spPr bwMode="auto">
          <a:xfrm>
            <a:off x="3130550" y="5668963"/>
            <a:ext cx="1143000" cy="290512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>
                <a:latin typeface="AvantGarde" pitchFamily="34" charset="0"/>
              </a:rPr>
              <a:t>sub</a:t>
            </a:r>
          </a:p>
        </p:txBody>
      </p:sp>
      <p:sp>
        <p:nvSpPr>
          <p:cNvPr id="78869" name="Rectangle 54"/>
          <p:cNvSpPr>
            <a:spLocks noChangeArrowheads="1"/>
          </p:cNvSpPr>
          <p:nvPr/>
        </p:nvSpPr>
        <p:spPr bwMode="auto">
          <a:xfrm>
            <a:off x="4251325" y="5959475"/>
            <a:ext cx="1144588" cy="288925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>
                <a:latin typeface="AvantGarde" pitchFamily="34" charset="0"/>
              </a:rPr>
              <a:t>bne </a:t>
            </a:r>
          </a:p>
        </p:txBody>
      </p:sp>
      <p:sp>
        <p:nvSpPr>
          <p:cNvPr id="78870" name="Rectangle 55"/>
          <p:cNvSpPr>
            <a:spLocks noChangeArrowheads="1"/>
          </p:cNvSpPr>
          <p:nvPr/>
        </p:nvSpPr>
        <p:spPr bwMode="auto">
          <a:xfrm>
            <a:off x="842963" y="4800600"/>
            <a:ext cx="1144587" cy="2889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latin typeface="AvantGarde" pitchFamily="34" charset="0"/>
              </a:rPr>
              <a:t>fetch</a:t>
            </a:r>
          </a:p>
        </p:txBody>
      </p:sp>
      <p:sp>
        <p:nvSpPr>
          <p:cNvPr id="78871" name="Rectangle 56"/>
          <p:cNvSpPr>
            <a:spLocks noChangeArrowheads="1"/>
          </p:cNvSpPr>
          <p:nvPr/>
        </p:nvSpPr>
        <p:spPr bwMode="auto">
          <a:xfrm>
            <a:off x="1987550" y="4800600"/>
            <a:ext cx="1141413" cy="2889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latin typeface="AvantGarde" pitchFamily="34" charset="0"/>
              </a:rPr>
              <a:t>decode</a:t>
            </a:r>
          </a:p>
        </p:txBody>
      </p:sp>
      <p:sp>
        <p:nvSpPr>
          <p:cNvPr id="78872" name="Rectangle 57"/>
          <p:cNvSpPr>
            <a:spLocks noChangeArrowheads="1"/>
          </p:cNvSpPr>
          <p:nvPr/>
        </p:nvSpPr>
        <p:spPr bwMode="auto">
          <a:xfrm>
            <a:off x="3128963" y="4800600"/>
            <a:ext cx="1144587" cy="2889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>
                <a:latin typeface="AvantGarde" pitchFamily="34" charset="0"/>
              </a:rPr>
              <a:t>add</a:t>
            </a:r>
          </a:p>
        </p:txBody>
      </p:sp>
      <p:sp>
        <p:nvSpPr>
          <p:cNvPr id="78873" name="Rectangle 58"/>
          <p:cNvSpPr>
            <a:spLocks noChangeArrowheads="1"/>
          </p:cNvSpPr>
          <p:nvPr/>
        </p:nvSpPr>
        <p:spPr bwMode="auto">
          <a:xfrm>
            <a:off x="842963" y="5089525"/>
            <a:ext cx="1143000" cy="290513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latin typeface="AvantGarde" pitchFamily="34" charset="0"/>
              </a:rPr>
              <a:t>fetch</a:t>
            </a:r>
          </a:p>
        </p:txBody>
      </p:sp>
      <p:sp>
        <p:nvSpPr>
          <p:cNvPr id="78874" name="Rectangle 59"/>
          <p:cNvSpPr>
            <a:spLocks noChangeArrowheads="1"/>
          </p:cNvSpPr>
          <p:nvPr/>
        </p:nvSpPr>
        <p:spPr bwMode="auto">
          <a:xfrm>
            <a:off x="1985963" y="5089525"/>
            <a:ext cx="1143000" cy="290513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latin typeface="AvantGarde" pitchFamily="34" charset="0"/>
              </a:rPr>
              <a:t>decode</a:t>
            </a:r>
          </a:p>
        </p:txBody>
      </p:sp>
      <p:sp>
        <p:nvSpPr>
          <p:cNvPr id="78875" name="Rectangle 60"/>
          <p:cNvSpPr>
            <a:spLocks noChangeArrowheads="1"/>
          </p:cNvSpPr>
          <p:nvPr/>
        </p:nvSpPr>
        <p:spPr bwMode="auto">
          <a:xfrm>
            <a:off x="4271963" y="5089525"/>
            <a:ext cx="1141412" cy="290513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>
                <a:latin typeface="AvantGarde" pitchFamily="34" charset="0"/>
              </a:rPr>
              <a:t>ld</a:t>
            </a:r>
          </a:p>
        </p:txBody>
      </p:sp>
      <p:sp>
        <p:nvSpPr>
          <p:cNvPr id="78876" name="Rectangle 61"/>
          <p:cNvSpPr>
            <a:spLocks noChangeArrowheads="1"/>
          </p:cNvSpPr>
          <p:nvPr/>
        </p:nvSpPr>
        <p:spPr bwMode="auto">
          <a:xfrm>
            <a:off x="3128963" y="5089525"/>
            <a:ext cx="1143000" cy="290513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400">
              <a:latin typeface="AvantGarde" pitchFamily="34" charset="0"/>
            </a:endParaRPr>
          </a:p>
        </p:txBody>
      </p:sp>
      <p:sp>
        <p:nvSpPr>
          <p:cNvPr id="78877" name="Rectangle 62"/>
          <p:cNvSpPr>
            <a:spLocks noChangeArrowheads="1"/>
          </p:cNvSpPr>
          <p:nvPr/>
        </p:nvSpPr>
        <p:spPr bwMode="auto">
          <a:xfrm>
            <a:off x="842963" y="5380038"/>
            <a:ext cx="1143000" cy="288925"/>
          </a:xfrm>
          <a:prstGeom prst="rect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latin typeface="AvantGarde" pitchFamily="34" charset="0"/>
              </a:rPr>
              <a:t>fetch</a:t>
            </a:r>
          </a:p>
        </p:txBody>
      </p:sp>
      <p:sp>
        <p:nvSpPr>
          <p:cNvPr id="78878" name="Rectangle 63"/>
          <p:cNvSpPr>
            <a:spLocks noChangeArrowheads="1"/>
          </p:cNvSpPr>
          <p:nvPr/>
        </p:nvSpPr>
        <p:spPr bwMode="auto">
          <a:xfrm>
            <a:off x="1985963" y="5380038"/>
            <a:ext cx="1143000" cy="288925"/>
          </a:xfrm>
          <a:prstGeom prst="rect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latin typeface="AvantGarde" pitchFamily="34" charset="0"/>
              </a:rPr>
              <a:t>decode</a:t>
            </a:r>
          </a:p>
        </p:txBody>
      </p:sp>
      <p:sp>
        <p:nvSpPr>
          <p:cNvPr id="78879" name="Rectangle 64"/>
          <p:cNvSpPr>
            <a:spLocks noChangeArrowheads="1"/>
          </p:cNvSpPr>
          <p:nvPr/>
        </p:nvSpPr>
        <p:spPr bwMode="auto">
          <a:xfrm>
            <a:off x="5395913" y="5380038"/>
            <a:ext cx="1141412" cy="288925"/>
          </a:xfrm>
          <a:prstGeom prst="rect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>
                <a:latin typeface="AvantGarde" pitchFamily="34" charset="0"/>
              </a:rPr>
              <a:t>add</a:t>
            </a:r>
          </a:p>
        </p:txBody>
      </p:sp>
      <p:sp>
        <p:nvSpPr>
          <p:cNvPr id="78880" name="Rectangle 65"/>
          <p:cNvSpPr>
            <a:spLocks noChangeArrowheads="1"/>
          </p:cNvSpPr>
          <p:nvPr/>
        </p:nvSpPr>
        <p:spPr bwMode="auto">
          <a:xfrm>
            <a:off x="3128963" y="5380038"/>
            <a:ext cx="1143000" cy="288925"/>
          </a:xfrm>
          <a:prstGeom prst="rect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400">
              <a:latin typeface="AvantGarde" pitchFamily="34" charset="0"/>
            </a:endParaRPr>
          </a:p>
        </p:txBody>
      </p:sp>
      <p:sp>
        <p:nvSpPr>
          <p:cNvPr id="78881" name="Rectangle 66"/>
          <p:cNvSpPr>
            <a:spLocks noChangeArrowheads="1"/>
          </p:cNvSpPr>
          <p:nvPr/>
        </p:nvSpPr>
        <p:spPr bwMode="auto">
          <a:xfrm>
            <a:off x="4268788" y="5380038"/>
            <a:ext cx="1143000" cy="288925"/>
          </a:xfrm>
          <a:prstGeom prst="rect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400">
              <a:latin typeface="AvantGarde" pitchFamily="34" charset="0"/>
            </a:endParaRPr>
          </a:p>
        </p:txBody>
      </p:sp>
      <p:sp>
        <p:nvSpPr>
          <p:cNvPr id="78882" name="Rectangle 67"/>
          <p:cNvSpPr>
            <a:spLocks noChangeArrowheads="1"/>
          </p:cNvSpPr>
          <p:nvPr/>
        </p:nvSpPr>
        <p:spPr bwMode="auto">
          <a:xfrm>
            <a:off x="3127375" y="5959475"/>
            <a:ext cx="1141413" cy="288925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400">
              <a:latin typeface="AvantGarde" pitchFamily="34" charset="0"/>
            </a:endParaRPr>
          </a:p>
        </p:txBody>
      </p:sp>
      <p:sp>
        <p:nvSpPr>
          <p:cNvPr id="78883" name="Text Box 68"/>
          <p:cNvSpPr txBox="1">
            <a:spLocks noChangeArrowheads="1"/>
          </p:cNvSpPr>
          <p:nvPr/>
        </p:nvSpPr>
        <p:spPr bwMode="auto">
          <a:xfrm>
            <a:off x="762000" y="2590800"/>
            <a:ext cx="193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latin typeface="AvantGarde" pitchFamily="34" charset="0"/>
              </a:rPr>
              <a:t>Superscalar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3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Sequential Semantics?</a:t>
            </a:r>
            <a:endParaRPr lang="en-US" dirty="0"/>
          </a:p>
        </p:txBody>
      </p:sp>
      <p:sp>
        <p:nvSpPr>
          <p:cNvPr id="32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3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grpSp>
        <p:nvGrpSpPr>
          <p:cNvPr id="79877" name="Group 4"/>
          <p:cNvGrpSpPr>
            <a:grpSpLocks/>
          </p:cNvGrpSpPr>
          <p:nvPr/>
        </p:nvGrpSpPr>
        <p:grpSpPr bwMode="auto">
          <a:xfrm>
            <a:off x="2133600" y="1677987"/>
            <a:ext cx="5695950" cy="1447800"/>
            <a:chOff x="434" y="3069"/>
            <a:chExt cx="2878" cy="912"/>
          </a:xfrm>
        </p:grpSpPr>
        <p:sp>
          <p:nvSpPr>
            <p:cNvPr id="79888" name="Rectangle 5"/>
            <p:cNvSpPr>
              <a:spLocks noChangeArrowheads="1"/>
            </p:cNvSpPr>
            <p:nvPr/>
          </p:nvSpPr>
          <p:spPr bwMode="auto">
            <a:xfrm>
              <a:off x="435" y="3616"/>
              <a:ext cx="577" cy="183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79889" name="Rectangle 6"/>
            <p:cNvSpPr>
              <a:spLocks noChangeArrowheads="1"/>
            </p:cNvSpPr>
            <p:nvPr/>
          </p:nvSpPr>
          <p:spPr bwMode="auto">
            <a:xfrm>
              <a:off x="1012" y="3616"/>
              <a:ext cx="578" cy="183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79890" name="Rectangle 7"/>
            <p:cNvSpPr>
              <a:spLocks noChangeArrowheads="1"/>
            </p:cNvSpPr>
            <p:nvPr/>
          </p:nvSpPr>
          <p:spPr bwMode="auto">
            <a:xfrm>
              <a:off x="434" y="3799"/>
              <a:ext cx="578" cy="18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79891" name="Rectangle 8"/>
            <p:cNvSpPr>
              <a:spLocks noChangeArrowheads="1"/>
            </p:cNvSpPr>
            <p:nvPr/>
          </p:nvSpPr>
          <p:spPr bwMode="auto">
            <a:xfrm>
              <a:off x="1011" y="3799"/>
              <a:ext cx="578" cy="18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79892" name="Rectangle 9"/>
            <p:cNvSpPr>
              <a:spLocks noChangeArrowheads="1"/>
            </p:cNvSpPr>
            <p:nvPr/>
          </p:nvSpPr>
          <p:spPr bwMode="auto">
            <a:xfrm>
              <a:off x="1591" y="3616"/>
              <a:ext cx="577" cy="183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sub</a:t>
              </a:r>
            </a:p>
          </p:txBody>
        </p:sp>
        <p:sp>
          <p:nvSpPr>
            <p:cNvPr id="79893" name="Rectangle 10"/>
            <p:cNvSpPr>
              <a:spLocks noChangeArrowheads="1"/>
            </p:cNvSpPr>
            <p:nvPr/>
          </p:nvSpPr>
          <p:spPr bwMode="auto">
            <a:xfrm>
              <a:off x="2157" y="3799"/>
              <a:ext cx="578" cy="18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bne </a:t>
              </a:r>
            </a:p>
          </p:txBody>
        </p:sp>
        <p:sp>
          <p:nvSpPr>
            <p:cNvPr id="79894" name="Rectangle 11"/>
            <p:cNvSpPr>
              <a:spLocks noChangeArrowheads="1"/>
            </p:cNvSpPr>
            <p:nvPr/>
          </p:nvSpPr>
          <p:spPr bwMode="auto">
            <a:xfrm>
              <a:off x="435" y="3069"/>
              <a:ext cx="578" cy="18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79895" name="Rectangle 12"/>
            <p:cNvSpPr>
              <a:spLocks noChangeArrowheads="1"/>
            </p:cNvSpPr>
            <p:nvPr/>
          </p:nvSpPr>
          <p:spPr bwMode="auto">
            <a:xfrm>
              <a:off x="1013" y="3069"/>
              <a:ext cx="577" cy="18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79896" name="Rectangle 13"/>
            <p:cNvSpPr>
              <a:spLocks noChangeArrowheads="1"/>
            </p:cNvSpPr>
            <p:nvPr/>
          </p:nvSpPr>
          <p:spPr bwMode="auto">
            <a:xfrm>
              <a:off x="1590" y="3069"/>
              <a:ext cx="578" cy="18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add</a:t>
              </a:r>
            </a:p>
          </p:txBody>
        </p:sp>
        <p:sp>
          <p:nvSpPr>
            <p:cNvPr id="79897" name="Rectangle 14"/>
            <p:cNvSpPr>
              <a:spLocks noChangeArrowheads="1"/>
            </p:cNvSpPr>
            <p:nvPr/>
          </p:nvSpPr>
          <p:spPr bwMode="auto">
            <a:xfrm>
              <a:off x="435" y="3251"/>
              <a:ext cx="577" cy="183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79898" name="Rectangle 15"/>
            <p:cNvSpPr>
              <a:spLocks noChangeArrowheads="1"/>
            </p:cNvSpPr>
            <p:nvPr/>
          </p:nvSpPr>
          <p:spPr bwMode="auto">
            <a:xfrm>
              <a:off x="1012" y="3251"/>
              <a:ext cx="578" cy="183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79899" name="Rectangle 16"/>
            <p:cNvSpPr>
              <a:spLocks noChangeArrowheads="1"/>
            </p:cNvSpPr>
            <p:nvPr/>
          </p:nvSpPr>
          <p:spPr bwMode="auto">
            <a:xfrm>
              <a:off x="2167" y="3251"/>
              <a:ext cx="577" cy="183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ld</a:t>
              </a:r>
            </a:p>
          </p:txBody>
        </p:sp>
        <p:sp>
          <p:nvSpPr>
            <p:cNvPr id="79900" name="Rectangle 17"/>
            <p:cNvSpPr>
              <a:spLocks noChangeArrowheads="1"/>
            </p:cNvSpPr>
            <p:nvPr/>
          </p:nvSpPr>
          <p:spPr bwMode="auto">
            <a:xfrm>
              <a:off x="1590" y="3251"/>
              <a:ext cx="577" cy="183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  <p:sp>
          <p:nvSpPr>
            <p:cNvPr id="79901" name="Rectangle 18"/>
            <p:cNvSpPr>
              <a:spLocks noChangeArrowheads="1"/>
            </p:cNvSpPr>
            <p:nvPr/>
          </p:nvSpPr>
          <p:spPr bwMode="auto">
            <a:xfrm>
              <a:off x="435" y="3434"/>
              <a:ext cx="577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79902" name="Rectangle 19"/>
            <p:cNvSpPr>
              <a:spLocks noChangeArrowheads="1"/>
            </p:cNvSpPr>
            <p:nvPr/>
          </p:nvSpPr>
          <p:spPr bwMode="auto">
            <a:xfrm>
              <a:off x="1012" y="3434"/>
              <a:ext cx="578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79903" name="Rectangle 20"/>
            <p:cNvSpPr>
              <a:spLocks noChangeArrowheads="1"/>
            </p:cNvSpPr>
            <p:nvPr/>
          </p:nvSpPr>
          <p:spPr bwMode="auto">
            <a:xfrm>
              <a:off x="2735" y="3434"/>
              <a:ext cx="577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add</a:t>
              </a:r>
            </a:p>
          </p:txBody>
        </p:sp>
        <p:sp>
          <p:nvSpPr>
            <p:cNvPr id="79904" name="Rectangle 21"/>
            <p:cNvSpPr>
              <a:spLocks noChangeArrowheads="1"/>
            </p:cNvSpPr>
            <p:nvPr/>
          </p:nvSpPr>
          <p:spPr bwMode="auto">
            <a:xfrm>
              <a:off x="1590" y="3434"/>
              <a:ext cx="577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  <p:sp>
          <p:nvSpPr>
            <p:cNvPr id="79905" name="Rectangle 22"/>
            <p:cNvSpPr>
              <a:spLocks noChangeArrowheads="1"/>
            </p:cNvSpPr>
            <p:nvPr/>
          </p:nvSpPr>
          <p:spPr bwMode="auto">
            <a:xfrm>
              <a:off x="2166" y="3434"/>
              <a:ext cx="577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  <p:sp>
          <p:nvSpPr>
            <p:cNvPr id="79906" name="Rectangle 23"/>
            <p:cNvSpPr>
              <a:spLocks noChangeArrowheads="1"/>
            </p:cNvSpPr>
            <p:nvPr/>
          </p:nvSpPr>
          <p:spPr bwMode="auto">
            <a:xfrm>
              <a:off x="1589" y="3799"/>
              <a:ext cx="577" cy="18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</p:grpSp>
      <p:sp>
        <p:nvSpPr>
          <p:cNvPr id="79878" name="Rectangle 24"/>
          <p:cNvSpPr>
            <a:spLocks noChangeArrowheads="1"/>
          </p:cNvSpPr>
          <p:nvPr/>
        </p:nvSpPr>
        <p:spPr bwMode="auto">
          <a:xfrm>
            <a:off x="838200" y="4572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3000">
              <a:solidFill>
                <a:schemeClr val="accent2"/>
              </a:solidFill>
              <a:latin typeface="AvantGarde" pitchFamily="34" charset="0"/>
            </a:endParaRPr>
          </a:p>
        </p:txBody>
      </p:sp>
      <p:sp>
        <p:nvSpPr>
          <p:cNvPr id="79879" name="Rectangle 25"/>
          <p:cNvSpPr>
            <a:spLocks noChangeArrowheads="1"/>
          </p:cNvSpPr>
          <p:nvPr/>
        </p:nvSpPr>
        <p:spPr bwMode="auto">
          <a:xfrm>
            <a:off x="304800" y="762000"/>
            <a:ext cx="8077200" cy="537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b="1" dirty="0">
                <a:latin typeface="AvantGarde" pitchFamily="34" charset="0"/>
              </a:rPr>
              <a:t>Execution does NOT adhere to sequential semantics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b="1" dirty="0">
              <a:latin typeface="AvantGarde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b="1" dirty="0">
              <a:latin typeface="AvantGarde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b="1" dirty="0">
              <a:latin typeface="AvantGarde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b="1" dirty="0">
              <a:latin typeface="AvantGarde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b="1" dirty="0">
              <a:latin typeface="AvantGarde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b="1" dirty="0">
              <a:latin typeface="AvantGarde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b="1" dirty="0">
                <a:latin typeface="AvantGarde" pitchFamily="34" charset="0"/>
              </a:rPr>
              <a:t>To be precise: </a:t>
            </a:r>
            <a:r>
              <a:rPr lang="en-US" dirty="0">
                <a:latin typeface="AvantGarde" pitchFamily="34" charset="0"/>
              </a:rPr>
              <a:t>Eventually it may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b="1" dirty="0">
                <a:latin typeface="AvantGarde" pitchFamily="34" charset="0"/>
              </a:rPr>
              <a:t>Simplest solution: </a:t>
            </a:r>
            <a:endParaRPr lang="en-US" b="1" dirty="0" smtClean="0">
              <a:latin typeface="AvantGarde" pitchFamily="34" charset="0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dirty="0" smtClean="0">
                <a:latin typeface="AvantGarde" pitchFamily="34" charset="0"/>
              </a:rPr>
              <a:t>Define </a:t>
            </a:r>
            <a:r>
              <a:rPr lang="en-US" dirty="0">
                <a:latin typeface="AvantGarde" pitchFamily="34" charset="0"/>
              </a:rPr>
              <a:t>problem </a:t>
            </a:r>
            <a:r>
              <a:rPr lang="en-US" dirty="0" smtClean="0">
                <a:latin typeface="AvantGarde" pitchFamily="34" charset="0"/>
              </a:rPr>
              <a:t>away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dirty="0" smtClean="0">
                <a:latin typeface="AvantGarde" pitchFamily="34" charset="0"/>
              </a:rPr>
              <a:t>IBM 360 did this</a:t>
            </a:r>
            <a:endParaRPr lang="en-US" dirty="0">
              <a:latin typeface="AvantGarde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latin typeface="AvantGarde" pitchFamily="34" charset="0"/>
              </a:rPr>
              <a:t>Not acceptable today: e.g., Virtual Memory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latin typeface="AvantGarde" pitchFamily="34" charset="0"/>
              </a:rPr>
              <a:t>Three-phase Instruction execution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b="1" dirty="0">
                <a:solidFill>
                  <a:schemeClr val="accent2"/>
                </a:solidFill>
                <a:latin typeface="AvantGarde" pitchFamily="34" charset="0"/>
              </a:rPr>
              <a:t>In-Progress, Completed and Committed</a:t>
            </a:r>
          </a:p>
        </p:txBody>
      </p:sp>
      <p:sp>
        <p:nvSpPr>
          <p:cNvPr id="79880" name="Line 26"/>
          <p:cNvSpPr>
            <a:spLocks noChangeShapeType="1"/>
          </p:cNvSpPr>
          <p:nvPr/>
        </p:nvSpPr>
        <p:spPr bwMode="auto">
          <a:xfrm flipV="1">
            <a:off x="5564187" y="1470025"/>
            <a:ext cx="374650" cy="2079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arrow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881" name="Text Box 27"/>
          <p:cNvSpPr txBox="1">
            <a:spLocks noChangeArrowheads="1"/>
          </p:cNvSpPr>
          <p:nvPr/>
        </p:nvSpPr>
        <p:spPr bwMode="auto">
          <a:xfrm>
            <a:off x="5634037" y="1143000"/>
            <a:ext cx="1525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inconsistent</a:t>
            </a:r>
          </a:p>
        </p:txBody>
      </p:sp>
      <p:sp>
        <p:nvSpPr>
          <p:cNvPr id="79882" name="Line 28"/>
          <p:cNvSpPr>
            <a:spLocks noChangeShapeType="1"/>
          </p:cNvSpPr>
          <p:nvPr/>
        </p:nvSpPr>
        <p:spPr bwMode="auto">
          <a:xfrm>
            <a:off x="5564187" y="1677987"/>
            <a:ext cx="0" cy="1447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883" name="Line 29"/>
          <p:cNvSpPr>
            <a:spLocks noChangeShapeType="1"/>
          </p:cNvSpPr>
          <p:nvPr/>
        </p:nvSpPr>
        <p:spPr bwMode="auto">
          <a:xfrm>
            <a:off x="6681787" y="1679575"/>
            <a:ext cx="0" cy="1447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884" name="Line 30"/>
          <p:cNvSpPr>
            <a:spLocks noChangeShapeType="1"/>
          </p:cNvSpPr>
          <p:nvPr/>
        </p:nvSpPr>
        <p:spPr bwMode="auto">
          <a:xfrm>
            <a:off x="7829550" y="1679575"/>
            <a:ext cx="0" cy="1447800"/>
          </a:xfrm>
          <a:prstGeom prst="line">
            <a:avLst/>
          </a:prstGeom>
          <a:noFill/>
          <a:ln w="38100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885" name="Text Box 31"/>
          <p:cNvSpPr txBox="1">
            <a:spLocks noChangeArrowheads="1"/>
          </p:cNvSpPr>
          <p:nvPr/>
        </p:nvSpPr>
        <p:spPr bwMode="auto">
          <a:xfrm>
            <a:off x="6667500" y="3084512"/>
            <a:ext cx="1327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consistent</a:t>
            </a:r>
          </a:p>
        </p:txBody>
      </p:sp>
      <p:sp>
        <p:nvSpPr>
          <p:cNvPr id="79886" name="Line 32"/>
          <p:cNvSpPr>
            <a:spLocks noChangeShapeType="1"/>
          </p:cNvSpPr>
          <p:nvPr/>
        </p:nvSpPr>
        <p:spPr bwMode="auto">
          <a:xfrm flipH="1" flipV="1">
            <a:off x="6423025" y="1517650"/>
            <a:ext cx="249237" cy="1397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arrow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887" name="Line 33"/>
          <p:cNvSpPr>
            <a:spLocks noChangeShapeType="1"/>
          </p:cNvSpPr>
          <p:nvPr/>
        </p:nvSpPr>
        <p:spPr bwMode="auto">
          <a:xfrm flipH="1">
            <a:off x="7483475" y="3076575"/>
            <a:ext cx="298450" cy="101600"/>
          </a:xfrm>
          <a:prstGeom prst="line">
            <a:avLst/>
          </a:prstGeom>
          <a:noFill/>
          <a:ln w="38100">
            <a:solidFill>
              <a:srgbClr val="009900"/>
            </a:solidFill>
            <a:round/>
            <a:headEnd type="arrow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Preserving Sequential Semantics: Three phases</a:t>
            </a:r>
          </a:p>
        </p:txBody>
      </p:sp>
      <p:sp>
        <p:nvSpPr>
          <p:cNvPr id="809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105400"/>
          </a:xfrm>
        </p:spPr>
        <p:txBody>
          <a:bodyPr/>
          <a:lstStyle/>
          <a:p>
            <a:r>
              <a:rPr lang="en-US" smtClean="0"/>
              <a:t>Instr. exec. in 3 phases:</a:t>
            </a:r>
          </a:p>
          <a:p>
            <a:pPr lvl="1"/>
            <a:r>
              <a:rPr lang="en-US" smtClean="0"/>
              <a:t>In-progress, </a:t>
            </a:r>
            <a:r>
              <a:rPr lang="en-US" b="1" smtClean="0">
                <a:solidFill>
                  <a:srgbClr val="800000"/>
                </a:solidFill>
              </a:rPr>
              <a:t>Completed,</a:t>
            </a:r>
            <a:r>
              <a:rPr lang="en-US" smtClean="0"/>
              <a:t> Committed</a:t>
            </a:r>
          </a:p>
          <a:p>
            <a:pPr lvl="1"/>
            <a:r>
              <a:rPr lang="en-US" i="1" smtClean="0"/>
              <a:t>OOO for in-progress and Completed</a:t>
            </a:r>
            <a:endParaRPr lang="en-US" smtClean="0"/>
          </a:p>
          <a:p>
            <a:pPr lvl="1"/>
            <a:r>
              <a:rPr lang="en-US" i="1" smtClean="0"/>
              <a:t>In-order Commits</a:t>
            </a:r>
          </a:p>
          <a:p>
            <a:r>
              <a:rPr lang="en-US" sz="2000" smtClean="0"/>
              <a:t>Completed - out-of-order: </a:t>
            </a:r>
            <a:r>
              <a:rPr lang="en-US" sz="2000" smtClean="0">
                <a:solidFill>
                  <a:srgbClr val="FF0000"/>
                </a:solidFill>
              </a:rPr>
              <a:t>”Visible only inside”</a:t>
            </a:r>
          </a:p>
          <a:p>
            <a:pPr lvl="1"/>
            <a:r>
              <a:rPr lang="en-US" sz="2000" smtClean="0"/>
              <a:t>Results visible to subsequent instructions</a:t>
            </a:r>
          </a:p>
          <a:p>
            <a:pPr lvl="1"/>
            <a:r>
              <a:rPr lang="en-US" sz="2000" smtClean="0"/>
              <a:t>Results not visible to outsiders</a:t>
            </a:r>
          </a:p>
          <a:p>
            <a:pPr lvl="2"/>
            <a:r>
              <a:rPr lang="en-US" smtClean="0"/>
              <a:t>On interrupts completed results are discarded</a:t>
            </a:r>
          </a:p>
          <a:p>
            <a:r>
              <a:rPr lang="en-US" sz="2000" smtClean="0"/>
              <a:t>Committed - in-order: </a:t>
            </a:r>
            <a:r>
              <a:rPr lang="en-US" sz="2000" smtClean="0">
                <a:solidFill>
                  <a:srgbClr val="FF0000"/>
                </a:solidFill>
              </a:rPr>
              <a:t>”Visible to all”</a:t>
            </a:r>
          </a:p>
          <a:p>
            <a:pPr lvl="1"/>
            <a:r>
              <a:rPr lang="en-US" sz="2000" smtClean="0"/>
              <a:t>Results visible to subsequent instructions</a:t>
            </a:r>
          </a:p>
          <a:p>
            <a:pPr lvl="1"/>
            <a:r>
              <a:rPr lang="en-US" sz="2000" smtClean="0"/>
              <a:t>Results visible to outsiders</a:t>
            </a:r>
          </a:p>
          <a:p>
            <a:pPr lvl="2"/>
            <a:r>
              <a:rPr lang="en-US" smtClean="0"/>
              <a:t>On interrupt committed results are preserved</a:t>
            </a:r>
            <a:endParaRPr lang="en-US" i="1" smtClean="0"/>
          </a:p>
          <a:p>
            <a:pPr>
              <a:buFontTx/>
              <a:buNone/>
            </a:pPr>
            <a:endParaRPr lang="en-US" smtClean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6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How Completes Help w/ Performance</a:t>
            </a:r>
          </a:p>
        </p:txBody>
      </p:sp>
      <p:sp>
        <p:nvSpPr>
          <p:cNvPr id="81925" name="AutoShape 3"/>
          <p:cNvSpPr>
            <a:spLocks noChangeArrowheads="1"/>
          </p:cNvSpPr>
          <p:nvPr/>
        </p:nvSpPr>
        <p:spPr bwMode="auto">
          <a:xfrm>
            <a:off x="3365500" y="1855788"/>
            <a:ext cx="228600" cy="1524000"/>
          </a:xfrm>
          <a:prstGeom prst="downArrow">
            <a:avLst>
              <a:gd name="adj1" fmla="val 50000"/>
              <a:gd name="adj2" fmla="val 16666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26" name="AutoShape 4"/>
          <p:cNvSpPr>
            <a:spLocks noChangeArrowheads="1"/>
          </p:cNvSpPr>
          <p:nvPr/>
        </p:nvSpPr>
        <p:spPr bwMode="auto">
          <a:xfrm>
            <a:off x="3670300" y="2008188"/>
            <a:ext cx="228600" cy="635000"/>
          </a:xfrm>
          <a:prstGeom prst="downArrow">
            <a:avLst>
              <a:gd name="adj1" fmla="val 50000"/>
              <a:gd name="adj2" fmla="val 69444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27" name="AutoShape 5"/>
          <p:cNvSpPr>
            <a:spLocks noChangeArrowheads="1"/>
          </p:cNvSpPr>
          <p:nvPr/>
        </p:nvSpPr>
        <p:spPr bwMode="auto">
          <a:xfrm>
            <a:off x="3670300" y="2643188"/>
            <a:ext cx="228600" cy="889000"/>
          </a:xfrm>
          <a:prstGeom prst="downArrow">
            <a:avLst>
              <a:gd name="adj1" fmla="val 50000"/>
              <a:gd name="adj2" fmla="val 97222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28" name="AutoShape 6"/>
          <p:cNvSpPr>
            <a:spLocks noChangeArrowheads="1"/>
          </p:cNvSpPr>
          <p:nvPr/>
        </p:nvSpPr>
        <p:spPr bwMode="auto">
          <a:xfrm>
            <a:off x="3898900" y="3532188"/>
            <a:ext cx="228600" cy="635000"/>
          </a:xfrm>
          <a:prstGeom prst="downArrow">
            <a:avLst>
              <a:gd name="adj1" fmla="val 50000"/>
              <a:gd name="adj2" fmla="val 69444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solidFill>
                <a:srgbClr val="009900"/>
              </a:solidFill>
              <a:latin typeface="AvantGarde" pitchFamily="34" charset="0"/>
            </a:endParaRPr>
          </a:p>
        </p:txBody>
      </p:sp>
      <p:sp>
        <p:nvSpPr>
          <p:cNvPr id="81929" name="Text Box 7"/>
          <p:cNvSpPr txBox="1">
            <a:spLocks noChangeArrowheads="1"/>
          </p:cNvSpPr>
          <p:nvPr/>
        </p:nvSpPr>
        <p:spPr bwMode="auto">
          <a:xfrm rot="-5362635">
            <a:off x="2478087" y="2898776"/>
            <a:ext cx="866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latin typeface="AvantGarde" pitchFamily="34" charset="0"/>
              </a:rPr>
              <a:t>Time</a:t>
            </a:r>
          </a:p>
        </p:txBody>
      </p:sp>
      <p:sp>
        <p:nvSpPr>
          <p:cNvPr id="81930" name="AutoShape 8"/>
          <p:cNvSpPr>
            <a:spLocks noChangeArrowheads="1"/>
          </p:cNvSpPr>
          <p:nvPr/>
        </p:nvSpPr>
        <p:spPr bwMode="auto">
          <a:xfrm>
            <a:off x="5518150" y="1855788"/>
            <a:ext cx="228600" cy="1524000"/>
          </a:xfrm>
          <a:prstGeom prst="downArrow">
            <a:avLst>
              <a:gd name="adj1" fmla="val 50000"/>
              <a:gd name="adj2" fmla="val 16666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31" name="AutoShape 9"/>
          <p:cNvSpPr>
            <a:spLocks noChangeArrowheads="1"/>
          </p:cNvSpPr>
          <p:nvPr/>
        </p:nvSpPr>
        <p:spPr bwMode="auto">
          <a:xfrm>
            <a:off x="5822950" y="2008188"/>
            <a:ext cx="228600" cy="635000"/>
          </a:xfrm>
          <a:prstGeom prst="downArrow">
            <a:avLst>
              <a:gd name="adj1" fmla="val 50000"/>
              <a:gd name="adj2" fmla="val 69444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32" name="AutoShape 10"/>
          <p:cNvSpPr>
            <a:spLocks noChangeArrowheads="1"/>
          </p:cNvSpPr>
          <p:nvPr/>
        </p:nvSpPr>
        <p:spPr bwMode="auto">
          <a:xfrm>
            <a:off x="5822950" y="2617788"/>
            <a:ext cx="228600" cy="889000"/>
          </a:xfrm>
          <a:prstGeom prst="downArrow">
            <a:avLst>
              <a:gd name="adj1" fmla="val 50000"/>
              <a:gd name="adj2" fmla="val 97222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33" name="AutoShape 11"/>
          <p:cNvSpPr>
            <a:spLocks noChangeArrowheads="1"/>
          </p:cNvSpPr>
          <p:nvPr/>
        </p:nvSpPr>
        <p:spPr bwMode="auto">
          <a:xfrm>
            <a:off x="6127750" y="2693988"/>
            <a:ext cx="228600" cy="635000"/>
          </a:xfrm>
          <a:prstGeom prst="downArrow">
            <a:avLst>
              <a:gd name="adj1" fmla="val 50000"/>
              <a:gd name="adj2" fmla="val 69444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34" name="AutoShape 12"/>
          <p:cNvSpPr>
            <a:spLocks noChangeArrowheads="1"/>
          </p:cNvSpPr>
          <p:nvPr/>
        </p:nvSpPr>
        <p:spPr bwMode="auto">
          <a:xfrm>
            <a:off x="6127750" y="3303588"/>
            <a:ext cx="228600" cy="228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35" name="Text Box 13"/>
          <p:cNvSpPr txBox="1">
            <a:spLocks noChangeArrowheads="1"/>
          </p:cNvSpPr>
          <p:nvPr/>
        </p:nvSpPr>
        <p:spPr bwMode="auto">
          <a:xfrm>
            <a:off x="930275" y="2008188"/>
            <a:ext cx="162877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AvantGarde" pitchFamily="34" charset="0"/>
              </a:rPr>
              <a:t>DIV R3, _, _</a:t>
            </a:r>
          </a:p>
          <a:p>
            <a:r>
              <a:rPr lang="en-US" b="1">
                <a:solidFill>
                  <a:schemeClr val="accent2"/>
                </a:solidFill>
                <a:latin typeface="AvantGarde" pitchFamily="34" charset="0"/>
              </a:rPr>
              <a:t>ADD R1, _, _</a:t>
            </a:r>
          </a:p>
          <a:p>
            <a:r>
              <a:rPr lang="en-US" b="1">
                <a:solidFill>
                  <a:srgbClr val="009900"/>
                </a:solidFill>
                <a:latin typeface="AvantGarde" pitchFamily="34" charset="0"/>
              </a:rPr>
              <a:t>ADD _, R1, _</a:t>
            </a:r>
            <a:endParaRPr lang="en-US" sz="2400">
              <a:solidFill>
                <a:srgbClr val="009900"/>
              </a:solidFill>
              <a:latin typeface="AvantGarde" pitchFamily="34" charset="0"/>
            </a:endParaRPr>
          </a:p>
        </p:txBody>
      </p:sp>
      <p:sp>
        <p:nvSpPr>
          <p:cNvPr id="81936" name="Line 14"/>
          <p:cNvSpPr>
            <a:spLocks noChangeShapeType="1"/>
          </p:cNvSpPr>
          <p:nvPr/>
        </p:nvSpPr>
        <p:spPr bwMode="auto">
          <a:xfrm>
            <a:off x="5594350" y="3303588"/>
            <a:ext cx="990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37" name="Text Box 15"/>
          <p:cNvSpPr txBox="1">
            <a:spLocks noChangeArrowheads="1"/>
          </p:cNvSpPr>
          <p:nvPr/>
        </p:nvSpPr>
        <p:spPr bwMode="auto">
          <a:xfrm>
            <a:off x="6340475" y="3189288"/>
            <a:ext cx="14446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latin typeface="AvantGarde" pitchFamily="34" charset="0"/>
              </a:rPr>
              <a:t>In-order</a:t>
            </a:r>
          </a:p>
          <a:p>
            <a:r>
              <a:rPr lang="en-US" sz="2400" b="1">
                <a:latin typeface="AvantGarde" pitchFamily="34" charset="0"/>
              </a:rPr>
              <a:t>commits</a:t>
            </a:r>
          </a:p>
        </p:txBody>
      </p:sp>
      <p:sp>
        <p:nvSpPr>
          <p:cNvPr id="81938" name="Text Box 16"/>
          <p:cNvSpPr txBox="1">
            <a:spLocks noChangeArrowheads="1"/>
          </p:cNvSpPr>
          <p:nvPr/>
        </p:nvSpPr>
        <p:spPr bwMode="auto">
          <a:xfrm>
            <a:off x="2682875" y="1187450"/>
            <a:ext cx="14859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>
                <a:latin typeface="AvantGarde" pitchFamily="34" charset="0"/>
              </a:rPr>
              <a:t>in-order</a:t>
            </a:r>
          </a:p>
          <a:p>
            <a:pPr algn="ctr"/>
            <a:r>
              <a:rPr lang="en-US" b="1">
                <a:latin typeface="AvantGarde" pitchFamily="34" charset="0"/>
              </a:rPr>
              <a:t>completes</a:t>
            </a:r>
          </a:p>
        </p:txBody>
      </p:sp>
      <p:sp>
        <p:nvSpPr>
          <p:cNvPr id="81939" name="Text Box 17"/>
          <p:cNvSpPr txBox="1">
            <a:spLocks noChangeArrowheads="1"/>
          </p:cNvSpPr>
          <p:nvPr/>
        </p:nvSpPr>
        <p:spPr bwMode="auto">
          <a:xfrm>
            <a:off x="4359275" y="1187450"/>
            <a:ext cx="3048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>
                <a:latin typeface="AvantGarde" pitchFamily="34" charset="0"/>
              </a:rPr>
              <a:t>out-of-order completes</a:t>
            </a:r>
          </a:p>
          <a:p>
            <a:pPr algn="ctr"/>
            <a:r>
              <a:rPr lang="en-US" b="1">
                <a:latin typeface="AvantGarde" pitchFamily="34" charset="0"/>
              </a:rPr>
              <a:t>in-order commits</a:t>
            </a:r>
          </a:p>
        </p:txBody>
      </p:sp>
      <p:sp>
        <p:nvSpPr>
          <p:cNvPr id="81940" name="Rectangle 18"/>
          <p:cNvSpPr>
            <a:spLocks noChangeArrowheads="1"/>
          </p:cNvSpPr>
          <p:nvPr/>
        </p:nvSpPr>
        <p:spPr bwMode="auto">
          <a:xfrm>
            <a:off x="3290888" y="5886450"/>
            <a:ext cx="74612" cy="304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41" name="Text Box 19"/>
          <p:cNvSpPr txBox="1">
            <a:spLocks noChangeArrowheads="1"/>
          </p:cNvSpPr>
          <p:nvPr/>
        </p:nvSpPr>
        <p:spPr bwMode="auto">
          <a:xfrm>
            <a:off x="3365500" y="5857875"/>
            <a:ext cx="1393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complete</a:t>
            </a:r>
          </a:p>
        </p:txBody>
      </p:sp>
      <p:sp>
        <p:nvSpPr>
          <p:cNvPr id="81942" name="Rectangle 20"/>
          <p:cNvSpPr>
            <a:spLocks noChangeArrowheads="1"/>
          </p:cNvSpPr>
          <p:nvPr/>
        </p:nvSpPr>
        <p:spPr bwMode="auto">
          <a:xfrm>
            <a:off x="4122738" y="4427538"/>
            <a:ext cx="1122362" cy="27305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800">
              <a:latin typeface="AvantGarde" pitchFamily="34" charset="0"/>
            </a:endParaRPr>
          </a:p>
        </p:txBody>
      </p:sp>
      <p:grpSp>
        <p:nvGrpSpPr>
          <p:cNvPr id="81943" name="Group 21"/>
          <p:cNvGrpSpPr>
            <a:grpSpLocks/>
          </p:cNvGrpSpPr>
          <p:nvPr/>
        </p:nvGrpSpPr>
        <p:grpSpPr bwMode="auto">
          <a:xfrm>
            <a:off x="690563" y="4410075"/>
            <a:ext cx="5695950" cy="1447800"/>
            <a:chOff x="434" y="3069"/>
            <a:chExt cx="2878" cy="912"/>
          </a:xfrm>
        </p:grpSpPr>
        <p:sp>
          <p:nvSpPr>
            <p:cNvPr id="81962" name="Rectangle 22"/>
            <p:cNvSpPr>
              <a:spLocks noChangeArrowheads="1"/>
            </p:cNvSpPr>
            <p:nvPr/>
          </p:nvSpPr>
          <p:spPr bwMode="auto">
            <a:xfrm>
              <a:off x="435" y="3616"/>
              <a:ext cx="577" cy="183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81963" name="Rectangle 23"/>
            <p:cNvSpPr>
              <a:spLocks noChangeArrowheads="1"/>
            </p:cNvSpPr>
            <p:nvPr/>
          </p:nvSpPr>
          <p:spPr bwMode="auto">
            <a:xfrm>
              <a:off x="1012" y="3616"/>
              <a:ext cx="578" cy="183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81964" name="Rectangle 24"/>
            <p:cNvSpPr>
              <a:spLocks noChangeArrowheads="1"/>
            </p:cNvSpPr>
            <p:nvPr/>
          </p:nvSpPr>
          <p:spPr bwMode="auto">
            <a:xfrm>
              <a:off x="434" y="3799"/>
              <a:ext cx="578" cy="18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81965" name="Rectangle 25"/>
            <p:cNvSpPr>
              <a:spLocks noChangeArrowheads="1"/>
            </p:cNvSpPr>
            <p:nvPr/>
          </p:nvSpPr>
          <p:spPr bwMode="auto">
            <a:xfrm>
              <a:off x="1011" y="3799"/>
              <a:ext cx="578" cy="18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81966" name="Rectangle 26"/>
            <p:cNvSpPr>
              <a:spLocks noChangeArrowheads="1"/>
            </p:cNvSpPr>
            <p:nvPr/>
          </p:nvSpPr>
          <p:spPr bwMode="auto">
            <a:xfrm>
              <a:off x="1591" y="3616"/>
              <a:ext cx="577" cy="183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sub</a:t>
              </a:r>
            </a:p>
          </p:txBody>
        </p:sp>
        <p:sp>
          <p:nvSpPr>
            <p:cNvPr id="81967" name="Rectangle 27"/>
            <p:cNvSpPr>
              <a:spLocks noChangeArrowheads="1"/>
            </p:cNvSpPr>
            <p:nvPr/>
          </p:nvSpPr>
          <p:spPr bwMode="auto">
            <a:xfrm>
              <a:off x="2157" y="3799"/>
              <a:ext cx="578" cy="18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bne </a:t>
              </a:r>
            </a:p>
          </p:txBody>
        </p:sp>
        <p:sp>
          <p:nvSpPr>
            <p:cNvPr id="81968" name="Rectangle 28"/>
            <p:cNvSpPr>
              <a:spLocks noChangeArrowheads="1"/>
            </p:cNvSpPr>
            <p:nvPr/>
          </p:nvSpPr>
          <p:spPr bwMode="auto">
            <a:xfrm>
              <a:off x="435" y="3069"/>
              <a:ext cx="578" cy="18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81969" name="Rectangle 29"/>
            <p:cNvSpPr>
              <a:spLocks noChangeArrowheads="1"/>
            </p:cNvSpPr>
            <p:nvPr/>
          </p:nvSpPr>
          <p:spPr bwMode="auto">
            <a:xfrm>
              <a:off x="1013" y="3069"/>
              <a:ext cx="577" cy="18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81970" name="Rectangle 30"/>
            <p:cNvSpPr>
              <a:spLocks noChangeArrowheads="1"/>
            </p:cNvSpPr>
            <p:nvPr/>
          </p:nvSpPr>
          <p:spPr bwMode="auto">
            <a:xfrm>
              <a:off x="1590" y="3069"/>
              <a:ext cx="578" cy="18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add</a:t>
              </a:r>
            </a:p>
          </p:txBody>
        </p:sp>
        <p:sp>
          <p:nvSpPr>
            <p:cNvPr id="81971" name="Rectangle 31"/>
            <p:cNvSpPr>
              <a:spLocks noChangeArrowheads="1"/>
            </p:cNvSpPr>
            <p:nvPr/>
          </p:nvSpPr>
          <p:spPr bwMode="auto">
            <a:xfrm>
              <a:off x="435" y="3251"/>
              <a:ext cx="577" cy="183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81972" name="Rectangle 32"/>
            <p:cNvSpPr>
              <a:spLocks noChangeArrowheads="1"/>
            </p:cNvSpPr>
            <p:nvPr/>
          </p:nvSpPr>
          <p:spPr bwMode="auto">
            <a:xfrm>
              <a:off x="1012" y="3251"/>
              <a:ext cx="578" cy="183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81973" name="Rectangle 33"/>
            <p:cNvSpPr>
              <a:spLocks noChangeArrowheads="1"/>
            </p:cNvSpPr>
            <p:nvPr/>
          </p:nvSpPr>
          <p:spPr bwMode="auto">
            <a:xfrm>
              <a:off x="2167" y="3251"/>
              <a:ext cx="577" cy="183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ld</a:t>
              </a:r>
            </a:p>
          </p:txBody>
        </p:sp>
        <p:sp>
          <p:nvSpPr>
            <p:cNvPr id="81974" name="Rectangle 34"/>
            <p:cNvSpPr>
              <a:spLocks noChangeArrowheads="1"/>
            </p:cNvSpPr>
            <p:nvPr/>
          </p:nvSpPr>
          <p:spPr bwMode="auto">
            <a:xfrm>
              <a:off x="1590" y="3251"/>
              <a:ext cx="577" cy="183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  <p:sp>
          <p:nvSpPr>
            <p:cNvPr id="81975" name="Rectangle 35"/>
            <p:cNvSpPr>
              <a:spLocks noChangeArrowheads="1"/>
            </p:cNvSpPr>
            <p:nvPr/>
          </p:nvSpPr>
          <p:spPr bwMode="auto">
            <a:xfrm>
              <a:off x="435" y="3434"/>
              <a:ext cx="577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81976" name="Rectangle 36"/>
            <p:cNvSpPr>
              <a:spLocks noChangeArrowheads="1"/>
            </p:cNvSpPr>
            <p:nvPr/>
          </p:nvSpPr>
          <p:spPr bwMode="auto">
            <a:xfrm>
              <a:off x="1012" y="3434"/>
              <a:ext cx="578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81977" name="Rectangle 37"/>
            <p:cNvSpPr>
              <a:spLocks noChangeArrowheads="1"/>
            </p:cNvSpPr>
            <p:nvPr/>
          </p:nvSpPr>
          <p:spPr bwMode="auto">
            <a:xfrm>
              <a:off x="2735" y="3434"/>
              <a:ext cx="577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add</a:t>
              </a:r>
            </a:p>
          </p:txBody>
        </p:sp>
        <p:sp>
          <p:nvSpPr>
            <p:cNvPr id="81978" name="Rectangle 38"/>
            <p:cNvSpPr>
              <a:spLocks noChangeArrowheads="1"/>
            </p:cNvSpPr>
            <p:nvPr/>
          </p:nvSpPr>
          <p:spPr bwMode="auto">
            <a:xfrm>
              <a:off x="1590" y="3434"/>
              <a:ext cx="577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  <p:sp>
          <p:nvSpPr>
            <p:cNvPr id="81979" name="Rectangle 39"/>
            <p:cNvSpPr>
              <a:spLocks noChangeArrowheads="1"/>
            </p:cNvSpPr>
            <p:nvPr/>
          </p:nvSpPr>
          <p:spPr bwMode="auto">
            <a:xfrm>
              <a:off x="2166" y="3434"/>
              <a:ext cx="577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  <p:sp>
          <p:nvSpPr>
            <p:cNvPr id="81980" name="Rectangle 40"/>
            <p:cNvSpPr>
              <a:spLocks noChangeArrowheads="1"/>
            </p:cNvSpPr>
            <p:nvPr/>
          </p:nvSpPr>
          <p:spPr bwMode="auto">
            <a:xfrm>
              <a:off x="1589" y="3799"/>
              <a:ext cx="577" cy="18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</p:grpSp>
      <p:sp>
        <p:nvSpPr>
          <p:cNvPr id="81944" name="Rectangle 41"/>
          <p:cNvSpPr>
            <a:spLocks noChangeArrowheads="1"/>
          </p:cNvSpPr>
          <p:nvPr/>
        </p:nvSpPr>
        <p:spPr bwMode="auto">
          <a:xfrm>
            <a:off x="5264150" y="4716463"/>
            <a:ext cx="1122363" cy="27305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800">
              <a:latin typeface="AvantGarde" pitchFamily="34" charset="0"/>
            </a:endParaRPr>
          </a:p>
        </p:txBody>
      </p:sp>
      <p:grpSp>
        <p:nvGrpSpPr>
          <p:cNvPr id="81945" name="Group 42"/>
          <p:cNvGrpSpPr>
            <a:grpSpLocks/>
          </p:cNvGrpSpPr>
          <p:nvPr/>
        </p:nvGrpSpPr>
        <p:grpSpPr bwMode="auto">
          <a:xfrm>
            <a:off x="6386513" y="5005388"/>
            <a:ext cx="1122362" cy="852487"/>
            <a:chOff x="4023" y="3153"/>
            <a:chExt cx="707" cy="516"/>
          </a:xfrm>
        </p:grpSpPr>
        <p:sp>
          <p:nvSpPr>
            <p:cNvPr id="81959" name="Rectangle 43"/>
            <p:cNvSpPr>
              <a:spLocks noChangeArrowheads="1"/>
            </p:cNvSpPr>
            <p:nvPr/>
          </p:nvSpPr>
          <p:spPr bwMode="auto">
            <a:xfrm>
              <a:off x="4023" y="3153"/>
              <a:ext cx="707" cy="172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800">
                <a:latin typeface="AvantGarde" pitchFamily="34" charset="0"/>
              </a:endParaRPr>
            </a:p>
          </p:txBody>
        </p:sp>
        <p:sp>
          <p:nvSpPr>
            <p:cNvPr id="81960" name="Rectangle 44"/>
            <p:cNvSpPr>
              <a:spLocks noChangeArrowheads="1"/>
            </p:cNvSpPr>
            <p:nvPr/>
          </p:nvSpPr>
          <p:spPr bwMode="auto">
            <a:xfrm>
              <a:off x="4023" y="3325"/>
              <a:ext cx="707" cy="172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800">
                <a:latin typeface="AvantGarde" pitchFamily="34" charset="0"/>
              </a:endParaRPr>
            </a:p>
          </p:txBody>
        </p:sp>
        <p:sp>
          <p:nvSpPr>
            <p:cNvPr id="81961" name="Rectangle 45"/>
            <p:cNvSpPr>
              <a:spLocks noChangeArrowheads="1"/>
            </p:cNvSpPr>
            <p:nvPr/>
          </p:nvSpPr>
          <p:spPr bwMode="auto">
            <a:xfrm>
              <a:off x="4023" y="3497"/>
              <a:ext cx="707" cy="172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800">
                <a:latin typeface="AvantGarde" pitchFamily="34" charset="0"/>
              </a:endParaRPr>
            </a:p>
          </p:txBody>
        </p:sp>
      </p:grpSp>
      <p:sp>
        <p:nvSpPr>
          <p:cNvPr id="81946" name="Rectangle 46"/>
          <p:cNvSpPr>
            <a:spLocks noChangeArrowheads="1"/>
          </p:cNvSpPr>
          <p:nvPr/>
        </p:nvSpPr>
        <p:spPr bwMode="auto">
          <a:xfrm>
            <a:off x="4117975" y="5278438"/>
            <a:ext cx="1127125" cy="2905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800">
              <a:latin typeface="AvantGarde" pitchFamily="34" charset="0"/>
            </a:endParaRPr>
          </a:p>
        </p:txBody>
      </p:sp>
      <p:sp>
        <p:nvSpPr>
          <p:cNvPr id="81947" name="Rectangle 47"/>
          <p:cNvSpPr>
            <a:spLocks noChangeArrowheads="1"/>
          </p:cNvSpPr>
          <p:nvPr/>
        </p:nvSpPr>
        <p:spPr bwMode="auto">
          <a:xfrm>
            <a:off x="5259388" y="5284788"/>
            <a:ext cx="1127125" cy="2905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800">
              <a:latin typeface="AvantGarde" pitchFamily="34" charset="0"/>
            </a:endParaRPr>
          </a:p>
        </p:txBody>
      </p:sp>
      <p:sp>
        <p:nvSpPr>
          <p:cNvPr id="81948" name="Rectangle 48"/>
          <p:cNvSpPr>
            <a:spLocks noChangeArrowheads="1"/>
          </p:cNvSpPr>
          <p:nvPr/>
        </p:nvSpPr>
        <p:spPr bwMode="auto">
          <a:xfrm>
            <a:off x="5245100" y="5575300"/>
            <a:ext cx="1127125" cy="2905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800">
              <a:latin typeface="AvantGarde" pitchFamily="34" charset="0"/>
            </a:endParaRPr>
          </a:p>
        </p:txBody>
      </p:sp>
      <p:sp>
        <p:nvSpPr>
          <p:cNvPr id="81949" name="Rectangle 49"/>
          <p:cNvSpPr>
            <a:spLocks noChangeArrowheads="1"/>
          </p:cNvSpPr>
          <p:nvPr/>
        </p:nvSpPr>
        <p:spPr bwMode="auto">
          <a:xfrm>
            <a:off x="4024313" y="4403725"/>
            <a:ext cx="88900" cy="2889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50" name="Rectangle 50"/>
          <p:cNvSpPr>
            <a:spLocks noChangeArrowheads="1"/>
          </p:cNvSpPr>
          <p:nvPr/>
        </p:nvSpPr>
        <p:spPr bwMode="auto">
          <a:xfrm>
            <a:off x="5164138" y="4697413"/>
            <a:ext cx="88900" cy="2889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51" name="Rectangle 51"/>
          <p:cNvSpPr>
            <a:spLocks noChangeArrowheads="1"/>
          </p:cNvSpPr>
          <p:nvPr/>
        </p:nvSpPr>
        <p:spPr bwMode="auto">
          <a:xfrm>
            <a:off x="6303963" y="4997450"/>
            <a:ext cx="88900" cy="2889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52" name="Rectangle 52"/>
          <p:cNvSpPr>
            <a:spLocks noChangeArrowheads="1"/>
          </p:cNvSpPr>
          <p:nvPr/>
        </p:nvSpPr>
        <p:spPr bwMode="auto">
          <a:xfrm>
            <a:off x="5154613" y="5570538"/>
            <a:ext cx="88900" cy="2889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53" name="Rectangle 53"/>
          <p:cNvSpPr>
            <a:spLocks noChangeArrowheads="1"/>
          </p:cNvSpPr>
          <p:nvPr/>
        </p:nvSpPr>
        <p:spPr bwMode="auto">
          <a:xfrm>
            <a:off x="4019550" y="5283200"/>
            <a:ext cx="88900" cy="2889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54" name="Text Box 54"/>
          <p:cNvSpPr txBox="1">
            <a:spLocks noChangeArrowheads="1"/>
          </p:cNvSpPr>
          <p:nvPr/>
        </p:nvSpPr>
        <p:spPr bwMode="auto">
          <a:xfrm>
            <a:off x="4241800" y="4408488"/>
            <a:ext cx="842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AvantGarde" pitchFamily="34" charset="0"/>
              </a:rPr>
              <a:t>commit</a:t>
            </a:r>
          </a:p>
        </p:txBody>
      </p:sp>
      <p:sp>
        <p:nvSpPr>
          <p:cNvPr id="81955" name="Text Box 55"/>
          <p:cNvSpPr txBox="1">
            <a:spLocks noChangeArrowheads="1"/>
          </p:cNvSpPr>
          <p:nvPr/>
        </p:nvSpPr>
        <p:spPr bwMode="auto">
          <a:xfrm>
            <a:off x="5408613" y="4694238"/>
            <a:ext cx="8429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AvantGarde" pitchFamily="34" charset="0"/>
              </a:rPr>
              <a:t>commit</a:t>
            </a:r>
          </a:p>
        </p:txBody>
      </p:sp>
      <p:sp>
        <p:nvSpPr>
          <p:cNvPr id="81956" name="Text Box 56"/>
          <p:cNvSpPr txBox="1">
            <a:spLocks noChangeArrowheads="1"/>
          </p:cNvSpPr>
          <p:nvPr/>
        </p:nvSpPr>
        <p:spPr bwMode="auto">
          <a:xfrm>
            <a:off x="6523038" y="5000625"/>
            <a:ext cx="8429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AvantGarde" pitchFamily="34" charset="0"/>
              </a:rPr>
              <a:t>commit</a:t>
            </a:r>
          </a:p>
        </p:txBody>
      </p:sp>
      <p:sp>
        <p:nvSpPr>
          <p:cNvPr id="81957" name="Text Box 57"/>
          <p:cNvSpPr txBox="1">
            <a:spLocks noChangeArrowheads="1"/>
          </p:cNvSpPr>
          <p:nvPr/>
        </p:nvSpPr>
        <p:spPr bwMode="auto">
          <a:xfrm>
            <a:off x="6523038" y="5272088"/>
            <a:ext cx="8429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AvantGarde" pitchFamily="34" charset="0"/>
              </a:rPr>
              <a:t>commit</a:t>
            </a:r>
          </a:p>
        </p:txBody>
      </p:sp>
      <p:sp>
        <p:nvSpPr>
          <p:cNvPr id="81958" name="Text Box 58"/>
          <p:cNvSpPr txBox="1">
            <a:spLocks noChangeArrowheads="1"/>
          </p:cNvSpPr>
          <p:nvPr/>
        </p:nvSpPr>
        <p:spPr bwMode="auto">
          <a:xfrm>
            <a:off x="6561138" y="5570538"/>
            <a:ext cx="8429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AvantGarde" pitchFamily="34" charset="0"/>
              </a:rPr>
              <a:t>commit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Implementing Completes/Commits</a:t>
            </a:r>
          </a:p>
        </p:txBody>
      </p:sp>
      <p:sp>
        <p:nvSpPr>
          <p:cNvPr id="8294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Key idea:</a:t>
            </a:r>
          </a:p>
          <a:p>
            <a:pPr lvl="1"/>
            <a:r>
              <a:rPr lang="en-US" dirty="0" smtClean="0">
                <a:solidFill>
                  <a:srgbClr val="800000"/>
                </a:solidFill>
              </a:rPr>
              <a:t>Maintain sufficient state around to be able to roll-back when necessary</a:t>
            </a:r>
          </a:p>
          <a:p>
            <a:pPr lvl="1"/>
            <a:r>
              <a:rPr lang="en-US" dirty="0" smtClean="0"/>
              <a:t>Roll-back:</a:t>
            </a:r>
          </a:p>
          <a:p>
            <a:pPr lvl="2"/>
            <a:r>
              <a:rPr lang="en-US" dirty="0" smtClean="0"/>
              <a:t>Discard (aka Squash) all not committed</a:t>
            </a:r>
          </a:p>
          <a:p>
            <a:r>
              <a:rPr lang="en-US" dirty="0" smtClean="0"/>
              <a:t>One solution (conceptual): </a:t>
            </a:r>
            <a:r>
              <a:rPr lang="en-US" dirty="0" smtClean="0">
                <a:solidFill>
                  <a:srgbClr val="FF0000"/>
                </a:solidFill>
              </a:rPr>
              <a:t>History File</a:t>
            </a:r>
          </a:p>
          <a:p>
            <a:pPr lvl="1"/>
            <a:r>
              <a:rPr lang="en-US" dirty="0" smtClean="0"/>
              <a:t>Upon Complete instruction records previous value of target register</a:t>
            </a:r>
          </a:p>
          <a:p>
            <a:pPr lvl="1"/>
            <a:r>
              <a:rPr lang="en-US" dirty="0" smtClean="0"/>
              <a:t>Upon Discard, instruction restores target value</a:t>
            </a:r>
          </a:p>
          <a:p>
            <a:pPr lvl="1"/>
            <a:r>
              <a:rPr lang="en-US" dirty="0" smtClean="0"/>
              <a:t>Upon Commit, nothing to do</a:t>
            </a:r>
          </a:p>
          <a:p>
            <a:r>
              <a:rPr lang="en-US" dirty="0" smtClean="0"/>
              <a:t>Focus on scheduling mechanisms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 #2: Future File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states:</a:t>
            </a:r>
          </a:p>
          <a:p>
            <a:pPr lvl="1"/>
            <a:r>
              <a:rPr lang="en-US" dirty="0" smtClean="0"/>
              <a:t>Architectural</a:t>
            </a:r>
          </a:p>
          <a:p>
            <a:pPr lvl="2"/>
            <a:r>
              <a:rPr lang="en-US" dirty="0" smtClean="0"/>
              <a:t>Updated only on commit</a:t>
            </a:r>
          </a:p>
          <a:p>
            <a:pPr lvl="1"/>
            <a:r>
              <a:rPr lang="en-US" dirty="0" smtClean="0"/>
              <a:t>Speculative</a:t>
            </a:r>
          </a:p>
          <a:p>
            <a:pPr lvl="2"/>
            <a:r>
              <a:rPr lang="en-US" dirty="0" smtClean="0"/>
              <a:t>Updated on complete</a:t>
            </a:r>
          </a:p>
          <a:p>
            <a:r>
              <a:rPr lang="en-US" dirty="0" smtClean="0"/>
              <a:t>Normally use Speculative</a:t>
            </a:r>
          </a:p>
          <a:p>
            <a:r>
              <a:rPr lang="en-US" dirty="0" smtClean="0"/>
              <a:t>On exception: </a:t>
            </a:r>
          </a:p>
          <a:p>
            <a:pPr lvl="1"/>
            <a:r>
              <a:rPr lang="en-US" dirty="0" smtClean="0"/>
              <a:t>Flush Speculative</a:t>
            </a:r>
          </a:p>
          <a:p>
            <a:pPr lvl="1"/>
            <a:r>
              <a:rPr lang="en-US" dirty="0" smtClean="0"/>
              <a:t>Use Architectural</a:t>
            </a:r>
          </a:p>
          <a:p>
            <a:r>
              <a:rPr lang="en-US" dirty="0" smtClean="0"/>
              <a:t>Implementing precise interrupts in pipelined processors</a:t>
            </a:r>
          </a:p>
          <a:p>
            <a:r>
              <a:rPr lang="en-US" dirty="0" smtClean="0"/>
              <a:t>J. E. Smith and A. </a:t>
            </a:r>
            <a:r>
              <a:rPr lang="en-US" dirty="0" err="1" smtClean="0"/>
              <a:t>Pleszkun</a:t>
            </a:r>
            <a:r>
              <a:rPr lang="en-US" dirty="0" smtClean="0"/>
              <a:t>, </a:t>
            </a:r>
          </a:p>
          <a:p>
            <a:r>
              <a:rPr lang="en-US" dirty="0" smtClean="0">
                <a:hlinkClick r:id="rId2"/>
              </a:rPr>
              <a:t>http://www.eecg.toronto.edu/~moshovos/ACA07/readings/smith-interrupts.pdf</a:t>
            </a:r>
            <a:endParaRPr lang="en-US" dirty="0" smtClean="0"/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7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2600" smtClean="0"/>
              <a:t>Out-of-Order Execution Overview</a:t>
            </a:r>
          </a:p>
        </p:txBody>
      </p:sp>
      <p:sp>
        <p:nvSpPr>
          <p:cNvPr id="83973" name="Rectangle 3"/>
          <p:cNvSpPr>
            <a:spLocks noChangeArrowheads="1"/>
          </p:cNvSpPr>
          <p:nvPr/>
        </p:nvSpPr>
        <p:spPr bwMode="auto">
          <a:xfrm>
            <a:off x="2740025" y="1447800"/>
            <a:ext cx="525463" cy="91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74" name="Line 4"/>
          <p:cNvSpPr>
            <a:spLocks noChangeShapeType="1"/>
          </p:cNvSpPr>
          <p:nvPr/>
        </p:nvSpPr>
        <p:spPr bwMode="auto">
          <a:xfrm>
            <a:off x="2844800" y="16002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75" name="Line 5"/>
          <p:cNvSpPr>
            <a:spLocks noChangeShapeType="1"/>
          </p:cNvSpPr>
          <p:nvPr/>
        </p:nvSpPr>
        <p:spPr bwMode="auto">
          <a:xfrm>
            <a:off x="2844800" y="17526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76" name="Line 6"/>
          <p:cNvSpPr>
            <a:spLocks noChangeShapeType="1"/>
          </p:cNvSpPr>
          <p:nvPr/>
        </p:nvSpPr>
        <p:spPr bwMode="auto">
          <a:xfrm>
            <a:off x="2844800" y="19050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77" name="Line 7"/>
          <p:cNvSpPr>
            <a:spLocks noChangeShapeType="1"/>
          </p:cNvSpPr>
          <p:nvPr/>
        </p:nvSpPr>
        <p:spPr bwMode="auto">
          <a:xfrm>
            <a:off x="2844800" y="20574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78" name="Line 8"/>
          <p:cNvSpPr>
            <a:spLocks noChangeShapeType="1"/>
          </p:cNvSpPr>
          <p:nvPr/>
        </p:nvSpPr>
        <p:spPr bwMode="auto">
          <a:xfrm>
            <a:off x="2844800" y="22098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79" name="Line 9"/>
          <p:cNvSpPr>
            <a:spLocks noChangeShapeType="1"/>
          </p:cNvSpPr>
          <p:nvPr/>
        </p:nvSpPr>
        <p:spPr bwMode="auto">
          <a:xfrm>
            <a:off x="2844800" y="27432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80" name="Line 10"/>
          <p:cNvSpPr>
            <a:spLocks noChangeShapeType="1"/>
          </p:cNvSpPr>
          <p:nvPr/>
        </p:nvSpPr>
        <p:spPr bwMode="auto">
          <a:xfrm>
            <a:off x="2844800" y="28956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81" name="Line 11"/>
          <p:cNvSpPr>
            <a:spLocks noChangeShapeType="1"/>
          </p:cNvSpPr>
          <p:nvPr/>
        </p:nvSpPr>
        <p:spPr bwMode="auto">
          <a:xfrm>
            <a:off x="2844800" y="30480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82" name="Line 12"/>
          <p:cNvSpPr>
            <a:spLocks noChangeShapeType="1"/>
          </p:cNvSpPr>
          <p:nvPr/>
        </p:nvSpPr>
        <p:spPr bwMode="auto">
          <a:xfrm>
            <a:off x="2844800" y="32004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83" name="Line 13"/>
          <p:cNvSpPr>
            <a:spLocks noChangeShapeType="1"/>
          </p:cNvSpPr>
          <p:nvPr/>
        </p:nvSpPr>
        <p:spPr bwMode="auto">
          <a:xfrm>
            <a:off x="2844800" y="33528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84" name="Line 14"/>
          <p:cNvSpPr>
            <a:spLocks noChangeShapeType="1"/>
          </p:cNvSpPr>
          <p:nvPr/>
        </p:nvSpPr>
        <p:spPr bwMode="auto">
          <a:xfrm flipH="1">
            <a:off x="3001963" y="2362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85" name="Line 15"/>
          <p:cNvSpPr>
            <a:spLocks noChangeShapeType="1"/>
          </p:cNvSpPr>
          <p:nvPr/>
        </p:nvSpPr>
        <p:spPr bwMode="auto">
          <a:xfrm>
            <a:off x="2478088" y="39624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86" name="Line 16"/>
          <p:cNvSpPr>
            <a:spLocks noChangeShapeType="1"/>
          </p:cNvSpPr>
          <p:nvPr/>
        </p:nvSpPr>
        <p:spPr bwMode="auto">
          <a:xfrm>
            <a:off x="2266950" y="4343400"/>
            <a:ext cx="3159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87" name="Line 17"/>
          <p:cNvSpPr>
            <a:spLocks noChangeShapeType="1"/>
          </p:cNvSpPr>
          <p:nvPr/>
        </p:nvSpPr>
        <p:spPr bwMode="auto">
          <a:xfrm>
            <a:off x="2687638" y="43434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88" name="Line 18"/>
          <p:cNvSpPr>
            <a:spLocks noChangeShapeType="1"/>
          </p:cNvSpPr>
          <p:nvPr/>
        </p:nvSpPr>
        <p:spPr bwMode="auto">
          <a:xfrm>
            <a:off x="3211513" y="3962400"/>
            <a:ext cx="3159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89" name="Line 19"/>
          <p:cNvSpPr>
            <a:spLocks noChangeShapeType="1"/>
          </p:cNvSpPr>
          <p:nvPr/>
        </p:nvSpPr>
        <p:spPr bwMode="auto">
          <a:xfrm>
            <a:off x="3106738" y="4343400"/>
            <a:ext cx="3159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90" name="Line 20"/>
          <p:cNvSpPr>
            <a:spLocks noChangeShapeType="1"/>
          </p:cNvSpPr>
          <p:nvPr/>
        </p:nvSpPr>
        <p:spPr bwMode="auto">
          <a:xfrm>
            <a:off x="3527425" y="43434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91" name="Line 21"/>
          <p:cNvSpPr>
            <a:spLocks noChangeShapeType="1"/>
          </p:cNvSpPr>
          <p:nvPr/>
        </p:nvSpPr>
        <p:spPr bwMode="auto">
          <a:xfrm>
            <a:off x="3946525" y="4343400"/>
            <a:ext cx="3159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92" name="Line 22"/>
          <p:cNvSpPr>
            <a:spLocks noChangeShapeType="1"/>
          </p:cNvSpPr>
          <p:nvPr/>
        </p:nvSpPr>
        <p:spPr bwMode="auto">
          <a:xfrm>
            <a:off x="3317875" y="47244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93" name="Line 23"/>
          <p:cNvSpPr>
            <a:spLocks noChangeShapeType="1"/>
          </p:cNvSpPr>
          <p:nvPr/>
        </p:nvSpPr>
        <p:spPr bwMode="auto">
          <a:xfrm flipH="1">
            <a:off x="2424113" y="3962400"/>
            <a:ext cx="15875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94" name="Line 24"/>
          <p:cNvSpPr>
            <a:spLocks noChangeShapeType="1"/>
          </p:cNvSpPr>
          <p:nvPr/>
        </p:nvSpPr>
        <p:spPr bwMode="auto">
          <a:xfrm>
            <a:off x="2687638" y="3962400"/>
            <a:ext cx="157162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95" name="Line 25"/>
          <p:cNvSpPr>
            <a:spLocks noChangeShapeType="1"/>
          </p:cNvSpPr>
          <p:nvPr/>
        </p:nvSpPr>
        <p:spPr bwMode="auto">
          <a:xfrm flipH="1">
            <a:off x="3265488" y="3962400"/>
            <a:ext cx="104775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96" name="Line 26"/>
          <p:cNvSpPr>
            <a:spLocks noChangeShapeType="1"/>
          </p:cNvSpPr>
          <p:nvPr/>
        </p:nvSpPr>
        <p:spPr bwMode="auto">
          <a:xfrm>
            <a:off x="3422650" y="3962400"/>
            <a:ext cx="20955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97" name="Line 27"/>
          <p:cNvSpPr>
            <a:spLocks noChangeShapeType="1"/>
          </p:cNvSpPr>
          <p:nvPr/>
        </p:nvSpPr>
        <p:spPr bwMode="auto">
          <a:xfrm>
            <a:off x="3475038" y="3962400"/>
            <a:ext cx="57785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98" name="Line 28"/>
          <p:cNvSpPr>
            <a:spLocks noChangeShapeType="1"/>
          </p:cNvSpPr>
          <p:nvPr/>
        </p:nvSpPr>
        <p:spPr bwMode="auto">
          <a:xfrm flipH="1">
            <a:off x="3475038" y="4343400"/>
            <a:ext cx="20955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99" name="Line 29"/>
          <p:cNvSpPr>
            <a:spLocks noChangeShapeType="1"/>
          </p:cNvSpPr>
          <p:nvPr/>
        </p:nvSpPr>
        <p:spPr bwMode="auto">
          <a:xfrm>
            <a:off x="2897188" y="4343400"/>
            <a:ext cx="525462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000" name="Line 30"/>
          <p:cNvSpPr>
            <a:spLocks noChangeShapeType="1"/>
          </p:cNvSpPr>
          <p:nvPr/>
        </p:nvSpPr>
        <p:spPr bwMode="auto">
          <a:xfrm>
            <a:off x="3054350" y="3352800"/>
            <a:ext cx="315913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001" name="Line 31"/>
          <p:cNvSpPr>
            <a:spLocks noChangeShapeType="1"/>
          </p:cNvSpPr>
          <p:nvPr/>
        </p:nvSpPr>
        <p:spPr bwMode="auto">
          <a:xfrm flipH="1">
            <a:off x="2590800" y="2819400"/>
            <a:ext cx="2286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002" name="Line 32"/>
          <p:cNvSpPr>
            <a:spLocks noChangeShapeType="1"/>
          </p:cNvSpPr>
          <p:nvPr/>
        </p:nvSpPr>
        <p:spPr bwMode="auto">
          <a:xfrm>
            <a:off x="2057400" y="4876800"/>
            <a:ext cx="23622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003" name="Line 33"/>
          <p:cNvSpPr>
            <a:spLocks noChangeShapeType="1"/>
          </p:cNvSpPr>
          <p:nvPr/>
        </p:nvSpPr>
        <p:spPr bwMode="auto">
          <a:xfrm flipV="1">
            <a:off x="2057400" y="4495800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004" name="Line 34"/>
          <p:cNvSpPr>
            <a:spLocks noChangeShapeType="1"/>
          </p:cNvSpPr>
          <p:nvPr/>
        </p:nvSpPr>
        <p:spPr bwMode="auto">
          <a:xfrm flipV="1">
            <a:off x="4367213" y="4495800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005" name="Line 35"/>
          <p:cNvSpPr>
            <a:spLocks noChangeShapeType="1"/>
          </p:cNvSpPr>
          <p:nvPr/>
        </p:nvSpPr>
        <p:spPr bwMode="auto">
          <a:xfrm>
            <a:off x="2897188" y="53340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006" name="Line 36"/>
          <p:cNvSpPr>
            <a:spLocks noChangeShapeType="1"/>
          </p:cNvSpPr>
          <p:nvPr/>
        </p:nvSpPr>
        <p:spPr bwMode="auto">
          <a:xfrm>
            <a:off x="2897188" y="54864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007" name="Line 37"/>
          <p:cNvSpPr>
            <a:spLocks noChangeShapeType="1"/>
          </p:cNvSpPr>
          <p:nvPr/>
        </p:nvSpPr>
        <p:spPr bwMode="auto">
          <a:xfrm>
            <a:off x="2897188" y="56388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008" name="Line 38"/>
          <p:cNvSpPr>
            <a:spLocks noChangeShapeType="1"/>
          </p:cNvSpPr>
          <p:nvPr/>
        </p:nvSpPr>
        <p:spPr bwMode="auto">
          <a:xfrm>
            <a:off x="2897188" y="57912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009" name="Line 39"/>
          <p:cNvSpPr>
            <a:spLocks noChangeShapeType="1"/>
          </p:cNvSpPr>
          <p:nvPr/>
        </p:nvSpPr>
        <p:spPr bwMode="auto">
          <a:xfrm>
            <a:off x="2897188" y="59436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010" name="Line 40"/>
          <p:cNvSpPr>
            <a:spLocks noChangeShapeType="1"/>
          </p:cNvSpPr>
          <p:nvPr/>
        </p:nvSpPr>
        <p:spPr bwMode="auto">
          <a:xfrm flipH="1">
            <a:off x="3211513" y="4724400"/>
            <a:ext cx="263525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011" name="Line 41"/>
          <p:cNvSpPr>
            <a:spLocks noChangeShapeType="1"/>
          </p:cNvSpPr>
          <p:nvPr/>
        </p:nvSpPr>
        <p:spPr bwMode="auto">
          <a:xfrm>
            <a:off x="2424113" y="4343400"/>
            <a:ext cx="473075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012" name="Line 42"/>
          <p:cNvSpPr>
            <a:spLocks noChangeShapeType="1"/>
          </p:cNvSpPr>
          <p:nvPr/>
        </p:nvSpPr>
        <p:spPr bwMode="auto">
          <a:xfrm flipH="1">
            <a:off x="3211513" y="4343400"/>
            <a:ext cx="893762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013" name="Text Box 43"/>
          <p:cNvSpPr txBox="1">
            <a:spLocks noChangeArrowheads="1"/>
          </p:cNvSpPr>
          <p:nvPr/>
        </p:nvSpPr>
        <p:spPr bwMode="auto">
          <a:xfrm>
            <a:off x="212725" y="10271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latin typeface="Arial Narrow" pitchFamily="34" charset="0"/>
              </a:rPr>
              <a:t>Program Form</a:t>
            </a:r>
          </a:p>
        </p:txBody>
      </p:sp>
      <p:sp>
        <p:nvSpPr>
          <p:cNvPr id="84014" name="Text Box 44"/>
          <p:cNvSpPr txBox="1">
            <a:spLocks noChangeArrowheads="1"/>
          </p:cNvSpPr>
          <p:nvPr/>
        </p:nvSpPr>
        <p:spPr bwMode="auto">
          <a:xfrm>
            <a:off x="4583113" y="1027113"/>
            <a:ext cx="23415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latin typeface="Arial Narrow" pitchFamily="34" charset="0"/>
              </a:rPr>
              <a:t>Processing Phase</a:t>
            </a:r>
          </a:p>
        </p:txBody>
      </p:sp>
      <p:sp>
        <p:nvSpPr>
          <p:cNvPr id="84015" name="Text Box 45"/>
          <p:cNvSpPr txBox="1">
            <a:spLocks noChangeArrowheads="1"/>
          </p:cNvSpPr>
          <p:nvPr/>
        </p:nvSpPr>
        <p:spPr bwMode="auto">
          <a:xfrm>
            <a:off x="304800" y="1676400"/>
            <a:ext cx="1812925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Arial Narrow" pitchFamily="34" charset="0"/>
              </a:rPr>
              <a:t>Static program</a:t>
            </a:r>
          </a:p>
          <a:p>
            <a:endParaRPr lang="en-US" sz="2400">
              <a:latin typeface="Arial Narrow" pitchFamily="34" charset="0"/>
            </a:endParaRPr>
          </a:p>
          <a:p>
            <a:r>
              <a:rPr lang="en-US" sz="2400">
                <a:latin typeface="Arial Narrow" pitchFamily="34" charset="0"/>
              </a:rPr>
              <a:t>dynamic inst.</a:t>
            </a:r>
          </a:p>
          <a:p>
            <a:r>
              <a:rPr lang="en-US" sz="2400">
                <a:latin typeface="Arial Narrow" pitchFamily="34" charset="0"/>
              </a:rPr>
              <a:t>Stream (trace)</a:t>
            </a:r>
          </a:p>
          <a:p>
            <a:endParaRPr lang="en-US" sz="2400">
              <a:latin typeface="Arial Narrow" pitchFamily="34" charset="0"/>
            </a:endParaRPr>
          </a:p>
          <a:p>
            <a:r>
              <a:rPr lang="en-US" sz="2400">
                <a:latin typeface="Arial Narrow" pitchFamily="34" charset="0"/>
              </a:rPr>
              <a:t>execution </a:t>
            </a:r>
          </a:p>
          <a:p>
            <a:r>
              <a:rPr lang="en-US" sz="2400">
                <a:latin typeface="Arial Narrow" pitchFamily="34" charset="0"/>
              </a:rPr>
              <a:t>window</a:t>
            </a:r>
          </a:p>
          <a:p>
            <a:endParaRPr lang="en-US" sz="2400">
              <a:latin typeface="Arial Narrow" pitchFamily="34" charset="0"/>
            </a:endParaRPr>
          </a:p>
          <a:p>
            <a:endParaRPr lang="en-US" sz="2400">
              <a:latin typeface="Arial Narrow" pitchFamily="34" charset="0"/>
            </a:endParaRPr>
          </a:p>
          <a:p>
            <a:endParaRPr lang="en-US" sz="2400">
              <a:latin typeface="Arial Narrow" pitchFamily="34" charset="0"/>
            </a:endParaRPr>
          </a:p>
          <a:p>
            <a:r>
              <a:rPr lang="en-US" sz="2400">
                <a:latin typeface="Arial Narrow" pitchFamily="34" charset="0"/>
              </a:rPr>
              <a:t>completed </a:t>
            </a:r>
          </a:p>
          <a:p>
            <a:r>
              <a:rPr lang="en-US" sz="2400">
                <a:latin typeface="Arial Narrow" pitchFamily="34" charset="0"/>
              </a:rPr>
              <a:t>instructions</a:t>
            </a:r>
          </a:p>
        </p:txBody>
      </p:sp>
      <p:sp>
        <p:nvSpPr>
          <p:cNvPr id="84016" name="Text Box 46"/>
          <p:cNvSpPr txBox="1">
            <a:spLocks noChangeArrowheads="1"/>
          </p:cNvSpPr>
          <p:nvPr/>
        </p:nvSpPr>
        <p:spPr bwMode="auto">
          <a:xfrm>
            <a:off x="4583113" y="2057400"/>
            <a:ext cx="2808287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Arial Narrow" pitchFamily="34" charset="0"/>
              </a:rPr>
              <a:t>Dispatch/ dependences</a:t>
            </a:r>
          </a:p>
          <a:p>
            <a:endParaRPr lang="en-US" sz="2400">
              <a:latin typeface="Arial Narrow" pitchFamily="34" charset="0"/>
            </a:endParaRPr>
          </a:p>
          <a:p>
            <a:r>
              <a:rPr lang="en-US" sz="2400">
                <a:latin typeface="Arial Narrow" pitchFamily="34" charset="0"/>
              </a:rPr>
              <a:t>inst. Issue</a:t>
            </a:r>
          </a:p>
          <a:p>
            <a:endParaRPr lang="en-US" sz="2400">
              <a:latin typeface="Arial Narrow" pitchFamily="34" charset="0"/>
            </a:endParaRPr>
          </a:p>
          <a:p>
            <a:r>
              <a:rPr lang="en-US" sz="2400">
                <a:latin typeface="Arial Narrow" pitchFamily="34" charset="0"/>
              </a:rPr>
              <a:t>inst execution</a:t>
            </a:r>
          </a:p>
          <a:p>
            <a:endParaRPr lang="en-US" sz="2400">
              <a:latin typeface="Arial Narrow" pitchFamily="34" charset="0"/>
            </a:endParaRPr>
          </a:p>
          <a:p>
            <a:r>
              <a:rPr lang="en-US" sz="2400">
                <a:latin typeface="Arial Narrow" pitchFamily="34" charset="0"/>
              </a:rPr>
              <a:t>inst. Reorder &amp; </a:t>
            </a:r>
          </a:p>
          <a:p>
            <a:r>
              <a:rPr lang="en-US" sz="2400">
                <a:latin typeface="Arial Narrow" pitchFamily="34" charset="0"/>
              </a:rPr>
              <a:t>commit</a:t>
            </a:r>
          </a:p>
        </p:txBody>
      </p:sp>
      <p:sp>
        <p:nvSpPr>
          <p:cNvPr id="84017" name="Line 47"/>
          <p:cNvSpPr>
            <a:spLocks noChangeShapeType="1"/>
          </p:cNvSpPr>
          <p:nvPr/>
        </p:nvSpPr>
        <p:spPr bwMode="auto">
          <a:xfrm>
            <a:off x="7696200" y="3048000"/>
            <a:ext cx="0" cy="8382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4018" name="Text Box 48"/>
          <p:cNvSpPr txBox="1">
            <a:spLocks noChangeArrowheads="1"/>
          </p:cNvSpPr>
          <p:nvPr/>
        </p:nvSpPr>
        <p:spPr bwMode="auto">
          <a:xfrm rot="5400000">
            <a:off x="7221538" y="1768475"/>
            <a:ext cx="14954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Arial Unicode MS" pitchFamily="34" charset="-128"/>
              </a:rPr>
              <a:t>In-Progress</a:t>
            </a:r>
          </a:p>
        </p:txBody>
      </p:sp>
      <p:sp>
        <p:nvSpPr>
          <p:cNvPr id="84019" name="Line 49"/>
          <p:cNvSpPr>
            <a:spLocks noChangeShapeType="1"/>
          </p:cNvSpPr>
          <p:nvPr/>
        </p:nvSpPr>
        <p:spPr bwMode="auto">
          <a:xfrm>
            <a:off x="7696200" y="3886200"/>
            <a:ext cx="0" cy="19050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4020" name="Text Box 50"/>
          <p:cNvSpPr txBox="1">
            <a:spLocks noChangeArrowheads="1"/>
          </p:cNvSpPr>
          <p:nvPr/>
        </p:nvSpPr>
        <p:spPr bwMode="auto">
          <a:xfrm rot="5400000">
            <a:off x="7340600" y="4013200"/>
            <a:ext cx="1412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  <a:latin typeface="Arial Unicode MS" pitchFamily="34" charset="-128"/>
              </a:rPr>
              <a:t>Completed</a:t>
            </a:r>
          </a:p>
        </p:txBody>
      </p:sp>
      <p:sp>
        <p:nvSpPr>
          <p:cNvPr id="84021" name="Line 51"/>
          <p:cNvSpPr>
            <a:spLocks noChangeShapeType="1"/>
          </p:cNvSpPr>
          <p:nvPr/>
        </p:nvSpPr>
        <p:spPr bwMode="auto">
          <a:xfrm>
            <a:off x="7696200" y="5791200"/>
            <a:ext cx="0" cy="457200"/>
          </a:xfrm>
          <a:prstGeom prst="line">
            <a:avLst/>
          </a:prstGeom>
          <a:noFill/>
          <a:ln w="57150">
            <a:solidFill>
              <a:srgbClr val="FF9933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4022" name="Text Box 52"/>
          <p:cNvSpPr txBox="1">
            <a:spLocks noChangeArrowheads="1"/>
          </p:cNvSpPr>
          <p:nvPr/>
        </p:nvSpPr>
        <p:spPr bwMode="auto">
          <a:xfrm rot="5400000">
            <a:off x="7341394" y="5688806"/>
            <a:ext cx="1411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9933"/>
                </a:solidFill>
                <a:latin typeface="Arial Unicode MS" pitchFamily="34" charset="-128"/>
              </a:rPr>
              <a:t>Committed</a:t>
            </a:r>
          </a:p>
        </p:txBody>
      </p:sp>
      <p:sp>
        <p:nvSpPr>
          <p:cNvPr id="84023" name="Line 53"/>
          <p:cNvSpPr>
            <a:spLocks noChangeShapeType="1"/>
          </p:cNvSpPr>
          <p:nvPr/>
        </p:nvSpPr>
        <p:spPr bwMode="auto">
          <a:xfrm>
            <a:off x="2819400" y="2209800"/>
            <a:ext cx="304800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4024" name="Line 54"/>
          <p:cNvSpPr>
            <a:spLocks noChangeShapeType="1"/>
          </p:cNvSpPr>
          <p:nvPr/>
        </p:nvSpPr>
        <p:spPr bwMode="auto">
          <a:xfrm>
            <a:off x="2819400" y="3352800"/>
            <a:ext cx="304800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4025" name="Line 55"/>
          <p:cNvSpPr>
            <a:spLocks noChangeShapeType="1"/>
          </p:cNvSpPr>
          <p:nvPr/>
        </p:nvSpPr>
        <p:spPr bwMode="auto">
          <a:xfrm>
            <a:off x="2895600" y="5791200"/>
            <a:ext cx="304800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4026" name="Line 56"/>
          <p:cNvSpPr>
            <a:spLocks noChangeShapeType="1"/>
          </p:cNvSpPr>
          <p:nvPr/>
        </p:nvSpPr>
        <p:spPr bwMode="auto">
          <a:xfrm flipV="1">
            <a:off x="3200400" y="3048000"/>
            <a:ext cx="4419600" cy="304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4027" name="Line 57"/>
          <p:cNvSpPr>
            <a:spLocks noChangeShapeType="1"/>
          </p:cNvSpPr>
          <p:nvPr/>
        </p:nvSpPr>
        <p:spPr bwMode="auto">
          <a:xfrm flipV="1">
            <a:off x="3352800" y="3886200"/>
            <a:ext cx="4267200" cy="76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4028" name="Line 58"/>
          <p:cNvSpPr>
            <a:spLocks noChangeShapeType="1"/>
          </p:cNvSpPr>
          <p:nvPr/>
        </p:nvSpPr>
        <p:spPr bwMode="auto">
          <a:xfrm flipV="1">
            <a:off x="3276600" y="5791200"/>
            <a:ext cx="44196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4029" name="Line 59"/>
          <p:cNvSpPr>
            <a:spLocks noChangeShapeType="1"/>
          </p:cNvSpPr>
          <p:nvPr/>
        </p:nvSpPr>
        <p:spPr bwMode="auto">
          <a:xfrm>
            <a:off x="2819400" y="1752600"/>
            <a:ext cx="3048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4030" name="Line 60"/>
          <p:cNvSpPr>
            <a:spLocks noChangeShapeType="1"/>
          </p:cNvSpPr>
          <p:nvPr/>
        </p:nvSpPr>
        <p:spPr bwMode="auto">
          <a:xfrm>
            <a:off x="2286000" y="4343400"/>
            <a:ext cx="3048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4031" name="Line 61"/>
          <p:cNvSpPr>
            <a:spLocks noChangeShapeType="1"/>
          </p:cNvSpPr>
          <p:nvPr/>
        </p:nvSpPr>
        <p:spPr bwMode="auto">
          <a:xfrm>
            <a:off x="2895600" y="5486400"/>
            <a:ext cx="3048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4032" name="Line 62"/>
          <p:cNvSpPr>
            <a:spLocks noChangeShapeType="1"/>
          </p:cNvSpPr>
          <p:nvPr/>
        </p:nvSpPr>
        <p:spPr bwMode="auto">
          <a:xfrm>
            <a:off x="2362200" y="3352800"/>
            <a:ext cx="0" cy="838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arrow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4033" name="Line 63"/>
          <p:cNvSpPr>
            <a:spLocks noChangeShapeType="1"/>
          </p:cNvSpPr>
          <p:nvPr/>
        </p:nvSpPr>
        <p:spPr bwMode="auto">
          <a:xfrm flipV="1">
            <a:off x="3200400" y="3048000"/>
            <a:ext cx="4419600" cy="304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4034" name="Line 64"/>
          <p:cNvSpPr>
            <a:spLocks noChangeShapeType="1"/>
          </p:cNvSpPr>
          <p:nvPr/>
        </p:nvSpPr>
        <p:spPr bwMode="auto">
          <a:xfrm>
            <a:off x="2362200" y="3352800"/>
            <a:ext cx="0" cy="838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arrow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4035" name="Line 65"/>
          <p:cNvSpPr>
            <a:spLocks noChangeShapeType="1"/>
          </p:cNvSpPr>
          <p:nvPr/>
        </p:nvSpPr>
        <p:spPr bwMode="auto">
          <a:xfrm flipV="1">
            <a:off x="3352800" y="3886200"/>
            <a:ext cx="4267200" cy="76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4036" name="Line 66"/>
          <p:cNvSpPr>
            <a:spLocks noChangeShapeType="1"/>
          </p:cNvSpPr>
          <p:nvPr/>
        </p:nvSpPr>
        <p:spPr bwMode="auto">
          <a:xfrm flipV="1">
            <a:off x="3200400" y="3048000"/>
            <a:ext cx="4419600" cy="304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4037" name="Line 67"/>
          <p:cNvSpPr>
            <a:spLocks noChangeShapeType="1"/>
          </p:cNvSpPr>
          <p:nvPr/>
        </p:nvSpPr>
        <p:spPr bwMode="auto">
          <a:xfrm>
            <a:off x="2362200" y="3352800"/>
            <a:ext cx="0" cy="838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arrow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4038" name="Line 68"/>
          <p:cNvSpPr>
            <a:spLocks noChangeShapeType="1"/>
          </p:cNvSpPr>
          <p:nvPr/>
        </p:nvSpPr>
        <p:spPr bwMode="auto">
          <a:xfrm flipV="1">
            <a:off x="3276600" y="5791200"/>
            <a:ext cx="4419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4039" name="Line 69"/>
          <p:cNvSpPr>
            <a:spLocks noChangeShapeType="1"/>
          </p:cNvSpPr>
          <p:nvPr/>
        </p:nvSpPr>
        <p:spPr bwMode="auto">
          <a:xfrm flipV="1">
            <a:off x="3352800" y="3886200"/>
            <a:ext cx="4267200" cy="76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4040" name="Line 70"/>
          <p:cNvSpPr>
            <a:spLocks noChangeShapeType="1"/>
          </p:cNvSpPr>
          <p:nvPr/>
        </p:nvSpPr>
        <p:spPr bwMode="auto">
          <a:xfrm flipV="1">
            <a:off x="3200400" y="3048000"/>
            <a:ext cx="441960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4041" name="Line 71"/>
          <p:cNvSpPr>
            <a:spLocks noChangeShapeType="1"/>
          </p:cNvSpPr>
          <p:nvPr/>
        </p:nvSpPr>
        <p:spPr bwMode="auto">
          <a:xfrm>
            <a:off x="2362200" y="3352800"/>
            <a:ext cx="0" cy="838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arrow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Out-of-Order Execution: Stages</a:t>
            </a:r>
          </a:p>
        </p:txBody>
      </p:sp>
      <p:sp>
        <p:nvSpPr>
          <p:cNvPr id="849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Fetch:</a:t>
            </a:r>
            <a:r>
              <a:rPr lang="en-US" b="0" dirty="0" smtClean="0"/>
              <a:t> get instruction from memory</a:t>
            </a:r>
            <a:endParaRPr lang="en-US" dirty="0" smtClean="0"/>
          </a:p>
          <a:p>
            <a:r>
              <a:rPr lang="en-US" dirty="0" smtClean="0"/>
              <a:t>Decode/Dispatch:</a:t>
            </a:r>
            <a:r>
              <a:rPr lang="en-US" b="0" dirty="0" smtClean="0"/>
              <a:t> what is it? What are the dependences</a:t>
            </a:r>
            <a:endParaRPr lang="en-US" dirty="0" smtClean="0"/>
          </a:p>
          <a:p>
            <a:r>
              <a:rPr lang="en-US" dirty="0" smtClean="0"/>
              <a:t>Issue: </a:t>
            </a:r>
            <a:r>
              <a:rPr lang="en-US" b="0" dirty="0" smtClean="0"/>
              <a:t>go – all dependences satisfied</a:t>
            </a:r>
            <a:endParaRPr lang="en-US" dirty="0" smtClean="0"/>
          </a:p>
          <a:p>
            <a:r>
              <a:rPr lang="en-US" dirty="0" smtClean="0"/>
              <a:t>Execute: </a:t>
            </a:r>
            <a:r>
              <a:rPr lang="en-US" b="0" dirty="0" smtClean="0"/>
              <a:t>perform operation</a:t>
            </a:r>
            <a:endParaRPr lang="en-US" dirty="0" smtClean="0"/>
          </a:p>
          <a:p>
            <a:r>
              <a:rPr lang="en-US" dirty="0" smtClean="0"/>
              <a:t>Complete: </a:t>
            </a:r>
            <a:r>
              <a:rPr lang="en-US" b="0" dirty="0" smtClean="0"/>
              <a:t>result available to other </a:t>
            </a:r>
            <a:r>
              <a:rPr lang="en-US" b="0" dirty="0" err="1" smtClean="0"/>
              <a:t>insts</a:t>
            </a:r>
            <a:r>
              <a:rPr lang="en-US" b="0" dirty="0" smtClean="0"/>
              <a:t>.</a:t>
            </a:r>
            <a:endParaRPr lang="en-US" dirty="0" smtClean="0"/>
          </a:p>
          <a:p>
            <a:r>
              <a:rPr lang="en-US" dirty="0" smtClean="0"/>
              <a:t>Commit: </a:t>
            </a:r>
            <a:r>
              <a:rPr lang="en-US" b="0" dirty="0" smtClean="0"/>
              <a:t>result available to outsiders</a:t>
            </a: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Frame trade offs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larger the frame the more optimizations can be applied</a:t>
            </a:r>
          </a:p>
          <a:p>
            <a:endParaRPr lang="en-US" dirty="0" smtClean="0"/>
          </a:p>
          <a:p>
            <a:r>
              <a:rPr lang="en-US" dirty="0" smtClean="0"/>
              <a:t>How likely it is to complete</a:t>
            </a:r>
          </a:p>
          <a:p>
            <a:endParaRPr lang="en-US" dirty="0" smtClean="0"/>
          </a:p>
          <a:p>
            <a:r>
              <a:rPr lang="en-US" dirty="0" smtClean="0"/>
              <a:t>What fraction of the execution stream is converted to frames?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75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03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OOO Scheduling</a:t>
            </a:r>
          </a:p>
        </p:txBody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Instruction @ Decode: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Do I have dependences yet to be satisfied?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Yes, stall until they are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No, clear to issue</a:t>
            </a:r>
          </a:p>
          <a:p>
            <a:pPr>
              <a:lnSpc>
                <a:spcPct val="90000"/>
              </a:lnSpc>
            </a:pPr>
            <a:r>
              <a:rPr lang="en-US" smtClean="0"/>
              <a:t>When Do I Wakeup?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Producer Completes and notifies me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If All dependences satisfied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I can proceed</a:t>
            </a:r>
          </a:p>
          <a:p>
            <a:pPr>
              <a:lnSpc>
                <a:spcPct val="90000"/>
              </a:lnSpc>
            </a:pPr>
            <a:endParaRPr lang="en-US" smtClean="0"/>
          </a:p>
          <a:p>
            <a:pPr>
              <a:lnSpc>
                <a:spcPct val="90000"/>
              </a:lnSpc>
            </a:pPr>
            <a:r>
              <a:rPr lang="en-US" smtClean="0"/>
              <a:t>Dependence: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(later instruction, earlier instruction) &amp; type</a:t>
            </a:r>
          </a:p>
          <a:p>
            <a:pPr>
              <a:lnSpc>
                <a:spcPct val="90000"/>
              </a:lnSpc>
            </a:pPr>
            <a:r>
              <a:rPr lang="en-US" smtClean="0">
                <a:solidFill>
                  <a:srgbClr val="800000"/>
                </a:solidFill>
              </a:rPr>
              <a:t>We’ll first consider RAW and then move on to WAW and WAR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Stalling @ Decode for RAW</a:t>
            </a:r>
          </a:p>
        </p:txBody>
      </p:sp>
      <p:sp>
        <p:nvSpPr>
          <p:cNvPr id="8806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Are there unsatisfied dependences?</a:t>
            </a:r>
          </a:p>
          <a:p>
            <a:pPr lvl="1"/>
            <a:r>
              <a:rPr lang="en-US" smtClean="0"/>
              <a:t>RAW: have to wait for register value</a:t>
            </a:r>
          </a:p>
          <a:p>
            <a:pPr lvl="1"/>
            <a:r>
              <a:rPr lang="en-US" smtClean="0"/>
              <a:t>We don’t really care who is producing the value</a:t>
            </a:r>
          </a:p>
          <a:p>
            <a:pPr lvl="1"/>
            <a:r>
              <a:rPr lang="en-US" smtClean="0"/>
              <a:t>Only whether it is available</a:t>
            </a:r>
          </a:p>
          <a:p>
            <a:r>
              <a:rPr lang="en-US" smtClean="0"/>
              <a:t>Can use the Register Availability Vector as in pipelining/superscalar</a:t>
            </a:r>
          </a:p>
          <a:p>
            <a:pPr lvl="1"/>
            <a:r>
              <a:rPr lang="en-US" smtClean="0"/>
              <a:t>Also known as scoreboard </a:t>
            </a:r>
          </a:p>
          <a:p>
            <a:r>
              <a:rPr lang="en-US" smtClean="0"/>
              <a:t>At Decode</a:t>
            </a:r>
          </a:p>
          <a:p>
            <a:pPr lvl="1"/>
            <a:r>
              <a:rPr lang="en-US" smtClean="0"/>
              <a:t>Reset bit corresponding to your target</a:t>
            </a:r>
          </a:p>
          <a:p>
            <a:pPr lvl="1"/>
            <a:r>
              <a:rPr lang="en-US" smtClean="0"/>
              <a:t>At writeback set</a:t>
            </a:r>
          </a:p>
          <a:p>
            <a:pPr lvl="1"/>
            <a:r>
              <a:rPr lang="en-US" smtClean="0"/>
              <a:t>Check all bits for source regs: if any is 0 stall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05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Issuing Instructions: Scheduling</a:t>
            </a:r>
          </a:p>
        </p:txBody>
      </p:sp>
      <p:sp>
        <p:nvSpPr>
          <p:cNvPr id="8909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smtClean="0"/>
              <a:t>Determine when an instruction can issue</a:t>
            </a:r>
          </a:p>
          <a:p>
            <a:pPr lvl="1"/>
            <a:r>
              <a:rPr lang="en-US" sz="2000" smtClean="0"/>
              <a:t>Ignore resources for the time being</a:t>
            </a:r>
          </a:p>
          <a:p>
            <a:r>
              <a:rPr lang="en-US" sz="2000" smtClean="0"/>
              <a:t>Stalled because of RAW w/ preceding instruction</a:t>
            </a:r>
          </a:p>
          <a:p>
            <a:r>
              <a:rPr lang="en-US" sz="2000" smtClean="0"/>
              <a:t>Concept: </a:t>
            </a:r>
          </a:p>
          <a:p>
            <a:pPr lvl="1"/>
            <a:r>
              <a:rPr lang="en-US" sz="2000" smtClean="0"/>
              <a:t>Producer (write) notifies consumers (read)</a:t>
            </a:r>
          </a:p>
          <a:p>
            <a:r>
              <a:rPr lang="en-US" sz="2000" smtClean="0"/>
              <a:t>Requirements:</a:t>
            </a:r>
          </a:p>
          <a:p>
            <a:pPr lvl="1"/>
            <a:r>
              <a:rPr lang="en-US" sz="2000" smtClean="0"/>
              <a:t>Consumers need to be able to identify producer</a:t>
            </a:r>
          </a:p>
          <a:p>
            <a:pPr lvl="1"/>
            <a:r>
              <a:rPr lang="en-US" sz="2000" smtClean="0"/>
              <a:t>The </a:t>
            </a:r>
            <a:r>
              <a:rPr lang="en-US" sz="2000" smtClean="0">
                <a:solidFill>
                  <a:srgbClr val="800000"/>
                </a:solidFill>
              </a:rPr>
              <a:t>register name</a:t>
            </a:r>
            <a:r>
              <a:rPr lang="en-US" sz="2000" smtClean="0"/>
              <a:t> is one possible link</a:t>
            </a:r>
          </a:p>
          <a:p>
            <a:r>
              <a:rPr lang="en-US" sz="2000" smtClean="0"/>
              <a:t>Mechanism</a:t>
            </a:r>
          </a:p>
          <a:p>
            <a:pPr lvl="1"/>
            <a:r>
              <a:rPr lang="en-US" sz="2000" smtClean="0"/>
              <a:t>Consumer placed in a </a:t>
            </a:r>
            <a:r>
              <a:rPr lang="en-US" sz="2000" smtClean="0">
                <a:solidFill>
                  <a:srgbClr val="800000"/>
                </a:solidFill>
              </a:rPr>
              <a:t>reservation station</a:t>
            </a:r>
            <a:r>
              <a:rPr lang="en-US" sz="2000" smtClean="0"/>
              <a:t> </a:t>
            </a:r>
          </a:p>
          <a:p>
            <a:pPr lvl="1"/>
            <a:r>
              <a:rPr lang="en-US" sz="2000" smtClean="0"/>
              <a:t>Producers on complete broadcasts identity</a:t>
            </a:r>
          </a:p>
          <a:p>
            <a:pPr lvl="1"/>
            <a:r>
              <a:rPr lang="en-US" sz="2000" smtClean="0"/>
              <a:t>Waiting instructions observe</a:t>
            </a:r>
          </a:p>
          <a:p>
            <a:pPr lvl="1"/>
            <a:r>
              <a:rPr lang="en-US" sz="2000" smtClean="0"/>
              <a:t>Update Operand Availability </a:t>
            </a:r>
          </a:p>
          <a:p>
            <a:pPr lvl="1"/>
            <a:r>
              <a:rPr lang="en-US" sz="2000" smtClean="0"/>
              <a:t>Issue if all operands now available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06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Reservation Station</a:t>
            </a:r>
          </a:p>
        </p:txBody>
      </p:sp>
      <p:sp>
        <p:nvSpPr>
          <p:cNvPr id="9011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State pertaining to an instruction</a:t>
            </a:r>
          </a:p>
          <a:p>
            <a:pPr lvl="1"/>
            <a:r>
              <a:rPr lang="en-US" smtClean="0"/>
              <a:t>What registers it reads</a:t>
            </a:r>
          </a:p>
          <a:p>
            <a:pPr lvl="1"/>
            <a:r>
              <a:rPr lang="en-US" smtClean="0"/>
              <a:t>Whether they are available</a:t>
            </a:r>
          </a:p>
          <a:p>
            <a:pPr lvl="1"/>
            <a:r>
              <a:rPr lang="en-US" smtClean="0"/>
              <a:t>What is the destination register</a:t>
            </a:r>
          </a:p>
          <a:p>
            <a:pPr lvl="1"/>
            <a:r>
              <a:rPr lang="en-US" smtClean="0"/>
              <a:t>What state is the instruction in</a:t>
            </a:r>
          </a:p>
          <a:p>
            <a:pPr lvl="2"/>
            <a:r>
              <a:rPr lang="en-US" smtClean="0"/>
              <a:t>Waiting</a:t>
            </a:r>
          </a:p>
          <a:p>
            <a:pPr lvl="2"/>
            <a:r>
              <a:rPr lang="en-US" smtClean="0"/>
              <a:t>Executing</a:t>
            </a:r>
          </a:p>
          <a:p>
            <a:pPr lvl="1"/>
            <a:endParaRPr lang="en-US" smtClean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Out-Of-Order Exec. Example</a:t>
            </a:r>
          </a:p>
        </p:txBody>
      </p:sp>
      <p:sp>
        <p:nvSpPr>
          <p:cNvPr id="91141" name="Rectangle 3"/>
          <p:cNvSpPr>
            <a:spLocks noChangeArrowheads="1"/>
          </p:cNvSpPr>
          <p:nvPr/>
        </p:nvSpPr>
        <p:spPr bwMode="auto">
          <a:xfrm>
            <a:off x="685800" y="1066800"/>
            <a:ext cx="77724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b="1" dirty="0">
                <a:latin typeface="AvantGarde" pitchFamily="34" charset="0"/>
              </a:rPr>
              <a:t>loop:		add	r4,	r4,	4</a:t>
            </a:r>
            <a:endParaRPr lang="el-GR" b="1" dirty="0">
              <a:latin typeface="AvantGarde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l-GR" b="1" dirty="0">
                <a:latin typeface="AvantGarde" pitchFamily="34" charset="0"/>
              </a:rPr>
              <a:t>			</a:t>
            </a:r>
            <a:r>
              <a:rPr lang="en-US" b="1" dirty="0">
                <a:latin typeface="AvantGarde" pitchFamily="34" charset="0"/>
              </a:rPr>
              <a:t>ld 	r2, 	10(r4)		</a:t>
            </a:r>
            <a:r>
              <a:rPr lang="en-US" b="1" dirty="0">
                <a:solidFill>
                  <a:srgbClr val="FF0000"/>
                </a:solidFill>
                <a:latin typeface="AvantGarde" pitchFamily="34" charset="0"/>
              </a:rPr>
              <a:t>4 cycles lat</a:t>
            </a:r>
          </a:p>
          <a:p>
            <a:pPr marL="342900" indent="-342900">
              <a:spcBef>
                <a:spcPct val="20000"/>
              </a:spcBef>
            </a:pPr>
            <a:r>
              <a:rPr lang="en-US" b="1" dirty="0">
                <a:latin typeface="AvantGarde" pitchFamily="34" charset="0"/>
              </a:rPr>
              <a:t>			add	r3,	r3,	r2</a:t>
            </a:r>
          </a:p>
          <a:p>
            <a:pPr marL="342900" indent="-342900">
              <a:spcBef>
                <a:spcPct val="20000"/>
              </a:spcBef>
            </a:pPr>
            <a:r>
              <a:rPr lang="en-US" b="1" dirty="0">
                <a:latin typeface="AvantGarde" pitchFamily="34" charset="0"/>
              </a:rPr>
              <a:t>			sub	r1,	r1,	1</a:t>
            </a:r>
          </a:p>
          <a:p>
            <a:pPr marL="342900" indent="-342900">
              <a:spcBef>
                <a:spcPct val="20000"/>
              </a:spcBef>
            </a:pPr>
            <a:r>
              <a:rPr lang="en-US" b="1" dirty="0">
                <a:latin typeface="AvantGarde" pitchFamily="34" charset="0"/>
              </a:rPr>
              <a:t>			</a:t>
            </a:r>
            <a:r>
              <a:rPr lang="en-US" b="1" dirty="0" err="1">
                <a:latin typeface="AvantGarde" pitchFamily="34" charset="0"/>
              </a:rPr>
              <a:t>bne</a:t>
            </a:r>
            <a:r>
              <a:rPr lang="en-US" b="1" dirty="0">
                <a:latin typeface="AvantGarde" pitchFamily="34" charset="0"/>
              </a:rPr>
              <a:t>	r1,	r0,	loop</a:t>
            </a:r>
          </a:p>
        </p:txBody>
      </p:sp>
      <p:grpSp>
        <p:nvGrpSpPr>
          <p:cNvPr id="91142" name="Group 4"/>
          <p:cNvGrpSpPr>
            <a:grpSpLocks/>
          </p:cNvGrpSpPr>
          <p:nvPr/>
        </p:nvGrpSpPr>
        <p:grpSpPr bwMode="auto">
          <a:xfrm>
            <a:off x="908050" y="3630613"/>
            <a:ext cx="2895600" cy="381000"/>
            <a:chOff x="672" y="1968"/>
            <a:chExt cx="1920" cy="240"/>
          </a:xfrm>
        </p:grpSpPr>
        <p:sp>
          <p:nvSpPr>
            <p:cNvPr id="91184" name="Rectangle 5"/>
            <p:cNvSpPr>
              <a:spLocks noChangeArrowheads="1"/>
            </p:cNvSpPr>
            <p:nvPr/>
          </p:nvSpPr>
          <p:spPr bwMode="auto">
            <a:xfrm>
              <a:off x="67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91185" name="Rectangle 6"/>
            <p:cNvSpPr>
              <a:spLocks noChangeArrowheads="1"/>
            </p:cNvSpPr>
            <p:nvPr/>
          </p:nvSpPr>
          <p:spPr bwMode="auto">
            <a:xfrm>
              <a:off x="115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91186" name="Rectangle 7"/>
            <p:cNvSpPr>
              <a:spLocks noChangeArrowheads="1"/>
            </p:cNvSpPr>
            <p:nvPr/>
          </p:nvSpPr>
          <p:spPr bwMode="auto">
            <a:xfrm>
              <a:off x="163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91187" name="Rectangle 8"/>
            <p:cNvSpPr>
              <a:spLocks noChangeArrowheads="1"/>
            </p:cNvSpPr>
            <p:nvPr/>
          </p:nvSpPr>
          <p:spPr bwMode="auto">
            <a:xfrm>
              <a:off x="211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</p:grpSp>
      <p:sp>
        <p:nvSpPr>
          <p:cNvPr id="91143" name="Text Box 9"/>
          <p:cNvSpPr txBox="1">
            <a:spLocks noChangeArrowheads="1"/>
          </p:cNvSpPr>
          <p:nvPr/>
        </p:nvSpPr>
        <p:spPr bwMode="auto">
          <a:xfrm>
            <a:off x="1044575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91144" name="Text Box 10"/>
          <p:cNvSpPr txBox="1">
            <a:spLocks noChangeArrowheads="1"/>
          </p:cNvSpPr>
          <p:nvPr/>
        </p:nvSpPr>
        <p:spPr bwMode="auto">
          <a:xfrm>
            <a:off x="18224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1145" name="Text Box 11"/>
          <p:cNvSpPr txBox="1">
            <a:spLocks noChangeArrowheads="1"/>
          </p:cNvSpPr>
          <p:nvPr/>
        </p:nvSpPr>
        <p:spPr bwMode="auto">
          <a:xfrm>
            <a:off x="2508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1146" name="Text Box 12"/>
          <p:cNvSpPr txBox="1">
            <a:spLocks noChangeArrowheads="1"/>
          </p:cNvSpPr>
          <p:nvPr/>
        </p:nvSpPr>
        <p:spPr bwMode="auto">
          <a:xfrm>
            <a:off x="3270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1147" name="Text Box 13"/>
          <p:cNvSpPr txBox="1">
            <a:spLocks noChangeArrowheads="1"/>
          </p:cNvSpPr>
          <p:nvPr/>
        </p:nvSpPr>
        <p:spPr bwMode="auto">
          <a:xfrm>
            <a:off x="908050" y="2836863"/>
            <a:ext cx="6969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AvantGarde" pitchFamily="34" charset="0"/>
              </a:rPr>
              <a:t>RAV</a:t>
            </a:r>
            <a:endParaRPr lang="en-US">
              <a:latin typeface="AvantGarde" pitchFamily="34" charset="0"/>
            </a:endParaRPr>
          </a:p>
        </p:txBody>
      </p:sp>
      <p:sp>
        <p:nvSpPr>
          <p:cNvPr id="91148" name="Rectangle 14"/>
          <p:cNvSpPr>
            <a:spLocks noChangeArrowheads="1"/>
          </p:cNvSpPr>
          <p:nvPr/>
        </p:nvSpPr>
        <p:spPr bwMode="auto">
          <a:xfrm>
            <a:off x="39624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op</a:t>
            </a:r>
          </a:p>
        </p:txBody>
      </p:sp>
      <p:sp>
        <p:nvSpPr>
          <p:cNvPr id="91149" name="Rectangle 15"/>
          <p:cNvSpPr>
            <a:spLocks noChangeArrowheads="1"/>
          </p:cNvSpPr>
          <p:nvPr/>
        </p:nvSpPr>
        <p:spPr bwMode="auto">
          <a:xfrm>
            <a:off x="48768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src1</a:t>
            </a:r>
          </a:p>
        </p:txBody>
      </p:sp>
      <p:sp>
        <p:nvSpPr>
          <p:cNvPr id="91150" name="Rectangle 16"/>
          <p:cNvSpPr>
            <a:spLocks noChangeArrowheads="1"/>
          </p:cNvSpPr>
          <p:nvPr/>
        </p:nvSpPr>
        <p:spPr bwMode="auto">
          <a:xfrm>
            <a:off x="57912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src2</a:t>
            </a:r>
          </a:p>
        </p:txBody>
      </p:sp>
      <p:sp>
        <p:nvSpPr>
          <p:cNvPr id="91151" name="Rectangle 17"/>
          <p:cNvSpPr>
            <a:spLocks noChangeArrowheads="1"/>
          </p:cNvSpPr>
          <p:nvPr/>
        </p:nvSpPr>
        <p:spPr bwMode="auto">
          <a:xfrm>
            <a:off x="67056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tgt</a:t>
            </a:r>
          </a:p>
        </p:txBody>
      </p:sp>
      <p:sp>
        <p:nvSpPr>
          <p:cNvPr id="91152" name="Text Box 18"/>
          <p:cNvSpPr txBox="1">
            <a:spLocks noChangeArrowheads="1"/>
          </p:cNvSpPr>
          <p:nvPr/>
        </p:nvSpPr>
        <p:spPr bwMode="auto">
          <a:xfrm>
            <a:off x="1025525" y="4584700"/>
            <a:ext cx="13033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AvantGarde" pitchFamily="34" charset="0"/>
              </a:rPr>
              <a:t>Cycle 0</a:t>
            </a:r>
          </a:p>
        </p:txBody>
      </p:sp>
      <p:grpSp>
        <p:nvGrpSpPr>
          <p:cNvPr id="91153" name="Group 19"/>
          <p:cNvGrpSpPr>
            <a:grpSpLocks/>
          </p:cNvGrpSpPr>
          <p:nvPr/>
        </p:nvGrpSpPr>
        <p:grpSpPr bwMode="auto">
          <a:xfrm>
            <a:off x="3962400" y="3554413"/>
            <a:ext cx="4572000" cy="457200"/>
            <a:chOff x="2496" y="2239"/>
            <a:chExt cx="2880" cy="288"/>
          </a:xfrm>
        </p:grpSpPr>
        <p:sp>
          <p:nvSpPr>
            <p:cNvPr id="91179" name="Rectangle 20"/>
            <p:cNvSpPr>
              <a:spLocks noChangeArrowheads="1"/>
            </p:cNvSpPr>
            <p:nvPr/>
          </p:nvSpPr>
          <p:spPr bwMode="auto">
            <a:xfrm>
              <a:off x="2496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80" name="Rectangle 21"/>
            <p:cNvSpPr>
              <a:spLocks noChangeArrowheads="1"/>
            </p:cNvSpPr>
            <p:nvPr/>
          </p:nvSpPr>
          <p:spPr bwMode="auto">
            <a:xfrm>
              <a:off x="3072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81" name="Rectangle 22"/>
            <p:cNvSpPr>
              <a:spLocks noChangeArrowheads="1"/>
            </p:cNvSpPr>
            <p:nvPr/>
          </p:nvSpPr>
          <p:spPr bwMode="auto">
            <a:xfrm>
              <a:off x="3648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82" name="Rectangle 23"/>
            <p:cNvSpPr>
              <a:spLocks noChangeArrowheads="1"/>
            </p:cNvSpPr>
            <p:nvPr/>
          </p:nvSpPr>
          <p:spPr bwMode="auto">
            <a:xfrm>
              <a:off x="4224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83" name="Rectangle 24"/>
            <p:cNvSpPr>
              <a:spLocks noChangeArrowheads="1"/>
            </p:cNvSpPr>
            <p:nvPr/>
          </p:nvSpPr>
          <p:spPr bwMode="auto">
            <a:xfrm>
              <a:off x="4800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</p:grpSp>
      <p:sp>
        <p:nvSpPr>
          <p:cNvPr id="91154" name="Rectangle 25"/>
          <p:cNvSpPr>
            <a:spLocks noChangeArrowheads="1"/>
          </p:cNvSpPr>
          <p:nvPr/>
        </p:nvSpPr>
        <p:spPr bwMode="auto">
          <a:xfrm>
            <a:off x="76200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status</a:t>
            </a:r>
          </a:p>
        </p:txBody>
      </p:sp>
      <p:grpSp>
        <p:nvGrpSpPr>
          <p:cNvPr id="91155" name="Group 26"/>
          <p:cNvGrpSpPr>
            <a:grpSpLocks/>
          </p:cNvGrpSpPr>
          <p:nvPr/>
        </p:nvGrpSpPr>
        <p:grpSpPr bwMode="auto">
          <a:xfrm>
            <a:off x="3962400" y="4011613"/>
            <a:ext cx="4572000" cy="457200"/>
            <a:chOff x="2496" y="2239"/>
            <a:chExt cx="2880" cy="288"/>
          </a:xfrm>
        </p:grpSpPr>
        <p:sp>
          <p:nvSpPr>
            <p:cNvPr id="91174" name="Rectangle 27"/>
            <p:cNvSpPr>
              <a:spLocks noChangeArrowheads="1"/>
            </p:cNvSpPr>
            <p:nvPr/>
          </p:nvSpPr>
          <p:spPr bwMode="auto">
            <a:xfrm>
              <a:off x="2496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75" name="Rectangle 28"/>
            <p:cNvSpPr>
              <a:spLocks noChangeArrowheads="1"/>
            </p:cNvSpPr>
            <p:nvPr/>
          </p:nvSpPr>
          <p:spPr bwMode="auto">
            <a:xfrm>
              <a:off x="3072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76" name="Rectangle 29"/>
            <p:cNvSpPr>
              <a:spLocks noChangeArrowheads="1"/>
            </p:cNvSpPr>
            <p:nvPr/>
          </p:nvSpPr>
          <p:spPr bwMode="auto">
            <a:xfrm>
              <a:off x="3648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77" name="Rectangle 30"/>
            <p:cNvSpPr>
              <a:spLocks noChangeArrowheads="1"/>
            </p:cNvSpPr>
            <p:nvPr/>
          </p:nvSpPr>
          <p:spPr bwMode="auto">
            <a:xfrm>
              <a:off x="4224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78" name="Rectangle 31"/>
            <p:cNvSpPr>
              <a:spLocks noChangeArrowheads="1"/>
            </p:cNvSpPr>
            <p:nvPr/>
          </p:nvSpPr>
          <p:spPr bwMode="auto">
            <a:xfrm>
              <a:off x="4800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</p:grpSp>
      <p:grpSp>
        <p:nvGrpSpPr>
          <p:cNvPr id="91156" name="Group 32"/>
          <p:cNvGrpSpPr>
            <a:grpSpLocks/>
          </p:cNvGrpSpPr>
          <p:nvPr/>
        </p:nvGrpSpPr>
        <p:grpSpPr bwMode="auto">
          <a:xfrm>
            <a:off x="3962400" y="4468813"/>
            <a:ext cx="4572000" cy="457200"/>
            <a:chOff x="2496" y="2239"/>
            <a:chExt cx="2880" cy="288"/>
          </a:xfrm>
        </p:grpSpPr>
        <p:sp>
          <p:nvSpPr>
            <p:cNvPr id="91169" name="Rectangle 33"/>
            <p:cNvSpPr>
              <a:spLocks noChangeArrowheads="1"/>
            </p:cNvSpPr>
            <p:nvPr/>
          </p:nvSpPr>
          <p:spPr bwMode="auto">
            <a:xfrm>
              <a:off x="2496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70" name="Rectangle 34"/>
            <p:cNvSpPr>
              <a:spLocks noChangeArrowheads="1"/>
            </p:cNvSpPr>
            <p:nvPr/>
          </p:nvSpPr>
          <p:spPr bwMode="auto">
            <a:xfrm>
              <a:off x="3072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71" name="Rectangle 35"/>
            <p:cNvSpPr>
              <a:spLocks noChangeArrowheads="1"/>
            </p:cNvSpPr>
            <p:nvPr/>
          </p:nvSpPr>
          <p:spPr bwMode="auto">
            <a:xfrm>
              <a:off x="3648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72" name="Rectangle 36"/>
            <p:cNvSpPr>
              <a:spLocks noChangeArrowheads="1"/>
            </p:cNvSpPr>
            <p:nvPr/>
          </p:nvSpPr>
          <p:spPr bwMode="auto">
            <a:xfrm>
              <a:off x="4224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73" name="Rectangle 37"/>
            <p:cNvSpPr>
              <a:spLocks noChangeArrowheads="1"/>
            </p:cNvSpPr>
            <p:nvPr/>
          </p:nvSpPr>
          <p:spPr bwMode="auto">
            <a:xfrm>
              <a:off x="4800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</p:grpSp>
      <p:grpSp>
        <p:nvGrpSpPr>
          <p:cNvPr id="91157" name="Group 38"/>
          <p:cNvGrpSpPr>
            <a:grpSpLocks/>
          </p:cNvGrpSpPr>
          <p:nvPr/>
        </p:nvGrpSpPr>
        <p:grpSpPr bwMode="auto">
          <a:xfrm>
            <a:off x="3962400" y="4926013"/>
            <a:ext cx="4572000" cy="457200"/>
            <a:chOff x="2496" y="2239"/>
            <a:chExt cx="2880" cy="288"/>
          </a:xfrm>
        </p:grpSpPr>
        <p:sp>
          <p:nvSpPr>
            <p:cNvPr id="91164" name="Rectangle 39"/>
            <p:cNvSpPr>
              <a:spLocks noChangeArrowheads="1"/>
            </p:cNvSpPr>
            <p:nvPr/>
          </p:nvSpPr>
          <p:spPr bwMode="auto">
            <a:xfrm>
              <a:off x="2496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65" name="Rectangle 40"/>
            <p:cNvSpPr>
              <a:spLocks noChangeArrowheads="1"/>
            </p:cNvSpPr>
            <p:nvPr/>
          </p:nvSpPr>
          <p:spPr bwMode="auto">
            <a:xfrm>
              <a:off x="3072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66" name="Rectangle 41"/>
            <p:cNvSpPr>
              <a:spLocks noChangeArrowheads="1"/>
            </p:cNvSpPr>
            <p:nvPr/>
          </p:nvSpPr>
          <p:spPr bwMode="auto">
            <a:xfrm>
              <a:off x="3648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67" name="Rectangle 42"/>
            <p:cNvSpPr>
              <a:spLocks noChangeArrowheads="1"/>
            </p:cNvSpPr>
            <p:nvPr/>
          </p:nvSpPr>
          <p:spPr bwMode="auto">
            <a:xfrm>
              <a:off x="4224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68" name="Rectangle 43"/>
            <p:cNvSpPr>
              <a:spLocks noChangeArrowheads="1"/>
            </p:cNvSpPr>
            <p:nvPr/>
          </p:nvSpPr>
          <p:spPr bwMode="auto">
            <a:xfrm>
              <a:off x="4800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</p:grpSp>
      <p:grpSp>
        <p:nvGrpSpPr>
          <p:cNvPr id="91158" name="Group 44"/>
          <p:cNvGrpSpPr>
            <a:grpSpLocks/>
          </p:cNvGrpSpPr>
          <p:nvPr/>
        </p:nvGrpSpPr>
        <p:grpSpPr bwMode="auto">
          <a:xfrm>
            <a:off x="3962400" y="5383213"/>
            <a:ext cx="4572000" cy="457200"/>
            <a:chOff x="2496" y="2239"/>
            <a:chExt cx="2880" cy="288"/>
          </a:xfrm>
        </p:grpSpPr>
        <p:sp>
          <p:nvSpPr>
            <p:cNvPr id="91159" name="Rectangle 45"/>
            <p:cNvSpPr>
              <a:spLocks noChangeArrowheads="1"/>
            </p:cNvSpPr>
            <p:nvPr/>
          </p:nvSpPr>
          <p:spPr bwMode="auto">
            <a:xfrm>
              <a:off x="2496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60" name="Rectangle 46"/>
            <p:cNvSpPr>
              <a:spLocks noChangeArrowheads="1"/>
            </p:cNvSpPr>
            <p:nvPr/>
          </p:nvSpPr>
          <p:spPr bwMode="auto">
            <a:xfrm>
              <a:off x="3072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61" name="Rectangle 47"/>
            <p:cNvSpPr>
              <a:spLocks noChangeArrowheads="1"/>
            </p:cNvSpPr>
            <p:nvPr/>
          </p:nvSpPr>
          <p:spPr bwMode="auto">
            <a:xfrm>
              <a:off x="3648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62" name="Rectangle 48"/>
            <p:cNvSpPr>
              <a:spLocks noChangeArrowheads="1"/>
            </p:cNvSpPr>
            <p:nvPr/>
          </p:nvSpPr>
          <p:spPr bwMode="auto">
            <a:xfrm>
              <a:off x="4224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63" name="Rectangle 49"/>
            <p:cNvSpPr>
              <a:spLocks noChangeArrowheads="1"/>
            </p:cNvSpPr>
            <p:nvPr/>
          </p:nvSpPr>
          <p:spPr bwMode="auto">
            <a:xfrm>
              <a:off x="4800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</p:grp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4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92164" name="Rectangle 2"/>
          <p:cNvSpPr>
            <a:spLocks noChangeArrowheads="1"/>
          </p:cNvSpPr>
          <p:nvPr/>
        </p:nvSpPr>
        <p:spPr bwMode="auto">
          <a:xfrm>
            <a:off x="685800" y="3810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000">
                <a:solidFill>
                  <a:schemeClr val="accent2"/>
                </a:solidFill>
                <a:latin typeface="AvantGarde" pitchFamily="34" charset="0"/>
              </a:rPr>
              <a:t>Out-Of-Order Exec. Example: Cycle 0</a:t>
            </a:r>
          </a:p>
        </p:txBody>
      </p:sp>
      <p:grpSp>
        <p:nvGrpSpPr>
          <p:cNvPr id="92165" name="Group 3"/>
          <p:cNvGrpSpPr>
            <a:grpSpLocks/>
          </p:cNvGrpSpPr>
          <p:nvPr/>
        </p:nvGrpSpPr>
        <p:grpSpPr bwMode="auto">
          <a:xfrm>
            <a:off x="908050" y="3630613"/>
            <a:ext cx="2895600" cy="381000"/>
            <a:chOff x="672" y="1968"/>
            <a:chExt cx="1920" cy="240"/>
          </a:xfrm>
        </p:grpSpPr>
        <p:sp>
          <p:nvSpPr>
            <p:cNvPr id="92205" name="Rectangle 4"/>
            <p:cNvSpPr>
              <a:spLocks noChangeArrowheads="1"/>
            </p:cNvSpPr>
            <p:nvPr/>
          </p:nvSpPr>
          <p:spPr bwMode="auto">
            <a:xfrm>
              <a:off x="67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92206" name="Rectangle 5"/>
            <p:cNvSpPr>
              <a:spLocks noChangeArrowheads="1"/>
            </p:cNvSpPr>
            <p:nvPr/>
          </p:nvSpPr>
          <p:spPr bwMode="auto">
            <a:xfrm>
              <a:off x="115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92207" name="Rectangle 6"/>
            <p:cNvSpPr>
              <a:spLocks noChangeArrowheads="1"/>
            </p:cNvSpPr>
            <p:nvPr/>
          </p:nvSpPr>
          <p:spPr bwMode="auto">
            <a:xfrm>
              <a:off x="163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92208" name="Rectangle 7"/>
            <p:cNvSpPr>
              <a:spLocks noChangeArrowheads="1"/>
            </p:cNvSpPr>
            <p:nvPr/>
          </p:nvSpPr>
          <p:spPr bwMode="auto">
            <a:xfrm>
              <a:off x="211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b="1">
                  <a:latin typeface="AvantGarde" pitchFamily="34" charset="0"/>
                </a:rPr>
                <a:t>0</a:t>
              </a:r>
            </a:p>
          </p:txBody>
        </p:sp>
      </p:grpSp>
      <p:sp>
        <p:nvSpPr>
          <p:cNvPr id="92166" name="Text Box 8"/>
          <p:cNvSpPr txBox="1">
            <a:spLocks noChangeArrowheads="1"/>
          </p:cNvSpPr>
          <p:nvPr/>
        </p:nvSpPr>
        <p:spPr bwMode="auto">
          <a:xfrm>
            <a:off x="1044575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92167" name="Text Box 9"/>
          <p:cNvSpPr txBox="1">
            <a:spLocks noChangeArrowheads="1"/>
          </p:cNvSpPr>
          <p:nvPr/>
        </p:nvSpPr>
        <p:spPr bwMode="auto">
          <a:xfrm>
            <a:off x="18224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2168" name="Text Box 10"/>
          <p:cNvSpPr txBox="1">
            <a:spLocks noChangeArrowheads="1"/>
          </p:cNvSpPr>
          <p:nvPr/>
        </p:nvSpPr>
        <p:spPr bwMode="auto">
          <a:xfrm>
            <a:off x="2508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2169" name="Text Box 11"/>
          <p:cNvSpPr txBox="1">
            <a:spLocks noChangeArrowheads="1"/>
          </p:cNvSpPr>
          <p:nvPr/>
        </p:nvSpPr>
        <p:spPr bwMode="auto">
          <a:xfrm>
            <a:off x="3270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2170" name="Text Box 12"/>
          <p:cNvSpPr txBox="1">
            <a:spLocks noChangeArrowheads="1"/>
          </p:cNvSpPr>
          <p:nvPr/>
        </p:nvSpPr>
        <p:spPr bwMode="auto">
          <a:xfrm>
            <a:off x="908050" y="2836863"/>
            <a:ext cx="6969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AvantGarde" pitchFamily="34" charset="0"/>
              </a:rPr>
              <a:t>RAV</a:t>
            </a:r>
            <a:endParaRPr lang="en-US">
              <a:latin typeface="AvantGarde" pitchFamily="34" charset="0"/>
            </a:endParaRPr>
          </a:p>
        </p:txBody>
      </p:sp>
      <p:sp>
        <p:nvSpPr>
          <p:cNvPr id="92171" name="Rectangle 13"/>
          <p:cNvSpPr>
            <a:spLocks noChangeArrowheads="1"/>
          </p:cNvSpPr>
          <p:nvPr/>
        </p:nvSpPr>
        <p:spPr bwMode="auto">
          <a:xfrm>
            <a:off x="39624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op</a:t>
            </a:r>
          </a:p>
        </p:txBody>
      </p:sp>
      <p:sp>
        <p:nvSpPr>
          <p:cNvPr id="92172" name="Rectangle 14"/>
          <p:cNvSpPr>
            <a:spLocks noChangeArrowheads="1"/>
          </p:cNvSpPr>
          <p:nvPr/>
        </p:nvSpPr>
        <p:spPr bwMode="auto">
          <a:xfrm>
            <a:off x="48768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src1</a:t>
            </a:r>
          </a:p>
        </p:txBody>
      </p:sp>
      <p:sp>
        <p:nvSpPr>
          <p:cNvPr id="92173" name="Rectangle 15"/>
          <p:cNvSpPr>
            <a:spLocks noChangeArrowheads="1"/>
          </p:cNvSpPr>
          <p:nvPr/>
        </p:nvSpPr>
        <p:spPr bwMode="auto">
          <a:xfrm>
            <a:off x="57912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src2</a:t>
            </a:r>
          </a:p>
        </p:txBody>
      </p:sp>
      <p:sp>
        <p:nvSpPr>
          <p:cNvPr id="92174" name="Rectangle 16"/>
          <p:cNvSpPr>
            <a:spLocks noChangeArrowheads="1"/>
          </p:cNvSpPr>
          <p:nvPr/>
        </p:nvSpPr>
        <p:spPr bwMode="auto">
          <a:xfrm>
            <a:off x="67056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tgt</a:t>
            </a:r>
          </a:p>
        </p:txBody>
      </p:sp>
      <p:sp>
        <p:nvSpPr>
          <p:cNvPr id="92175" name="Text Box 17"/>
          <p:cNvSpPr txBox="1">
            <a:spLocks noChangeArrowheads="1"/>
          </p:cNvSpPr>
          <p:nvPr/>
        </p:nvSpPr>
        <p:spPr bwMode="auto">
          <a:xfrm>
            <a:off x="1019175" y="4576763"/>
            <a:ext cx="13033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AvantGarde" pitchFamily="34" charset="0"/>
              </a:rPr>
              <a:t>Cycle 0</a:t>
            </a:r>
          </a:p>
        </p:txBody>
      </p:sp>
      <p:sp>
        <p:nvSpPr>
          <p:cNvPr id="92176" name="Rectangle 18"/>
          <p:cNvSpPr>
            <a:spLocks noChangeArrowheads="1"/>
          </p:cNvSpPr>
          <p:nvPr/>
        </p:nvSpPr>
        <p:spPr bwMode="auto">
          <a:xfrm>
            <a:off x="3962400" y="35544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92177" name="Rectangle 19"/>
          <p:cNvSpPr>
            <a:spLocks noChangeArrowheads="1"/>
          </p:cNvSpPr>
          <p:nvPr/>
        </p:nvSpPr>
        <p:spPr bwMode="auto">
          <a:xfrm>
            <a:off x="4876800" y="35544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2178" name="Rectangle 20"/>
          <p:cNvSpPr>
            <a:spLocks noChangeArrowheads="1"/>
          </p:cNvSpPr>
          <p:nvPr/>
        </p:nvSpPr>
        <p:spPr bwMode="auto">
          <a:xfrm>
            <a:off x="5791200" y="35544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2179" name="Rectangle 21"/>
          <p:cNvSpPr>
            <a:spLocks noChangeArrowheads="1"/>
          </p:cNvSpPr>
          <p:nvPr/>
        </p:nvSpPr>
        <p:spPr bwMode="auto">
          <a:xfrm>
            <a:off x="6705600" y="35544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r4/0</a:t>
            </a:r>
          </a:p>
        </p:txBody>
      </p:sp>
      <p:sp>
        <p:nvSpPr>
          <p:cNvPr id="92180" name="Rectangle 22"/>
          <p:cNvSpPr>
            <a:spLocks noChangeArrowheads="1"/>
          </p:cNvSpPr>
          <p:nvPr/>
        </p:nvSpPr>
        <p:spPr bwMode="auto">
          <a:xfrm>
            <a:off x="7620000" y="35544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Rdy</a:t>
            </a:r>
          </a:p>
        </p:txBody>
      </p:sp>
      <p:sp>
        <p:nvSpPr>
          <p:cNvPr id="92181" name="Rectangle 23"/>
          <p:cNvSpPr>
            <a:spLocks noChangeArrowheads="1"/>
          </p:cNvSpPr>
          <p:nvPr/>
        </p:nvSpPr>
        <p:spPr bwMode="auto">
          <a:xfrm>
            <a:off x="76200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status</a:t>
            </a:r>
          </a:p>
        </p:txBody>
      </p:sp>
      <p:sp>
        <p:nvSpPr>
          <p:cNvPr id="92182" name="Rectangle 24"/>
          <p:cNvSpPr>
            <a:spLocks noChangeArrowheads="1"/>
          </p:cNvSpPr>
          <p:nvPr/>
        </p:nvSpPr>
        <p:spPr bwMode="auto">
          <a:xfrm>
            <a:off x="39624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83" name="Rectangle 25"/>
          <p:cNvSpPr>
            <a:spLocks noChangeArrowheads="1"/>
          </p:cNvSpPr>
          <p:nvPr/>
        </p:nvSpPr>
        <p:spPr bwMode="auto">
          <a:xfrm>
            <a:off x="48768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84" name="Rectangle 26"/>
          <p:cNvSpPr>
            <a:spLocks noChangeArrowheads="1"/>
          </p:cNvSpPr>
          <p:nvPr/>
        </p:nvSpPr>
        <p:spPr bwMode="auto">
          <a:xfrm>
            <a:off x="57912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85" name="Rectangle 27"/>
          <p:cNvSpPr>
            <a:spLocks noChangeArrowheads="1"/>
          </p:cNvSpPr>
          <p:nvPr/>
        </p:nvSpPr>
        <p:spPr bwMode="auto">
          <a:xfrm>
            <a:off x="67056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86" name="Rectangle 28"/>
          <p:cNvSpPr>
            <a:spLocks noChangeArrowheads="1"/>
          </p:cNvSpPr>
          <p:nvPr/>
        </p:nvSpPr>
        <p:spPr bwMode="auto">
          <a:xfrm>
            <a:off x="76200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87" name="Rectangle 29"/>
          <p:cNvSpPr>
            <a:spLocks noChangeArrowheads="1"/>
          </p:cNvSpPr>
          <p:nvPr/>
        </p:nvSpPr>
        <p:spPr bwMode="auto">
          <a:xfrm>
            <a:off x="39624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88" name="Rectangle 30"/>
          <p:cNvSpPr>
            <a:spLocks noChangeArrowheads="1"/>
          </p:cNvSpPr>
          <p:nvPr/>
        </p:nvSpPr>
        <p:spPr bwMode="auto">
          <a:xfrm>
            <a:off x="48768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89" name="Rectangle 31"/>
          <p:cNvSpPr>
            <a:spLocks noChangeArrowheads="1"/>
          </p:cNvSpPr>
          <p:nvPr/>
        </p:nvSpPr>
        <p:spPr bwMode="auto">
          <a:xfrm>
            <a:off x="57912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90" name="Rectangle 32"/>
          <p:cNvSpPr>
            <a:spLocks noChangeArrowheads="1"/>
          </p:cNvSpPr>
          <p:nvPr/>
        </p:nvSpPr>
        <p:spPr bwMode="auto">
          <a:xfrm>
            <a:off x="67056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91" name="Rectangle 33"/>
          <p:cNvSpPr>
            <a:spLocks noChangeArrowheads="1"/>
          </p:cNvSpPr>
          <p:nvPr/>
        </p:nvSpPr>
        <p:spPr bwMode="auto">
          <a:xfrm>
            <a:off x="76200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92" name="Rectangle 34"/>
          <p:cNvSpPr>
            <a:spLocks noChangeArrowheads="1"/>
          </p:cNvSpPr>
          <p:nvPr/>
        </p:nvSpPr>
        <p:spPr bwMode="auto">
          <a:xfrm>
            <a:off x="39624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93" name="Rectangle 35"/>
          <p:cNvSpPr>
            <a:spLocks noChangeArrowheads="1"/>
          </p:cNvSpPr>
          <p:nvPr/>
        </p:nvSpPr>
        <p:spPr bwMode="auto">
          <a:xfrm>
            <a:off x="48768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94" name="Rectangle 36"/>
          <p:cNvSpPr>
            <a:spLocks noChangeArrowheads="1"/>
          </p:cNvSpPr>
          <p:nvPr/>
        </p:nvSpPr>
        <p:spPr bwMode="auto">
          <a:xfrm>
            <a:off x="57912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95" name="Rectangle 37"/>
          <p:cNvSpPr>
            <a:spLocks noChangeArrowheads="1"/>
          </p:cNvSpPr>
          <p:nvPr/>
        </p:nvSpPr>
        <p:spPr bwMode="auto">
          <a:xfrm>
            <a:off x="67056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96" name="Rectangle 38"/>
          <p:cNvSpPr>
            <a:spLocks noChangeArrowheads="1"/>
          </p:cNvSpPr>
          <p:nvPr/>
        </p:nvSpPr>
        <p:spPr bwMode="auto">
          <a:xfrm>
            <a:off x="76200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97" name="Rectangle 39"/>
          <p:cNvSpPr>
            <a:spLocks noChangeArrowheads="1"/>
          </p:cNvSpPr>
          <p:nvPr/>
        </p:nvSpPr>
        <p:spPr bwMode="auto">
          <a:xfrm>
            <a:off x="39624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98" name="Rectangle 40"/>
          <p:cNvSpPr>
            <a:spLocks noChangeArrowheads="1"/>
          </p:cNvSpPr>
          <p:nvPr/>
        </p:nvSpPr>
        <p:spPr bwMode="auto">
          <a:xfrm>
            <a:off x="48768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99" name="Rectangle 41"/>
          <p:cNvSpPr>
            <a:spLocks noChangeArrowheads="1"/>
          </p:cNvSpPr>
          <p:nvPr/>
        </p:nvSpPr>
        <p:spPr bwMode="auto">
          <a:xfrm>
            <a:off x="57912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200" name="Rectangle 42"/>
          <p:cNvSpPr>
            <a:spLocks noChangeArrowheads="1"/>
          </p:cNvSpPr>
          <p:nvPr/>
        </p:nvSpPr>
        <p:spPr bwMode="auto">
          <a:xfrm>
            <a:off x="67056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201" name="Rectangle 43"/>
          <p:cNvSpPr>
            <a:spLocks noChangeArrowheads="1"/>
          </p:cNvSpPr>
          <p:nvPr/>
        </p:nvSpPr>
        <p:spPr bwMode="auto">
          <a:xfrm>
            <a:off x="76200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202" name="Rectangle 44"/>
          <p:cNvSpPr>
            <a:spLocks noChangeArrowheads="1"/>
          </p:cNvSpPr>
          <p:nvPr/>
        </p:nvSpPr>
        <p:spPr bwMode="auto">
          <a:xfrm>
            <a:off x="685800" y="1066800"/>
            <a:ext cx="77724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b="1" dirty="0">
                <a:latin typeface="AvantGarde" pitchFamily="34" charset="0"/>
              </a:rPr>
              <a:t>loop:		add	r4,	r4,	4</a:t>
            </a:r>
            <a:endParaRPr lang="el-GR" b="1" dirty="0">
              <a:latin typeface="AvantGarde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l-GR" b="1" dirty="0">
                <a:latin typeface="AvantGarde" pitchFamily="34" charset="0"/>
              </a:rPr>
              <a:t>			</a:t>
            </a:r>
            <a:r>
              <a:rPr lang="en-US" b="1" dirty="0">
                <a:latin typeface="AvantGarde" pitchFamily="34" charset="0"/>
              </a:rPr>
              <a:t>ld 	r2, 	10(r4)		</a:t>
            </a:r>
          </a:p>
          <a:p>
            <a:pPr marL="342900" indent="-342900">
              <a:spcBef>
                <a:spcPct val="20000"/>
              </a:spcBef>
            </a:pPr>
            <a:r>
              <a:rPr lang="en-US" b="1" dirty="0">
                <a:latin typeface="AvantGarde" pitchFamily="34" charset="0"/>
              </a:rPr>
              <a:t>			add	r3,	r3,	r2</a:t>
            </a:r>
          </a:p>
          <a:p>
            <a:pPr marL="342900" indent="-342900">
              <a:spcBef>
                <a:spcPct val="20000"/>
              </a:spcBef>
            </a:pPr>
            <a:r>
              <a:rPr lang="en-US" b="1" dirty="0">
                <a:latin typeface="AvantGarde" pitchFamily="34" charset="0"/>
              </a:rPr>
              <a:t>			sub	r1,	r1,	1</a:t>
            </a:r>
          </a:p>
          <a:p>
            <a:pPr marL="342900" indent="-342900">
              <a:spcBef>
                <a:spcPct val="20000"/>
              </a:spcBef>
            </a:pPr>
            <a:r>
              <a:rPr lang="en-US" b="1" dirty="0">
                <a:latin typeface="AvantGarde" pitchFamily="34" charset="0"/>
              </a:rPr>
              <a:t>			</a:t>
            </a:r>
            <a:r>
              <a:rPr lang="en-US" b="1" dirty="0" err="1">
                <a:latin typeface="AvantGarde" pitchFamily="34" charset="0"/>
              </a:rPr>
              <a:t>bne</a:t>
            </a:r>
            <a:r>
              <a:rPr lang="en-US" b="1" dirty="0">
                <a:latin typeface="AvantGarde" pitchFamily="34" charset="0"/>
              </a:rPr>
              <a:t>	r1,	r0,	loop</a:t>
            </a:r>
          </a:p>
        </p:txBody>
      </p:sp>
      <p:sp>
        <p:nvSpPr>
          <p:cNvPr id="92203" name="Text Box 45"/>
          <p:cNvSpPr txBox="1">
            <a:spLocks noChangeArrowheads="1"/>
          </p:cNvSpPr>
          <p:nvPr/>
        </p:nvSpPr>
        <p:spPr bwMode="auto">
          <a:xfrm>
            <a:off x="7250113" y="2090738"/>
            <a:ext cx="1416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Ready to be</a:t>
            </a:r>
          </a:p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 executed</a:t>
            </a:r>
          </a:p>
        </p:txBody>
      </p:sp>
      <p:sp>
        <p:nvSpPr>
          <p:cNvPr id="92204" name="Freeform 46"/>
          <p:cNvSpPr>
            <a:spLocks/>
          </p:cNvSpPr>
          <p:nvPr/>
        </p:nvSpPr>
        <p:spPr bwMode="auto">
          <a:xfrm>
            <a:off x="7443788" y="2735263"/>
            <a:ext cx="474662" cy="977900"/>
          </a:xfrm>
          <a:custGeom>
            <a:avLst/>
            <a:gdLst>
              <a:gd name="T0" fmla="*/ 753525022 w 299"/>
              <a:gd name="T1" fmla="*/ 0 h 768"/>
              <a:gd name="T2" fmla="*/ 37801507 w 299"/>
              <a:gd name="T3" fmla="*/ 410192153 h 768"/>
              <a:gd name="T4" fmla="*/ 521670986 w 299"/>
              <a:gd name="T5" fmla="*/ 1245167123 h 768"/>
              <a:gd name="T6" fmla="*/ 0 60000 65536"/>
              <a:gd name="T7" fmla="*/ 0 60000 65536"/>
              <a:gd name="T8" fmla="*/ 0 60000 65536"/>
              <a:gd name="T9" fmla="*/ 0 w 299"/>
              <a:gd name="T10" fmla="*/ 0 h 768"/>
              <a:gd name="T11" fmla="*/ 299 w 299"/>
              <a:gd name="T12" fmla="*/ 768 h 7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9" h="768">
                <a:moveTo>
                  <a:pt x="299" y="0"/>
                </a:moveTo>
                <a:cubicBezTo>
                  <a:pt x="164" y="62"/>
                  <a:pt x="30" y="125"/>
                  <a:pt x="15" y="253"/>
                </a:cubicBezTo>
                <a:cubicBezTo>
                  <a:pt x="0" y="381"/>
                  <a:pt x="103" y="574"/>
                  <a:pt x="207" y="768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49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93188" name="Rectangle 2"/>
          <p:cNvSpPr>
            <a:spLocks noChangeArrowheads="1"/>
          </p:cNvSpPr>
          <p:nvPr/>
        </p:nvSpPr>
        <p:spPr bwMode="auto">
          <a:xfrm>
            <a:off x="685800" y="3810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000">
                <a:solidFill>
                  <a:schemeClr val="accent2"/>
                </a:solidFill>
                <a:latin typeface="AvantGarde" pitchFamily="34" charset="0"/>
              </a:rPr>
              <a:t>Cycle 1</a:t>
            </a:r>
          </a:p>
        </p:txBody>
      </p:sp>
      <p:sp>
        <p:nvSpPr>
          <p:cNvPr id="93189" name="Rectangle 3"/>
          <p:cNvSpPr>
            <a:spLocks noChangeArrowheads="1"/>
          </p:cNvSpPr>
          <p:nvPr/>
        </p:nvSpPr>
        <p:spPr bwMode="auto">
          <a:xfrm>
            <a:off x="685800" y="1066800"/>
            <a:ext cx="77724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loop:		add	r4,	r4,	4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ld 	r2, 	10(r4)						add	r3,	r3,	r2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sub	r1,	r1,	1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bne	r1,	r0,	loop</a:t>
            </a:r>
          </a:p>
        </p:txBody>
      </p:sp>
      <p:grpSp>
        <p:nvGrpSpPr>
          <p:cNvPr id="93190" name="Group 4"/>
          <p:cNvGrpSpPr>
            <a:grpSpLocks/>
          </p:cNvGrpSpPr>
          <p:nvPr/>
        </p:nvGrpSpPr>
        <p:grpSpPr bwMode="auto">
          <a:xfrm>
            <a:off x="908050" y="3630613"/>
            <a:ext cx="2895600" cy="381000"/>
            <a:chOff x="672" y="1968"/>
            <a:chExt cx="1920" cy="240"/>
          </a:xfrm>
        </p:grpSpPr>
        <p:sp>
          <p:nvSpPr>
            <p:cNvPr id="93230" name="Rectangle 5"/>
            <p:cNvSpPr>
              <a:spLocks noChangeArrowheads="1"/>
            </p:cNvSpPr>
            <p:nvPr/>
          </p:nvSpPr>
          <p:spPr bwMode="auto">
            <a:xfrm>
              <a:off x="67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93231" name="Rectangle 6"/>
            <p:cNvSpPr>
              <a:spLocks noChangeArrowheads="1"/>
            </p:cNvSpPr>
            <p:nvPr/>
          </p:nvSpPr>
          <p:spPr bwMode="auto">
            <a:xfrm>
              <a:off x="115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b="1">
                  <a:latin typeface="AvantGarde" pitchFamily="34" charset="0"/>
                </a:rPr>
                <a:t>0</a:t>
              </a:r>
            </a:p>
          </p:txBody>
        </p:sp>
        <p:sp>
          <p:nvSpPr>
            <p:cNvPr id="93232" name="Rectangle 7"/>
            <p:cNvSpPr>
              <a:spLocks noChangeArrowheads="1"/>
            </p:cNvSpPr>
            <p:nvPr/>
          </p:nvSpPr>
          <p:spPr bwMode="auto">
            <a:xfrm>
              <a:off x="163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93233" name="Rectangle 8"/>
            <p:cNvSpPr>
              <a:spLocks noChangeArrowheads="1"/>
            </p:cNvSpPr>
            <p:nvPr/>
          </p:nvSpPr>
          <p:spPr bwMode="auto">
            <a:xfrm>
              <a:off x="211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b="1">
                  <a:latin typeface="AvantGarde" pitchFamily="34" charset="0"/>
                </a:rPr>
                <a:t>1</a:t>
              </a:r>
            </a:p>
          </p:txBody>
        </p:sp>
      </p:grpSp>
      <p:sp>
        <p:nvSpPr>
          <p:cNvPr id="93191" name="Text Box 9"/>
          <p:cNvSpPr txBox="1">
            <a:spLocks noChangeArrowheads="1"/>
          </p:cNvSpPr>
          <p:nvPr/>
        </p:nvSpPr>
        <p:spPr bwMode="auto">
          <a:xfrm>
            <a:off x="1044575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93192" name="Text Box 10"/>
          <p:cNvSpPr txBox="1">
            <a:spLocks noChangeArrowheads="1"/>
          </p:cNvSpPr>
          <p:nvPr/>
        </p:nvSpPr>
        <p:spPr bwMode="auto">
          <a:xfrm>
            <a:off x="18224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3193" name="Text Box 11"/>
          <p:cNvSpPr txBox="1">
            <a:spLocks noChangeArrowheads="1"/>
          </p:cNvSpPr>
          <p:nvPr/>
        </p:nvSpPr>
        <p:spPr bwMode="auto">
          <a:xfrm>
            <a:off x="2508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3194" name="Text Box 12"/>
          <p:cNvSpPr txBox="1">
            <a:spLocks noChangeArrowheads="1"/>
          </p:cNvSpPr>
          <p:nvPr/>
        </p:nvSpPr>
        <p:spPr bwMode="auto">
          <a:xfrm>
            <a:off x="3270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3195" name="Text Box 13"/>
          <p:cNvSpPr txBox="1">
            <a:spLocks noChangeArrowheads="1"/>
          </p:cNvSpPr>
          <p:nvPr/>
        </p:nvSpPr>
        <p:spPr bwMode="auto">
          <a:xfrm>
            <a:off x="908050" y="2836863"/>
            <a:ext cx="6969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AvantGarde" pitchFamily="34" charset="0"/>
              </a:rPr>
              <a:t>RAV</a:t>
            </a:r>
            <a:endParaRPr lang="en-US">
              <a:latin typeface="AvantGarde" pitchFamily="34" charset="0"/>
            </a:endParaRPr>
          </a:p>
        </p:txBody>
      </p:sp>
      <p:sp>
        <p:nvSpPr>
          <p:cNvPr id="93196" name="Rectangle 14"/>
          <p:cNvSpPr>
            <a:spLocks noChangeArrowheads="1"/>
          </p:cNvSpPr>
          <p:nvPr/>
        </p:nvSpPr>
        <p:spPr bwMode="auto">
          <a:xfrm>
            <a:off x="39624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op</a:t>
            </a:r>
          </a:p>
        </p:txBody>
      </p:sp>
      <p:sp>
        <p:nvSpPr>
          <p:cNvPr id="93197" name="Rectangle 15"/>
          <p:cNvSpPr>
            <a:spLocks noChangeArrowheads="1"/>
          </p:cNvSpPr>
          <p:nvPr/>
        </p:nvSpPr>
        <p:spPr bwMode="auto">
          <a:xfrm>
            <a:off x="48768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src1</a:t>
            </a:r>
          </a:p>
        </p:txBody>
      </p:sp>
      <p:sp>
        <p:nvSpPr>
          <p:cNvPr id="93198" name="Rectangle 16"/>
          <p:cNvSpPr>
            <a:spLocks noChangeArrowheads="1"/>
          </p:cNvSpPr>
          <p:nvPr/>
        </p:nvSpPr>
        <p:spPr bwMode="auto">
          <a:xfrm>
            <a:off x="57912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src2</a:t>
            </a:r>
          </a:p>
        </p:txBody>
      </p:sp>
      <p:sp>
        <p:nvSpPr>
          <p:cNvPr id="93199" name="Rectangle 17"/>
          <p:cNvSpPr>
            <a:spLocks noChangeArrowheads="1"/>
          </p:cNvSpPr>
          <p:nvPr/>
        </p:nvSpPr>
        <p:spPr bwMode="auto">
          <a:xfrm>
            <a:off x="67056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tgt</a:t>
            </a:r>
          </a:p>
        </p:txBody>
      </p:sp>
      <p:sp>
        <p:nvSpPr>
          <p:cNvPr id="93200" name="Rectangle 18"/>
          <p:cNvSpPr>
            <a:spLocks noChangeArrowheads="1"/>
          </p:cNvSpPr>
          <p:nvPr/>
        </p:nvSpPr>
        <p:spPr bwMode="auto">
          <a:xfrm>
            <a:off x="3962400" y="35544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93201" name="Rectangle 19"/>
          <p:cNvSpPr>
            <a:spLocks noChangeArrowheads="1"/>
          </p:cNvSpPr>
          <p:nvPr/>
        </p:nvSpPr>
        <p:spPr bwMode="auto">
          <a:xfrm>
            <a:off x="4876800" y="35544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3202" name="Rectangle 20"/>
          <p:cNvSpPr>
            <a:spLocks noChangeArrowheads="1"/>
          </p:cNvSpPr>
          <p:nvPr/>
        </p:nvSpPr>
        <p:spPr bwMode="auto">
          <a:xfrm>
            <a:off x="5791200" y="35544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3203" name="Rectangle 21"/>
          <p:cNvSpPr>
            <a:spLocks noChangeArrowheads="1"/>
          </p:cNvSpPr>
          <p:nvPr/>
        </p:nvSpPr>
        <p:spPr bwMode="auto">
          <a:xfrm>
            <a:off x="6705600" y="3554413"/>
            <a:ext cx="914400" cy="457200"/>
          </a:xfrm>
          <a:prstGeom prst="rect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3204" name="Rectangle 22"/>
          <p:cNvSpPr>
            <a:spLocks noChangeArrowheads="1"/>
          </p:cNvSpPr>
          <p:nvPr/>
        </p:nvSpPr>
        <p:spPr bwMode="auto">
          <a:xfrm>
            <a:off x="7620000" y="35544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Exec</a:t>
            </a:r>
          </a:p>
        </p:txBody>
      </p:sp>
      <p:sp>
        <p:nvSpPr>
          <p:cNvPr id="93205" name="Rectangle 23"/>
          <p:cNvSpPr>
            <a:spLocks noChangeArrowheads="1"/>
          </p:cNvSpPr>
          <p:nvPr/>
        </p:nvSpPr>
        <p:spPr bwMode="auto">
          <a:xfrm>
            <a:off x="76200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status</a:t>
            </a:r>
          </a:p>
        </p:txBody>
      </p:sp>
      <p:sp>
        <p:nvSpPr>
          <p:cNvPr id="93206" name="Rectangle 24"/>
          <p:cNvSpPr>
            <a:spLocks noChangeArrowheads="1"/>
          </p:cNvSpPr>
          <p:nvPr/>
        </p:nvSpPr>
        <p:spPr bwMode="auto">
          <a:xfrm>
            <a:off x="39624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ld</a:t>
            </a:r>
          </a:p>
        </p:txBody>
      </p:sp>
      <p:sp>
        <p:nvSpPr>
          <p:cNvPr id="93207" name="Rectangle 25"/>
          <p:cNvSpPr>
            <a:spLocks noChangeArrowheads="1"/>
          </p:cNvSpPr>
          <p:nvPr/>
        </p:nvSpPr>
        <p:spPr bwMode="auto">
          <a:xfrm>
            <a:off x="48768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3208" name="Rectangle 26"/>
          <p:cNvSpPr>
            <a:spLocks noChangeArrowheads="1"/>
          </p:cNvSpPr>
          <p:nvPr/>
        </p:nvSpPr>
        <p:spPr bwMode="auto">
          <a:xfrm>
            <a:off x="57912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3209" name="Rectangle 27"/>
          <p:cNvSpPr>
            <a:spLocks noChangeArrowheads="1"/>
          </p:cNvSpPr>
          <p:nvPr/>
        </p:nvSpPr>
        <p:spPr bwMode="auto">
          <a:xfrm>
            <a:off x="67056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3210" name="Rectangle 28"/>
          <p:cNvSpPr>
            <a:spLocks noChangeArrowheads="1"/>
          </p:cNvSpPr>
          <p:nvPr/>
        </p:nvSpPr>
        <p:spPr bwMode="auto">
          <a:xfrm>
            <a:off x="76200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Rdy</a:t>
            </a:r>
          </a:p>
        </p:txBody>
      </p:sp>
      <p:sp>
        <p:nvSpPr>
          <p:cNvPr id="93211" name="Rectangle 29"/>
          <p:cNvSpPr>
            <a:spLocks noChangeArrowheads="1"/>
          </p:cNvSpPr>
          <p:nvPr/>
        </p:nvSpPr>
        <p:spPr bwMode="auto">
          <a:xfrm>
            <a:off x="39624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12" name="Rectangle 30"/>
          <p:cNvSpPr>
            <a:spLocks noChangeArrowheads="1"/>
          </p:cNvSpPr>
          <p:nvPr/>
        </p:nvSpPr>
        <p:spPr bwMode="auto">
          <a:xfrm>
            <a:off x="48768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13" name="Rectangle 31"/>
          <p:cNvSpPr>
            <a:spLocks noChangeArrowheads="1"/>
          </p:cNvSpPr>
          <p:nvPr/>
        </p:nvSpPr>
        <p:spPr bwMode="auto">
          <a:xfrm>
            <a:off x="57912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14" name="Rectangle 32"/>
          <p:cNvSpPr>
            <a:spLocks noChangeArrowheads="1"/>
          </p:cNvSpPr>
          <p:nvPr/>
        </p:nvSpPr>
        <p:spPr bwMode="auto">
          <a:xfrm>
            <a:off x="67056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15" name="Rectangle 33"/>
          <p:cNvSpPr>
            <a:spLocks noChangeArrowheads="1"/>
          </p:cNvSpPr>
          <p:nvPr/>
        </p:nvSpPr>
        <p:spPr bwMode="auto">
          <a:xfrm>
            <a:off x="76200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16" name="Rectangle 34"/>
          <p:cNvSpPr>
            <a:spLocks noChangeArrowheads="1"/>
          </p:cNvSpPr>
          <p:nvPr/>
        </p:nvSpPr>
        <p:spPr bwMode="auto">
          <a:xfrm>
            <a:off x="39624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17" name="Rectangle 35"/>
          <p:cNvSpPr>
            <a:spLocks noChangeArrowheads="1"/>
          </p:cNvSpPr>
          <p:nvPr/>
        </p:nvSpPr>
        <p:spPr bwMode="auto">
          <a:xfrm>
            <a:off x="48768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18" name="Rectangle 36"/>
          <p:cNvSpPr>
            <a:spLocks noChangeArrowheads="1"/>
          </p:cNvSpPr>
          <p:nvPr/>
        </p:nvSpPr>
        <p:spPr bwMode="auto">
          <a:xfrm>
            <a:off x="57912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19" name="Rectangle 37"/>
          <p:cNvSpPr>
            <a:spLocks noChangeArrowheads="1"/>
          </p:cNvSpPr>
          <p:nvPr/>
        </p:nvSpPr>
        <p:spPr bwMode="auto">
          <a:xfrm>
            <a:off x="67056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20" name="Rectangle 38"/>
          <p:cNvSpPr>
            <a:spLocks noChangeArrowheads="1"/>
          </p:cNvSpPr>
          <p:nvPr/>
        </p:nvSpPr>
        <p:spPr bwMode="auto">
          <a:xfrm>
            <a:off x="76200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21" name="Rectangle 39"/>
          <p:cNvSpPr>
            <a:spLocks noChangeArrowheads="1"/>
          </p:cNvSpPr>
          <p:nvPr/>
        </p:nvSpPr>
        <p:spPr bwMode="auto">
          <a:xfrm>
            <a:off x="39624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22" name="Rectangle 40"/>
          <p:cNvSpPr>
            <a:spLocks noChangeArrowheads="1"/>
          </p:cNvSpPr>
          <p:nvPr/>
        </p:nvSpPr>
        <p:spPr bwMode="auto">
          <a:xfrm>
            <a:off x="48768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23" name="Rectangle 41"/>
          <p:cNvSpPr>
            <a:spLocks noChangeArrowheads="1"/>
          </p:cNvSpPr>
          <p:nvPr/>
        </p:nvSpPr>
        <p:spPr bwMode="auto">
          <a:xfrm>
            <a:off x="57912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24" name="Rectangle 42"/>
          <p:cNvSpPr>
            <a:spLocks noChangeArrowheads="1"/>
          </p:cNvSpPr>
          <p:nvPr/>
        </p:nvSpPr>
        <p:spPr bwMode="auto">
          <a:xfrm>
            <a:off x="67056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25" name="Rectangle 43"/>
          <p:cNvSpPr>
            <a:spLocks noChangeArrowheads="1"/>
          </p:cNvSpPr>
          <p:nvPr/>
        </p:nvSpPr>
        <p:spPr bwMode="auto">
          <a:xfrm>
            <a:off x="76200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26" name="Text Box 44"/>
          <p:cNvSpPr txBox="1">
            <a:spLocks noChangeArrowheads="1"/>
          </p:cNvSpPr>
          <p:nvPr/>
        </p:nvSpPr>
        <p:spPr bwMode="auto">
          <a:xfrm>
            <a:off x="1333500" y="4370388"/>
            <a:ext cx="2470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R4 gets produced now</a:t>
            </a:r>
          </a:p>
        </p:txBody>
      </p:sp>
      <p:sp>
        <p:nvSpPr>
          <p:cNvPr id="93227" name="Freeform 45"/>
          <p:cNvSpPr>
            <a:spLocks/>
          </p:cNvSpPr>
          <p:nvPr/>
        </p:nvSpPr>
        <p:spPr bwMode="auto">
          <a:xfrm>
            <a:off x="2944813" y="4184650"/>
            <a:ext cx="1120775" cy="187325"/>
          </a:xfrm>
          <a:custGeom>
            <a:avLst/>
            <a:gdLst>
              <a:gd name="T0" fmla="*/ 0 w 580"/>
              <a:gd name="T1" fmla="*/ 131919741 h 266"/>
              <a:gd name="T2" fmla="*/ 649724830 w 580"/>
              <a:gd name="T3" fmla="*/ 41162900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3228" name="Text Box 46"/>
          <p:cNvSpPr txBox="1">
            <a:spLocks noChangeArrowheads="1"/>
          </p:cNvSpPr>
          <p:nvPr/>
        </p:nvSpPr>
        <p:spPr bwMode="auto">
          <a:xfrm>
            <a:off x="6088063" y="2528888"/>
            <a:ext cx="285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Notify those waiting for R4</a:t>
            </a:r>
          </a:p>
        </p:txBody>
      </p:sp>
      <p:sp>
        <p:nvSpPr>
          <p:cNvPr id="93229" name="Freeform 47"/>
          <p:cNvSpPr>
            <a:spLocks/>
          </p:cNvSpPr>
          <p:nvPr/>
        </p:nvSpPr>
        <p:spPr bwMode="auto">
          <a:xfrm flipV="1">
            <a:off x="7939088" y="2933700"/>
            <a:ext cx="241300" cy="733425"/>
          </a:xfrm>
          <a:custGeom>
            <a:avLst/>
            <a:gdLst>
              <a:gd name="T0" fmla="*/ 0 w 580"/>
              <a:gd name="T1" fmla="*/ 2022226192 h 266"/>
              <a:gd name="T2" fmla="*/ 30116737 w 580"/>
              <a:gd name="T3" fmla="*/ 630996291 h 266"/>
              <a:gd name="T4" fmla="*/ 100389104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49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94212" name="Rectangle 2"/>
          <p:cNvSpPr>
            <a:spLocks noChangeArrowheads="1"/>
          </p:cNvSpPr>
          <p:nvPr/>
        </p:nvSpPr>
        <p:spPr bwMode="auto">
          <a:xfrm>
            <a:off x="685800" y="3810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000">
                <a:solidFill>
                  <a:schemeClr val="accent2"/>
                </a:solidFill>
                <a:latin typeface="AvantGarde" pitchFamily="34" charset="0"/>
              </a:rPr>
              <a:t>Cycle 2</a:t>
            </a:r>
          </a:p>
        </p:txBody>
      </p:sp>
      <p:sp>
        <p:nvSpPr>
          <p:cNvPr id="94213" name="Rectangle 3"/>
          <p:cNvSpPr>
            <a:spLocks noChangeArrowheads="1"/>
          </p:cNvSpPr>
          <p:nvPr/>
        </p:nvSpPr>
        <p:spPr bwMode="auto">
          <a:xfrm>
            <a:off x="685800" y="1066800"/>
            <a:ext cx="77724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loop:		add	r4,	r4,	4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ld 	r2, 	10(r4)						add	r3,	r3,	r2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sub	r1,	r1,	1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bne	r1,	r0,	loop</a:t>
            </a:r>
          </a:p>
        </p:txBody>
      </p:sp>
      <p:grpSp>
        <p:nvGrpSpPr>
          <p:cNvPr id="94214" name="Group 4"/>
          <p:cNvGrpSpPr>
            <a:grpSpLocks/>
          </p:cNvGrpSpPr>
          <p:nvPr/>
        </p:nvGrpSpPr>
        <p:grpSpPr bwMode="auto">
          <a:xfrm>
            <a:off x="908050" y="3630613"/>
            <a:ext cx="2895600" cy="381000"/>
            <a:chOff x="672" y="1968"/>
            <a:chExt cx="1920" cy="240"/>
          </a:xfrm>
        </p:grpSpPr>
        <p:sp>
          <p:nvSpPr>
            <p:cNvPr id="94254" name="Rectangle 5"/>
            <p:cNvSpPr>
              <a:spLocks noChangeArrowheads="1"/>
            </p:cNvSpPr>
            <p:nvPr/>
          </p:nvSpPr>
          <p:spPr bwMode="auto">
            <a:xfrm>
              <a:off x="67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94255" name="Rectangle 6"/>
            <p:cNvSpPr>
              <a:spLocks noChangeArrowheads="1"/>
            </p:cNvSpPr>
            <p:nvPr/>
          </p:nvSpPr>
          <p:spPr bwMode="auto">
            <a:xfrm>
              <a:off x="115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0</a:t>
              </a:r>
            </a:p>
          </p:txBody>
        </p:sp>
        <p:sp>
          <p:nvSpPr>
            <p:cNvPr id="94256" name="Rectangle 7"/>
            <p:cNvSpPr>
              <a:spLocks noChangeArrowheads="1"/>
            </p:cNvSpPr>
            <p:nvPr/>
          </p:nvSpPr>
          <p:spPr bwMode="auto">
            <a:xfrm>
              <a:off x="163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b="1">
                  <a:latin typeface="AvantGarde" pitchFamily="34" charset="0"/>
                </a:rPr>
                <a:t>0</a:t>
              </a:r>
            </a:p>
          </p:txBody>
        </p:sp>
        <p:sp>
          <p:nvSpPr>
            <p:cNvPr id="94257" name="Rectangle 8"/>
            <p:cNvSpPr>
              <a:spLocks noChangeArrowheads="1"/>
            </p:cNvSpPr>
            <p:nvPr/>
          </p:nvSpPr>
          <p:spPr bwMode="auto">
            <a:xfrm>
              <a:off x="211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</p:grpSp>
      <p:sp>
        <p:nvSpPr>
          <p:cNvPr id="94215" name="Text Box 9"/>
          <p:cNvSpPr txBox="1">
            <a:spLocks noChangeArrowheads="1"/>
          </p:cNvSpPr>
          <p:nvPr/>
        </p:nvSpPr>
        <p:spPr bwMode="auto">
          <a:xfrm>
            <a:off x="1044575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94216" name="Text Box 10"/>
          <p:cNvSpPr txBox="1">
            <a:spLocks noChangeArrowheads="1"/>
          </p:cNvSpPr>
          <p:nvPr/>
        </p:nvSpPr>
        <p:spPr bwMode="auto">
          <a:xfrm>
            <a:off x="18224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4217" name="Text Box 11"/>
          <p:cNvSpPr txBox="1">
            <a:spLocks noChangeArrowheads="1"/>
          </p:cNvSpPr>
          <p:nvPr/>
        </p:nvSpPr>
        <p:spPr bwMode="auto">
          <a:xfrm>
            <a:off x="2508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4218" name="Text Box 12"/>
          <p:cNvSpPr txBox="1">
            <a:spLocks noChangeArrowheads="1"/>
          </p:cNvSpPr>
          <p:nvPr/>
        </p:nvSpPr>
        <p:spPr bwMode="auto">
          <a:xfrm>
            <a:off x="3270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4219" name="Text Box 13"/>
          <p:cNvSpPr txBox="1">
            <a:spLocks noChangeArrowheads="1"/>
          </p:cNvSpPr>
          <p:nvPr/>
        </p:nvSpPr>
        <p:spPr bwMode="auto">
          <a:xfrm>
            <a:off x="908050" y="2836863"/>
            <a:ext cx="6969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AvantGarde" pitchFamily="34" charset="0"/>
              </a:rPr>
              <a:t>RAV</a:t>
            </a:r>
            <a:endParaRPr lang="en-US">
              <a:latin typeface="AvantGarde" pitchFamily="34" charset="0"/>
            </a:endParaRPr>
          </a:p>
        </p:txBody>
      </p:sp>
      <p:sp>
        <p:nvSpPr>
          <p:cNvPr id="94220" name="Rectangle 14"/>
          <p:cNvSpPr>
            <a:spLocks noChangeArrowheads="1"/>
          </p:cNvSpPr>
          <p:nvPr/>
        </p:nvSpPr>
        <p:spPr bwMode="auto">
          <a:xfrm>
            <a:off x="39624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op</a:t>
            </a:r>
          </a:p>
        </p:txBody>
      </p:sp>
      <p:sp>
        <p:nvSpPr>
          <p:cNvPr id="94221" name="Rectangle 15"/>
          <p:cNvSpPr>
            <a:spLocks noChangeArrowheads="1"/>
          </p:cNvSpPr>
          <p:nvPr/>
        </p:nvSpPr>
        <p:spPr bwMode="auto">
          <a:xfrm>
            <a:off x="48768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src1</a:t>
            </a:r>
          </a:p>
        </p:txBody>
      </p:sp>
      <p:sp>
        <p:nvSpPr>
          <p:cNvPr id="94222" name="Rectangle 16"/>
          <p:cNvSpPr>
            <a:spLocks noChangeArrowheads="1"/>
          </p:cNvSpPr>
          <p:nvPr/>
        </p:nvSpPr>
        <p:spPr bwMode="auto">
          <a:xfrm>
            <a:off x="57912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src2</a:t>
            </a:r>
          </a:p>
        </p:txBody>
      </p:sp>
      <p:sp>
        <p:nvSpPr>
          <p:cNvPr id="94223" name="Rectangle 17"/>
          <p:cNvSpPr>
            <a:spLocks noChangeArrowheads="1"/>
          </p:cNvSpPr>
          <p:nvPr/>
        </p:nvSpPr>
        <p:spPr bwMode="auto">
          <a:xfrm>
            <a:off x="67056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tgt</a:t>
            </a:r>
          </a:p>
        </p:txBody>
      </p:sp>
      <p:sp>
        <p:nvSpPr>
          <p:cNvPr id="94224" name="Rectangle 18"/>
          <p:cNvSpPr>
            <a:spLocks noChangeArrowheads="1"/>
          </p:cNvSpPr>
          <p:nvPr/>
        </p:nvSpPr>
        <p:spPr bwMode="auto">
          <a:xfrm>
            <a:off x="39624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94225" name="Rectangle 19"/>
          <p:cNvSpPr>
            <a:spLocks noChangeArrowheads="1"/>
          </p:cNvSpPr>
          <p:nvPr/>
        </p:nvSpPr>
        <p:spPr bwMode="auto">
          <a:xfrm>
            <a:off x="48768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4226" name="Rectangle 20"/>
          <p:cNvSpPr>
            <a:spLocks noChangeArrowheads="1"/>
          </p:cNvSpPr>
          <p:nvPr/>
        </p:nvSpPr>
        <p:spPr bwMode="auto">
          <a:xfrm>
            <a:off x="57912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4227" name="Rectangle 21"/>
          <p:cNvSpPr>
            <a:spLocks noChangeArrowheads="1"/>
          </p:cNvSpPr>
          <p:nvPr/>
        </p:nvSpPr>
        <p:spPr bwMode="auto">
          <a:xfrm>
            <a:off x="67056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4228" name="Rectangle 22"/>
          <p:cNvSpPr>
            <a:spLocks noChangeArrowheads="1"/>
          </p:cNvSpPr>
          <p:nvPr/>
        </p:nvSpPr>
        <p:spPr bwMode="auto">
          <a:xfrm>
            <a:off x="76200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Cmtd</a:t>
            </a:r>
          </a:p>
        </p:txBody>
      </p:sp>
      <p:sp>
        <p:nvSpPr>
          <p:cNvPr id="94229" name="Rectangle 23"/>
          <p:cNvSpPr>
            <a:spLocks noChangeArrowheads="1"/>
          </p:cNvSpPr>
          <p:nvPr/>
        </p:nvSpPr>
        <p:spPr bwMode="auto">
          <a:xfrm>
            <a:off x="76200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status</a:t>
            </a:r>
          </a:p>
        </p:txBody>
      </p:sp>
      <p:sp>
        <p:nvSpPr>
          <p:cNvPr id="94230" name="Rectangle 24"/>
          <p:cNvSpPr>
            <a:spLocks noChangeArrowheads="1"/>
          </p:cNvSpPr>
          <p:nvPr/>
        </p:nvSpPr>
        <p:spPr bwMode="auto">
          <a:xfrm>
            <a:off x="39624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ld</a:t>
            </a:r>
          </a:p>
        </p:txBody>
      </p:sp>
      <p:sp>
        <p:nvSpPr>
          <p:cNvPr id="94231" name="Rectangle 25"/>
          <p:cNvSpPr>
            <a:spLocks noChangeArrowheads="1"/>
          </p:cNvSpPr>
          <p:nvPr/>
        </p:nvSpPr>
        <p:spPr bwMode="auto">
          <a:xfrm>
            <a:off x="48768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4232" name="Rectangle 26"/>
          <p:cNvSpPr>
            <a:spLocks noChangeArrowheads="1"/>
          </p:cNvSpPr>
          <p:nvPr/>
        </p:nvSpPr>
        <p:spPr bwMode="auto">
          <a:xfrm>
            <a:off x="57912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4233" name="Rectangle 27"/>
          <p:cNvSpPr>
            <a:spLocks noChangeArrowheads="1"/>
          </p:cNvSpPr>
          <p:nvPr/>
        </p:nvSpPr>
        <p:spPr bwMode="auto">
          <a:xfrm>
            <a:off x="67056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4234" name="Rectangle 28"/>
          <p:cNvSpPr>
            <a:spLocks noChangeArrowheads="1"/>
          </p:cNvSpPr>
          <p:nvPr/>
        </p:nvSpPr>
        <p:spPr bwMode="auto">
          <a:xfrm>
            <a:off x="76200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Exec</a:t>
            </a:r>
          </a:p>
        </p:txBody>
      </p:sp>
      <p:sp>
        <p:nvSpPr>
          <p:cNvPr id="94235" name="Rectangle 29"/>
          <p:cNvSpPr>
            <a:spLocks noChangeArrowheads="1"/>
          </p:cNvSpPr>
          <p:nvPr/>
        </p:nvSpPr>
        <p:spPr bwMode="auto">
          <a:xfrm>
            <a:off x="39624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4236" name="Rectangle 30"/>
          <p:cNvSpPr>
            <a:spLocks noChangeArrowheads="1"/>
          </p:cNvSpPr>
          <p:nvPr/>
        </p:nvSpPr>
        <p:spPr bwMode="auto">
          <a:xfrm>
            <a:off x="48768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4237" name="Rectangle 31"/>
          <p:cNvSpPr>
            <a:spLocks noChangeArrowheads="1"/>
          </p:cNvSpPr>
          <p:nvPr/>
        </p:nvSpPr>
        <p:spPr bwMode="auto">
          <a:xfrm>
            <a:off x="57912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4238" name="Rectangle 32"/>
          <p:cNvSpPr>
            <a:spLocks noChangeArrowheads="1"/>
          </p:cNvSpPr>
          <p:nvPr/>
        </p:nvSpPr>
        <p:spPr bwMode="auto">
          <a:xfrm>
            <a:off x="67056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4239" name="Rectangle 33"/>
          <p:cNvSpPr>
            <a:spLocks noChangeArrowheads="1"/>
          </p:cNvSpPr>
          <p:nvPr/>
        </p:nvSpPr>
        <p:spPr bwMode="auto">
          <a:xfrm>
            <a:off x="76200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4240" name="Rectangle 34"/>
          <p:cNvSpPr>
            <a:spLocks noChangeArrowheads="1"/>
          </p:cNvSpPr>
          <p:nvPr/>
        </p:nvSpPr>
        <p:spPr bwMode="auto">
          <a:xfrm>
            <a:off x="39624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4241" name="Rectangle 35"/>
          <p:cNvSpPr>
            <a:spLocks noChangeArrowheads="1"/>
          </p:cNvSpPr>
          <p:nvPr/>
        </p:nvSpPr>
        <p:spPr bwMode="auto">
          <a:xfrm>
            <a:off x="48768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4242" name="Rectangle 36"/>
          <p:cNvSpPr>
            <a:spLocks noChangeArrowheads="1"/>
          </p:cNvSpPr>
          <p:nvPr/>
        </p:nvSpPr>
        <p:spPr bwMode="auto">
          <a:xfrm>
            <a:off x="57912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4243" name="Rectangle 37"/>
          <p:cNvSpPr>
            <a:spLocks noChangeArrowheads="1"/>
          </p:cNvSpPr>
          <p:nvPr/>
        </p:nvSpPr>
        <p:spPr bwMode="auto">
          <a:xfrm>
            <a:off x="67056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4244" name="Rectangle 38"/>
          <p:cNvSpPr>
            <a:spLocks noChangeArrowheads="1"/>
          </p:cNvSpPr>
          <p:nvPr/>
        </p:nvSpPr>
        <p:spPr bwMode="auto">
          <a:xfrm>
            <a:off x="76200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4245" name="Text Box 39"/>
          <p:cNvSpPr txBox="1">
            <a:spLocks noChangeArrowheads="1"/>
          </p:cNvSpPr>
          <p:nvPr/>
        </p:nvSpPr>
        <p:spPr bwMode="auto">
          <a:xfrm>
            <a:off x="2325688" y="4203700"/>
            <a:ext cx="1238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Wait for r2</a:t>
            </a:r>
          </a:p>
        </p:txBody>
      </p:sp>
      <p:sp>
        <p:nvSpPr>
          <p:cNvPr id="94246" name="Text Box 40"/>
          <p:cNvSpPr txBox="1">
            <a:spLocks noChangeArrowheads="1"/>
          </p:cNvSpPr>
          <p:nvPr/>
        </p:nvSpPr>
        <p:spPr bwMode="auto">
          <a:xfrm>
            <a:off x="6088063" y="2528888"/>
            <a:ext cx="28670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Result available @ cycle 6</a:t>
            </a:r>
          </a:p>
        </p:txBody>
      </p:sp>
      <p:sp>
        <p:nvSpPr>
          <p:cNvPr id="94247" name="Freeform 41"/>
          <p:cNvSpPr>
            <a:spLocks/>
          </p:cNvSpPr>
          <p:nvPr/>
        </p:nvSpPr>
        <p:spPr bwMode="auto">
          <a:xfrm flipV="1">
            <a:off x="7939088" y="2933700"/>
            <a:ext cx="241300" cy="1246188"/>
          </a:xfrm>
          <a:custGeom>
            <a:avLst/>
            <a:gdLst>
              <a:gd name="T0" fmla="*/ 0 w 580"/>
              <a:gd name="T1" fmla="*/ 2147483647 h 266"/>
              <a:gd name="T2" fmla="*/ 30116737 w 580"/>
              <a:gd name="T3" fmla="*/ 1821720469 h 266"/>
              <a:gd name="T4" fmla="*/ 100389104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4248" name="Rectangle 42"/>
          <p:cNvSpPr>
            <a:spLocks noChangeArrowheads="1"/>
          </p:cNvSpPr>
          <p:nvPr/>
        </p:nvSpPr>
        <p:spPr bwMode="auto">
          <a:xfrm>
            <a:off x="39624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94249" name="Rectangle 43"/>
          <p:cNvSpPr>
            <a:spLocks noChangeArrowheads="1"/>
          </p:cNvSpPr>
          <p:nvPr/>
        </p:nvSpPr>
        <p:spPr bwMode="auto">
          <a:xfrm>
            <a:off x="48768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r3/1</a:t>
            </a:r>
          </a:p>
        </p:txBody>
      </p:sp>
      <p:sp>
        <p:nvSpPr>
          <p:cNvPr id="94250" name="Rectangle 44"/>
          <p:cNvSpPr>
            <a:spLocks noChangeArrowheads="1"/>
          </p:cNvSpPr>
          <p:nvPr/>
        </p:nvSpPr>
        <p:spPr bwMode="auto">
          <a:xfrm>
            <a:off x="57912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r2/0</a:t>
            </a:r>
          </a:p>
        </p:txBody>
      </p:sp>
      <p:sp>
        <p:nvSpPr>
          <p:cNvPr id="94251" name="Rectangle 45"/>
          <p:cNvSpPr>
            <a:spLocks noChangeArrowheads="1"/>
          </p:cNvSpPr>
          <p:nvPr/>
        </p:nvSpPr>
        <p:spPr bwMode="auto">
          <a:xfrm>
            <a:off x="67056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4252" name="Rectangle 46"/>
          <p:cNvSpPr>
            <a:spLocks noChangeArrowheads="1"/>
          </p:cNvSpPr>
          <p:nvPr/>
        </p:nvSpPr>
        <p:spPr bwMode="auto">
          <a:xfrm>
            <a:off x="76200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Wait</a:t>
            </a:r>
          </a:p>
        </p:txBody>
      </p:sp>
      <p:sp>
        <p:nvSpPr>
          <p:cNvPr id="94253" name="Freeform 47"/>
          <p:cNvSpPr>
            <a:spLocks/>
          </p:cNvSpPr>
          <p:nvPr/>
        </p:nvSpPr>
        <p:spPr bwMode="auto">
          <a:xfrm flipV="1">
            <a:off x="2944813" y="4579938"/>
            <a:ext cx="1120775" cy="276225"/>
          </a:xfrm>
          <a:custGeom>
            <a:avLst/>
            <a:gdLst>
              <a:gd name="T0" fmla="*/ 0 w 580"/>
              <a:gd name="T1" fmla="*/ 286843046 h 266"/>
              <a:gd name="T2" fmla="*/ 649724830 w 580"/>
              <a:gd name="T3" fmla="*/ 89503122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95236" name="Rectangle 2"/>
          <p:cNvSpPr>
            <a:spLocks noChangeArrowheads="1"/>
          </p:cNvSpPr>
          <p:nvPr/>
        </p:nvSpPr>
        <p:spPr bwMode="auto">
          <a:xfrm>
            <a:off x="685800" y="3810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000">
                <a:solidFill>
                  <a:schemeClr val="accent2"/>
                </a:solidFill>
                <a:latin typeface="AvantGarde" pitchFamily="34" charset="0"/>
              </a:rPr>
              <a:t>Cycle 3</a:t>
            </a:r>
          </a:p>
        </p:txBody>
      </p:sp>
      <p:sp>
        <p:nvSpPr>
          <p:cNvPr id="95237" name="Rectangle 3"/>
          <p:cNvSpPr>
            <a:spLocks noChangeArrowheads="1"/>
          </p:cNvSpPr>
          <p:nvPr/>
        </p:nvSpPr>
        <p:spPr bwMode="auto">
          <a:xfrm>
            <a:off x="685800" y="1066800"/>
            <a:ext cx="77724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loop:		add	r4,	r4,	4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ld 	r2, 	10(r4)						add	r3,	r3,	r2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sub	r1,	r1,	1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bne	r1,	r0,	loop</a:t>
            </a:r>
          </a:p>
        </p:txBody>
      </p:sp>
      <p:grpSp>
        <p:nvGrpSpPr>
          <p:cNvPr id="95238" name="Group 4"/>
          <p:cNvGrpSpPr>
            <a:grpSpLocks/>
          </p:cNvGrpSpPr>
          <p:nvPr/>
        </p:nvGrpSpPr>
        <p:grpSpPr bwMode="auto">
          <a:xfrm>
            <a:off x="908050" y="3630613"/>
            <a:ext cx="2895600" cy="381000"/>
            <a:chOff x="672" y="1968"/>
            <a:chExt cx="1920" cy="240"/>
          </a:xfrm>
        </p:grpSpPr>
        <p:sp>
          <p:nvSpPr>
            <p:cNvPr id="95280" name="Rectangle 5"/>
            <p:cNvSpPr>
              <a:spLocks noChangeArrowheads="1"/>
            </p:cNvSpPr>
            <p:nvPr/>
          </p:nvSpPr>
          <p:spPr bwMode="auto">
            <a:xfrm>
              <a:off x="67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b="1">
                  <a:latin typeface="AvantGarde" pitchFamily="34" charset="0"/>
                </a:rPr>
                <a:t>0</a:t>
              </a:r>
            </a:p>
          </p:txBody>
        </p:sp>
        <p:sp>
          <p:nvSpPr>
            <p:cNvPr id="95281" name="Rectangle 6"/>
            <p:cNvSpPr>
              <a:spLocks noChangeArrowheads="1"/>
            </p:cNvSpPr>
            <p:nvPr/>
          </p:nvSpPr>
          <p:spPr bwMode="auto">
            <a:xfrm>
              <a:off x="115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0</a:t>
              </a:r>
            </a:p>
          </p:txBody>
        </p:sp>
        <p:sp>
          <p:nvSpPr>
            <p:cNvPr id="95282" name="Rectangle 7"/>
            <p:cNvSpPr>
              <a:spLocks noChangeArrowheads="1"/>
            </p:cNvSpPr>
            <p:nvPr/>
          </p:nvSpPr>
          <p:spPr bwMode="auto">
            <a:xfrm>
              <a:off x="163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0</a:t>
              </a:r>
            </a:p>
          </p:txBody>
        </p:sp>
        <p:sp>
          <p:nvSpPr>
            <p:cNvPr id="95283" name="Rectangle 8"/>
            <p:cNvSpPr>
              <a:spLocks noChangeArrowheads="1"/>
            </p:cNvSpPr>
            <p:nvPr/>
          </p:nvSpPr>
          <p:spPr bwMode="auto">
            <a:xfrm>
              <a:off x="211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</p:grpSp>
      <p:sp>
        <p:nvSpPr>
          <p:cNvPr id="95239" name="Text Box 9"/>
          <p:cNvSpPr txBox="1">
            <a:spLocks noChangeArrowheads="1"/>
          </p:cNvSpPr>
          <p:nvPr/>
        </p:nvSpPr>
        <p:spPr bwMode="auto">
          <a:xfrm>
            <a:off x="1044575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95240" name="Text Box 10"/>
          <p:cNvSpPr txBox="1">
            <a:spLocks noChangeArrowheads="1"/>
          </p:cNvSpPr>
          <p:nvPr/>
        </p:nvSpPr>
        <p:spPr bwMode="auto">
          <a:xfrm>
            <a:off x="18224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5241" name="Text Box 11"/>
          <p:cNvSpPr txBox="1">
            <a:spLocks noChangeArrowheads="1"/>
          </p:cNvSpPr>
          <p:nvPr/>
        </p:nvSpPr>
        <p:spPr bwMode="auto">
          <a:xfrm>
            <a:off x="2508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5242" name="Text Box 12"/>
          <p:cNvSpPr txBox="1">
            <a:spLocks noChangeArrowheads="1"/>
          </p:cNvSpPr>
          <p:nvPr/>
        </p:nvSpPr>
        <p:spPr bwMode="auto">
          <a:xfrm>
            <a:off x="3270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5243" name="Text Box 13"/>
          <p:cNvSpPr txBox="1">
            <a:spLocks noChangeArrowheads="1"/>
          </p:cNvSpPr>
          <p:nvPr/>
        </p:nvSpPr>
        <p:spPr bwMode="auto">
          <a:xfrm>
            <a:off x="908050" y="2836863"/>
            <a:ext cx="6969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AvantGarde" pitchFamily="34" charset="0"/>
              </a:rPr>
              <a:t>RAV</a:t>
            </a:r>
            <a:endParaRPr lang="en-US">
              <a:latin typeface="AvantGarde" pitchFamily="34" charset="0"/>
            </a:endParaRPr>
          </a:p>
        </p:txBody>
      </p:sp>
      <p:sp>
        <p:nvSpPr>
          <p:cNvPr id="95244" name="Rectangle 14"/>
          <p:cNvSpPr>
            <a:spLocks noChangeArrowheads="1"/>
          </p:cNvSpPr>
          <p:nvPr/>
        </p:nvSpPr>
        <p:spPr bwMode="auto">
          <a:xfrm>
            <a:off x="39624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op</a:t>
            </a:r>
          </a:p>
        </p:txBody>
      </p:sp>
      <p:sp>
        <p:nvSpPr>
          <p:cNvPr id="95245" name="Rectangle 15"/>
          <p:cNvSpPr>
            <a:spLocks noChangeArrowheads="1"/>
          </p:cNvSpPr>
          <p:nvPr/>
        </p:nvSpPr>
        <p:spPr bwMode="auto">
          <a:xfrm>
            <a:off x="48768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src1</a:t>
            </a:r>
          </a:p>
        </p:txBody>
      </p:sp>
      <p:sp>
        <p:nvSpPr>
          <p:cNvPr id="95246" name="Rectangle 16"/>
          <p:cNvSpPr>
            <a:spLocks noChangeArrowheads="1"/>
          </p:cNvSpPr>
          <p:nvPr/>
        </p:nvSpPr>
        <p:spPr bwMode="auto">
          <a:xfrm>
            <a:off x="57912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src2</a:t>
            </a:r>
          </a:p>
        </p:txBody>
      </p:sp>
      <p:sp>
        <p:nvSpPr>
          <p:cNvPr id="95247" name="Rectangle 17"/>
          <p:cNvSpPr>
            <a:spLocks noChangeArrowheads="1"/>
          </p:cNvSpPr>
          <p:nvPr/>
        </p:nvSpPr>
        <p:spPr bwMode="auto">
          <a:xfrm>
            <a:off x="67056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tgt</a:t>
            </a:r>
          </a:p>
        </p:txBody>
      </p:sp>
      <p:sp>
        <p:nvSpPr>
          <p:cNvPr id="95248" name="Rectangle 18"/>
          <p:cNvSpPr>
            <a:spLocks noChangeArrowheads="1"/>
          </p:cNvSpPr>
          <p:nvPr/>
        </p:nvSpPr>
        <p:spPr bwMode="auto">
          <a:xfrm>
            <a:off x="39624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95249" name="Rectangle 19"/>
          <p:cNvSpPr>
            <a:spLocks noChangeArrowheads="1"/>
          </p:cNvSpPr>
          <p:nvPr/>
        </p:nvSpPr>
        <p:spPr bwMode="auto">
          <a:xfrm>
            <a:off x="48768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5250" name="Rectangle 20"/>
          <p:cNvSpPr>
            <a:spLocks noChangeArrowheads="1"/>
          </p:cNvSpPr>
          <p:nvPr/>
        </p:nvSpPr>
        <p:spPr bwMode="auto">
          <a:xfrm>
            <a:off x="57912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5251" name="Rectangle 21"/>
          <p:cNvSpPr>
            <a:spLocks noChangeArrowheads="1"/>
          </p:cNvSpPr>
          <p:nvPr/>
        </p:nvSpPr>
        <p:spPr bwMode="auto">
          <a:xfrm>
            <a:off x="67056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5252" name="Rectangle 22"/>
          <p:cNvSpPr>
            <a:spLocks noChangeArrowheads="1"/>
          </p:cNvSpPr>
          <p:nvPr/>
        </p:nvSpPr>
        <p:spPr bwMode="auto">
          <a:xfrm>
            <a:off x="76200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Cmtd</a:t>
            </a:r>
          </a:p>
        </p:txBody>
      </p:sp>
      <p:sp>
        <p:nvSpPr>
          <p:cNvPr id="95253" name="Rectangle 23"/>
          <p:cNvSpPr>
            <a:spLocks noChangeArrowheads="1"/>
          </p:cNvSpPr>
          <p:nvPr/>
        </p:nvSpPr>
        <p:spPr bwMode="auto">
          <a:xfrm>
            <a:off x="76200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status</a:t>
            </a:r>
          </a:p>
        </p:txBody>
      </p:sp>
      <p:sp>
        <p:nvSpPr>
          <p:cNvPr id="95254" name="Rectangle 24"/>
          <p:cNvSpPr>
            <a:spLocks noChangeArrowheads="1"/>
          </p:cNvSpPr>
          <p:nvPr/>
        </p:nvSpPr>
        <p:spPr bwMode="auto">
          <a:xfrm>
            <a:off x="39624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ld</a:t>
            </a:r>
          </a:p>
        </p:txBody>
      </p:sp>
      <p:sp>
        <p:nvSpPr>
          <p:cNvPr id="95255" name="Rectangle 25"/>
          <p:cNvSpPr>
            <a:spLocks noChangeArrowheads="1"/>
          </p:cNvSpPr>
          <p:nvPr/>
        </p:nvSpPr>
        <p:spPr bwMode="auto">
          <a:xfrm>
            <a:off x="48768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5256" name="Rectangle 26"/>
          <p:cNvSpPr>
            <a:spLocks noChangeArrowheads="1"/>
          </p:cNvSpPr>
          <p:nvPr/>
        </p:nvSpPr>
        <p:spPr bwMode="auto">
          <a:xfrm>
            <a:off x="57912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5257" name="Rectangle 27"/>
          <p:cNvSpPr>
            <a:spLocks noChangeArrowheads="1"/>
          </p:cNvSpPr>
          <p:nvPr/>
        </p:nvSpPr>
        <p:spPr bwMode="auto">
          <a:xfrm>
            <a:off x="67056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5258" name="Rectangle 28"/>
          <p:cNvSpPr>
            <a:spLocks noChangeArrowheads="1"/>
          </p:cNvSpPr>
          <p:nvPr/>
        </p:nvSpPr>
        <p:spPr bwMode="auto">
          <a:xfrm>
            <a:off x="76200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Exec</a:t>
            </a:r>
          </a:p>
        </p:txBody>
      </p:sp>
      <p:sp>
        <p:nvSpPr>
          <p:cNvPr id="95259" name="Rectangle 29"/>
          <p:cNvSpPr>
            <a:spLocks noChangeArrowheads="1"/>
          </p:cNvSpPr>
          <p:nvPr/>
        </p:nvSpPr>
        <p:spPr bwMode="auto">
          <a:xfrm>
            <a:off x="39624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5260" name="Rectangle 30"/>
          <p:cNvSpPr>
            <a:spLocks noChangeArrowheads="1"/>
          </p:cNvSpPr>
          <p:nvPr/>
        </p:nvSpPr>
        <p:spPr bwMode="auto">
          <a:xfrm>
            <a:off x="48768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5261" name="Rectangle 31"/>
          <p:cNvSpPr>
            <a:spLocks noChangeArrowheads="1"/>
          </p:cNvSpPr>
          <p:nvPr/>
        </p:nvSpPr>
        <p:spPr bwMode="auto">
          <a:xfrm>
            <a:off x="57912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5262" name="Rectangle 32"/>
          <p:cNvSpPr>
            <a:spLocks noChangeArrowheads="1"/>
          </p:cNvSpPr>
          <p:nvPr/>
        </p:nvSpPr>
        <p:spPr bwMode="auto">
          <a:xfrm>
            <a:off x="67056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5263" name="Rectangle 33"/>
          <p:cNvSpPr>
            <a:spLocks noChangeArrowheads="1"/>
          </p:cNvSpPr>
          <p:nvPr/>
        </p:nvSpPr>
        <p:spPr bwMode="auto">
          <a:xfrm>
            <a:off x="76200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5264" name="Text Box 34"/>
          <p:cNvSpPr txBox="1">
            <a:spLocks noChangeArrowheads="1"/>
          </p:cNvSpPr>
          <p:nvPr/>
        </p:nvSpPr>
        <p:spPr bwMode="auto">
          <a:xfrm>
            <a:off x="2247900" y="4170363"/>
            <a:ext cx="1238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Wait for r2</a:t>
            </a:r>
          </a:p>
        </p:txBody>
      </p:sp>
      <p:sp>
        <p:nvSpPr>
          <p:cNvPr id="95265" name="Text Box 35"/>
          <p:cNvSpPr txBox="1">
            <a:spLocks noChangeArrowheads="1"/>
          </p:cNvSpPr>
          <p:nvPr/>
        </p:nvSpPr>
        <p:spPr bwMode="auto">
          <a:xfrm>
            <a:off x="6088063" y="2528888"/>
            <a:ext cx="28670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Result available @ cycle 6</a:t>
            </a:r>
          </a:p>
        </p:txBody>
      </p:sp>
      <p:sp>
        <p:nvSpPr>
          <p:cNvPr id="95266" name="Freeform 36"/>
          <p:cNvSpPr>
            <a:spLocks/>
          </p:cNvSpPr>
          <p:nvPr/>
        </p:nvSpPr>
        <p:spPr bwMode="auto">
          <a:xfrm flipV="1">
            <a:off x="7939088" y="2933700"/>
            <a:ext cx="241300" cy="1246188"/>
          </a:xfrm>
          <a:custGeom>
            <a:avLst/>
            <a:gdLst>
              <a:gd name="T0" fmla="*/ 0 w 580"/>
              <a:gd name="T1" fmla="*/ 2147483647 h 266"/>
              <a:gd name="T2" fmla="*/ 30116737 w 580"/>
              <a:gd name="T3" fmla="*/ 1821720469 h 266"/>
              <a:gd name="T4" fmla="*/ 100389104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5267" name="Rectangle 37"/>
          <p:cNvSpPr>
            <a:spLocks noChangeArrowheads="1"/>
          </p:cNvSpPr>
          <p:nvPr/>
        </p:nvSpPr>
        <p:spPr bwMode="auto">
          <a:xfrm>
            <a:off x="39624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95268" name="Rectangle 38"/>
          <p:cNvSpPr>
            <a:spLocks noChangeArrowheads="1"/>
          </p:cNvSpPr>
          <p:nvPr/>
        </p:nvSpPr>
        <p:spPr bwMode="auto">
          <a:xfrm>
            <a:off x="48768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r3/1</a:t>
            </a:r>
          </a:p>
        </p:txBody>
      </p:sp>
      <p:sp>
        <p:nvSpPr>
          <p:cNvPr id="95269" name="Rectangle 39"/>
          <p:cNvSpPr>
            <a:spLocks noChangeArrowheads="1"/>
          </p:cNvSpPr>
          <p:nvPr/>
        </p:nvSpPr>
        <p:spPr bwMode="auto">
          <a:xfrm>
            <a:off x="57912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r2/0</a:t>
            </a:r>
          </a:p>
        </p:txBody>
      </p:sp>
      <p:sp>
        <p:nvSpPr>
          <p:cNvPr id="95270" name="Rectangle 40"/>
          <p:cNvSpPr>
            <a:spLocks noChangeArrowheads="1"/>
          </p:cNvSpPr>
          <p:nvPr/>
        </p:nvSpPr>
        <p:spPr bwMode="auto">
          <a:xfrm>
            <a:off x="67056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5271" name="Rectangle 41"/>
          <p:cNvSpPr>
            <a:spLocks noChangeArrowheads="1"/>
          </p:cNvSpPr>
          <p:nvPr/>
        </p:nvSpPr>
        <p:spPr bwMode="auto">
          <a:xfrm>
            <a:off x="76200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Wait</a:t>
            </a:r>
          </a:p>
        </p:txBody>
      </p:sp>
      <p:sp>
        <p:nvSpPr>
          <p:cNvPr id="95272" name="Rectangle 42"/>
          <p:cNvSpPr>
            <a:spLocks noChangeArrowheads="1"/>
          </p:cNvSpPr>
          <p:nvPr/>
        </p:nvSpPr>
        <p:spPr bwMode="auto">
          <a:xfrm>
            <a:off x="39624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sub</a:t>
            </a:r>
          </a:p>
        </p:txBody>
      </p:sp>
      <p:sp>
        <p:nvSpPr>
          <p:cNvPr id="95273" name="Rectangle 43"/>
          <p:cNvSpPr>
            <a:spLocks noChangeArrowheads="1"/>
          </p:cNvSpPr>
          <p:nvPr/>
        </p:nvSpPr>
        <p:spPr bwMode="auto">
          <a:xfrm>
            <a:off x="48768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r1/1</a:t>
            </a:r>
          </a:p>
        </p:txBody>
      </p:sp>
      <p:sp>
        <p:nvSpPr>
          <p:cNvPr id="95274" name="Rectangle 44"/>
          <p:cNvSpPr>
            <a:spLocks noChangeArrowheads="1"/>
          </p:cNvSpPr>
          <p:nvPr/>
        </p:nvSpPr>
        <p:spPr bwMode="auto">
          <a:xfrm>
            <a:off x="57912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5275" name="Rectangle 45"/>
          <p:cNvSpPr>
            <a:spLocks noChangeArrowheads="1"/>
          </p:cNvSpPr>
          <p:nvPr/>
        </p:nvSpPr>
        <p:spPr bwMode="auto">
          <a:xfrm>
            <a:off x="67056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95276" name="Rectangle 46"/>
          <p:cNvSpPr>
            <a:spLocks noChangeArrowheads="1"/>
          </p:cNvSpPr>
          <p:nvPr/>
        </p:nvSpPr>
        <p:spPr bwMode="auto">
          <a:xfrm>
            <a:off x="76200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Rdy</a:t>
            </a:r>
          </a:p>
        </p:txBody>
      </p:sp>
      <p:sp>
        <p:nvSpPr>
          <p:cNvPr id="95277" name="Freeform 47"/>
          <p:cNvSpPr>
            <a:spLocks/>
          </p:cNvSpPr>
          <p:nvPr/>
        </p:nvSpPr>
        <p:spPr bwMode="auto">
          <a:xfrm flipV="1">
            <a:off x="2944813" y="4468813"/>
            <a:ext cx="1120775" cy="276225"/>
          </a:xfrm>
          <a:custGeom>
            <a:avLst/>
            <a:gdLst>
              <a:gd name="T0" fmla="*/ 0 w 580"/>
              <a:gd name="T1" fmla="*/ 286843046 h 266"/>
              <a:gd name="T2" fmla="*/ 649724830 w 580"/>
              <a:gd name="T3" fmla="*/ 89503122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5278" name="Freeform 48"/>
          <p:cNvSpPr>
            <a:spLocks/>
          </p:cNvSpPr>
          <p:nvPr/>
        </p:nvSpPr>
        <p:spPr bwMode="auto">
          <a:xfrm flipV="1">
            <a:off x="2944813" y="5030788"/>
            <a:ext cx="1120775" cy="276225"/>
          </a:xfrm>
          <a:custGeom>
            <a:avLst/>
            <a:gdLst>
              <a:gd name="T0" fmla="*/ 0 w 580"/>
              <a:gd name="T1" fmla="*/ 286843046 h 266"/>
              <a:gd name="T2" fmla="*/ 649724830 w 580"/>
              <a:gd name="T3" fmla="*/ 89503122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5279" name="Text Box 49"/>
          <p:cNvSpPr txBox="1">
            <a:spLocks noChangeArrowheads="1"/>
          </p:cNvSpPr>
          <p:nvPr/>
        </p:nvSpPr>
        <p:spPr bwMode="auto">
          <a:xfrm>
            <a:off x="1955800" y="4738688"/>
            <a:ext cx="1911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No dependences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96260" name="Rectangle 2"/>
          <p:cNvSpPr>
            <a:spLocks noChangeArrowheads="1"/>
          </p:cNvSpPr>
          <p:nvPr/>
        </p:nvSpPr>
        <p:spPr bwMode="auto">
          <a:xfrm>
            <a:off x="685800" y="3810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000">
                <a:solidFill>
                  <a:schemeClr val="accent2"/>
                </a:solidFill>
                <a:latin typeface="AvantGarde" pitchFamily="34" charset="0"/>
              </a:rPr>
              <a:t>Cycle 4</a:t>
            </a:r>
          </a:p>
        </p:txBody>
      </p:sp>
      <p:sp>
        <p:nvSpPr>
          <p:cNvPr id="96261" name="Rectangle 3"/>
          <p:cNvSpPr>
            <a:spLocks noChangeArrowheads="1"/>
          </p:cNvSpPr>
          <p:nvPr/>
        </p:nvSpPr>
        <p:spPr bwMode="auto">
          <a:xfrm>
            <a:off x="685800" y="1066800"/>
            <a:ext cx="77724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loop:		add	r4,	r4,	4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ld 	r2, 	10(r4)						add	r3,	r3,	r2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sub	r1,	r1,	1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bne	r1,	r0,	loop</a:t>
            </a:r>
          </a:p>
        </p:txBody>
      </p:sp>
      <p:grpSp>
        <p:nvGrpSpPr>
          <p:cNvPr id="96262" name="Group 4"/>
          <p:cNvGrpSpPr>
            <a:grpSpLocks/>
          </p:cNvGrpSpPr>
          <p:nvPr/>
        </p:nvGrpSpPr>
        <p:grpSpPr bwMode="auto">
          <a:xfrm>
            <a:off x="908050" y="3630613"/>
            <a:ext cx="2895600" cy="381000"/>
            <a:chOff x="672" y="1968"/>
            <a:chExt cx="1920" cy="240"/>
          </a:xfrm>
        </p:grpSpPr>
        <p:sp>
          <p:nvSpPr>
            <p:cNvPr id="96306" name="Rectangle 5"/>
            <p:cNvSpPr>
              <a:spLocks noChangeArrowheads="1"/>
            </p:cNvSpPr>
            <p:nvPr/>
          </p:nvSpPr>
          <p:spPr bwMode="auto">
            <a:xfrm>
              <a:off x="67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b="1">
                  <a:latin typeface="AvantGarde" pitchFamily="34" charset="0"/>
                </a:rPr>
                <a:t>1</a:t>
              </a:r>
            </a:p>
          </p:txBody>
        </p:sp>
        <p:sp>
          <p:nvSpPr>
            <p:cNvPr id="96307" name="Rectangle 6"/>
            <p:cNvSpPr>
              <a:spLocks noChangeArrowheads="1"/>
            </p:cNvSpPr>
            <p:nvPr/>
          </p:nvSpPr>
          <p:spPr bwMode="auto">
            <a:xfrm>
              <a:off x="115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0</a:t>
              </a:r>
            </a:p>
          </p:txBody>
        </p:sp>
        <p:sp>
          <p:nvSpPr>
            <p:cNvPr id="96308" name="Rectangle 7"/>
            <p:cNvSpPr>
              <a:spLocks noChangeArrowheads="1"/>
            </p:cNvSpPr>
            <p:nvPr/>
          </p:nvSpPr>
          <p:spPr bwMode="auto">
            <a:xfrm>
              <a:off x="163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0</a:t>
              </a:r>
            </a:p>
          </p:txBody>
        </p:sp>
        <p:sp>
          <p:nvSpPr>
            <p:cNvPr id="96309" name="Rectangle 8"/>
            <p:cNvSpPr>
              <a:spLocks noChangeArrowheads="1"/>
            </p:cNvSpPr>
            <p:nvPr/>
          </p:nvSpPr>
          <p:spPr bwMode="auto">
            <a:xfrm>
              <a:off x="211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</p:grpSp>
      <p:sp>
        <p:nvSpPr>
          <p:cNvPr id="96263" name="Text Box 9"/>
          <p:cNvSpPr txBox="1">
            <a:spLocks noChangeArrowheads="1"/>
          </p:cNvSpPr>
          <p:nvPr/>
        </p:nvSpPr>
        <p:spPr bwMode="auto">
          <a:xfrm>
            <a:off x="1044575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96264" name="Text Box 10"/>
          <p:cNvSpPr txBox="1">
            <a:spLocks noChangeArrowheads="1"/>
          </p:cNvSpPr>
          <p:nvPr/>
        </p:nvSpPr>
        <p:spPr bwMode="auto">
          <a:xfrm>
            <a:off x="18224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6265" name="Text Box 11"/>
          <p:cNvSpPr txBox="1">
            <a:spLocks noChangeArrowheads="1"/>
          </p:cNvSpPr>
          <p:nvPr/>
        </p:nvSpPr>
        <p:spPr bwMode="auto">
          <a:xfrm>
            <a:off x="2508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6266" name="Text Box 12"/>
          <p:cNvSpPr txBox="1">
            <a:spLocks noChangeArrowheads="1"/>
          </p:cNvSpPr>
          <p:nvPr/>
        </p:nvSpPr>
        <p:spPr bwMode="auto">
          <a:xfrm>
            <a:off x="3270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6267" name="Text Box 13"/>
          <p:cNvSpPr txBox="1">
            <a:spLocks noChangeArrowheads="1"/>
          </p:cNvSpPr>
          <p:nvPr/>
        </p:nvSpPr>
        <p:spPr bwMode="auto">
          <a:xfrm>
            <a:off x="908050" y="2836863"/>
            <a:ext cx="6969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AvantGarde" pitchFamily="34" charset="0"/>
              </a:rPr>
              <a:t>RAV</a:t>
            </a:r>
            <a:endParaRPr lang="en-US">
              <a:latin typeface="AvantGarde" pitchFamily="34" charset="0"/>
            </a:endParaRPr>
          </a:p>
        </p:txBody>
      </p:sp>
      <p:sp>
        <p:nvSpPr>
          <p:cNvPr id="96268" name="Rectangle 14"/>
          <p:cNvSpPr>
            <a:spLocks noChangeArrowheads="1"/>
          </p:cNvSpPr>
          <p:nvPr/>
        </p:nvSpPr>
        <p:spPr bwMode="auto">
          <a:xfrm>
            <a:off x="39624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op</a:t>
            </a:r>
          </a:p>
        </p:txBody>
      </p:sp>
      <p:sp>
        <p:nvSpPr>
          <p:cNvPr id="96269" name="Rectangle 15"/>
          <p:cNvSpPr>
            <a:spLocks noChangeArrowheads="1"/>
          </p:cNvSpPr>
          <p:nvPr/>
        </p:nvSpPr>
        <p:spPr bwMode="auto">
          <a:xfrm>
            <a:off x="48768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src1</a:t>
            </a:r>
          </a:p>
        </p:txBody>
      </p:sp>
      <p:sp>
        <p:nvSpPr>
          <p:cNvPr id="96270" name="Rectangle 16"/>
          <p:cNvSpPr>
            <a:spLocks noChangeArrowheads="1"/>
          </p:cNvSpPr>
          <p:nvPr/>
        </p:nvSpPr>
        <p:spPr bwMode="auto">
          <a:xfrm>
            <a:off x="57912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src2</a:t>
            </a:r>
          </a:p>
        </p:txBody>
      </p:sp>
      <p:sp>
        <p:nvSpPr>
          <p:cNvPr id="96271" name="Rectangle 17"/>
          <p:cNvSpPr>
            <a:spLocks noChangeArrowheads="1"/>
          </p:cNvSpPr>
          <p:nvPr/>
        </p:nvSpPr>
        <p:spPr bwMode="auto">
          <a:xfrm>
            <a:off x="67056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tgt</a:t>
            </a:r>
          </a:p>
        </p:txBody>
      </p:sp>
      <p:sp>
        <p:nvSpPr>
          <p:cNvPr id="96272" name="Rectangle 18"/>
          <p:cNvSpPr>
            <a:spLocks noChangeArrowheads="1"/>
          </p:cNvSpPr>
          <p:nvPr/>
        </p:nvSpPr>
        <p:spPr bwMode="auto">
          <a:xfrm>
            <a:off x="39624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96273" name="Rectangle 19"/>
          <p:cNvSpPr>
            <a:spLocks noChangeArrowheads="1"/>
          </p:cNvSpPr>
          <p:nvPr/>
        </p:nvSpPr>
        <p:spPr bwMode="auto">
          <a:xfrm>
            <a:off x="48768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6274" name="Rectangle 20"/>
          <p:cNvSpPr>
            <a:spLocks noChangeArrowheads="1"/>
          </p:cNvSpPr>
          <p:nvPr/>
        </p:nvSpPr>
        <p:spPr bwMode="auto">
          <a:xfrm>
            <a:off x="57912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6275" name="Rectangle 21"/>
          <p:cNvSpPr>
            <a:spLocks noChangeArrowheads="1"/>
          </p:cNvSpPr>
          <p:nvPr/>
        </p:nvSpPr>
        <p:spPr bwMode="auto">
          <a:xfrm>
            <a:off x="67056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6276" name="Rectangle 22"/>
          <p:cNvSpPr>
            <a:spLocks noChangeArrowheads="1"/>
          </p:cNvSpPr>
          <p:nvPr/>
        </p:nvSpPr>
        <p:spPr bwMode="auto">
          <a:xfrm>
            <a:off x="76200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Cmtd</a:t>
            </a:r>
          </a:p>
        </p:txBody>
      </p:sp>
      <p:sp>
        <p:nvSpPr>
          <p:cNvPr id="96277" name="Rectangle 23"/>
          <p:cNvSpPr>
            <a:spLocks noChangeArrowheads="1"/>
          </p:cNvSpPr>
          <p:nvPr/>
        </p:nvSpPr>
        <p:spPr bwMode="auto">
          <a:xfrm>
            <a:off x="76200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status</a:t>
            </a:r>
          </a:p>
        </p:txBody>
      </p:sp>
      <p:sp>
        <p:nvSpPr>
          <p:cNvPr id="96278" name="Rectangle 24"/>
          <p:cNvSpPr>
            <a:spLocks noChangeArrowheads="1"/>
          </p:cNvSpPr>
          <p:nvPr/>
        </p:nvSpPr>
        <p:spPr bwMode="auto">
          <a:xfrm>
            <a:off x="39624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ld</a:t>
            </a:r>
          </a:p>
        </p:txBody>
      </p:sp>
      <p:sp>
        <p:nvSpPr>
          <p:cNvPr id="96279" name="Rectangle 25"/>
          <p:cNvSpPr>
            <a:spLocks noChangeArrowheads="1"/>
          </p:cNvSpPr>
          <p:nvPr/>
        </p:nvSpPr>
        <p:spPr bwMode="auto">
          <a:xfrm>
            <a:off x="48768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6280" name="Rectangle 26"/>
          <p:cNvSpPr>
            <a:spLocks noChangeArrowheads="1"/>
          </p:cNvSpPr>
          <p:nvPr/>
        </p:nvSpPr>
        <p:spPr bwMode="auto">
          <a:xfrm>
            <a:off x="57912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6281" name="Rectangle 27"/>
          <p:cNvSpPr>
            <a:spLocks noChangeArrowheads="1"/>
          </p:cNvSpPr>
          <p:nvPr/>
        </p:nvSpPr>
        <p:spPr bwMode="auto">
          <a:xfrm>
            <a:off x="67056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6282" name="Rectangle 28"/>
          <p:cNvSpPr>
            <a:spLocks noChangeArrowheads="1"/>
          </p:cNvSpPr>
          <p:nvPr/>
        </p:nvSpPr>
        <p:spPr bwMode="auto">
          <a:xfrm>
            <a:off x="76200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Exec</a:t>
            </a:r>
          </a:p>
        </p:txBody>
      </p:sp>
      <p:sp>
        <p:nvSpPr>
          <p:cNvPr id="96283" name="Text Box 29"/>
          <p:cNvSpPr txBox="1">
            <a:spLocks noChangeArrowheads="1"/>
          </p:cNvSpPr>
          <p:nvPr/>
        </p:nvSpPr>
        <p:spPr bwMode="auto">
          <a:xfrm>
            <a:off x="2247900" y="4170363"/>
            <a:ext cx="1238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Wait for r2</a:t>
            </a:r>
          </a:p>
        </p:txBody>
      </p:sp>
      <p:sp>
        <p:nvSpPr>
          <p:cNvPr id="96284" name="Text Box 30"/>
          <p:cNvSpPr txBox="1">
            <a:spLocks noChangeArrowheads="1"/>
          </p:cNvSpPr>
          <p:nvPr/>
        </p:nvSpPr>
        <p:spPr bwMode="auto">
          <a:xfrm>
            <a:off x="6088063" y="2528888"/>
            <a:ext cx="28670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Result available @ cycle 6</a:t>
            </a:r>
          </a:p>
        </p:txBody>
      </p:sp>
      <p:sp>
        <p:nvSpPr>
          <p:cNvPr id="96285" name="Freeform 31"/>
          <p:cNvSpPr>
            <a:spLocks/>
          </p:cNvSpPr>
          <p:nvPr/>
        </p:nvSpPr>
        <p:spPr bwMode="auto">
          <a:xfrm flipV="1">
            <a:off x="7939088" y="2933700"/>
            <a:ext cx="241300" cy="1246188"/>
          </a:xfrm>
          <a:custGeom>
            <a:avLst/>
            <a:gdLst>
              <a:gd name="T0" fmla="*/ 0 w 580"/>
              <a:gd name="T1" fmla="*/ 2147483647 h 266"/>
              <a:gd name="T2" fmla="*/ 30116737 w 580"/>
              <a:gd name="T3" fmla="*/ 1821720469 h 266"/>
              <a:gd name="T4" fmla="*/ 100389104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6286" name="Rectangle 32"/>
          <p:cNvSpPr>
            <a:spLocks noChangeArrowheads="1"/>
          </p:cNvSpPr>
          <p:nvPr/>
        </p:nvSpPr>
        <p:spPr bwMode="auto">
          <a:xfrm>
            <a:off x="39624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96287" name="Rectangle 33"/>
          <p:cNvSpPr>
            <a:spLocks noChangeArrowheads="1"/>
          </p:cNvSpPr>
          <p:nvPr/>
        </p:nvSpPr>
        <p:spPr bwMode="auto">
          <a:xfrm>
            <a:off x="48768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r3/1</a:t>
            </a:r>
          </a:p>
        </p:txBody>
      </p:sp>
      <p:sp>
        <p:nvSpPr>
          <p:cNvPr id="96288" name="Rectangle 34"/>
          <p:cNvSpPr>
            <a:spLocks noChangeArrowheads="1"/>
          </p:cNvSpPr>
          <p:nvPr/>
        </p:nvSpPr>
        <p:spPr bwMode="auto">
          <a:xfrm>
            <a:off x="57912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r2/0</a:t>
            </a:r>
          </a:p>
        </p:txBody>
      </p:sp>
      <p:sp>
        <p:nvSpPr>
          <p:cNvPr id="96289" name="Rectangle 35"/>
          <p:cNvSpPr>
            <a:spLocks noChangeArrowheads="1"/>
          </p:cNvSpPr>
          <p:nvPr/>
        </p:nvSpPr>
        <p:spPr bwMode="auto">
          <a:xfrm>
            <a:off x="67056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6290" name="Rectangle 36"/>
          <p:cNvSpPr>
            <a:spLocks noChangeArrowheads="1"/>
          </p:cNvSpPr>
          <p:nvPr/>
        </p:nvSpPr>
        <p:spPr bwMode="auto">
          <a:xfrm>
            <a:off x="76200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Wait</a:t>
            </a:r>
          </a:p>
        </p:txBody>
      </p:sp>
      <p:sp>
        <p:nvSpPr>
          <p:cNvPr id="96291" name="Rectangle 37"/>
          <p:cNvSpPr>
            <a:spLocks noChangeArrowheads="1"/>
          </p:cNvSpPr>
          <p:nvPr/>
        </p:nvSpPr>
        <p:spPr bwMode="auto">
          <a:xfrm>
            <a:off x="39624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sub</a:t>
            </a:r>
          </a:p>
        </p:txBody>
      </p:sp>
      <p:sp>
        <p:nvSpPr>
          <p:cNvPr id="96292" name="Rectangle 38"/>
          <p:cNvSpPr>
            <a:spLocks noChangeArrowheads="1"/>
          </p:cNvSpPr>
          <p:nvPr/>
        </p:nvSpPr>
        <p:spPr bwMode="auto">
          <a:xfrm>
            <a:off x="48768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r1/1</a:t>
            </a:r>
          </a:p>
        </p:txBody>
      </p:sp>
      <p:sp>
        <p:nvSpPr>
          <p:cNvPr id="96293" name="Rectangle 39"/>
          <p:cNvSpPr>
            <a:spLocks noChangeArrowheads="1"/>
          </p:cNvSpPr>
          <p:nvPr/>
        </p:nvSpPr>
        <p:spPr bwMode="auto">
          <a:xfrm>
            <a:off x="57912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6294" name="Rectangle 40"/>
          <p:cNvSpPr>
            <a:spLocks noChangeArrowheads="1"/>
          </p:cNvSpPr>
          <p:nvPr/>
        </p:nvSpPr>
        <p:spPr bwMode="auto">
          <a:xfrm>
            <a:off x="6705600" y="4926013"/>
            <a:ext cx="914400" cy="457200"/>
          </a:xfrm>
          <a:prstGeom prst="rect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96295" name="Rectangle 41"/>
          <p:cNvSpPr>
            <a:spLocks noChangeArrowheads="1"/>
          </p:cNvSpPr>
          <p:nvPr/>
        </p:nvSpPr>
        <p:spPr bwMode="auto">
          <a:xfrm>
            <a:off x="76200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Exec</a:t>
            </a:r>
          </a:p>
        </p:txBody>
      </p:sp>
      <p:sp>
        <p:nvSpPr>
          <p:cNvPr id="96296" name="Freeform 42"/>
          <p:cNvSpPr>
            <a:spLocks/>
          </p:cNvSpPr>
          <p:nvPr/>
        </p:nvSpPr>
        <p:spPr bwMode="auto">
          <a:xfrm flipV="1">
            <a:off x="2944813" y="4468813"/>
            <a:ext cx="1120775" cy="276225"/>
          </a:xfrm>
          <a:custGeom>
            <a:avLst/>
            <a:gdLst>
              <a:gd name="T0" fmla="*/ 0 w 580"/>
              <a:gd name="T1" fmla="*/ 286843046 h 266"/>
              <a:gd name="T2" fmla="*/ 649724830 w 580"/>
              <a:gd name="T3" fmla="*/ 89503122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6297" name="Freeform 43"/>
          <p:cNvSpPr>
            <a:spLocks/>
          </p:cNvSpPr>
          <p:nvPr/>
        </p:nvSpPr>
        <p:spPr bwMode="auto">
          <a:xfrm flipV="1">
            <a:off x="2944813" y="5030788"/>
            <a:ext cx="1120775" cy="276225"/>
          </a:xfrm>
          <a:custGeom>
            <a:avLst/>
            <a:gdLst>
              <a:gd name="T0" fmla="*/ 0 w 580"/>
              <a:gd name="T1" fmla="*/ 286843046 h 266"/>
              <a:gd name="T2" fmla="*/ 649724830 w 580"/>
              <a:gd name="T3" fmla="*/ 89503122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6298" name="Text Box 44"/>
          <p:cNvSpPr txBox="1">
            <a:spLocks noChangeArrowheads="1"/>
          </p:cNvSpPr>
          <p:nvPr/>
        </p:nvSpPr>
        <p:spPr bwMode="auto">
          <a:xfrm>
            <a:off x="1049338" y="4732338"/>
            <a:ext cx="19494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r1 produced now</a:t>
            </a:r>
          </a:p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Notify consumers</a:t>
            </a:r>
          </a:p>
        </p:txBody>
      </p:sp>
      <p:sp>
        <p:nvSpPr>
          <p:cNvPr id="96299" name="Rectangle 45"/>
          <p:cNvSpPr>
            <a:spLocks noChangeArrowheads="1"/>
          </p:cNvSpPr>
          <p:nvPr/>
        </p:nvSpPr>
        <p:spPr bwMode="auto">
          <a:xfrm>
            <a:off x="39624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bne</a:t>
            </a:r>
          </a:p>
        </p:txBody>
      </p:sp>
      <p:sp>
        <p:nvSpPr>
          <p:cNvPr id="96300" name="Rectangle 46"/>
          <p:cNvSpPr>
            <a:spLocks noChangeArrowheads="1"/>
          </p:cNvSpPr>
          <p:nvPr/>
        </p:nvSpPr>
        <p:spPr bwMode="auto">
          <a:xfrm>
            <a:off x="48768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r1/1</a:t>
            </a:r>
          </a:p>
        </p:txBody>
      </p:sp>
      <p:sp>
        <p:nvSpPr>
          <p:cNvPr id="96301" name="Rectangle 47"/>
          <p:cNvSpPr>
            <a:spLocks noChangeArrowheads="1"/>
          </p:cNvSpPr>
          <p:nvPr/>
        </p:nvSpPr>
        <p:spPr bwMode="auto">
          <a:xfrm>
            <a:off x="57912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r0/1</a:t>
            </a:r>
          </a:p>
        </p:txBody>
      </p:sp>
      <p:sp>
        <p:nvSpPr>
          <p:cNvPr id="96302" name="Rectangle 48"/>
          <p:cNvSpPr>
            <a:spLocks noChangeArrowheads="1"/>
          </p:cNvSpPr>
          <p:nvPr/>
        </p:nvSpPr>
        <p:spPr bwMode="auto">
          <a:xfrm>
            <a:off x="67056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</a:t>
            </a:r>
          </a:p>
        </p:txBody>
      </p:sp>
      <p:sp>
        <p:nvSpPr>
          <p:cNvPr id="96303" name="Rectangle 49"/>
          <p:cNvSpPr>
            <a:spLocks noChangeArrowheads="1"/>
          </p:cNvSpPr>
          <p:nvPr/>
        </p:nvSpPr>
        <p:spPr bwMode="auto">
          <a:xfrm>
            <a:off x="76200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Rdy</a:t>
            </a:r>
          </a:p>
        </p:txBody>
      </p:sp>
      <p:sp>
        <p:nvSpPr>
          <p:cNvPr id="96304" name="Freeform 50"/>
          <p:cNvSpPr>
            <a:spLocks/>
          </p:cNvSpPr>
          <p:nvPr/>
        </p:nvSpPr>
        <p:spPr bwMode="auto">
          <a:xfrm>
            <a:off x="2957513" y="5522913"/>
            <a:ext cx="1120775" cy="207962"/>
          </a:xfrm>
          <a:custGeom>
            <a:avLst/>
            <a:gdLst>
              <a:gd name="T0" fmla="*/ 0 w 580"/>
              <a:gd name="T1" fmla="*/ 162587168 h 266"/>
              <a:gd name="T2" fmla="*/ 649724830 w 580"/>
              <a:gd name="T3" fmla="*/ 50731772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6305" name="Text Box 51"/>
          <p:cNvSpPr txBox="1">
            <a:spLocks noChangeArrowheads="1"/>
          </p:cNvSpPr>
          <p:nvPr/>
        </p:nvSpPr>
        <p:spPr bwMode="auto">
          <a:xfrm>
            <a:off x="1296988" y="5784850"/>
            <a:ext cx="3130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r1 will be available next cycle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RePLay</a:t>
            </a:r>
            <a:r>
              <a:rPr lang="en-US" dirty="0" smtClean="0"/>
              <a:t> Framework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3171" y="838199"/>
            <a:ext cx="7466429" cy="5452169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23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97284" name="Rectangle 2"/>
          <p:cNvSpPr>
            <a:spLocks noChangeArrowheads="1"/>
          </p:cNvSpPr>
          <p:nvPr/>
        </p:nvSpPr>
        <p:spPr bwMode="auto">
          <a:xfrm>
            <a:off x="685800" y="3810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000">
                <a:solidFill>
                  <a:schemeClr val="accent2"/>
                </a:solidFill>
                <a:latin typeface="AvantGarde" pitchFamily="34" charset="0"/>
              </a:rPr>
              <a:t>Cycle 5</a:t>
            </a:r>
          </a:p>
        </p:txBody>
      </p:sp>
      <p:sp>
        <p:nvSpPr>
          <p:cNvPr id="97285" name="Rectangle 3"/>
          <p:cNvSpPr>
            <a:spLocks noChangeArrowheads="1"/>
          </p:cNvSpPr>
          <p:nvPr/>
        </p:nvSpPr>
        <p:spPr bwMode="auto">
          <a:xfrm>
            <a:off x="685800" y="1066800"/>
            <a:ext cx="77724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loop:		add	r4,	r4,	4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ld 	r2, 	10(r4)						add	r3,	r3,	r2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sub	r1,	r1,	1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bne	r1,	r0,	loop</a:t>
            </a:r>
          </a:p>
        </p:txBody>
      </p:sp>
      <p:grpSp>
        <p:nvGrpSpPr>
          <p:cNvPr id="97286" name="Group 4"/>
          <p:cNvGrpSpPr>
            <a:grpSpLocks/>
          </p:cNvGrpSpPr>
          <p:nvPr/>
        </p:nvGrpSpPr>
        <p:grpSpPr bwMode="auto">
          <a:xfrm>
            <a:off x="908050" y="3630613"/>
            <a:ext cx="2895600" cy="381000"/>
            <a:chOff x="672" y="1968"/>
            <a:chExt cx="1920" cy="240"/>
          </a:xfrm>
        </p:grpSpPr>
        <p:sp>
          <p:nvSpPr>
            <p:cNvPr id="97330" name="Rectangle 5"/>
            <p:cNvSpPr>
              <a:spLocks noChangeArrowheads="1"/>
            </p:cNvSpPr>
            <p:nvPr/>
          </p:nvSpPr>
          <p:spPr bwMode="auto">
            <a:xfrm>
              <a:off x="67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97331" name="Rectangle 6"/>
            <p:cNvSpPr>
              <a:spLocks noChangeArrowheads="1"/>
            </p:cNvSpPr>
            <p:nvPr/>
          </p:nvSpPr>
          <p:spPr bwMode="auto">
            <a:xfrm>
              <a:off x="115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0</a:t>
              </a:r>
            </a:p>
          </p:txBody>
        </p:sp>
        <p:sp>
          <p:nvSpPr>
            <p:cNvPr id="97332" name="Rectangle 7"/>
            <p:cNvSpPr>
              <a:spLocks noChangeArrowheads="1"/>
            </p:cNvSpPr>
            <p:nvPr/>
          </p:nvSpPr>
          <p:spPr bwMode="auto">
            <a:xfrm>
              <a:off x="163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0</a:t>
              </a:r>
            </a:p>
          </p:txBody>
        </p:sp>
        <p:sp>
          <p:nvSpPr>
            <p:cNvPr id="97333" name="Rectangle 8"/>
            <p:cNvSpPr>
              <a:spLocks noChangeArrowheads="1"/>
            </p:cNvSpPr>
            <p:nvPr/>
          </p:nvSpPr>
          <p:spPr bwMode="auto">
            <a:xfrm>
              <a:off x="211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</p:grpSp>
      <p:sp>
        <p:nvSpPr>
          <p:cNvPr id="97287" name="Text Box 9"/>
          <p:cNvSpPr txBox="1">
            <a:spLocks noChangeArrowheads="1"/>
          </p:cNvSpPr>
          <p:nvPr/>
        </p:nvSpPr>
        <p:spPr bwMode="auto">
          <a:xfrm>
            <a:off x="1044575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97288" name="Text Box 10"/>
          <p:cNvSpPr txBox="1">
            <a:spLocks noChangeArrowheads="1"/>
          </p:cNvSpPr>
          <p:nvPr/>
        </p:nvSpPr>
        <p:spPr bwMode="auto">
          <a:xfrm>
            <a:off x="18224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7289" name="Text Box 11"/>
          <p:cNvSpPr txBox="1">
            <a:spLocks noChangeArrowheads="1"/>
          </p:cNvSpPr>
          <p:nvPr/>
        </p:nvSpPr>
        <p:spPr bwMode="auto">
          <a:xfrm>
            <a:off x="2508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7290" name="Text Box 12"/>
          <p:cNvSpPr txBox="1">
            <a:spLocks noChangeArrowheads="1"/>
          </p:cNvSpPr>
          <p:nvPr/>
        </p:nvSpPr>
        <p:spPr bwMode="auto">
          <a:xfrm>
            <a:off x="3270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7291" name="Text Box 13"/>
          <p:cNvSpPr txBox="1">
            <a:spLocks noChangeArrowheads="1"/>
          </p:cNvSpPr>
          <p:nvPr/>
        </p:nvSpPr>
        <p:spPr bwMode="auto">
          <a:xfrm>
            <a:off x="908050" y="2836863"/>
            <a:ext cx="6969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AvantGarde" pitchFamily="34" charset="0"/>
              </a:rPr>
              <a:t>RAV</a:t>
            </a:r>
            <a:endParaRPr lang="en-US">
              <a:latin typeface="AvantGarde" pitchFamily="34" charset="0"/>
            </a:endParaRPr>
          </a:p>
        </p:txBody>
      </p:sp>
      <p:sp>
        <p:nvSpPr>
          <p:cNvPr id="97292" name="Rectangle 14"/>
          <p:cNvSpPr>
            <a:spLocks noChangeArrowheads="1"/>
          </p:cNvSpPr>
          <p:nvPr/>
        </p:nvSpPr>
        <p:spPr bwMode="auto">
          <a:xfrm>
            <a:off x="39624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op</a:t>
            </a:r>
          </a:p>
        </p:txBody>
      </p:sp>
      <p:sp>
        <p:nvSpPr>
          <p:cNvPr id="97293" name="Rectangle 15"/>
          <p:cNvSpPr>
            <a:spLocks noChangeArrowheads="1"/>
          </p:cNvSpPr>
          <p:nvPr/>
        </p:nvSpPr>
        <p:spPr bwMode="auto">
          <a:xfrm>
            <a:off x="48768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src1</a:t>
            </a:r>
          </a:p>
        </p:txBody>
      </p:sp>
      <p:sp>
        <p:nvSpPr>
          <p:cNvPr id="97294" name="Rectangle 16"/>
          <p:cNvSpPr>
            <a:spLocks noChangeArrowheads="1"/>
          </p:cNvSpPr>
          <p:nvPr/>
        </p:nvSpPr>
        <p:spPr bwMode="auto">
          <a:xfrm>
            <a:off x="57912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src2</a:t>
            </a:r>
          </a:p>
        </p:txBody>
      </p:sp>
      <p:sp>
        <p:nvSpPr>
          <p:cNvPr id="97295" name="Rectangle 17"/>
          <p:cNvSpPr>
            <a:spLocks noChangeArrowheads="1"/>
          </p:cNvSpPr>
          <p:nvPr/>
        </p:nvSpPr>
        <p:spPr bwMode="auto">
          <a:xfrm>
            <a:off x="67056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tgt</a:t>
            </a:r>
          </a:p>
        </p:txBody>
      </p:sp>
      <p:sp>
        <p:nvSpPr>
          <p:cNvPr id="97296" name="Rectangle 18"/>
          <p:cNvSpPr>
            <a:spLocks noChangeArrowheads="1"/>
          </p:cNvSpPr>
          <p:nvPr/>
        </p:nvSpPr>
        <p:spPr bwMode="auto">
          <a:xfrm>
            <a:off x="39624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97297" name="Rectangle 19"/>
          <p:cNvSpPr>
            <a:spLocks noChangeArrowheads="1"/>
          </p:cNvSpPr>
          <p:nvPr/>
        </p:nvSpPr>
        <p:spPr bwMode="auto">
          <a:xfrm>
            <a:off x="48768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7298" name="Rectangle 20"/>
          <p:cNvSpPr>
            <a:spLocks noChangeArrowheads="1"/>
          </p:cNvSpPr>
          <p:nvPr/>
        </p:nvSpPr>
        <p:spPr bwMode="auto">
          <a:xfrm>
            <a:off x="57912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7299" name="Rectangle 21"/>
          <p:cNvSpPr>
            <a:spLocks noChangeArrowheads="1"/>
          </p:cNvSpPr>
          <p:nvPr/>
        </p:nvSpPr>
        <p:spPr bwMode="auto">
          <a:xfrm>
            <a:off x="67056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7300" name="Rectangle 22"/>
          <p:cNvSpPr>
            <a:spLocks noChangeArrowheads="1"/>
          </p:cNvSpPr>
          <p:nvPr/>
        </p:nvSpPr>
        <p:spPr bwMode="auto">
          <a:xfrm>
            <a:off x="76200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Cmtd</a:t>
            </a:r>
          </a:p>
        </p:txBody>
      </p:sp>
      <p:sp>
        <p:nvSpPr>
          <p:cNvPr id="97301" name="Rectangle 23"/>
          <p:cNvSpPr>
            <a:spLocks noChangeArrowheads="1"/>
          </p:cNvSpPr>
          <p:nvPr/>
        </p:nvSpPr>
        <p:spPr bwMode="auto">
          <a:xfrm>
            <a:off x="76200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status</a:t>
            </a:r>
          </a:p>
        </p:txBody>
      </p:sp>
      <p:sp>
        <p:nvSpPr>
          <p:cNvPr id="97302" name="Rectangle 24"/>
          <p:cNvSpPr>
            <a:spLocks noChangeArrowheads="1"/>
          </p:cNvSpPr>
          <p:nvPr/>
        </p:nvSpPr>
        <p:spPr bwMode="auto">
          <a:xfrm>
            <a:off x="39624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ld</a:t>
            </a:r>
          </a:p>
        </p:txBody>
      </p:sp>
      <p:sp>
        <p:nvSpPr>
          <p:cNvPr id="97303" name="Rectangle 25"/>
          <p:cNvSpPr>
            <a:spLocks noChangeArrowheads="1"/>
          </p:cNvSpPr>
          <p:nvPr/>
        </p:nvSpPr>
        <p:spPr bwMode="auto">
          <a:xfrm>
            <a:off x="48768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7304" name="Rectangle 26"/>
          <p:cNvSpPr>
            <a:spLocks noChangeArrowheads="1"/>
          </p:cNvSpPr>
          <p:nvPr/>
        </p:nvSpPr>
        <p:spPr bwMode="auto">
          <a:xfrm>
            <a:off x="57912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7305" name="Rectangle 27"/>
          <p:cNvSpPr>
            <a:spLocks noChangeArrowheads="1"/>
          </p:cNvSpPr>
          <p:nvPr/>
        </p:nvSpPr>
        <p:spPr bwMode="auto">
          <a:xfrm>
            <a:off x="67056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7306" name="Rectangle 28"/>
          <p:cNvSpPr>
            <a:spLocks noChangeArrowheads="1"/>
          </p:cNvSpPr>
          <p:nvPr/>
        </p:nvSpPr>
        <p:spPr bwMode="auto">
          <a:xfrm>
            <a:off x="76200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Exec</a:t>
            </a:r>
          </a:p>
        </p:txBody>
      </p:sp>
      <p:sp>
        <p:nvSpPr>
          <p:cNvPr id="97307" name="Text Box 29"/>
          <p:cNvSpPr txBox="1">
            <a:spLocks noChangeArrowheads="1"/>
          </p:cNvSpPr>
          <p:nvPr/>
        </p:nvSpPr>
        <p:spPr bwMode="auto">
          <a:xfrm>
            <a:off x="2247900" y="4170363"/>
            <a:ext cx="1238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Wait for r2</a:t>
            </a:r>
          </a:p>
        </p:txBody>
      </p:sp>
      <p:sp>
        <p:nvSpPr>
          <p:cNvPr id="97308" name="Text Box 30"/>
          <p:cNvSpPr txBox="1">
            <a:spLocks noChangeArrowheads="1"/>
          </p:cNvSpPr>
          <p:nvPr/>
        </p:nvSpPr>
        <p:spPr bwMode="auto">
          <a:xfrm>
            <a:off x="6102350" y="2466975"/>
            <a:ext cx="2867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Result available @ cycle 6</a:t>
            </a:r>
          </a:p>
        </p:txBody>
      </p:sp>
      <p:sp>
        <p:nvSpPr>
          <p:cNvPr id="97309" name="Freeform 31"/>
          <p:cNvSpPr>
            <a:spLocks/>
          </p:cNvSpPr>
          <p:nvPr/>
        </p:nvSpPr>
        <p:spPr bwMode="auto">
          <a:xfrm flipV="1">
            <a:off x="7939088" y="2933700"/>
            <a:ext cx="241300" cy="1246188"/>
          </a:xfrm>
          <a:custGeom>
            <a:avLst/>
            <a:gdLst>
              <a:gd name="T0" fmla="*/ 0 w 580"/>
              <a:gd name="T1" fmla="*/ 2147483647 h 266"/>
              <a:gd name="T2" fmla="*/ 30116737 w 580"/>
              <a:gd name="T3" fmla="*/ 1821720469 h 266"/>
              <a:gd name="T4" fmla="*/ 100389104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7310" name="Rectangle 32"/>
          <p:cNvSpPr>
            <a:spLocks noChangeArrowheads="1"/>
          </p:cNvSpPr>
          <p:nvPr/>
        </p:nvSpPr>
        <p:spPr bwMode="auto">
          <a:xfrm>
            <a:off x="39624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97311" name="Rectangle 33"/>
          <p:cNvSpPr>
            <a:spLocks noChangeArrowheads="1"/>
          </p:cNvSpPr>
          <p:nvPr/>
        </p:nvSpPr>
        <p:spPr bwMode="auto">
          <a:xfrm>
            <a:off x="48768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r3/1</a:t>
            </a:r>
          </a:p>
        </p:txBody>
      </p:sp>
      <p:sp>
        <p:nvSpPr>
          <p:cNvPr id="97312" name="Rectangle 34"/>
          <p:cNvSpPr>
            <a:spLocks noChangeArrowheads="1"/>
          </p:cNvSpPr>
          <p:nvPr/>
        </p:nvSpPr>
        <p:spPr bwMode="auto">
          <a:xfrm>
            <a:off x="57912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r2/0</a:t>
            </a:r>
          </a:p>
        </p:txBody>
      </p:sp>
      <p:sp>
        <p:nvSpPr>
          <p:cNvPr id="97313" name="Rectangle 35"/>
          <p:cNvSpPr>
            <a:spLocks noChangeArrowheads="1"/>
          </p:cNvSpPr>
          <p:nvPr/>
        </p:nvSpPr>
        <p:spPr bwMode="auto">
          <a:xfrm>
            <a:off x="67056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7314" name="Rectangle 36"/>
          <p:cNvSpPr>
            <a:spLocks noChangeArrowheads="1"/>
          </p:cNvSpPr>
          <p:nvPr/>
        </p:nvSpPr>
        <p:spPr bwMode="auto">
          <a:xfrm>
            <a:off x="76200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Wait</a:t>
            </a:r>
          </a:p>
        </p:txBody>
      </p:sp>
      <p:sp>
        <p:nvSpPr>
          <p:cNvPr id="97315" name="Rectangle 37"/>
          <p:cNvSpPr>
            <a:spLocks noChangeArrowheads="1"/>
          </p:cNvSpPr>
          <p:nvPr/>
        </p:nvSpPr>
        <p:spPr bwMode="auto">
          <a:xfrm>
            <a:off x="39624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sub</a:t>
            </a:r>
          </a:p>
        </p:txBody>
      </p:sp>
      <p:sp>
        <p:nvSpPr>
          <p:cNvPr id="97316" name="Rectangle 38"/>
          <p:cNvSpPr>
            <a:spLocks noChangeArrowheads="1"/>
          </p:cNvSpPr>
          <p:nvPr/>
        </p:nvSpPr>
        <p:spPr bwMode="auto">
          <a:xfrm>
            <a:off x="48768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r1/1</a:t>
            </a:r>
          </a:p>
        </p:txBody>
      </p:sp>
      <p:sp>
        <p:nvSpPr>
          <p:cNvPr id="97317" name="Rectangle 39"/>
          <p:cNvSpPr>
            <a:spLocks noChangeArrowheads="1"/>
          </p:cNvSpPr>
          <p:nvPr/>
        </p:nvSpPr>
        <p:spPr bwMode="auto">
          <a:xfrm>
            <a:off x="57912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7318" name="Rectangle 40"/>
          <p:cNvSpPr>
            <a:spLocks noChangeArrowheads="1"/>
          </p:cNvSpPr>
          <p:nvPr/>
        </p:nvSpPr>
        <p:spPr bwMode="auto">
          <a:xfrm>
            <a:off x="67056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97319" name="Rectangle 41"/>
          <p:cNvSpPr>
            <a:spLocks noChangeArrowheads="1"/>
          </p:cNvSpPr>
          <p:nvPr/>
        </p:nvSpPr>
        <p:spPr bwMode="auto">
          <a:xfrm>
            <a:off x="76200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Compl</a:t>
            </a:r>
          </a:p>
        </p:txBody>
      </p:sp>
      <p:sp>
        <p:nvSpPr>
          <p:cNvPr id="97320" name="Freeform 42"/>
          <p:cNvSpPr>
            <a:spLocks/>
          </p:cNvSpPr>
          <p:nvPr/>
        </p:nvSpPr>
        <p:spPr bwMode="auto">
          <a:xfrm flipV="1">
            <a:off x="2944813" y="4468813"/>
            <a:ext cx="1120775" cy="276225"/>
          </a:xfrm>
          <a:custGeom>
            <a:avLst/>
            <a:gdLst>
              <a:gd name="T0" fmla="*/ 0 w 580"/>
              <a:gd name="T1" fmla="*/ 286843046 h 266"/>
              <a:gd name="T2" fmla="*/ 649724830 w 580"/>
              <a:gd name="T3" fmla="*/ 89503122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7321" name="Freeform 43"/>
          <p:cNvSpPr>
            <a:spLocks/>
          </p:cNvSpPr>
          <p:nvPr/>
        </p:nvSpPr>
        <p:spPr bwMode="auto">
          <a:xfrm flipV="1">
            <a:off x="2944813" y="5030788"/>
            <a:ext cx="1120775" cy="276225"/>
          </a:xfrm>
          <a:custGeom>
            <a:avLst/>
            <a:gdLst>
              <a:gd name="T0" fmla="*/ 0 w 580"/>
              <a:gd name="T1" fmla="*/ 286843046 h 266"/>
              <a:gd name="T2" fmla="*/ 649724830 w 580"/>
              <a:gd name="T3" fmla="*/ 89503122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7322" name="Text Box 44"/>
          <p:cNvSpPr txBox="1">
            <a:spLocks noChangeArrowheads="1"/>
          </p:cNvSpPr>
          <p:nvPr/>
        </p:nvSpPr>
        <p:spPr bwMode="auto">
          <a:xfrm>
            <a:off x="1955800" y="4738688"/>
            <a:ext cx="1289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Completed</a:t>
            </a:r>
          </a:p>
        </p:txBody>
      </p:sp>
      <p:sp>
        <p:nvSpPr>
          <p:cNvPr id="97323" name="Rectangle 45"/>
          <p:cNvSpPr>
            <a:spLocks noChangeArrowheads="1"/>
          </p:cNvSpPr>
          <p:nvPr/>
        </p:nvSpPr>
        <p:spPr bwMode="auto">
          <a:xfrm>
            <a:off x="39624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bne</a:t>
            </a:r>
          </a:p>
        </p:txBody>
      </p:sp>
      <p:sp>
        <p:nvSpPr>
          <p:cNvPr id="97324" name="Rectangle 46"/>
          <p:cNvSpPr>
            <a:spLocks noChangeArrowheads="1"/>
          </p:cNvSpPr>
          <p:nvPr/>
        </p:nvSpPr>
        <p:spPr bwMode="auto">
          <a:xfrm>
            <a:off x="48768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r1/1</a:t>
            </a:r>
          </a:p>
        </p:txBody>
      </p:sp>
      <p:sp>
        <p:nvSpPr>
          <p:cNvPr id="97325" name="Rectangle 47"/>
          <p:cNvSpPr>
            <a:spLocks noChangeArrowheads="1"/>
          </p:cNvSpPr>
          <p:nvPr/>
        </p:nvSpPr>
        <p:spPr bwMode="auto">
          <a:xfrm>
            <a:off x="57912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r0/1</a:t>
            </a:r>
          </a:p>
        </p:txBody>
      </p:sp>
      <p:sp>
        <p:nvSpPr>
          <p:cNvPr id="97326" name="Rectangle 48"/>
          <p:cNvSpPr>
            <a:spLocks noChangeArrowheads="1"/>
          </p:cNvSpPr>
          <p:nvPr/>
        </p:nvSpPr>
        <p:spPr bwMode="auto">
          <a:xfrm>
            <a:off x="67056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</a:t>
            </a:r>
          </a:p>
        </p:txBody>
      </p:sp>
      <p:sp>
        <p:nvSpPr>
          <p:cNvPr id="97327" name="Rectangle 49"/>
          <p:cNvSpPr>
            <a:spLocks noChangeArrowheads="1"/>
          </p:cNvSpPr>
          <p:nvPr/>
        </p:nvSpPr>
        <p:spPr bwMode="auto">
          <a:xfrm>
            <a:off x="76200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Exec</a:t>
            </a:r>
          </a:p>
        </p:txBody>
      </p:sp>
      <p:sp>
        <p:nvSpPr>
          <p:cNvPr id="97328" name="Freeform 50"/>
          <p:cNvSpPr>
            <a:spLocks/>
          </p:cNvSpPr>
          <p:nvPr/>
        </p:nvSpPr>
        <p:spPr bwMode="auto">
          <a:xfrm>
            <a:off x="2957513" y="5522913"/>
            <a:ext cx="1120775" cy="207962"/>
          </a:xfrm>
          <a:custGeom>
            <a:avLst/>
            <a:gdLst>
              <a:gd name="T0" fmla="*/ 0 w 580"/>
              <a:gd name="T1" fmla="*/ 162587168 h 266"/>
              <a:gd name="T2" fmla="*/ 649724830 w 580"/>
              <a:gd name="T3" fmla="*/ 50731772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7329" name="Text Box 51"/>
          <p:cNvSpPr txBox="1">
            <a:spLocks noChangeArrowheads="1"/>
          </p:cNvSpPr>
          <p:nvPr/>
        </p:nvSpPr>
        <p:spPr bwMode="auto">
          <a:xfrm>
            <a:off x="1733550" y="5584825"/>
            <a:ext cx="1162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executing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98308" name="Rectangle 2"/>
          <p:cNvSpPr>
            <a:spLocks noChangeArrowheads="1"/>
          </p:cNvSpPr>
          <p:nvPr/>
        </p:nvSpPr>
        <p:spPr bwMode="auto">
          <a:xfrm>
            <a:off x="685800" y="3810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000">
                <a:solidFill>
                  <a:schemeClr val="accent2"/>
                </a:solidFill>
                <a:latin typeface="AvantGarde" pitchFamily="34" charset="0"/>
              </a:rPr>
              <a:t>Cycle 6</a:t>
            </a:r>
          </a:p>
        </p:txBody>
      </p:sp>
      <p:sp>
        <p:nvSpPr>
          <p:cNvPr id="98309" name="Rectangle 3"/>
          <p:cNvSpPr>
            <a:spLocks noChangeArrowheads="1"/>
          </p:cNvSpPr>
          <p:nvPr/>
        </p:nvSpPr>
        <p:spPr bwMode="auto">
          <a:xfrm>
            <a:off x="685800" y="1066800"/>
            <a:ext cx="77724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loop:		add	r4,	r4,	4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ld 	r2, 	10(r4)						add	r3,	r3,	r2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sub	r1,	r1,	1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bne	r1,	r0,	loop</a:t>
            </a:r>
          </a:p>
        </p:txBody>
      </p:sp>
      <p:grpSp>
        <p:nvGrpSpPr>
          <p:cNvPr id="98310" name="Group 4"/>
          <p:cNvGrpSpPr>
            <a:grpSpLocks/>
          </p:cNvGrpSpPr>
          <p:nvPr/>
        </p:nvGrpSpPr>
        <p:grpSpPr bwMode="auto">
          <a:xfrm>
            <a:off x="908050" y="3630613"/>
            <a:ext cx="2895600" cy="381000"/>
            <a:chOff x="672" y="1968"/>
            <a:chExt cx="1920" cy="240"/>
          </a:xfrm>
        </p:grpSpPr>
        <p:sp>
          <p:nvSpPr>
            <p:cNvPr id="98354" name="Rectangle 5"/>
            <p:cNvSpPr>
              <a:spLocks noChangeArrowheads="1"/>
            </p:cNvSpPr>
            <p:nvPr/>
          </p:nvSpPr>
          <p:spPr bwMode="auto">
            <a:xfrm>
              <a:off x="67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98355" name="Rectangle 6"/>
            <p:cNvSpPr>
              <a:spLocks noChangeArrowheads="1"/>
            </p:cNvSpPr>
            <p:nvPr/>
          </p:nvSpPr>
          <p:spPr bwMode="auto">
            <a:xfrm>
              <a:off x="115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b="1">
                  <a:latin typeface="AvantGarde" pitchFamily="34" charset="0"/>
                </a:rPr>
                <a:t>1</a:t>
              </a:r>
            </a:p>
          </p:txBody>
        </p:sp>
        <p:sp>
          <p:nvSpPr>
            <p:cNvPr id="98356" name="Rectangle 7"/>
            <p:cNvSpPr>
              <a:spLocks noChangeArrowheads="1"/>
            </p:cNvSpPr>
            <p:nvPr/>
          </p:nvSpPr>
          <p:spPr bwMode="auto">
            <a:xfrm>
              <a:off x="163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0</a:t>
              </a:r>
            </a:p>
          </p:txBody>
        </p:sp>
        <p:sp>
          <p:nvSpPr>
            <p:cNvPr id="98357" name="Rectangle 8"/>
            <p:cNvSpPr>
              <a:spLocks noChangeArrowheads="1"/>
            </p:cNvSpPr>
            <p:nvPr/>
          </p:nvSpPr>
          <p:spPr bwMode="auto">
            <a:xfrm>
              <a:off x="211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</p:grpSp>
      <p:sp>
        <p:nvSpPr>
          <p:cNvPr id="98311" name="Text Box 9"/>
          <p:cNvSpPr txBox="1">
            <a:spLocks noChangeArrowheads="1"/>
          </p:cNvSpPr>
          <p:nvPr/>
        </p:nvSpPr>
        <p:spPr bwMode="auto">
          <a:xfrm>
            <a:off x="1044575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98312" name="Text Box 10"/>
          <p:cNvSpPr txBox="1">
            <a:spLocks noChangeArrowheads="1"/>
          </p:cNvSpPr>
          <p:nvPr/>
        </p:nvSpPr>
        <p:spPr bwMode="auto">
          <a:xfrm>
            <a:off x="18224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8313" name="Text Box 11"/>
          <p:cNvSpPr txBox="1">
            <a:spLocks noChangeArrowheads="1"/>
          </p:cNvSpPr>
          <p:nvPr/>
        </p:nvSpPr>
        <p:spPr bwMode="auto">
          <a:xfrm>
            <a:off x="2508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8314" name="Text Box 12"/>
          <p:cNvSpPr txBox="1">
            <a:spLocks noChangeArrowheads="1"/>
          </p:cNvSpPr>
          <p:nvPr/>
        </p:nvSpPr>
        <p:spPr bwMode="auto">
          <a:xfrm>
            <a:off x="3270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8315" name="Text Box 13"/>
          <p:cNvSpPr txBox="1">
            <a:spLocks noChangeArrowheads="1"/>
          </p:cNvSpPr>
          <p:nvPr/>
        </p:nvSpPr>
        <p:spPr bwMode="auto">
          <a:xfrm>
            <a:off x="908050" y="2836863"/>
            <a:ext cx="6969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AvantGarde" pitchFamily="34" charset="0"/>
              </a:rPr>
              <a:t>RAV</a:t>
            </a:r>
            <a:endParaRPr lang="en-US">
              <a:latin typeface="AvantGarde" pitchFamily="34" charset="0"/>
            </a:endParaRPr>
          </a:p>
        </p:txBody>
      </p:sp>
      <p:sp>
        <p:nvSpPr>
          <p:cNvPr id="98316" name="Rectangle 14"/>
          <p:cNvSpPr>
            <a:spLocks noChangeArrowheads="1"/>
          </p:cNvSpPr>
          <p:nvPr/>
        </p:nvSpPr>
        <p:spPr bwMode="auto">
          <a:xfrm>
            <a:off x="39624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op</a:t>
            </a:r>
          </a:p>
        </p:txBody>
      </p:sp>
      <p:sp>
        <p:nvSpPr>
          <p:cNvPr id="98317" name="Rectangle 15"/>
          <p:cNvSpPr>
            <a:spLocks noChangeArrowheads="1"/>
          </p:cNvSpPr>
          <p:nvPr/>
        </p:nvSpPr>
        <p:spPr bwMode="auto">
          <a:xfrm>
            <a:off x="48768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src1</a:t>
            </a:r>
          </a:p>
        </p:txBody>
      </p:sp>
      <p:sp>
        <p:nvSpPr>
          <p:cNvPr id="98318" name="Rectangle 16"/>
          <p:cNvSpPr>
            <a:spLocks noChangeArrowheads="1"/>
          </p:cNvSpPr>
          <p:nvPr/>
        </p:nvSpPr>
        <p:spPr bwMode="auto">
          <a:xfrm>
            <a:off x="57912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src2</a:t>
            </a:r>
          </a:p>
        </p:txBody>
      </p:sp>
      <p:sp>
        <p:nvSpPr>
          <p:cNvPr id="98319" name="Rectangle 17"/>
          <p:cNvSpPr>
            <a:spLocks noChangeArrowheads="1"/>
          </p:cNvSpPr>
          <p:nvPr/>
        </p:nvSpPr>
        <p:spPr bwMode="auto">
          <a:xfrm>
            <a:off x="67056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tgt</a:t>
            </a:r>
          </a:p>
        </p:txBody>
      </p:sp>
      <p:sp>
        <p:nvSpPr>
          <p:cNvPr id="98320" name="Rectangle 18"/>
          <p:cNvSpPr>
            <a:spLocks noChangeArrowheads="1"/>
          </p:cNvSpPr>
          <p:nvPr/>
        </p:nvSpPr>
        <p:spPr bwMode="auto">
          <a:xfrm>
            <a:off x="39624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98321" name="Rectangle 19"/>
          <p:cNvSpPr>
            <a:spLocks noChangeArrowheads="1"/>
          </p:cNvSpPr>
          <p:nvPr/>
        </p:nvSpPr>
        <p:spPr bwMode="auto">
          <a:xfrm>
            <a:off x="48768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8322" name="Rectangle 20"/>
          <p:cNvSpPr>
            <a:spLocks noChangeArrowheads="1"/>
          </p:cNvSpPr>
          <p:nvPr/>
        </p:nvSpPr>
        <p:spPr bwMode="auto">
          <a:xfrm>
            <a:off x="57912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8323" name="Rectangle 21"/>
          <p:cNvSpPr>
            <a:spLocks noChangeArrowheads="1"/>
          </p:cNvSpPr>
          <p:nvPr/>
        </p:nvSpPr>
        <p:spPr bwMode="auto">
          <a:xfrm>
            <a:off x="67056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8324" name="Rectangle 22"/>
          <p:cNvSpPr>
            <a:spLocks noChangeArrowheads="1"/>
          </p:cNvSpPr>
          <p:nvPr/>
        </p:nvSpPr>
        <p:spPr bwMode="auto">
          <a:xfrm>
            <a:off x="76200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Cmtd</a:t>
            </a:r>
          </a:p>
        </p:txBody>
      </p:sp>
      <p:sp>
        <p:nvSpPr>
          <p:cNvPr id="98325" name="Rectangle 23"/>
          <p:cNvSpPr>
            <a:spLocks noChangeArrowheads="1"/>
          </p:cNvSpPr>
          <p:nvPr/>
        </p:nvSpPr>
        <p:spPr bwMode="auto">
          <a:xfrm>
            <a:off x="76200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status</a:t>
            </a:r>
          </a:p>
        </p:txBody>
      </p:sp>
      <p:sp>
        <p:nvSpPr>
          <p:cNvPr id="98326" name="Rectangle 24"/>
          <p:cNvSpPr>
            <a:spLocks noChangeArrowheads="1"/>
          </p:cNvSpPr>
          <p:nvPr/>
        </p:nvSpPr>
        <p:spPr bwMode="auto">
          <a:xfrm>
            <a:off x="39624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ld</a:t>
            </a:r>
          </a:p>
        </p:txBody>
      </p:sp>
      <p:sp>
        <p:nvSpPr>
          <p:cNvPr id="98327" name="Rectangle 25"/>
          <p:cNvSpPr>
            <a:spLocks noChangeArrowheads="1"/>
          </p:cNvSpPr>
          <p:nvPr/>
        </p:nvSpPr>
        <p:spPr bwMode="auto">
          <a:xfrm>
            <a:off x="48768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8328" name="Rectangle 26"/>
          <p:cNvSpPr>
            <a:spLocks noChangeArrowheads="1"/>
          </p:cNvSpPr>
          <p:nvPr/>
        </p:nvSpPr>
        <p:spPr bwMode="auto">
          <a:xfrm>
            <a:off x="57912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8329" name="Rectangle 27"/>
          <p:cNvSpPr>
            <a:spLocks noChangeArrowheads="1"/>
          </p:cNvSpPr>
          <p:nvPr/>
        </p:nvSpPr>
        <p:spPr bwMode="auto">
          <a:xfrm>
            <a:off x="6705600" y="4011613"/>
            <a:ext cx="914400" cy="457200"/>
          </a:xfrm>
          <a:prstGeom prst="rect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8330" name="Rectangle 28"/>
          <p:cNvSpPr>
            <a:spLocks noChangeArrowheads="1"/>
          </p:cNvSpPr>
          <p:nvPr/>
        </p:nvSpPr>
        <p:spPr bwMode="auto">
          <a:xfrm>
            <a:off x="76200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Exec</a:t>
            </a:r>
          </a:p>
        </p:txBody>
      </p:sp>
      <p:sp>
        <p:nvSpPr>
          <p:cNvPr id="98331" name="Text Box 29"/>
          <p:cNvSpPr txBox="1">
            <a:spLocks noChangeArrowheads="1"/>
          </p:cNvSpPr>
          <p:nvPr/>
        </p:nvSpPr>
        <p:spPr bwMode="auto">
          <a:xfrm>
            <a:off x="2247900" y="4170363"/>
            <a:ext cx="1238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Wait for r2</a:t>
            </a:r>
          </a:p>
        </p:txBody>
      </p:sp>
      <p:sp>
        <p:nvSpPr>
          <p:cNvPr id="98332" name="Text Box 30"/>
          <p:cNvSpPr txBox="1">
            <a:spLocks noChangeArrowheads="1"/>
          </p:cNvSpPr>
          <p:nvPr/>
        </p:nvSpPr>
        <p:spPr bwMode="auto">
          <a:xfrm>
            <a:off x="6088063" y="2528888"/>
            <a:ext cx="28670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Result available @ cycle 6</a:t>
            </a:r>
          </a:p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Notify consumers</a:t>
            </a:r>
          </a:p>
        </p:txBody>
      </p:sp>
      <p:sp>
        <p:nvSpPr>
          <p:cNvPr id="98333" name="Freeform 31"/>
          <p:cNvSpPr>
            <a:spLocks/>
          </p:cNvSpPr>
          <p:nvPr/>
        </p:nvSpPr>
        <p:spPr bwMode="auto">
          <a:xfrm flipV="1">
            <a:off x="7939088" y="2933700"/>
            <a:ext cx="241300" cy="1246188"/>
          </a:xfrm>
          <a:custGeom>
            <a:avLst/>
            <a:gdLst>
              <a:gd name="T0" fmla="*/ 0 w 580"/>
              <a:gd name="T1" fmla="*/ 2147483647 h 266"/>
              <a:gd name="T2" fmla="*/ 30116737 w 580"/>
              <a:gd name="T3" fmla="*/ 1821720469 h 266"/>
              <a:gd name="T4" fmla="*/ 100389104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8334" name="Rectangle 32"/>
          <p:cNvSpPr>
            <a:spLocks noChangeArrowheads="1"/>
          </p:cNvSpPr>
          <p:nvPr/>
        </p:nvSpPr>
        <p:spPr bwMode="auto">
          <a:xfrm>
            <a:off x="39624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98335" name="Rectangle 33"/>
          <p:cNvSpPr>
            <a:spLocks noChangeArrowheads="1"/>
          </p:cNvSpPr>
          <p:nvPr/>
        </p:nvSpPr>
        <p:spPr bwMode="auto">
          <a:xfrm>
            <a:off x="48768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r3/1</a:t>
            </a:r>
          </a:p>
        </p:txBody>
      </p:sp>
      <p:sp>
        <p:nvSpPr>
          <p:cNvPr id="98336" name="Rectangle 34"/>
          <p:cNvSpPr>
            <a:spLocks noChangeArrowheads="1"/>
          </p:cNvSpPr>
          <p:nvPr/>
        </p:nvSpPr>
        <p:spPr bwMode="auto">
          <a:xfrm>
            <a:off x="5791200" y="4468813"/>
            <a:ext cx="914400" cy="457200"/>
          </a:xfrm>
          <a:prstGeom prst="rect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r2/</a:t>
            </a:r>
            <a:r>
              <a:rPr lang="en-US" b="1">
                <a:latin typeface="AvantGarde" pitchFamily="34" charset="0"/>
              </a:rPr>
              <a:t>1</a:t>
            </a:r>
          </a:p>
        </p:txBody>
      </p:sp>
      <p:sp>
        <p:nvSpPr>
          <p:cNvPr id="98337" name="Rectangle 35"/>
          <p:cNvSpPr>
            <a:spLocks noChangeArrowheads="1"/>
          </p:cNvSpPr>
          <p:nvPr/>
        </p:nvSpPr>
        <p:spPr bwMode="auto">
          <a:xfrm>
            <a:off x="67056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8338" name="Rectangle 36"/>
          <p:cNvSpPr>
            <a:spLocks noChangeArrowheads="1"/>
          </p:cNvSpPr>
          <p:nvPr/>
        </p:nvSpPr>
        <p:spPr bwMode="auto">
          <a:xfrm>
            <a:off x="76200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Rdy</a:t>
            </a:r>
          </a:p>
        </p:txBody>
      </p:sp>
      <p:sp>
        <p:nvSpPr>
          <p:cNvPr id="98339" name="Rectangle 37"/>
          <p:cNvSpPr>
            <a:spLocks noChangeArrowheads="1"/>
          </p:cNvSpPr>
          <p:nvPr/>
        </p:nvSpPr>
        <p:spPr bwMode="auto">
          <a:xfrm>
            <a:off x="39624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sub</a:t>
            </a:r>
          </a:p>
        </p:txBody>
      </p:sp>
      <p:sp>
        <p:nvSpPr>
          <p:cNvPr id="98340" name="Rectangle 38"/>
          <p:cNvSpPr>
            <a:spLocks noChangeArrowheads="1"/>
          </p:cNvSpPr>
          <p:nvPr/>
        </p:nvSpPr>
        <p:spPr bwMode="auto">
          <a:xfrm>
            <a:off x="48768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r1/1</a:t>
            </a:r>
          </a:p>
        </p:txBody>
      </p:sp>
      <p:sp>
        <p:nvSpPr>
          <p:cNvPr id="98341" name="Rectangle 39"/>
          <p:cNvSpPr>
            <a:spLocks noChangeArrowheads="1"/>
          </p:cNvSpPr>
          <p:nvPr/>
        </p:nvSpPr>
        <p:spPr bwMode="auto">
          <a:xfrm>
            <a:off x="57912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8342" name="Rectangle 40"/>
          <p:cNvSpPr>
            <a:spLocks noChangeArrowheads="1"/>
          </p:cNvSpPr>
          <p:nvPr/>
        </p:nvSpPr>
        <p:spPr bwMode="auto">
          <a:xfrm>
            <a:off x="67056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98343" name="Rectangle 41"/>
          <p:cNvSpPr>
            <a:spLocks noChangeArrowheads="1"/>
          </p:cNvSpPr>
          <p:nvPr/>
        </p:nvSpPr>
        <p:spPr bwMode="auto">
          <a:xfrm>
            <a:off x="76200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Compl</a:t>
            </a:r>
          </a:p>
        </p:txBody>
      </p:sp>
      <p:sp>
        <p:nvSpPr>
          <p:cNvPr id="98344" name="Freeform 42"/>
          <p:cNvSpPr>
            <a:spLocks/>
          </p:cNvSpPr>
          <p:nvPr/>
        </p:nvSpPr>
        <p:spPr bwMode="auto">
          <a:xfrm flipV="1">
            <a:off x="2944813" y="4468813"/>
            <a:ext cx="1120775" cy="276225"/>
          </a:xfrm>
          <a:custGeom>
            <a:avLst/>
            <a:gdLst>
              <a:gd name="T0" fmla="*/ 0 w 580"/>
              <a:gd name="T1" fmla="*/ 286843046 h 266"/>
              <a:gd name="T2" fmla="*/ 649724830 w 580"/>
              <a:gd name="T3" fmla="*/ 89503122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8345" name="Freeform 43"/>
          <p:cNvSpPr>
            <a:spLocks/>
          </p:cNvSpPr>
          <p:nvPr/>
        </p:nvSpPr>
        <p:spPr bwMode="auto">
          <a:xfrm flipV="1">
            <a:off x="2944813" y="5030788"/>
            <a:ext cx="1120775" cy="276225"/>
          </a:xfrm>
          <a:custGeom>
            <a:avLst/>
            <a:gdLst>
              <a:gd name="T0" fmla="*/ 0 w 580"/>
              <a:gd name="T1" fmla="*/ 286843046 h 266"/>
              <a:gd name="T2" fmla="*/ 649724830 w 580"/>
              <a:gd name="T3" fmla="*/ 89503122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8346" name="Text Box 44"/>
          <p:cNvSpPr txBox="1">
            <a:spLocks noChangeArrowheads="1"/>
          </p:cNvSpPr>
          <p:nvPr/>
        </p:nvSpPr>
        <p:spPr bwMode="auto">
          <a:xfrm>
            <a:off x="1955800" y="4738688"/>
            <a:ext cx="1289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Completed</a:t>
            </a:r>
          </a:p>
        </p:txBody>
      </p:sp>
      <p:sp>
        <p:nvSpPr>
          <p:cNvPr id="98347" name="Rectangle 45"/>
          <p:cNvSpPr>
            <a:spLocks noChangeArrowheads="1"/>
          </p:cNvSpPr>
          <p:nvPr/>
        </p:nvSpPr>
        <p:spPr bwMode="auto">
          <a:xfrm>
            <a:off x="39624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bne</a:t>
            </a:r>
          </a:p>
        </p:txBody>
      </p:sp>
      <p:sp>
        <p:nvSpPr>
          <p:cNvPr id="98348" name="Rectangle 46"/>
          <p:cNvSpPr>
            <a:spLocks noChangeArrowheads="1"/>
          </p:cNvSpPr>
          <p:nvPr/>
        </p:nvSpPr>
        <p:spPr bwMode="auto">
          <a:xfrm>
            <a:off x="48768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r1/1</a:t>
            </a:r>
          </a:p>
        </p:txBody>
      </p:sp>
      <p:sp>
        <p:nvSpPr>
          <p:cNvPr id="98349" name="Rectangle 47"/>
          <p:cNvSpPr>
            <a:spLocks noChangeArrowheads="1"/>
          </p:cNvSpPr>
          <p:nvPr/>
        </p:nvSpPr>
        <p:spPr bwMode="auto">
          <a:xfrm>
            <a:off x="57912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r0/1</a:t>
            </a:r>
          </a:p>
        </p:txBody>
      </p:sp>
      <p:sp>
        <p:nvSpPr>
          <p:cNvPr id="98350" name="Rectangle 48"/>
          <p:cNvSpPr>
            <a:spLocks noChangeArrowheads="1"/>
          </p:cNvSpPr>
          <p:nvPr/>
        </p:nvSpPr>
        <p:spPr bwMode="auto">
          <a:xfrm>
            <a:off x="67056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</a:t>
            </a:r>
          </a:p>
        </p:txBody>
      </p:sp>
      <p:sp>
        <p:nvSpPr>
          <p:cNvPr id="98351" name="Rectangle 49"/>
          <p:cNvSpPr>
            <a:spLocks noChangeArrowheads="1"/>
          </p:cNvSpPr>
          <p:nvPr/>
        </p:nvSpPr>
        <p:spPr bwMode="auto">
          <a:xfrm>
            <a:off x="76200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Exec</a:t>
            </a:r>
          </a:p>
        </p:txBody>
      </p:sp>
      <p:sp>
        <p:nvSpPr>
          <p:cNvPr id="98352" name="Freeform 50"/>
          <p:cNvSpPr>
            <a:spLocks/>
          </p:cNvSpPr>
          <p:nvPr/>
        </p:nvSpPr>
        <p:spPr bwMode="auto">
          <a:xfrm>
            <a:off x="2957513" y="5522913"/>
            <a:ext cx="1120775" cy="207962"/>
          </a:xfrm>
          <a:custGeom>
            <a:avLst/>
            <a:gdLst>
              <a:gd name="T0" fmla="*/ 0 w 580"/>
              <a:gd name="T1" fmla="*/ 162587168 h 266"/>
              <a:gd name="T2" fmla="*/ 649724830 w 580"/>
              <a:gd name="T3" fmla="*/ 50731772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8353" name="Text Box 51"/>
          <p:cNvSpPr txBox="1">
            <a:spLocks noChangeArrowheads="1"/>
          </p:cNvSpPr>
          <p:nvPr/>
        </p:nvSpPr>
        <p:spPr bwMode="auto">
          <a:xfrm>
            <a:off x="1733550" y="5584825"/>
            <a:ext cx="1162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executing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99332" name="Rectangle 2"/>
          <p:cNvSpPr>
            <a:spLocks noChangeArrowheads="1"/>
          </p:cNvSpPr>
          <p:nvPr/>
        </p:nvSpPr>
        <p:spPr bwMode="auto">
          <a:xfrm>
            <a:off x="685800" y="3810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000">
                <a:solidFill>
                  <a:schemeClr val="accent2"/>
                </a:solidFill>
                <a:latin typeface="AvantGarde" pitchFamily="34" charset="0"/>
              </a:rPr>
              <a:t>Cycle 7</a:t>
            </a:r>
          </a:p>
        </p:txBody>
      </p:sp>
      <p:sp>
        <p:nvSpPr>
          <p:cNvPr id="99333" name="Rectangle 3"/>
          <p:cNvSpPr>
            <a:spLocks noChangeArrowheads="1"/>
          </p:cNvSpPr>
          <p:nvPr/>
        </p:nvSpPr>
        <p:spPr bwMode="auto">
          <a:xfrm>
            <a:off x="685800" y="1066800"/>
            <a:ext cx="77724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loop:		add	r4,	r4,	4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ld 	r2, 	10(r4)						add	r3,	r3,	r2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sub	r1,	r1,	1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bne	r1,	r0,	loop</a:t>
            </a:r>
          </a:p>
        </p:txBody>
      </p:sp>
      <p:grpSp>
        <p:nvGrpSpPr>
          <p:cNvPr id="99334" name="Group 4"/>
          <p:cNvGrpSpPr>
            <a:grpSpLocks/>
          </p:cNvGrpSpPr>
          <p:nvPr/>
        </p:nvGrpSpPr>
        <p:grpSpPr bwMode="auto">
          <a:xfrm>
            <a:off x="908050" y="3630613"/>
            <a:ext cx="2895600" cy="381000"/>
            <a:chOff x="672" y="1968"/>
            <a:chExt cx="1920" cy="240"/>
          </a:xfrm>
        </p:grpSpPr>
        <p:sp>
          <p:nvSpPr>
            <p:cNvPr id="99376" name="Rectangle 5"/>
            <p:cNvSpPr>
              <a:spLocks noChangeArrowheads="1"/>
            </p:cNvSpPr>
            <p:nvPr/>
          </p:nvSpPr>
          <p:spPr bwMode="auto">
            <a:xfrm>
              <a:off x="67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99377" name="Rectangle 6"/>
            <p:cNvSpPr>
              <a:spLocks noChangeArrowheads="1"/>
            </p:cNvSpPr>
            <p:nvPr/>
          </p:nvSpPr>
          <p:spPr bwMode="auto">
            <a:xfrm>
              <a:off x="115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99378" name="Rectangle 7"/>
            <p:cNvSpPr>
              <a:spLocks noChangeArrowheads="1"/>
            </p:cNvSpPr>
            <p:nvPr/>
          </p:nvSpPr>
          <p:spPr bwMode="auto">
            <a:xfrm>
              <a:off x="163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b="1">
                  <a:latin typeface="AvantGarde" pitchFamily="34" charset="0"/>
                </a:rPr>
                <a:t>1</a:t>
              </a:r>
            </a:p>
          </p:txBody>
        </p:sp>
        <p:sp>
          <p:nvSpPr>
            <p:cNvPr id="99379" name="Rectangle 8"/>
            <p:cNvSpPr>
              <a:spLocks noChangeArrowheads="1"/>
            </p:cNvSpPr>
            <p:nvPr/>
          </p:nvSpPr>
          <p:spPr bwMode="auto">
            <a:xfrm>
              <a:off x="211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</p:grpSp>
      <p:sp>
        <p:nvSpPr>
          <p:cNvPr id="99335" name="Text Box 9"/>
          <p:cNvSpPr txBox="1">
            <a:spLocks noChangeArrowheads="1"/>
          </p:cNvSpPr>
          <p:nvPr/>
        </p:nvSpPr>
        <p:spPr bwMode="auto">
          <a:xfrm>
            <a:off x="1044575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99336" name="Text Box 10"/>
          <p:cNvSpPr txBox="1">
            <a:spLocks noChangeArrowheads="1"/>
          </p:cNvSpPr>
          <p:nvPr/>
        </p:nvSpPr>
        <p:spPr bwMode="auto">
          <a:xfrm>
            <a:off x="18224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9337" name="Text Box 11"/>
          <p:cNvSpPr txBox="1">
            <a:spLocks noChangeArrowheads="1"/>
          </p:cNvSpPr>
          <p:nvPr/>
        </p:nvSpPr>
        <p:spPr bwMode="auto">
          <a:xfrm>
            <a:off x="2508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9338" name="Text Box 12"/>
          <p:cNvSpPr txBox="1">
            <a:spLocks noChangeArrowheads="1"/>
          </p:cNvSpPr>
          <p:nvPr/>
        </p:nvSpPr>
        <p:spPr bwMode="auto">
          <a:xfrm>
            <a:off x="3270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9339" name="Text Box 13"/>
          <p:cNvSpPr txBox="1">
            <a:spLocks noChangeArrowheads="1"/>
          </p:cNvSpPr>
          <p:nvPr/>
        </p:nvSpPr>
        <p:spPr bwMode="auto">
          <a:xfrm>
            <a:off x="908050" y="2836863"/>
            <a:ext cx="6969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AvantGarde" pitchFamily="34" charset="0"/>
              </a:rPr>
              <a:t>RAV</a:t>
            </a:r>
            <a:endParaRPr lang="en-US">
              <a:latin typeface="AvantGarde" pitchFamily="34" charset="0"/>
            </a:endParaRPr>
          </a:p>
        </p:txBody>
      </p:sp>
      <p:sp>
        <p:nvSpPr>
          <p:cNvPr id="99340" name="Rectangle 14"/>
          <p:cNvSpPr>
            <a:spLocks noChangeArrowheads="1"/>
          </p:cNvSpPr>
          <p:nvPr/>
        </p:nvSpPr>
        <p:spPr bwMode="auto">
          <a:xfrm>
            <a:off x="39624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op</a:t>
            </a:r>
          </a:p>
        </p:txBody>
      </p:sp>
      <p:sp>
        <p:nvSpPr>
          <p:cNvPr id="99341" name="Rectangle 15"/>
          <p:cNvSpPr>
            <a:spLocks noChangeArrowheads="1"/>
          </p:cNvSpPr>
          <p:nvPr/>
        </p:nvSpPr>
        <p:spPr bwMode="auto">
          <a:xfrm>
            <a:off x="48768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src1</a:t>
            </a:r>
          </a:p>
        </p:txBody>
      </p:sp>
      <p:sp>
        <p:nvSpPr>
          <p:cNvPr id="99342" name="Rectangle 16"/>
          <p:cNvSpPr>
            <a:spLocks noChangeArrowheads="1"/>
          </p:cNvSpPr>
          <p:nvPr/>
        </p:nvSpPr>
        <p:spPr bwMode="auto">
          <a:xfrm>
            <a:off x="57912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src2</a:t>
            </a:r>
          </a:p>
        </p:txBody>
      </p:sp>
      <p:sp>
        <p:nvSpPr>
          <p:cNvPr id="99343" name="Rectangle 17"/>
          <p:cNvSpPr>
            <a:spLocks noChangeArrowheads="1"/>
          </p:cNvSpPr>
          <p:nvPr/>
        </p:nvSpPr>
        <p:spPr bwMode="auto">
          <a:xfrm>
            <a:off x="67056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tgt</a:t>
            </a:r>
          </a:p>
        </p:txBody>
      </p:sp>
      <p:sp>
        <p:nvSpPr>
          <p:cNvPr id="99344" name="Rectangle 18"/>
          <p:cNvSpPr>
            <a:spLocks noChangeArrowheads="1"/>
          </p:cNvSpPr>
          <p:nvPr/>
        </p:nvSpPr>
        <p:spPr bwMode="auto">
          <a:xfrm>
            <a:off x="39624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99345" name="Rectangle 19"/>
          <p:cNvSpPr>
            <a:spLocks noChangeArrowheads="1"/>
          </p:cNvSpPr>
          <p:nvPr/>
        </p:nvSpPr>
        <p:spPr bwMode="auto">
          <a:xfrm>
            <a:off x="48768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9346" name="Rectangle 20"/>
          <p:cNvSpPr>
            <a:spLocks noChangeArrowheads="1"/>
          </p:cNvSpPr>
          <p:nvPr/>
        </p:nvSpPr>
        <p:spPr bwMode="auto">
          <a:xfrm>
            <a:off x="57912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9347" name="Rectangle 21"/>
          <p:cNvSpPr>
            <a:spLocks noChangeArrowheads="1"/>
          </p:cNvSpPr>
          <p:nvPr/>
        </p:nvSpPr>
        <p:spPr bwMode="auto">
          <a:xfrm>
            <a:off x="67056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9348" name="Rectangle 22"/>
          <p:cNvSpPr>
            <a:spLocks noChangeArrowheads="1"/>
          </p:cNvSpPr>
          <p:nvPr/>
        </p:nvSpPr>
        <p:spPr bwMode="auto">
          <a:xfrm>
            <a:off x="76200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Cmtd</a:t>
            </a:r>
          </a:p>
        </p:txBody>
      </p:sp>
      <p:sp>
        <p:nvSpPr>
          <p:cNvPr id="99349" name="Rectangle 23"/>
          <p:cNvSpPr>
            <a:spLocks noChangeArrowheads="1"/>
          </p:cNvSpPr>
          <p:nvPr/>
        </p:nvSpPr>
        <p:spPr bwMode="auto">
          <a:xfrm>
            <a:off x="76200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status</a:t>
            </a:r>
          </a:p>
        </p:txBody>
      </p:sp>
      <p:sp>
        <p:nvSpPr>
          <p:cNvPr id="99350" name="Rectangle 24"/>
          <p:cNvSpPr>
            <a:spLocks noChangeArrowheads="1"/>
          </p:cNvSpPr>
          <p:nvPr/>
        </p:nvSpPr>
        <p:spPr bwMode="auto">
          <a:xfrm>
            <a:off x="3962400" y="40116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ld</a:t>
            </a:r>
          </a:p>
        </p:txBody>
      </p:sp>
      <p:sp>
        <p:nvSpPr>
          <p:cNvPr id="99351" name="Rectangle 25"/>
          <p:cNvSpPr>
            <a:spLocks noChangeArrowheads="1"/>
          </p:cNvSpPr>
          <p:nvPr/>
        </p:nvSpPr>
        <p:spPr bwMode="auto">
          <a:xfrm>
            <a:off x="4876800" y="40116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9352" name="Rectangle 26"/>
          <p:cNvSpPr>
            <a:spLocks noChangeArrowheads="1"/>
          </p:cNvSpPr>
          <p:nvPr/>
        </p:nvSpPr>
        <p:spPr bwMode="auto">
          <a:xfrm>
            <a:off x="5791200" y="40116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9353" name="Rectangle 27"/>
          <p:cNvSpPr>
            <a:spLocks noChangeArrowheads="1"/>
          </p:cNvSpPr>
          <p:nvPr/>
        </p:nvSpPr>
        <p:spPr bwMode="auto">
          <a:xfrm>
            <a:off x="6705600" y="40116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9354" name="Rectangle 28"/>
          <p:cNvSpPr>
            <a:spLocks noChangeArrowheads="1"/>
          </p:cNvSpPr>
          <p:nvPr/>
        </p:nvSpPr>
        <p:spPr bwMode="auto">
          <a:xfrm>
            <a:off x="7620000" y="40116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Cmtd</a:t>
            </a:r>
          </a:p>
        </p:txBody>
      </p:sp>
      <p:sp>
        <p:nvSpPr>
          <p:cNvPr id="99355" name="Text Box 29"/>
          <p:cNvSpPr txBox="1">
            <a:spLocks noChangeArrowheads="1"/>
          </p:cNvSpPr>
          <p:nvPr/>
        </p:nvSpPr>
        <p:spPr bwMode="auto">
          <a:xfrm>
            <a:off x="2247900" y="4170363"/>
            <a:ext cx="1187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Executing</a:t>
            </a:r>
          </a:p>
        </p:txBody>
      </p:sp>
      <p:sp>
        <p:nvSpPr>
          <p:cNvPr id="99356" name="Text Box 30"/>
          <p:cNvSpPr txBox="1">
            <a:spLocks noChangeArrowheads="1"/>
          </p:cNvSpPr>
          <p:nvPr/>
        </p:nvSpPr>
        <p:spPr bwMode="auto">
          <a:xfrm>
            <a:off x="6765925" y="2509838"/>
            <a:ext cx="1949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Notify consumers</a:t>
            </a:r>
          </a:p>
        </p:txBody>
      </p:sp>
      <p:sp>
        <p:nvSpPr>
          <p:cNvPr id="99357" name="Rectangle 31"/>
          <p:cNvSpPr>
            <a:spLocks noChangeArrowheads="1"/>
          </p:cNvSpPr>
          <p:nvPr/>
        </p:nvSpPr>
        <p:spPr bwMode="auto">
          <a:xfrm>
            <a:off x="39624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99358" name="Rectangle 32"/>
          <p:cNvSpPr>
            <a:spLocks noChangeArrowheads="1"/>
          </p:cNvSpPr>
          <p:nvPr/>
        </p:nvSpPr>
        <p:spPr bwMode="auto">
          <a:xfrm>
            <a:off x="48768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r3/1</a:t>
            </a:r>
          </a:p>
        </p:txBody>
      </p:sp>
      <p:sp>
        <p:nvSpPr>
          <p:cNvPr id="99359" name="Rectangle 33"/>
          <p:cNvSpPr>
            <a:spLocks noChangeArrowheads="1"/>
          </p:cNvSpPr>
          <p:nvPr/>
        </p:nvSpPr>
        <p:spPr bwMode="auto">
          <a:xfrm>
            <a:off x="57912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r2/1</a:t>
            </a:r>
          </a:p>
        </p:txBody>
      </p:sp>
      <p:sp>
        <p:nvSpPr>
          <p:cNvPr id="99360" name="Rectangle 34"/>
          <p:cNvSpPr>
            <a:spLocks noChangeArrowheads="1"/>
          </p:cNvSpPr>
          <p:nvPr/>
        </p:nvSpPr>
        <p:spPr bwMode="auto">
          <a:xfrm>
            <a:off x="6705600" y="4468813"/>
            <a:ext cx="914400" cy="4572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9361" name="Rectangle 35"/>
          <p:cNvSpPr>
            <a:spLocks noChangeArrowheads="1"/>
          </p:cNvSpPr>
          <p:nvPr/>
        </p:nvSpPr>
        <p:spPr bwMode="auto">
          <a:xfrm>
            <a:off x="76200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Exec</a:t>
            </a:r>
          </a:p>
        </p:txBody>
      </p:sp>
      <p:sp>
        <p:nvSpPr>
          <p:cNvPr id="99362" name="Rectangle 36"/>
          <p:cNvSpPr>
            <a:spLocks noChangeArrowheads="1"/>
          </p:cNvSpPr>
          <p:nvPr/>
        </p:nvSpPr>
        <p:spPr bwMode="auto">
          <a:xfrm>
            <a:off x="39624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sub</a:t>
            </a:r>
          </a:p>
        </p:txBody>
      </p:sp>
      <p:sp>
        <p:nvSpPr>
          <p:cNvPr id="99363" name="Rectangle 37"/>
          <p:cNvSpPr>
            <a:spLocks noChangeArrowheads="1"/>
          </p:cNvSpPr>
          <p:nvPr/>
        </p:nvSpPr>
        <p:spPr bwMode="auto">
          <a:xfrm>
            <a:off x="48768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r1/1</a:t>
            </a:r>
          </a:p>
        </p:txBody>
      </p:sp>
      <p:sp>
        <p:nvSpPr>
          <p:cNvPr id="99364" name="Rectangle 38"/>
          <p:cNvSpPr>
            <a:spLocks noChangeArrowheads="1"/>
          </p:cNvSpPr>
          <p:nvPr/>
        </p:nvSpPr>
        <p:spPr bwMode="auto">
          <a:xfrm>
            <a:off x="57912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9365" name="Rectangle 39"/>
          <p:cNvSpPr>
            <a:spLocks noChangeArrowheads="1"/>
          </p:cNvSpPr>
          <p:nvPr/>
        </p:nvSpPr>
        <p:spPr bwMode="auto">
          <a:xfrm>
            <a:off x="67056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99366" name="Rectangle 40"/>
          <p:cNvSpPr>
            <a:spLocks noChangeArrowheads="1"/>
          </p:cNvSpPr>
          <p:nvPr/>
        </p:nvSpPr>
        <p:spPr bwMode="auto">
          <a:xfrm>
            <a:off x="76200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Compl</a:t>
            </a:r>
          </a:p>
        </p:txBody>
      </p:sp>
      <p:sp>
        <p:nvSpPr>
          <p:cNvPr id="99367" name="Freeform 41"/>
          <p:cNvSpPr>
            <a:spLocks/>
          </p:cNvSpPr>
          <p:nvPr/>
        </p:nvSpPr>
        <p:spPr bwMode="auto">
          <a:xfrm flipV="1">
            <a:off x="2944813" y="4468813"/>
            <a:ext cx="1120775" cy="276225"/>
          </a:xfrm>
          <a:custGeom>
            <a:avLst/>
            <a:gdLst>
              <a:gd name="T0" fmla="*/ 0 w 580"/>
              <a:gd name="T1" fmla="*/ 286843046 h 266"/>
              <a:gd name="T2" fmla="*/ 649724830 w 580"/>
              <a:gd name="T3" fmla="*/ 89503122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9368" name="Text Box 42"/>
          <p:cNvSpPr txBox="1">
            <a:spLocks noChangeArrowheads="1"/>
          </p:cNvSpPr>
          <p:nvPr/>
        </p:nvSpPr>
        <p:spPr bwMode="auto">
          <a:xfrm>
            <a:off x="1968500" y="5735638"/>
            <a:ext cx="1289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Completed</a:t>
            </a:r>
          </a:p>
        </p:txBody>
      </p:sp>
      <p:sp>
        <p:nvSpPr>
          <p:cNvPr id="99369" name="Rectangle 43"/>
          <p:cNvSpPr>
            <a:spLocks noChangeArrowheads="1"/>
          </p:cNvSpPr>
          <p:nvPr/>
        </p:nvSpPr>
        <p:spPr bwMode="auto">
          <a:xfrm>
            <a:off x="39624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bne</a:t>
            </a:r>
          </a:p>
        </p:txBody>
      </p:sp>
      <p:sp>
        <p:nvSpPr>
          <p:cNvPr id="99370" name="Rectangle 44"/>
          <p:cNvSpPr>
            <a:spLocks noChangeArrowheads="1"/>
          </p:cNvSpPr>
          <p:nvPr/>
        </p:nvSpPr>
        <p:spPr bwMode="auto">
          <a:xfrm>
            <a:off x="48768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r1/1</a:t>
            </a:r>
          </a:p>
        </p:txBody>
      </p:sp>
      <p:sp>
        <p:nvSpPr>
          <p:cNvPr id="99371" name="Rectangle 45"/>
          <p:cNvSpPr>
            <a:spLocks noChangeArrowheads="1"/>
          </p:cNvSpPr>
          <p:nvPr/>
        </p:nvSpPr>
        <p:spPr bwMode="auto">
          <a:xfrm>
            <a:off x="57912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r0/1</a:t>
            </a:r>
          </a:p>
        </p:txBody>
      </p:sp>
      <p:sp>
        <p:nvSpPr>
          <p:cNvPr id="99372" name="Rectangle 46"/>
          <p:cNvSpPr>
            <a:spLocks noChangeArrowheads="1"/>
          </p:cNvSpPr>
          <p:nvPr/>
        </p:nvSpPr>
        <p:spPr bwMode="auto">
          <a:xfrm>
            <a:off x="67056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</a:t>
            </a:r>
          </a:p>
        </p:txBody>
      </p:sp>
      <p:sp>
        <p:nvSpPr>
          <p:cNvPr id="99373" name="Rectangle 47"/>
          <p:cNvSpPr>
            <a:spLocks noChangeArrowheads="1"/>
          </p:cNvSpPr>
          <p:nvPr/>
        </p:nvSpPr>
        <p:spPr bwMode="auto">
          <a:xfrm>
            <a:off x="76200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Compl</a:t>
            </a:r>
          </a:p>
        </p:txBody>
      </p:sp>
      <p:sp>
        <p:nvSpPr>
          <p:cNvPr id="99374" name="Freeform 48"/>
          <p:cNvSpPr>
            <a:spLocks/>
          </p:cNvSpPr>
          <p:nvPr/>
        </p:nvSpPr>
        <p:spPr bwMode="auto">
          <a:xfrm>
            <a:off x="2957513" y="5522913"/>
            <a:ext cx="1120775" cy="207962"/>
          </a:xfrm>
          <a:custGeom>
            <a:avLst/>
            <a:gdLst>
              <a:gd name="T0" fmla="*/ 0 w 580"/>
              <a:gd name="T1" fmla="*/ 162587168 h 266"/>
              <a:gd name="T2" fmla="*/ 649724830 w 580"/>
              <a:gd name="T3" fmla="*/ 50731772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9375" name="Freeform 49"/>
          <p:cNvSpPr>
            <a:spLocks/>
          </p:cNvSpPr>
          <p:nvPr/>
        </p:nvSpPr>
        <p:spPr bwMode="auto">
          <a:xfrm flipV="1">
            <a:off x="7939088" y="2933700"/>
            <a:ext cx="241300" cy="1757363"/>
          </a:xfrm>
          <a:custGeom>
            <a:avLst/>
            <a:gdLst>
              <a:gd name="T0" fmla="*/ 0 w 580"/>
              <a:gd name="T1" fmla="*/ 2147483647 h 266"/>
              <a:gd name="T2" fmla="*/ 30116737 w 580"/>
              <a:gd name="T3" fmla="*/ 2147483647 h 266"/>
              <a:gd name="T4" fmla="*/ 100389104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4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00356" name="Rectangle 2"/>
          <p:cNvSpPr>
            <a:spLocks noChangeArrowheads="1"/>
          </p:cNvSpPr>
          <p:nvPr/>
        </p:nvSpPr>
        <p:spPr bwMode="auto">
          <a:xfrm>
            <a:off x="685800" y="3810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000">
                <a:solidFill>
                  <a:schemeClr val="accent2"/>
                </a:solidFill>
                <a:latin typeface="AvantGarde" pitchFamily="34" charset="0"/>
              </a:rPr>
              <a:t>Cycle 8</a:t>
            </a:r>
          </a:p>
        </p:txBody>
      </p:sp>
      <p:sp>
        <p:nvSpPr>
          <p:cNvPr id="100357" name="Rectangle 3"/>
          <p:cNvSpPr>
            <a:spLocks noChangeArrowheads="1"/>
          </p:cNvSpPr>
          <p:nvPr/>
        </p:nvSpPr>
        <p:spPr bwMode="auto">
          <a:xfrm>
            <a:off x="685800" y="1066800"/>
            <a:ext cx="77724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loop:		add	r4,	r4,	4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ld 	r2, 	10(r4)						add	r3,	r3,	r2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sub	r1,	r1,	1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bne	r1,	r0,	loop</a:t>
            </a:r>
          </a:p>
        </p:txBody>
      </p:sp>
      <p:grpSp>
        <p:nvGrpSpPr>
          <p:cNvPr id="100358" name="Group 4"/>
          <p:cNvGrpSpPr>
            <a:grpSpLocks/>
          </p:cNvGrpSpPr>
          <p:nvPr/>
        </p:nvGrpSpPr>
        <p:grpSpPr bwMode="auto">
          <a:xfrm>
            <a:off x="908050" y="3630613"/>
            <a:ext cx="2895600" cy="381000"/>
            <a:chOff x="672" y="1968"/>
            <a:chExt cx="1920" cy="240"/>
          </a:xfrm>
        </p:grpSpPr>
        <p:sp>
          <p:nvSpPr>
            <p:cNvPr id="100394" name="Rectangle 5"/>
            <p:cNvSpPr>
              <a:spLocks noChangeArrowheads="1"/>
            </p:cNvSpPr>
            <p:nvPr/>
          </p:nvSpPr>
          <p:spPr bwMode="auto">
            <a:xfrm>
              <a:off x="67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100395" name="Rectangle 6"/>
            <p:cNvSpPr>
              <a:spLocks noChangeArrowheads="1"/>
            </p:cNvSpPr>
            <p:nvPr/>
          </p:nvSpPr>
          <p:spPr bwMode="auto">
            <a:xfrm>
              <a:off x="115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100396" name="Rectangle 7"/>
            <p:cNvSpPr>
              <a:spLocks noChangeArrowheads="1"/>
            </p:cNvSpPr>
            <p:nvPr/>
          </p:nvSpPr>
          <p:spPr bwMode="auto">
            <a:xfrm>
              <a:off x="163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100397" name="Rectangle 8"/>
            <p:cNvSpPr>
              <a:spLocks noChangeArrowheads="1"/>
            </p:cNvSpPr>
            <p:nvPr/>
          </p:nvSpPr>
          <p:spPr bwMode="auto">
            <a:xfrm>
              <a:off x="211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</p:grpSp>
      <p:sp>
        <p:nvSpPr>
          <p:cNvPr id="100359" name="Text Box 9"/>
          <p:cNvSpPr txBox="1">
            <a:spLocks noChangeArrowheads="1"/>
          </p:cNvSpPr>
          <p:nvPr/>
        </p:nvSpPr>
        <p:spPr bwMode="auto">
          <a:xfrm>
            <a:off x="1044575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100360" name="Text Box 10"/>
          <p:cNvSpPr txBox="1">
            <a:spLocks noChangeArrowheads="1"/>
          </p:cNvSpPr>
          <p:nvPr/>
        </p:nvSpPr>
        <p:spPr bwMode="auto">
          <a:xfrm>
            <a:off x="18224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100361" name="Text Box 11"/>
          <p:cNvSpPr txBox="1">
            <a:spLocks noChangeArrowheads="1"/>
          </p:cNvSpPr>
          <p:nvPr/>
        </p:nvSpPr>
        <p:spPr bwMode="auto">
          <a:xfrm>
            <a:off x="2508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100362" name="Text Box 12"/>
          <p:cNvSpPr txBox="1">
            <a:spLocks noChangeArrowheads="1"/>
          </p:cNvSpPr>
          <p:nvPr/>
        </p:nvSpPr>
        <p:spPr bwMode="auto">
          <a:xfrm>
            <a:off x="3270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100363" name="Text Box 13"/>
          <p:cNvSpPr txBox="1">
            <a:spLocks noChangeArrowheads="1"/>
          </p:cNvSpPr>
          <p:nvPr/>
        </p:nvSpPr>
        <p:spPr bwMode="auto">
          <a:xfrm>
            <a:off x="908050" y="2836863"/>
            <a:ext cx="6969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AvantGarde" pitchFamily="34" charset="0"/>
              </a:rPr>
              <a:t>RAV</a:t>
            </a:r>
            <a:endParaRPr lang="en-US">
              <a:latin typeface="AvantGarde" pitchFamily="34" charset="0"/>
            </a:endParaRPr>
          </a:p>
        </p:txBody>
      </p:sp>
      <p:sp>
        <p:nvSpPr>
          <p:cNvPr id="100364" name="Rectangle 14"/>
          <p:cNvSpPr>
            <a:spLocks noChangeArrowheads="1"/>
          </p:cNvSpPr>
          <p:nvPr/>
        </p:nvSpPr>
        <p:spPr bwMode="auto">
          <a:xfrm>
            <a:off x="39624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op</a:t>
            </a:r>
          </a:p>
        </p:txBody>
      </p:sp>
      <p:sp>
        <p:nvSpPr>
          <p:cNvPr id="100365" name="Rectangle 15"/>
          <p:cNvSpPr>
            <a:spLocks noChangeArrowheads="1"/>
          </p:cNvSpPr>
          <p:nvPr/>
        </p:nvSpPr>
        <p:spPr bwMode="auto">
          <a:xfrm>
            <a:off x="48768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src1</a:t>
            </a:r>
          </a:p>
        </p:txBody>
      </p:sp>
      <p:sp>
        <p:nvSpPr>
          <p:cNvPr id="100366" name="Rectangle 16"/>
          <p:cNvSpPr>
            <a:spLocks noChangeArrowheads="1"/>
          </p:cNvSpPr>
          <p:nvPr/>
        </p:nvSpPr>
        <p:spPr bwMode="auto">
          <a:xfrm>
            <a:off x="57912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src2</a:t>
            </a:r>
          </a:p>
        </p:txBody>
      </p:sp>
      <p:sp>
        <p:nvSpPr>
          <p:cNvPr id="100367" name="Rectangle 17"/>
          <p:cNvSpPr>
            <a:spLocks noChangeArrowheads="1"/>
          </p:cNvSpPr>
          <p:nvPr/>
        </p:nvSpPr>
        <p:spPr bwMode="auto">
          <a:xfrm>
            <a:off x="67056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tgt</a:t>
            </a:r>
          </a:p>
        </p:txBody>
      </p:sp>
      <p:sp>
        <p:nvSpPr>
          <p:cNvPr id="100368" name="Rectangle 18"/>
          <p:cNvSpPr>
            <a:spLocks noChangeArrowheads="1"/>
          </p:cNvSpPr>
          <p:nvPr/>
        </p:nvSpPr>
        <p:spPr bwMode="auto">
          <a:xfrm>
            <a:off x="39624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100369" name="Rectangle 19"/>
          <p:cNvSpPr>
            <a:spLocks noChangeArrowheads="1"/>
          </p:cNvSpPr>
          <p:nvPr/>
        </p:nvSpPr>
        <p:spPr bwMode="auto">
          <a:xfrm>
            <a:off x="48768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100370" name="Rectangle 20"/>
          <p:cNvSpPr>
            <a:spLocks noChangeArrowheads="1"/>
          </p:cNvSpPr>
          <p:nvPr/>
        </p:nvSpPr>
        <p:spPr bwMode="auto">
          <a:xfrm>
            <a:off x="57912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100371" name="Rectangle 21"/>
          <p:cNvSpPr>
            <a:spLocks noChangeArrowheads="1"/>
          </p:cNvSpPr>
          <p:nvPr/>
        </p:nvSpPr>
        <p:spPr bwMode="auto">
          <a:xfrm>
            <a:off x="67056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100372" name="Rectangle 22"/>
          <p:cNvSpPr>
            <a:spLocks noChangeArrowheads="1"/>
          </p:cNvSpPr>
          <p:nvPr/>
        </p:nvSpPr>
        <p:spPr bwMode="auto">
          <a:xfrm>
            <a:off x="76200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Cmtd</a:t>
            </a:r>
          </a:p>
        </p:txBody>
      </p:sp>
      <p:sp>
        <p:nvSpPr>
          <p:cNvPr id="100373" name="Rectangle 23"/>
          <p:cNvSpPr>
            <a:spLocks noChangeArrowheads="1"/>
          </p:cNvSpPr>
          <p:nvPr/>
        </p:nvSpPr>
        <p:spPr bwMode="auto">
          <a:xfrm>
            <a:off x="76200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status</a:t>
            </a:r>
          </a:p>
        </p:txBody>
      </p:sp>
      <p:sp>
        <p:nvSpPr>
          <p:cNvPr id="100374" name="Rectangle 24"/>
          <p:cNvSpPr>
            <a:spLocks noChangeArrowheads="1"/>
          </p:cNvSpPr>
          <p:nvPr/>
        </p:nvSpPr>
        <p:spPr bwMode="auto">
          <a:xfrm>
            <a:off x="3962400" y="40116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ld</a:t>
            </a:r>
          </a:p>
        </p:txBody>
      </p:sp>
      <p:sp>
        <p:nvSpPr>
          <p:cNvPr id="100375" name="Rectangle 25"/>
          <p:cNvSpPr>
            <a:spLocks noChangeArrowheads="1"/>
          </p:cNvSpPr>
          <p:nvPr/>
        </p:nvSpPr>
        <p:spPr bwMode="auto">
          <a:xfrm>
            <a:off x="4876800" y="40116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100376" name="Rectangle 26"/>
          <p:cNvSpPr>
            <a:spLocks noChangeArrowheads="1"/>
          </p:cNvSpPr>
          <p:nvPr/>
        </p:nvSpPr>
        <p:spPr bwMode="auto">
          <a:xfrm>
            <a:off x="5791200" y="40116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100377" name="Rectangle 27"/>
          <p:cNvSpPr>
            <a:spLocks noChangeArrowheads="1"/>
          </p:cNvSpPr>
          <p:nvPr/>
        </p:nvSpPr>
        <p:spPr bwMode="auto">
          <a:xfrm>
            <a:off x="6705600" y="40116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100378" name="Rectangle 28"/>
          <p:cNvSpPr>
            <a:spLocks noChangeArrowheads="1"/>
          </p:cNvSpPr>
          <p:nvPr/>
        </p:nvSpPr>
        <p:spPr bwMode="auto">
          <a:xfrm>
            <a:off x="7620000" y="40116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Cmtd</a:t>
            </a:r>
          </a:p>
        </p:txBody>
      </p:sp>
      <p:sp>
        <p:nvSpPr>
          <p:cNvPr id="100379" name="Rectangle 29"/>
          <p:cNvSpPr>
            <a:spLocks noChangeArrowheads="1"/>
          </p:cNvSpPr>
          <p:nvPr/>
        </p:nvSpPr>
        <p:spPr bwMode="auto">
          <a:xfrm>
            <a:off x="3962400" y="44688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100380" name="Rectangle 30"/>
          <p:cNvSpPr>
            <a:spLocks noChangeArrowheads="1"/>
          </p:cNvSpPr>
          <p:nvPr/>
        </p:nvSpPr>
        <p:spPr bwMode="auto">
          <a:xfrm>
            <a:off x="4876800" y="44688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r3/1</a:t>
            </a:r>
          </a:p>
        </p:txBody>
      </p:sp>
      <p:sp>
        <p:nvSpPr>
          <p:cNvPr id="100381" name="Rectangle 31"/>
          <p:cNvSpPr>
            <a:spLocks noChangeArrowheads="1"/>
          </p:cNvSpPr>
          <p:nvPr/>
        </p:nvSpPr>
        <p:spPr bwMode="auto">
          <a:xfrm>
            <a:off x="5791200" y="44688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r2/1</a:t>
            </a:r>
          </a:p>
        </p:txBody>
      </p:sp>
      <p:sp>
        <p:nvSpPr>
          <p:cNvPr id="100382" name="Rectangle 32"/>
          <p:cNvSpPr>
            <a:spLocks noChangeArrowheads="1"/>
          </p:cNvSpPr>
          <p:nvPr/>
        </p:nvSpPr>
        <p:spPr bwMode="auto">
          <a:xfrm>
            <a:off x="6705600" y="44688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100383" name="Rectangle 33"/>
          <p:cNvSpPr>
            <a:spLocks noChangeArrowheads="1"/>
          </p:cNvSpPr>
          <p:nvPr/>
        </p:nvSpPr>
        <p:spPr bwMode="auto">
          <a:xfrm>
            <a:off x="7620000" y="44688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Cmtd</a:t>
            </a:r>
          </a:p>
        </p:txBody>
      </p:sp>
      <p:sp>
        <p:nvSpPr>
          <p:cNvPr id="100384" name="Rectangle 34"/>
          <p:cNvSpPr>
            <a:spLocks noChangeArrowheads="1"/>
          </p:cNvSpPr>
          <p:nvPr/>
        </p:nvSpPr>
        <p:spPr bwMode="auto">
          <a:xfrm>
            <a:off x="3962400" y="49260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sub</a:t>
            </a:r>
          </a:p>
        </p:txBody>
      </p:sp>
      <p:sp>
        <p:nvSpPr>
          <p:cNvPr id="100385" name="Rectangle 35"/>
          <p:cNvSpPr>
            <a:spLocks noChangeArrowheads="1"/>
          </p:cNvSpPr>
          <p:nvPr/>
        </p:nvSpPr>
        <p:spPr bwMode="auto">
          <a:xfrm>
            <a:off x="4876800" y="49260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r1/1</a:t>
            </a:r>
          </a:p>
        </p:txBody>
      </p:sp>
      <p:sp>
        <p:nvSpPr>
          <p:cNvPr id="100386" name="Rectangle 36"/>
          <p:cNvSpPr>
            <a:spLocks noChangeArrowheads="1"/>
          </p:cNvSpPr>
          <p:nvPr/>
        </p:nvSpPr>
        <p:spPr bwMode="auto">
          <a:xfrm>
            <a:off x="5791200" y="49260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100387" name="Rectangle 37"/>
          <p:cNvSpPr>
            <a:spLocks noChangeArrowheads="1"/>
          </p:cNvSpPr>
          <p:nvPr/>
        </p:nvSpPr>
        <p:spPr bwMode="auto">
          <a:xfrm>
            <a:off x="6705600" y="49260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100388" name="Rectangle 38"/>
          <p:cNvSpPr>
            <a:spLocks noChangeArrowheads="1"/>
          </p:cNvSpPr>
          <p:nvPr/>
        </p:nvSpPr>
        <p:spPr bwMode="auto">
          <a:xfrm>
            <a:off x="7620000" y="49260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Cmtd</a:t>
            </a:r>
          </a:p>
        </p:txBody>
      </p:sp>
      <p:sp>
        <p:nvSpPr>
          <p:cNvPr id="100389" name="Rectangle 39"/>
          <p:cNvSpPr>
            <a:spLocks noChangeArrowheads="1"/>
          </p:cNvSpPr>
          <p:nvPr/>
        </p:nvSpPr>
        <p:spPr bwMode="auto">
          <a:xfrm>
            <a:off x="3962400" y="53832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bne</a:t>
            </a:r>
          </a:p>
        </p:txBody>
      </p:sp>
      <p:sp>
        <p:nvSpPr>
          <p:cNvPr id="100390" name="Rectangle 40"/>
          <p:cNvSpPr>
            <a:spLocks noChangeArrowheads="1"/>
          </p:cNvSpPr>
          <p:nvPr/>
        </p:nvSpPr>
        <p:spPr bwMode="auto">
          <a:xfrm>
            <a:off x="4876800" y="53832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r1/1</a:t>
            </a:r>
          </a:p>
        </p:txBody>
      </p:sp>
      <p:sp>
        <p:nvSpPr>
          <p:cNvPr id="100391" name="Rectangle 41"/>
          <p:cNvSpPr>
            <a:spLocks noChangeArrowheads="1"/>
          </p:cNvSpPr>
          <p:nvPr/>
        </p:nvSpPr>
        <p:spPr bwMode="auto">
          <a:xfrm>
            <a:off x="5791200" y="53832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r0/1</a:t>
            </a:r>
          </a:p>
        </p:txBody>
      </p:sp>
      <p:sp>
        <p:nvSpPr>
          <p:cNvPr id="100392" name="Rectangle 42"/>
          <p:cNvSpPr>
            <a:spLocks noChangeArrowheads="1"/>
          </p:cNvSpPr>
          <p:nvPr/>
        </p:nvSpPr>
        <p:spPr bwMode="auto">
          <a:xfrm>
            <a:off x="6705600" y="53832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</a:t>
            </a:r>
          </a:p>
        </p:txBody>
      </p:sp>
      <p:sp>
        <p:nvSpPr>
          <p:cNvPr id="100393" name="Rectangle 43"/>
          <p:cNvSpPr>
            <a:spLocks noChangeArrowheads="1"/>
          </p:cNvSpPr>
          <p:nvPr/>
        </p:nvSpPr>
        <p:spPr bwMode="auto">
          <a:xfrm>
            <a:off x="7620000" y="53832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Cmtd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Window vs. Scheduler</a:t>
            </a:r>
          </a:p>
        </p:txBody>
      </p:sp>
      <p:sp>
        <p:nvSpPr>
          <p:cNvPr id="1013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52625" y="1073150"/>
            <a:ext cx="6526213" cy="51816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000" smtClean="0"/>
              <a:t>Window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Distance between oldest and youngest instruction that can co-exist inside the CPU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Larger window </a:t>
            </a:r>
            <a:r>
              <a:rPr lang="en-US" sz="2000" smtClean="0">
                <a:sym typeface="Wingdings" pitchFamily="2" charset="2"/>
              </a:rPr>
              <a:t> Potential for more ILP</a:t>
            </a:r>
          </a:p>
          <a:p>
            <a:pPr>
              <a:lnSpc>
                <a:spcPct val="80000"/>
              </a:lnSpc>
            </a:pPr>
            <a:r>
              <a:rPr lang="en-US" sz="2000" smtClean="0"/>
              <a:t>Scheduler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Number of instructions that are waiting to be issued</a:t>
            </a:r>
          </a:p>
          <a:p>
            <a:pPr>
              <a:lnSpc>
                <a:spcPct val="80000"/>
              </a:lnSpc>
            </a:pPr>
            <a:r>
              <a:rPr lang="en-US" sz="2000" smtClean="0"/>
              <a:t>Window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Instructions enter at Fetch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Exit at Commit</a:t>
            </a:r>
          </a:p>
          <a:p>
            <a:pPr>
              <a:lnSpc>
                <a:spcPct val="80000"/>
              </a:lnSpc>
            </a:pPr>
            <a:r>
              <a:rPr lang="en-US" sz="2000" smtClean="0"/>
              <a:t>Scheduler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Instructions enter at Decode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Leave at writeback/complete</a:t>
            </a:r>
          </a:p>
          <a:p>
            <a:pPr>
              <a:lnSpc>
                <a:spcPct val="80000"/>
              </a:lnSpc>
            </a:pPr>
            <a:r>
              <a:rPr lang="en-US" sz="2000" smtClean="0"/>
              <a:t>Window &gt;= Scheduler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Can be the same structure</a:t>
            </a:r>
          </a:p>
          <a:p>
            <a:pPr>
              <a:lnSpc>
                <a:spcPct val="80000"/>
              </a:lnSpc>
            </a:pPr>
            <a:r>
              <a:rPr lang="en-US" sz="2000" b="0" smtClean="0"/>
              <a:t>In window but not in scheduler </a:t>
            </a:r>
            <a:r>
              <a:rPr lang="en-US" sz="2000" b="0" smtClean="0">
                <a:sym typeface="Wingdings" pitchFamily="2" charset="2"/>
              </a:rPr>
              <a:t> completed</a:t>
            </a:r>
            <a:endParaRPr lang="en-US" sz="2000" b="0" smtClean="0"/>
          </a:p>
        </p:txBody>
      </p:sp>
      <p:sp>
        <p:nvSpPr>
          <p:cNvPr id="101382" name="Line 4"/>
          <p:cNvSpPr>
            <a:spLocks noChangeShapeType="1"/>
          </p:cNvSpPr>
          <p:nvPr/>
        </p:nvSpPr>
        <p:spPr bwMode="auto">
          <a:xfrm flipH="1">
            <a:off x="1101725" y="1239838"/>
            <a:ext cx="6350" cy="4905375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1383" name="Rectangle 5"/>
          <p:cNvSpPr>
            <a:spLocks noChangeArrowheads="1"/>
          </p:cNvSpPr>
          <p:nvPr/>
        </p:nvSpPr>
        <p:spPr bwMode="auto">
          <a:xfrm>
            <a:off x="823913" y="2825750"/>
            <a:ext cx="568325" cy="119063"/>
          </a:xfrm>
          <a:prstGeom prst="rect">
            <a:avLst/>
          </a:prstGeom>
          <a:solidFill>
            <a:srgbClr val="CC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384" name="Rectangle 6"/>
          <p:cNvSpPr>
            <a:spLocks noChangeArrowheads="1"/>
          </p:cNvSpPr>
          <p:nvPr/>
        </p:nvSpPr>
        <p:spPr bwMode="auto">
          <a:xfrm>
            <a:off x="817563" y="2611438"/>
            <a:ext cx="568325" cy="119062"/>
          </a:xfrm>
          <a:prstGeom prst="rect">
            <a:avLst/>
          </a:prstGeom>
          <a:solidFill>
            <a:srgbClr val="CC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385" name="Rectangle 7"/>
          <p:cNvSpPr>
            <a:spLocks noChangeArrowheads="1"/>
          </p:cNvSpPr>
          <p:nvPr/>
        </p:nvSpPr>
        <p:spPr bwMode="auto">
          <a:xfrm>
            <a:off x="825500" y="2397125"/>
            <a:ext cx="568325" cy="119063"/>
          </a:xfrm>
          <a:prstGeom prst="rect">
            <a:avLst/>
          </a:prstGeom>
          <a:solidFill>
            <a:srgbClr val="CC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386" name="Rectangle 8"/>
          <p:cNvSpPr>
            <a:spLocks noChangeArrowheads="1"/>
          </p:cNvSpPr>
          <p:nvPr/>
        </p:nvSpPr>
        <p:spPr bwMode="auto">
          <a:xfrm>
            <a:off x="817563" y="1724025"/>
            <a:ext cx="568325" cy="119063"/>
          </a:xfrm>
          <a:prstGeom prst="rect">
            <a:avLst/>
          </a:prstGeom>
          <a:solidFill>
            <a:srgbClr val="CC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387" name="Rectangle 9"/>
          <p:cNvSpPr>
            <a:spLocks noChangeArrowheads="1"/>
          </p:cNvSpPr>
          <p:nvPr/>
        </p:nvSpPr>
        <p:spPr bwMode="auto">
          <a:xfrm>
            <a:off x="819150" y="1836738"/>
            <a:ext cx="568325" cy="561975"/>
          </a:xfrm>
          <a:prstGeom prst="rect">
            <a:avLst/>
          </a:prstGeom>
          <a:solidFill>
            <a:srgbClr val="FFB48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388" name="Rectangle 10"/>
          <p:cNvSpPr>
            <a:spLocks noChangeArrowheads="1"/>
          </p:cNvSpPr>
          <p:nvPr/>
        </p:nvSpPr>
        <p:spPr bwMode="auto">
          <a:xfrm>
            <a:off x="819150" y="2508250"/>
            <a:ext cx="568325" cy="104775"/>
          </a:xfrm>
          <a:prstGeom prst="rect">
            <a:avLst/>
          </a:prstGeom>
          <a:solidFill>
            <a:srgbClr val="FFB48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389" name="Rectangle 11"/>
          <p:cNvSpPr>
            <a:spLocks noChangeArrowheads="1"/>
          </p:cNvSpPr>
          <p:nvPr/>
        </p:nvSpPr>
        <p:spPr bwMode="auto">
          <a:xfrm>
            <a:off x="825500" y="2730500"/>
            <a:ext cx="568325" cy="104775"/>
          </a:xfrm>
          <a:prstGeom prst="rect">
            <a:avLst/>
          </a:prstGeom>
          <a:solidFill>
            <a:srgbClr val="FFB48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390" name="Rectangle 12"/>
          <p:cNvSpPr>
            <a:spLocks noChangeArrowheads="1"/>
          </p:cNvSpPr>
          <p:nvPr/>
        </p:nvSpPr>
        <p:spPr bwMode="auto">
          <a:xfrm>
            <a:off x="811213" y="1711325"/>
            <a:ext cx="587375" cy="1246188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391" name="Freeform 13"/>
          <p:cNvSpPr>
            <a:spLocks/>
          </p:cNvSpPr>
          <p:nvPr/>
        </p:nvSpPr>
        <p:spPr bwMode="auto">
          <a:xfrm>
            <a:off x="1406525" y="1111250"/>
            <a:ext cx="623888" cy="579438"/>
          </a:xfrm>
          <a:custGeom>
            <a:avLst/>
            <a:gdLst>
              <a:gd name="T0" fmla="*/ 990423083 w 393"/>
              <a:gd name="T1" fmla="*/ 83166019 h 365"/>
              <a:gd name="T2" fmla="*/ 418346341 w 393"/>
              <a:gd name="T3" fmla="*/ 138609510 h 365"/>
              <a:gd name="T4" fmla="*/ 0 w 393"/>
              <a:gd name="T5" fmla="*/ 919858708 h 365"/>
              <a:gd name="T6" fmla="*/ 0 60000 65536"/>
              <a:gd name="T7" fmla="*/ 0 60000 65536"/>
              <a:gd name="T8" fmla="*/ 0 60000 65536"/>
              <a:gd name="T9" fmla="*/ 0 w 393"/>
              <a:gd name="T10" fmla="*/ 0 h 365"/>
              <a:gd name="T11" fmla="*/ 393 w 393"/>
              <a:gd name="T12" fmla="*/ 365 h 36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3" h="365">
                <a:moveTo>
                  <a:pt x="393" y="33"/>
                </a:moveTo>
                <a:cubicBezTo>
                  <a:pt x="312" y="16"/>
                  <a:pt x="231" y="0"/>
                  <a:pt x="166" y="55"/>
                </a:cubicBezTo>
                <a:cubicBezTo>
                  <a:pt x="101" y="110"/>
                  <a:pt x="50" y="237"/>
                  <a:pt x="0" y="365"/>
                </a:cubicBezTo>
              </a:path>
            </a:pathLst>
          </a:custGeom>
          <a:noFill/>
          <a:ln w="28575" cmpd="sng">
            <a:solidFill>
              <a:schemeClr val="bg2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1392" name="Freeform 14"/>
          <p:cNvSpPr>
            <a:spLocks/>
          </p:cNvSpPr>
          <p:nvPr/>
        </p:nvSpPr>
        <p:spPr bwMode="auto">
          <a:xfrm>
            <a:off x="1198563" y="1773238"/>
            <a:ext cx="823912" cy="539750"/>
          </a:xfrm>
          <a:custGeom>
            <a:avLst/>
            <a:gdLst>
              <a:gd name="T0" fmla="*/ 1307959288 w 519"/>
              <a:gd name="T1" fmla="*/ 856853214 h 340"/>
              <a:gd name="T2" fmla="*/ 781247794 w 519"/>
              <a:gd name="T3" fmla="*/ 231854391 h 340"/>
              <a:gd name="T4" fmla="*/ 0 w 519"/>
              <a:gd name="T5" fmla="*/ 0 h 340"/>
              <a:gd name="T6" fmla="*/ 0 60000 65536"/>
              <a:gd name="T7" fmla="*/ 0 60000 65536"/>
              <a:gd name="T8" fmla="*/ 0 60000 65536"/>
              <a:gd name="T9" fmla="*/ 0 w 519"/>
              <a:gd name="T10" fmla="*/ 0 h 340"/>
              <a:gd name="T11" fmla="*/ 519 w 519"/>
              <a:gd name="T12" fmla="*/ 340 h 34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9" h="340">
                <a:moveTo>
                  <a:pt x="519" y="340"/>
                </a:moveTo>
                <a:cubicBezTo>
                  <a:pt x="458" y="244"/>
                  <a:pt x="397" y="149"/>
                  <a:pt x="310" y="92"/>
                </a:cubicBezTo>
                <a:cubicBezTo>
                  <a:pt x="223" y="35"/>
                  <a:pt x="111" y="17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1393" name="Freeform 15"/>
          <p:cNvSpPr>
            <a:spLocks/>
          </p:cNvSpPr>
          <p:nvPr/>
        </p:nvSpPr>
        <p:spPr bwMode="auto">
          <a:xfrm>
            <a:off x="1309688" y="2397125"/>
            <a:ext cx="706437" cy="90488"/>
          </a:xfrm>
          <a:custGeom>
            <a:avLst/>
            <a:gdLst>
              <a:gd name="T0" fmla="*/ 1121468033 w 445"/>
              <a:gd name="T1" fmla="*/ 0 h 57"/>
              <a:gd name="T2" fmla="*/ 902215448 w 445"/>
              <a:gd name="T3" fmla="*/ 131048864 h 57"/>
              <a:gd name="T4" fmla="*/ 0 w 445"/>
              <a:gd name="T5" fmla="*/ 75605110 h 57"/>
              <a:gd name="T6" fmla="*/ 0 60000 65536"/>
              <a:gd name="T7" fmla="*/ 0 60000 65536"/>
              <a:gd name="T8" fmla="*/ 0 60000 65536"/>
              <a:gd name="T9" fmla="*/ 0 w 445"/>
              <a:gd name="T10" fmla="*/ 0 h 57"/>
              <a:gd name="T11" fmla="*/ 445 w 445"/>
              <a:gd name="T12" fmla="*/ 57 h 5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45" h="57">
                <a:moveTo>
                  <a:pt x="445" y="0"/>
                </a:moveTo>
                <a:cubicBezTo>
                  <a:pt x="438" y="23"/>
                  <a:pt x="432" y="47"/>
                  <a:pt x="358" y="52"/>
                </a:cubicBezTo>
                <a:cubicBezTo>
                  <a:pt x="284" y="57"/>
                  <a:pt x="142" y="43"/>
                  <a:pt x="0" y="3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1394" name="Freeform 16"/>
          <p:cNvSpPr>
            <a:spLocks/>
          </p:cNvSpPr>
          <p:nvPr/>
        </p:nvSpPr>
        <p:spPr bwMode="auto">
          <a:xfrm>
            <a:off x="1301750" y="2459038"/>
            <a:ext cx="815975" cy="228600"/>
          </a:xfrm>
          <a:custGeom>
            <a:avLst/>
            <a:gdLst>
              <a:gd name="T0" fmla="*/ 1232355424 w 514"/>
              <a:gd name="T1" fmla="*/ 0 h 144"/>
              <a:gd name="T2" fmla="*/ 1088707380 w 514"/>
              <a:gd name="T3" fmla="*/ 307459031 h 144"/>
              <a:gd name="T4" fmla="*/ 0 w 514"/>
              <a:gd name="T5" fmla="*/ 330141222 h 144"/>
              <a:gd name="T6" fmla="*/ 0 60000 65536"/>
              <a:gd name="T7" fmla="*/ 0 60000 65536"/>
              <a:gd name="T8" fmla="*/ 0 60000 65536"/>
              <a:gd name="T9" fmla="*/ 0 w 514"/>
              <a:gd name="T10" fmla="*/ 0 h 144"/>
              <a:gd name="T11" fmla="*/ 514 w 514"/>
              <a:gd name="T12" fmla="*/ 144 h 1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4" h="144">
                <a:moveTo>
                  <a:pt x="489" y="0"/>
                </a:moveTo>
                <a:cubicBezTo>
                  <a:pt x="501" y="50"/>
                  <a:pt x="514" y="100"/>
                  <a:pt x="432" y="122"/>
                </a:cubicBezTo>
                <a:cubicBezTo>
                  <a:pt x="350" y="144"/>
                  <a:pt x="175" y="137"/>
                  <a:pt x="0" y="131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1395" name="Freeform 17"/>
          <p:cNvSpPr>
            <a:spLocks/>
          </p:cNvSpPr>
          <p:nvPr/>
        </p:nvSpPr>
        <p:spPr bwMode="auto">
          <a:xfrm>
            <a:off x="1289050" y="2508250"/>
            <a:ext cx="871538" cy="393700"/>
          </a:xfrm>
          <a:custGeom>
            <a:avLst/>
            <a:gdLst>
              <a:gd name="T0" fmla="*/ 1383567150 w 549"/>
              <a:gd name="T1" fmla="*/ 0 h 248"/>
              <a:gd name="T2" fmla="*/ 1066027422 w 549"/>
              <a:gd name="T3" fmla="*/ 526713519 h 248"/>
              <a:gd name="T4" fmla="*/ 0 w 549"/>
              <a:gd name="T5" fmla="*/ 592237565 h 248"/>
              <a:gd name="T6" fmla="*/ 0 60000 65536"/>
              <a:gd name="T7" fmla="*/ 0 60000 65536"/>
              <a:gd name="T8" fmla="*/ 0 60000 65536"/>
              <a:gd name="T9" fmla="*/ 0 w 549"/>
              <a:gd name="T10" fmla="*/ 0 h 248"/>
              <a:gd name="T11" fmla="*/ 549 w 549"/>
              <a:gd name="T12" fmla="*/ 248 h 24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9" h="248">
                <a:moveTo>
                  <a:pt x="549" y="0"/>
                </a:moveTo>
                <a:cubicBezTo>
                  <a:pt x="531" y="85"/>
                  <a:pt x="514" y="170"/>
                  <a:pt x="423" y="209"/>
                </a:cubicBezTo>
                <a:cubicBezTo>
                  <a:pt x="332" y="248"/>
                  <a:pt x="166" y="241"/>
                  <a:pt x="0" y="235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1396" name="Text Box 18"/>
          <p:cNvSpPr txBox="1">
            <a:spLocks noChangeArrowheads="1"/>
          </p:cNvSpPr>
          <p:nvPr/>
        </p:nvSpPr>
        <p:spPr bwMode="auto">
          <a:xfrm rot="-5400000">
            <a:off x="164307" y="3896519"/>
            <a:ext cx="1468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instructions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Speculative Execution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400" y="685800"/>
            <a:ext cx="8839200" cy="2590800"/>
          </a:xfrm>
        </p:spPr>
        <p:txBody>
          <a:bodyPr/>
          <a:lstStyle/>
          <a:p>
            <a:r>
              <a:rPr lang="en-US" dirty="0" smtClean="0"/>
              <a:t>Why?</a:t>
            </a:r>
          </a:p>
          <a:p>
            <a:pPr lvl="1"/>
            <a:r>
              <a:rPr lang="en-US" dirty="0" smtClean="0"/>
              <a:t>1 every 5 </a:t>
            </a:r>
            <a:r>
              <a:rPr lang="en-US" dirty="0" err="1" smtClean="0"/>
              <a:t>insts</a:t>
            </a:r>
            <a:r>
              <a:rPr lang="en-US" dirty="0" smtClean="0"/>
              <a:t> is a branch (control flow)</a:t>
            </a:r>
          </a:p>
          <a:p>
            <a:pPr lvl="1"/>
            <a:r>
              <a:rPr lang="en-US" dirty="0" smtClean="0"/>
              <a:t>Today’s processors have a window of 128 </a:t>
            </a:r>
            <a:r>
              <a:rPr lang="en-US" dirty="0" err="1" smtClean="0"/>
              <a:t>insts</a:t>
            </a:r>
            <a:endParaRPr lang="en-US" dirty="0" smtClean="0"/>
          </a:p>
          <a:p>
            <a:pPr lvl="1"/>
            <a:r>
              <a:rPr lang="en-US" dirty="0" smtClean="0"/>
              <a:t>Can’t wait until a branch is resolved to fetch next set of </a:t>
            </a:r>
            <a:r>
              <a:rPr lang="en-US" dirty="0" err="1" smtClean="0"/>
              <a:t>insts</a:t>
            </a:r>
            <a:endParaRPr lang="en-US" dirty="0" smtClean="0"/>
          </a:p>
          <a:p>
            <a:pPr lvl="1"/>
            <a:r>
              <a:rPr lang="en-US" dirty="0" smtClean="0"/>
              <a:t>Solution: Speculate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cxnSp>
        <p:nvCxnSpPr>
          <p:cNvPr id="9" name="Straight Arrow Connector 8"/>
          <p:cNvCxnSpPr/>
          <p:nvPr/>
        </p:nvCxnSpPr>
        <p:spPr bwMode="auto">
          <a:xfrm>
            <a:off x="609600" y="4793840"/>
            <a:ext cx="17526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 rot="18116056">
            <a:off x="840830" y="5488788"/>
            <a:ext cx="16802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Fetch branch</a:t>
            </a:r>
          </a:p>
        </p:txBody>
      </p:sp>
      <p:cxnSp>
        <p:nvCxnSpPr>
          <p:cNvPr id="11" name="Straight Arrow Connector 10"/>
          <p:cNvCxnSpPr/>
          <p:nvPr/>
        </p:nvCxnSpPr>
        <p:spPr bwMode="auto">
          <a:xfrm>
            <a:off x="2286000" y="4793840"/>
            <a:ext cx="23622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92D05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4648200" y="4793840"/>
            <a:ext cx="17526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TextBox 13"/>
          <p:cNvSpPr txBox="1"/>
          <p:nvPr/>
        </p:nvSpPr>
        <p:spPr>
          <a:xfrm rot="18116056">
            <a:off x="3135447" y="5541103"/>
            <a:ext cx="19672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Resolve branch</a:t>
            </a:r>
          </a:p>
        </p:txBody>
      </p:sp>
      <p:cxnSp>
        <p:nvCxnSpPr>
          <p:cNvPr id="15" name="Straight Arrow Connector 14"/>
          <p:cNvCxnSpPr/>
          <p:nvPr/>
        </p:nvCxnSpPr>
        <p:spPr bwMode="auto">
          <a:xfrm>
            <a:off x="685800" y="4037012"/>
            <a:ext cx="17526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>
            <a:off x="2362200" y="4037012"/>
            <a:ext cx="23622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5257800" y="4037012"/>
            <a:ext cx="18288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92D05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>
            <a:off x="4724400" y="4037012"/>
            <a:ext cx="9144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7030A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4800600" y="3200400"/>
            <a:ext cx="10118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Wrong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squash</a:t>
            </a:r>
          </a:p>
        </p:txBody>
      </p:sp>
      <p:cxnSp>
        <p:nvCxnSpPr>
          <p:cNvPr id="25" name="Straight Arrow Connector 24"/>
          <p:cNvCxnSpPr/>
          <p:nvPr/>
        </p:nvCxnSpPr>
        <p:spPr bwMode="auto">
          <a:xfrm rot="10800000">
            <a:off x="2590800" y="3656012"/>
            <a:ext cx="20574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ysDash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3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02404" name="Rectangle 2"/>
          <p:cNvSpPr>
            <a:spLocks noChangeArrowheads="1"/>
          </p:cNvSpPr>
          <p:nvPr/>
        </p:nvSpPr>
        <p:spPr bwMode="auto">
          <a:xfrm>
            <a:off x="2971800" y="1828800"/>
            <a:ext cx="533400" cy="227013"/>
          </a:xfrm>
          <a:prstGeom prst="rect">
            <a:avLst/>
          </a:prstGeom>
          <a:solidFill>
            <a:srgbClr val="FFB48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05" name="Rectangle 3"/>
          <p:cNvSpPr>
            <a:spLocks noChangeArrowheads="1"/>
          </p:cNvSpPr>
          <p:nvPr/>
        </p:nvSpPr>
        <p:spPr bwMode="auto">
          <a:xfrm>
            <a:off x="2971800" y="1516063"/>
            <a:ext cx="533400" cy="227012"/>
          </a:xfrm>
          <a:prstGeom prst="rect">
            <a:avLst/>
          </a:prstGeom>
          <a:solidFill>
            <a:srgbClr val="FFB48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06" name="Rectangle 4"/>
          <p:cNvSpPr>
            <a:spLocks noChangeArrowheads="1"/>
          </p:cNvSpPr>
          <p:nvPr/>
        </p:nvSpPr>
        <p:spPr bwMode="auto">
          <a:xfrm>
            <a:off x="2057400" y="1143000"/>
            <a:ext cx="533400" cy="227013"/>
          </a:xfrm>
          <a:prstGeom prst="rect">
            <a:avLst/>
          </a:prstGeom>
          <a:solidFill>
            <a:srgbClr val="FFB48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07" name="Rectangle 5"/>
          <p:cNvSpPr>
            <a:spLocks noChangeArrowheads="1"/>
          </p:cNvSpPr>
          <p:nvPr/>
        </p:nvSpPr>
        <p:spPr bwMode="auto">
          <a:xfrm>
            <a:off x="2057400" y="2209800"/>
            <a:ext cx="533400" cy="227013"/>
          </a:xfrm>
          <a:prstGeom prst="rect">
            <a:avLst/>
          </a:prstGeom>
          <a:solidFill>
            <a:srgbClr val="FFB48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914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Beyond Simple </a:t>
            </a:r>
            <a:r>
              <a:rPr lang="en-US" dirty="0" err="1" smtClean="0"/>
              <a:t>OoO</a:t>
            </a:r>
            <a:endParaRPr lang="en-US" dirty="0" smtClean="0"/>
          </a:p>
        </p:txBody>
      </p:sp>
      <p:grpSp>
        <p:nvGrpSpPr>
          <p:cNvPr id="102409" name="Group 7"/>
          <p:cNvGrpSpPr>
            <a:grpSpLocks/>
          </p:cNvGrpSpPr>
          <p:nvPr/>
        </p:nvGrpSpPr>
        <p:grpSpPr bwMode="auto">
          <a:xfrm>
            <a:off x="5410200" y="1295400"/>
            <a:ext cx="2819400" cy="2438400"/>
            <a:chOff x="1296" y="2352"/>
            <a:chExt cx="1776" cy="1536"/>
          </a:xfrm>
        </p:grpSpPr>
        <p:sp>
          <p:nvSpPr>
            <p:cNvPr id="102414" name="Text Box 8"/>
            <p:cNvSpPr txBox="1">
              <a:spLocks noChangeArrowheads="1"/>
            </p:cNvSpPr>
            <p:nvPr/>
          </p:nvSpPr>
          <p:spPr bwMode="auto">
            <a:xfrm>
              <a:off x="1550" y="2512"/>
              <a:ext cx="253" cy="30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Arial Narrow" pitchFamily="34" charset="0"/>
                </a:rPr>
                <a:t>A</a:t>
              </a:r>
            </a:p>
          </p:txBody>
        </p:sp>
        <p:sp>
          <p:nvSpPr>
            <p:cNvPr id="102415" name="Text Box 9"/>
            <p:cNvSpPr txBox="1">
              <a:spLocks noChangeArrowheads="1"/>
            </p:cNvSpPr>
            <p:nvPr/>
          </p:nvSpPr>
          <p:spPr bwMode="auto">
            <a:xfrm>
              <a:off x="2565" y="2512"/>
              <a:ext cx="253" cy="30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Arial Narrow" pitchFamily="34" charset="0"/>
                </a:rPr>
                <a:t>B</a:t>
              </a:r>
            </a:p>
          </p:txBody>
        </p:sp>
        <p:sp>
          <p:nvSpPr>
            <p:cNvPr id="102416" name="Text Box 10"/>
            <p:cNvSpPr txBox="1">
              <a:spLocks noChangeArrowheads="1"/>
            </p:cNvSpPr>
            <p:nvPr/>
          </p:nvSpPr>
          <p:spPr bwMode="auto">
            <a:xfrm>
              <a:off x="2565" y="2965"/>
              <a:ext cx="253" cy="30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Arial Narrow" pitchFamily="34" charset="0"/>
                </a:rPr>
                <a:t>C</a:t>
              </a:r>
            </a:p>
          </p:txBody>
        </p:sp>
        <p:sp>
          <p:nvSpPr>
            <p:cNvPr id="102417" name="Text Box 11"/>
            <p:cNvSpPr txBox="1">
              <a:spLocks noChangeArrowheads="1"/>
            </p:cNvSpPr>
            <p:nvPr/>
          </p:nvSpPr>
          <p:spPr bwMode="auto">
            <a:xfrm>
              <a:off x="1550" y="2965"/>
              <a:ext cx="253" cy="30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Arial Narrow" pitchFamily="34" charset="0"/>
                </a:rPr>
                <a:t>D</a:t>
              </a:r>
            </a:p>
          </p:txBody>
        </p:sp>
        <p:sp>
          <p:nvSpPr>
            <p:cNvPr id="102418" name="Text Box 12"/>
            <p:cNvSpPr txBox="1">
              <a:spLocks noChangeArrowheads="1"/>
            </p:cNvSpPr>
            <p:nvPr/>
          </p:nvSpPr>
          <p:spPr bwMode="auto">
            <a:xfrm>
              <a:off x="1550" y="3391"/>
              <a:ext cx="253" cy="30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Arial Narrow" pitchFamily="34" charset="0"/>
                </a:rPr>
                <a:t>E</a:t>
              </a:r>
            </a:p>
          </p:txBody>
        </p:sp>
        <p:sp>
          <p:nvSpPr>
            <p:cNvPr id="102419" name="Line 13"/>
            <p:cNvSpPr>
              <a:spLocks noChangeShapeType="1"/>
            </p:cNvSpPr>
            <p:nvPr/>
          </p:nvSpPr>
          <p:spPr bwMode="auto">
            <a:xfrm>
              <a:off x="1296" y="2352"/>
              <a:ext cx="254" cy="16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20" name="Line 14"/>
            <p:cNvSpPr>
              <a:spLocks noChangeShapeType="1"/>
            </p:cNvSpPr>
            <p:nvPr/>
          </p:nvSpPr>
          <p:spPr bwMode="auto">
            <a:xfrm flipH="1">
              <a:off x="1803" y="2352"/>
              <a:ext cx="153" cy="16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21" name="Line 15"/>
            <p:cNvSpPr>
              <a:spLocks noChangeShapeType="1"/>
            </p:cNvSpPr>
            <p:nvPr/>
          </p:nvSpPr>
          <p:spPr bwMode="auto">
            <a:xfrm>
              <a:off x="2311" y="2352"/>
              <a:ext cx="254" cy="16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22" name="Line 16"/>
            <p:cNvSpPr>
              <a:spLocks noChangeShapeType="1"/>
            </p:cNvSpPr>
            <p:nvPr/>
          </p:nvSpPr>
          <p:spPr bwMode="auto">
            <a:xfrm flipH="1">
              <a:off x="2818" y="2352"/>
              <a:ext cx="153" cy="16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23" name="Freeform 17"/>
            <p:cNvSpPr>
              <a:spLocks/>
            </p:cNvSpPr>
            <p:nvPr/>
          </p:nvSpPr>
          <p:spPr bwMode="auto">
            <a:xfrm>
              <a:off x="1330" y="2731"/>
              <a:ext cx="350" cy="234"/>
            </a:xfrm>
            <a:custGeom>
              <a:avLst/>
              <a:gdLst>
                <a:gd name="T0" fmla="*/ 403 w 304"/>
                <a:gd name="T1" fmla="*/ 0 h 528"/>
                <a:gd name="T2" fmla="*/ 149 w 304"/>
                <a:gd name="T3" fmla="*/ 28 h 528"/>
                <a:gd name="T4" fmla="*/ 21 w 304"/>
                <a:gd name="T5" fmla="*/ 57 h 528"/>
                <a:gd name="T6" fmla="*/ 275 w 304"/>
                <a:gd name="T7" fmla="*/ 104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4"/>
                <a:gd name="T13" fmla="*/ 0 h 528"/>
                <a:gd name="T14" fmla="*/ 304 w 304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4" h="528">
                  <a:moveTo>
                    <a:pt x="304" y="0"/>
                  </a:moveTo>
                  <a:cubicBezTo>
                    <a:pt x="232" y="48"/>
                    <a:pt x="160" y="96"/>
                    <a:pt x="112" y="144"/>
                  </a:cubicBezTo>
                  <a:cubicBezTo>
                    <a:pt x="64" y="192"/>
                    <a:pt x="0" y="224"/>
                    <a:pt x="16" y="288"/>
                  </a:cubicBezTo>
                  <a:cubicBezTo>
                    <a:pt x="32" y="352"/>
                    <a:pt x="120" y="440"/>
                    <a:pt x="208" y="528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 type="none" w="med" len="med"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24" name="Line 18"/>
            <p:cNvSpPr>
              <a:spLocks noChangeShapeType="1"/>
            </p:cNvSpPr>
            <p:nvPr/>
          </p:nvSpPr>
          <p:spPr bwMode="auto">
            <a:xfrm flipH="1">
              <a:off x="1803" y="2731"/>
              <a:ext cx="885" cy="23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25" name="Line 19"/>
            <p:cNvSpPr>
              <a:spLocks noChangeShapeType="1"/>
            </p:cNvSpPr>
            <p:nvPr/>
          </p:nvSpPr>
          <p:spPr bwMode="auto">
            <a:xfrm flipH="1">
              <a:off x="2565" y="2731"/>
              <a:ext cx="123" cy="23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26" name="Line 20"/>
            <p:cNvSpPr>
              <a:spLocks noChangeShapeType="1"/>
            </p:cNvSpPr>
            <p:nvPr/>
          </p:nvSpPr>
          <p:spPr bwMode="auto">
            <a:xfrm flipH="1">
              <a:off x="2818" y="2832"/>
              <a:ext cx="254" cy="133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27" name="Line 21"/>
            <p:cNvSpPr>
              <a:spLocks noChangeShapeType="1"/>
            </p:cNvSpPr>
            <p:nvPr/>
          </p:nvSpPr>
          <p:spPr bwMode="auto">
            <a:xfrm>
              <a:off x="1680" y="3264"/>
              <a:ext cx="0" cy="11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28" name="Freeform 22"/>
            <p:cNvSpPr>
              <a:spLocks/>
            </p:cNvSpPr>
            <p:nvPr/>
          </p:nvSpPr>
          <p:spPr bwMode="auto">
            <a:xfrm>
              <a:off x="1803" y="2965"/>
              <a:ext cx="356" cy="746"/>
            </a:xfrm>
            <a:custGeom>
              <a:avLst/>
              <a:gdLst>
                <a:gd name="T0" fmla="*/ 0 w 336"/>
                <a:gd name="T1" fmla="*/ 0 h 1344"/>
                <a:gd name="T2" fmla="*/ 323 w 336"/>
                <a:gd name="T3" fmla="*/ 74 h 1344"/>
                <a:gd name="T4" fmla="*/ 323 w 336"/>
                <a:gd name="T5" fmla="*/ 340 h 1344"/>
                <a:gd name="T6" fmla="*/ 108 w 336"/>
                <a:gd name="T7" fmla="*/ 414 h 1344"/>
                <a:gd name="T8" fmla="*/ 0 w 336"/>
                <a:gd name="T9" fmla="*/ 340 h 13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6"/>
                <a:gd name="T16" fmla="*/ 0 h 1344"/>
                <a:gd name="T17" fmla="*/ 336 w 336"/>
                <a:gd name="T18" fmla="*/ 1344 h 13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6" h="1344">
                  <a:moveTo>
                    <a:pt x="0" y="0"/>
                  </a:moveTo>
                  <a:cubicBezTo>
                    <a:pt x="120" y="28"/>
                    <a:pt x="240" y="56"/>
                    <a:pt x="288" y="240"/>
                  </a:cubicBezTo>
                  <a:cubicBezTo>
                    <a:pt x="336" y="424"/>
                    <a:pt x="320" y="920"/>
                    <a:pt x="288" y="1104"/>
                  </a:cubicBezTo>
                  <a:cubicBezTo>
                    <a:pt x="256" y="1288"/>
                    <a:pt x="144" y="1344"/>
                    <a:pt x="96" y="1344"/>
                  </a:cubicBezTo>
                  <a:cubicBezTo>
                    <a:pt x="48" y="1344"/>
                    <a:pt x="24" y="1224"/>
                    <a:pt x="0" y="1104"/>
                  </a:cubicBezTo>
                </a:path>
              </a:pathLst>
            </a:custGeom>
            <a:noFill/>
            <a:ln w="28575" cmpd="sng">
              <a:solidFill>
                <a:schemeClr val="accent2"/>
              </a:solidFill>
              <a:round/>
              <a:headEnd type="none" w="med" len="med"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29" name="Freeform 23"/>
            <p:cNvSpPr>
              <a:spLocks/>
            </p:cNvSpPr>
            <p:nvPr/>
          </p:nvSpPr>
          <p:spPr bwMode="auto">
            <a:xfrm>
              <a:off x="1584" y="2769"/>
              <a:ext cx="1049" cy="1119"/>
            </a:xfrm>
            <a:custGeom>
              <a:avLst/>
              <a:gdLst>
                <a:gd name="T0" fmla="*/ 1109 w 992"/>
                <a:gd name="T1" fmla="*/ 0 h 1976"/>
                <a:gd name="T2" fmla="*/ 680 w 992"/>
                <a:gd name="T3" fmla="*/ 169 h 1976"/>
                <a:gd name="T4" fmla="*/ 680 w 992"/>
                <a:gd name="T5" fmla="*/ 523 h 1976"/>
                <a:gd name="T6" fmla="*/ 572 w 992"/>
                <a:gd name="T7" fmla="*/ 616 h 1976"/>
                <a:gd name="T8" fmla="*/ 90 w 992"/>
                <a:gd name="T9" fmla="*/ 616 h 1976"/>
                <a:gd name="T10" fmla="*/ 36 w 992"/>
                <a:gd name="T11" fmla="*/ 508 h 19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92"/>
                <a:gd name="T19" fmla="*/ 0 h 1976"/>
                <a:gd name="T20" fmla="*/ 992 w 992"/>
                <a:gd name="T21" fmla="*/ 1976 h 197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92" h="1976">
                  <a:moveTo>
                    <a:pt x="992" y="0"/>
                  </a:moveTo>
                  <a:cubicBezTo>
                    <a:pt x="832" y="128"/>
                    <a:pt x="672" y="256"/>
                    <a:pt x="608" y="528"/>
                  </a:cubicBezTo>
                  <a:cubicBezTo>
                    <a:pt x="544" y="800"/>
                    <a:pt x="624" y="1400"/>
                    <a:pt x="608" y="1632"/>
                  </a:cubicBezTo>
                  <a:cubicBezTo>
                    <a:pt x="592" y="1864"/>
                    <a:pt x="600" y="1872"/>
                    <a:pt x="512" y="1920"/>
                  </a:cubicBezTo>
                  <a:cubicBezTo>
                    <a:pt x="424" y="1968"/>
                    <a:pt x="160" y="1976"/>
                    <a:pt x="80" y="1920"/>
                  </a:cubicBezTo>
                  <a:cubicBezTo>
                    <a:pt x="0" y="1864"/>
                    <a:pt x="40" y="1640"/>
                    <a:pt x="32" y="1584"/>
                  </a:cubicBezTo>
                </a:path>
              </a:pathLst>
            </a:custGeom>
            <a:noFill/>
            <a:ln w="28575" cmpd="sng">
              <a:solidFill>
                <a:srgbClr val="009900"/>
              </a:solidFill>
              <a:round/>
              <a:headEnd type="none" w="med" len="med"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30" name="Freeform 24"/>
            <p:cNvSpPr>
              <a:spLocks/>
            </p:cNvSpPr>
            <p:nvPr/>
          </p:nvSpPr>
          <p:spPr bwMode="auto">
            <a:xfrm>
              <a:off x="1753" y="2929"/>
              <a:ext cx="812" cy="844"/>
            </a:xfrm>
            <a:custGeom>
              <a:avLst/>
              <a:gdLst>
                <a:gd name="T0" fmla="*/ 859 w 768"/>
                <a:gd name="T1" fmla="*/ 20 h 1520"/>
                <a:gd name="T2" fmla="*/ 698 w 768"/>
                <a:gd name="T3" fmla="*/ 64 h 1520"/>
                <a:gd name="T4" fmla="*/ 644 w 768"/>
                <a:gd name="T5" fmla="*/ 405 h 1520"/>
                <a:gd name="T6" fmla="*/ 107 w 768"/>
                <a:gd name="T7" fmla="*/ 449 h 1520"/>
                <a:gd name="T8" fmla="*/ 0 w 768"/>
                <a:gd name="T9" fmla="*/ 360 h 15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68"/>
                <a:gd name="T16" fmla="*/ 0 h 1520"/>
                <a:gd name="T17" fmla="*/ 768 w 768"/>
                <a:gd name="T18" fmla="*/ 1520 h 15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68" h="1520">
                  <a:moveTo>
                    <a:pt x="768" y="64"/>
                  </a:moveTo>
                  <a:cubicBezTo>
                    <a:pt x="712" y="32"/>
                    <a:pt x="656" y="0"/>
                    <a:pt x="624" y="208"/>
                  </a:cubicBezTo>
                  <a:cubicBezTo>
                    <a:pt x="592" y="416"/>
                    <a:pt x="664" y="1104"/>
                    <a:pt x="576" y="1312"/>
                  </a:cubicBezTo>
                  <a:cubicBezTo>
                    <a:pt x="488" y="1520"/>
                    <a:pt x="192" y="1480"/>
                    <a:pt x="96" y="1456"/>
                  </a:cubicBezTo>
                  <a:cubicBezTo>
                    <a:pt x="0" y="1432"/>
                    <a:pt x="0" y="1300"/>
                    <a:pt x="0" y="1168"/>
                  </a:cubicBezTo>
                </a:path>
              </a:pathLst>
            </a:custGeom>
            <a:noFill/>
            <a:ln w="28575" cmpd="sng">
              <a:solidFill>
                <a:schemeClr val="accent2"/>
              </a:solidFill>
              <a:round/>
              <a:headEnd type="none" w="med" len="med"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31" name="Line 25"/>
            <p:cNvSpPr>
              <a:spLocks noChangeShapeType="1"/>
            </p:cNvSpPr>
            <p:nvPr/>
          </p:nvSpPr>
          <p:spPr bwMode="auto">
            <a:xfrm flipH="1">
              <a:off x="1776" y="3261"/>
              <a:ext cx="221" cy="13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32" name="Line 26"/>
            <p:cNvSpPr>
              <a:spLocks noChangeShapeType="1"/>
            </p:cNvSpPr>
            <p:nvPr/>
          </p:nvSpPr>
          <p:spPr bwMode="auto">
            <a:xfrm>
              <a:off x="1347" y="3284"/>
              <a:ext cx="203" cy="10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33" name="Line 27"/>
            <p:cNvSpPr>
              <a:spLocks noChangeShapeType="1"/>
            </p:cNvSpPr>
            <p:nvPr/>
          </p:nvSpPr>
          <p:spPr bwMode="auto">
            <a:xfrm>
              <a:off x="2688" y="3185"/>
              <a:ext cx="0" cy="213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2410" name="Line 28"/>
          <p:cNvSpPr>
            <a:spLocks noChangeShapeType="1"/>
          </p:cNvSpPr>
          <p:nvPr/>
        </p:nvSpPr>
        <p:spPr bwMode="auto">
          <a:xfrm flipH="1">
            <a:off x="2362200" y="1371600"/>
            <a:ext cx="76200" cy="838200"/>
          </a:xfrm>
          <a:prstGeom prst="line">
            <a:avLst/>
          </a:prstGeom>
          <a:noFill/>
          <a:ln w="38100">
            <a:solidFill>
              <a:srgbClr val="FFB48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11" name="Line 29"/>
          <p:cNvSpPr>
            <a:spLocks noChangeShapeType="1"/>
          </p:cNvSpPr>
          <p:nvPr/>
        </p:nvSpPr>
        <p:spPr bwMode="auto">
          <a:xfrm flipH="1">
            <a:off x="2590800" y="1676400"/>
            <a:ext cx="381000" cy="533400"/>
          </a:xfrm>
          <a:prstGeom prst="line">
            <a:avLst/>
          </a:prstGeom>
          <a:noFill/>
          <a:ln w="38100">
            <a:solidFill>
              <a:srgbClr val="FFB48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12" name="Line 30"/>
          <p:cNvSpPr>
            <a:spLocks noChangeShapeType="1"/>
          </p:cNvSpPr>
          <p:nvPr/>
        </p:nvSpPr>
        <p:spPr bwMode="auto">
          <a:xfrm flipH="1">
            <a:off x="2590800" y="2057400"/>
            <a:ext cx="381000" cy="304800"/>
          </a:xfrm>
          <a:prstGeom prst="line">
            <a:avLst/>
          </a:prstGeom>
          <a:noFill/>
          <a:ln w="38100">
            <a:solidFill>
              <a:srgbClr val="FFB48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13" name="Rectangle 31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buFontTx/>
              <a:buNone/>
            </a:pPr>
            <a:r>
              <a:rPr lang="en-US" sz="2000" smtClean="0"/>
              <a:t>A:	LF		F6, 	34(R2)</a:t>
            </a:r>
          </a:p>
          <a:p>
            <a:pPr>
              <a:buFontTx/>
              <a:buNone/>
            </a:pPr>
            <a:r>
              <a:rPr lang="en-US" sz="2000" smtClean="0"/>
              <a:t>B:	LF		F2,	45(R3)</a:t>
            </a:r>
          </a:p>
          <a:p>
            <a:pPr>
              <a:buFontTx/>
              <a:buNone/>
            </a:pPr>
            <a:r>
              <a:rPr lang="en-US" sz="2000" smtClean="0"/>
              <a:t>C:	MULF	F0,	F2, 	F4</a:t>
            </a:r>
          </a:p>
          <a:p>
            <a:pPr>
              <a:buFontTx/>
              <a:buNone/>
            </a:pPr>
            <a:r>
              <a:rPr lang="en-US" sz="2000" smtClean="0"/>
              <a:t>D:	SUBF		F8,	F2,	F6</a:t>
            </a:r>
          </a:p>
          <a:p>
            <a:pPr>
              <a:buFontTx/>
              <a:buNone/>
            </a:pPr>
            <a:r>
              <a:rPr lang="en-US" sz="2000" smtClean="0"/>
              <a:t>E:	ADDF	F2,	F7,	F4</a:t>
            </a:r>
          </a:p>
          <a:p>
            <a:pPr>
              <a:buFontTx/>
              <a:buNone/>
            </a:pPr>
            <a:endParaRPr lang="en-US" sz="2000" smtClean="0"/>
          </a:p>
          <a:p>
            <a:pPr>
              <a:buFontTx/>
              <a:buNone/>
            </a:pPr>
            <a:endParaRPr lang="en-US" sz="2000" smtClean="0"/>
          </a:p>
          <a:p>
            <a:pPr>
              <a:buFontTx/>
              <a:buNone/>
            </a:pPr>
            <a:endParaRPr lang="en-US" sz="2000" smtClean="0"/>
          </a:p>
          <a:p>
            <a:r>
              <a:rPr lang="en-US" smtClean="0"/>
              <a:t>E will wait for B, C and D.  </a:t>
            </a:r>
          </a:p>
          <a:p>
            <a:r>
              <a:rPr lang="en-US" smtClean="0"/>
              <a:t>WAR w/ C and D</a:t>
            </a:r>
          </a:p>
          <a:p>
            <a:r>
              <a:rPr lang="en-US" smtClean="0"/>
              <a:t>WAW w/ B</a:t>
            </a:r>
          </a:p>
          <a:p>
            <a:r>
              <a:rPr lang="en-US" b="0" smtClean="0"/>
              <a:t>Can we do better?</a:t>
            </a:r>
          </a:p>
          <a:p>
            <a:pPr>
              <a:buFontTx/>
              <a:buNone/>
            </a:pPr>
            <a:endParaRPr lang="en-US" sz="2000" smtClean="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03428" name="Rectangle 2"/>
          <p:cNvSpPr>
            <a:spLocks noChangeArrowheads="1"/>
          </p:cNvSpPr>
          <p:nvPr/>
        </p:nvSpPr>
        <p:spPr bwMode="auto">
          <a:xfrm>
            <a:off x="2895600" y="4114800"/>
            <a:ext cx="533400" cy="227013"/>
          </a:xfrm>
          <a:prstGeom prst="rect">
            <a:avLst/>
          </a:prstGeom>
          <a:solidFill>
            <a:srgbClr val="FFB48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29" name="Rectangle 3"/>
          <p:cNvSpPr>
            <a:spLocks noChangeArrowheads="1"/>
          </p:cNvSpPr>
          <p:nvPr/>
        </p:nvSpPr>
        <p:spPr bwMode="auto">
          <a:xfrm>
            <a:off x="2895600" y="3802063"/>
            <a:ext cx="533400" cy="227012"/>
          </a:xfrm>
          <a:prstGeom prst="rect">
            <a:avLst/>
          </a:prstGeom>
          <a:solidFill>
            <a:srgbClr val="FFB48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30" name="Rectangle 4"/>
          <p:cNvSpPr>
            <a:spLocks noChangeArrowheads="1"/>
          </p:cNvSpPr>
          <p:nvPr/>
        </p:nvSpPr>
        <p:spPr bwMode="auto">
          <a:xfrm>
            <a:off x="1981200" y="3352800"/>
            <a:ext cx="533400" cy="227013"/>
          </a:xfrm>
          <a:prstGeom prst="rect">
            <a:avLst/>
          </a:prstGeom>
          <a:solidFill>
            <a:srgbClr val="FFB48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31" name="Rectangle 5"/>
          <p:cNvSpPr>
            <a:spLocks noChangeArrowheads="1"/>
          </p:cNvSpPr>
          <p:nvPr/>
        </p:nvSpPr>
        <p:spPr bwMode="auto">
          <a:xfrm>
            <a:off x="1981200" y="4495800"/>
            <a:ext cx="533400" cy="227013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32" name="Rectangle 6"/>
          <p:cNvSpPr>
            <a:spLocks noChangeArrowheads="1"/>
          </p:cNvSpPr>
          <p:nvPr/>
        </p:nvSpPr>
        <p:spPr bwMode="auto">
          <a:xfrm>
            <a:off x="2895600" y="1828800"/>
            <a:ext cx="533400" cy="227013"/>
          </a:xfrm>
          <a:prstGeom prst="rect">
            <a:avLst/>
          </a:prstGeom>
          <a:solidFill>
            <a:srgbClr val="FFB48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33" name="Rectangle 7"/>
          <p:cNvSpPr>
            <a:spLocks noChangeArrowheads="1"/>
          </p:cNvSpPr>
          <p:nvPr/>
        </p:nvSpPr>
        <p:spPr bwMode="auto">
          <a:xfrm>
            <a:off x="2895600" y="1516063"/>
            <a:ext cx="533400" cy="227012"/>
          </a:xfrm>
          <a:prstGeom prst="rect">
            <a:avLst/>
          </a:prstGeom>
          <a:solidFill>
            <a:srgbClr val="FFB48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34" name="Rectangle 8"/>
          <p:cNvSpPr>
            <a:spLocks noChangeArrowheads="1"/>
          </p:cNvSpPr>
          <p:nvPr/>
        </p:nvSpPr>
        <p:spPr bwMode="auto">
          <a:xfrm>
            <a:off x="1981200" y="2209800"/>
            <a:ext cx="533400" cy="227013"/>
          </a:xfrm>
          <a:prstGeom prst="rect">
            <a:avLst/>
          </a:prstGeom>
          <a:solidFill>
            <a:srgbClr val="FFB48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35" name="Line 9"/>
          <p:cNvSpPr>
            <a:spLocks noChangeShapeType="1"/>
          </p:cNvSpPr>
          <p:nvPr/>
        </p:nvSpPr>
        <p:spPr bwMode="auto">
          <a:xfrm flipH="1">
            <a:off x="2286000" y="1371600"/>
            <a:ext cx="76200" cy="838200"/>
          </a:xfrm>
          <a:prstGeom prst="line">
            <a:avLst/>
          </a:prstGeom>
          <a:noFill/>
          <a:ln w="38100">
            <a:solidFill>
              <a:srgbClr val="FFB48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36" name="Line 10"/>
          <p:cNvSpPr>
            <a:spLocks noChangeShapeType="1"/>
          </p:cNvSpPr>
          <p:nvPr/>
        </p:nvSpPr>
        <p:spPr bwMode="auto">
          <a:xfrm flipH="1">
            <a:off x="2514600" y="1676400"/>
            <a:ext cx="381000" cy="533400"/>
          </a:xfrm>
          <a:prstGeom prst="line">
            <a:avLst/>
          </a:prstGeom>
          <a:noFill/>
          <a:ln w="38100">
            <a:solidFill>
              <a:srgbClr val="FFB48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37" name="Line 11"/>
          <p:cNvSpPr>
            <a:spLocks noChangeShapeType="1"/>
          </p:cNvSpPr>
          <p:nvPr/>
        </p:nvSpPr>
        <p:spPr bwMode="auto">
          <a:xfrm flipH="1">
            <a:off x="2514600" y="2057400"/>
            <a:ext cx="381000" cy="304800"/>
          </a:xfrm>
          <a:prstGeom prst="line">
            <a:avLst/>
          </a:prstGeom>
          <a:noFill/>
          <a:ln w="38100">
            <a:solidFill>
              <a:srgbClr val="FFB48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0172" name="Rectangle 1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What if we had infinite registers</a:t>
            </a:r>
          </a:p>
        </p:txBody>
      </p:sp>
      <p:sp>
        <p:nvSpPr>
          <p:cNvPr id="103439" name="Rectangle 13"/>
          <p:cNvSpPr>
            <a:spLocks noChangeArrowheads="1"/>
          </p:cNvSpPr>
          <p:nvPr/>
        </p:nvSpPr>
        <p:spPr bwMode="auto">
          <a:xfrm>
            <a:off x="1981200" y="1143000"/>
            <a:ext cx="533400" cy="227013"/>
          </a:xfrm>
          <a:prstGeom prst="rect">
            <a:avLst/>
          </a:prstGeom>
          <a:solidFill>
            <a:srgbClr val="FFB48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40" name="Rectangle 1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000" smtClean="0"/>
              <a:t>A:	LF		F6, 	34(R2)</a:t>
            </a:r>
          </a:p>
          <a:p>
            <a:pPr>
              <a:buFontTx/>
              <a:buNone/>
            </a:pPr>
            <a:r>
              <a:rPr lang="en-US" sz="2000" smtClean="0"/>
              <a:t>B:	LF		F2,	45(R3)</a:t>
            </a:r>
          </a:p>
          <a:p>
            <a:pPr>
              <a:buFontTx/>
              <a:buNone/>
            </a:pPr>
            <a:r>
              <a:rPr lang="en-US" sz="2000" smtClean="0"/>
              <a:t>C:	MULF	F0,	F2, 	F4</a:t>
            </a:r>
          </a:p>
          <a:p>
            <a:pPr>
              <a:buFontTx/>
              <a:buNone/>
            </a:pPr>
            <a:r>
              <a:rPr lang="en-US" sz="2000" smtClean="0"/>
              <a:t>D:	SUBF		F8,	F2,	F6</a:t>
            </a:r>
          </a:p>
          <a:p>
            <a:pPr>
              <a:buFontTx/>
              <a:buNone/>
            </a:pPr>
            <a:r>
              <a:rPr lang="en-US" sz="2000" smtClean="0"/>
              <a:t>E:	ADDF	F2,	F7,	F4</a:t>
            </a:r>
          </a:p>
          <a:p>
            <a:endParaRPr lang="en-US" smtClean="0"/>
          </a:p>
          <a:p>
            <a:pPr>
              <a:buFontTx/>
              <a:buNone/>
            </a:pPr>
            <a:r>
              <a:rPr lang="en-US" sz="2000" smtClean="0"/>
              <a:t>A:	LF		F6, 	34(R2)</a:t>
            </a:r>
          </a:p>
          <a:p>
            <a:pPr>
              <a:buFontTx/>
              <a:buNone/>
            </a:pPr>
            <a:r>
              <a:rPr lang="en-US" sz="2000" smtClean="0"/>
              <a:t>B:	LF		F2,	45(R3)</a:t>
            </a:r>
          </a:p>
          <a:p>
            <a:pPr>
              <a:buFontTx/>
              <a:buNone/>
            </a:pPr>
            <a:r>
              <a:rPr lang="en-US" sz="2000" smtClean="0"/>
              <a:t>C:	MULF	F0,	F2, 	F4</a:t>
            </a:r>
          </a:p>
          <a:p>
            <a:pPr>
              <a:buFontTx/>
              <a:buNone/>
            </a:pPr>
            <a:r>
              <a:rPr lang="en-US" sz="2000" smtClean="0"/>
              <a:t>D:	SUBF		F8,	F2,	F6</a:t>
            </a:r>
          </a:p>
          <a:p>
            <a:pPr>
              <a:buFontTx/>
              <a:buNone/>
            </a:pPr>
            <a:r>
              <a:rPr lang="en-US" sz="2000" smtClean="0"/>
              <a:t>E:	ADDF	F9,	F7,	F4</a:t>
            </a:r>
          </a:p>
          <a:p>
            <a:pPr>
              <a:buFontTx/>
              <a:buNone/>
            </a:pPr>
            <a:endParaRPr lang="en-US" sz="800" smtClean="0"/>
          </a:p>
          <a:p>
            <a:pPr>
              <a:buFontTx/>
              <a:buNone/>
            </a:pPr>
            <a:r>
              <a:rPr lang="en-US" sz="2000" smtClean="0"/>
              <a:t>No false dependences anymore</a:t>
            </a:r>
          </a:p>
          <a:p>
            <a:pPr algn="ctr">
              <a:buFontTx/>
              <a:buNone/>
            </a:pPr>
            <a:r>
              <a:rPr lang="en-US" sz="2000" smtClean="0">
                <a:solidFill>
                  <a:srgbClr val="FF0000"/>
                </a:solidFill>
              </a:rPr>
              <a:t>Since we do not reuse a name we can’t have WAW and WAR</a:t>
            </a:r>
          </a:p>
          <a:p>
            <a:endParaRPr lang="en-US" sz="1800" b="0" smtClean="0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21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Register Renaming</a:t>
            </a:r>
          </a:p>
        </p:txBody>
      </p:sp>
      <p:sp>
        <p:nvSpPr>
          <p:cNvPr id="10445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smtClean="0"/>
              <a:t>Register Version</a:t>
            </a:r>
          </a:p>
          <a:p>
            <a:pPr lvl="1"/>
            <a:r>
              <a:rPr lang="en-US" sz="2000" smtClean="0"/>
              <a:t>Every Write creates a new </a:t>
            </a:r>
            <a:r>
              <a:rPr lang="en-US" sz="2000" b="1" smtClean="0">
                <a:solidFill>
                  <a:srgbClr val="FF0000"/>
                </a:solidFill>
              </a:rPr>
              <a:t>version</a:t>
            </a:r>
          </a:p>
          <a:p>
            <a:pPr lvl="1"/>
            <a:r>
              <a:rPr lang="en-US" sz="2000" smtClean="0"/>
              <a:t>Uses read the last version</a:t>
            </a:r>
          </a:p>
          <a:p>
            <a:pPr lvl="1"/>
            <a:r>
              <a:rPr lang="en-US" sz="2000" smtClean="0"/>
              <a:t>Need to keep a version until all uses have read it.</a:t>
            </a:r>
          </a:p>
          <a:p>
            <a:pPr lvl="1"/>
            <a:endParaRPr lang="en-US" sz="2000" smtClean="0"/>
          </a:p>
          <a:p>
            <a:r>
              <a:rPr lang="en-US" sz="2000" smtClean="0"/>
              <a:t>Register Renaming:</a:t>
            </a:r>
          </a:p>
          <a:p>
            <a:pPr lvl="1"/>
            <a:r>
              <a:rPr lang="en-US" sz="2000" b="1" smtClean="0">
                <a:solidFill>
                  <a:srgbClr val="FF0000"/>
                </a:solidFill>
              </a:rPr>
              <a:t>Architectural</a:t>
            </a:r>
            <a:r>
              <a:rPr lang="en-US" sz="2000" smtClean="0">
                <a:solidFill>
                  <a:srgbClr val="FF0000"/>
                </a:solidFill>
              </a:rPr>
              <a:t> </a:t>
            </a:r>
            <a:r>
              <a:rPr lang="en-US" sz="2000" smtClean="0"/>
              <a:t>vs. </a:t>
            </a:r>
            <a:r>
              <a:rPr lang="en-US" sz="2000" b="1" smtClean="0">
                <a:solidFill>
                  <a:srgbClr val="FF0000"/>
                </a:solidFill>
              </a:rPr>
              <a:t>Physical Registers</a:t>
            </a:r>
          </a:p>
          <a:p>
            <a:pPr lvl="2"/>
            <a:r>
              <a:rPr lang="en-US" smtClean="0"/>
              <a:t>more phys. than arch.</a:t>
            </a:r>
          </a:p>
          <a:p>
            <a:pPr lvl="1"/>
            <a:r>
              <a:rPr lang="en-US" sz="2000" smtClean="0"/>
              <a:t>Maintain a map of arch. to phys. regs.</a:t>
            </a:r>
          </a:p>
          <a:p>
            <a:pPr lvl="1"/>
            <a:r>
              <a:rPr lang="en-US" sz="2000" smtClean="0"/>
              <a:t>Use in-order decoding to properly identify dependences.</a:t>
            </a:r>
          </a:p>
          <a:p>
            <a:pPr lvl="1"/>
            <a:r>
              <a:rPr lang="en-US" sz="2000" smtClean="0"/>
              <a:t>Instructions wait only for input op. availability.</a:t>
            </a:r>
          </a:p>
          <a:p>
            <a:pPr lvl="1"/>
            <a:r>
              <a:rPr lang="en-US" sz="2000" smtClean="0"/>
              <a:t>Only last version is written to reg. file.</a:t>
            </a:r>
          </a:p>
          <a:p>
            <a:endParaRPr lang="en-US" sz="2000" smtClean="0"/>
          </a:p>
          <a:p>
            <a:pPr lvl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4"/>
          <p:cNvSpPr>
            <a:spLocks noGrp="1" noChangeAspect="1" noChangeArrowheads="1"/>
          </p:cNvSpPr>
          <p:nvPr>
            <p:ph type="title"/>
          </p:nvPr>
        </p:nvSpPr>
        <p:spPr>
          <a:xfrm>
            <a:off x="0" y="27480"/>
            <a:ext cx="9067800" cy="554640"/>
          </a:xfrm>
          <a:solidFill>
            <a:schemeClr val="accent6">
              <a:lumMod val="75000"/>
            </a:schemeClr>
          </a:solidFill>
        </p:spPr>
        <p:txBody>
          <a:bodyPr wrap="square" lIns="92075" tIns="46038" rIns="92075" bIns="46038">
            <a:spAutoFit/>
          </a:bodyPr>
          <a:lstStyle/>
          <a:p>
            <a:r>
              <a:rPr lang="en-US" dirty="0" smtClean="0"/>
              <a:t>Register renaming example</a:t>
            </a:r>
            <a:endParaRPr lang="en-GB" dirty="0" smtClean="0"/>
          </a:p>
        </p:txBody>
      </p:sp>
      <p:sp>
        <p:nvSpPr>
          <p:cNvPr id="50" name="Content Placeholder 4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4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057" name="Rectangle 5"/>
          <p:cNvSpPr>
            <a:spLocks noChangeArrowheads="1"/>
          </p:cNvSpPr>
          <p:nvPr/>
        </p:nvSpPr>
        <p:spPr bwMode="auto">
          <a:xfrm>
            <a:off x="3644900" y="2144713"/>
            <a:ext cx="3352800" cy="407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GB" sz="1800" b="1">
              <a:latin typeface="AvantGarde" pitchFamily="34" charset="0"/>
            </a:endParaRPr>
          </a:p>
        </p:txBody>
      </p:sp>
      <p:sp>
        <p:nvSpPr>
          <p:cNvPr id="2058" name="Rectangle 6"/>
          <p:cNvSpPr>
            <a:spLocks noChangeArrowheads="1"/>
          </p:cNvSpPr>
          <p:nvPr/>
        </p:nvSpPr>
        <p:spPr bwMode="auto">
          <a:xfrm>
            <a:off x="6210300" y="3798888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59" name="Rectangle 7"/>
          <p:cNvSpPr>
            <a:spLocks noChangeArrowheads="1"/>
          </p:cNvSpPr>
          <p:nvPr/>
        </p:nvSpPr>
        <p:spPr bwMode="auto">
          <a:xfrm>
            <a:off x="6210300" y="3403600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0" name="Rectangle 8"/>
          <p:cNvSpPr>
            <a:spLocks noChangeArrowheads="1"/>
          </p:cNvSpPr>
          <p:nvPr/>
        </p:nvSpPr>
        <p:spPr bwMode="auto">
          <a:xfrm>
            <a:off x="6210300" y="3008313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1" name="Rectangle 9"/>
          <p:cNvSpPr>
            <a:spLocks noChangeArrowheads="1"/>
          </p:cNvSpPr>
          <p:nvPr/>
        </p:nvSpPr>
        <p:spPr bwMode="auto">
          <a:xfrm>
            <a:off x="6210300" y="2613025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2" name="Rectangle 10"/>
          <p:cNvSpPr>
            <a:spLocks noChangeArrowheads="1"/>
          </p:cNvSpPr>
          <p:nvPr/>
        </p:nvSpPr>
        <p:spPr bwMode="auto">
          <a:xfrm>
            <a:off x="6210300" y="2217738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3" name="Rectangle 11"/>
          <p:cNvSpPr>
            <a:spLocks noChangeArrowheads="1"/>
          </p:cNvSpPr>
          <p:nvPr/>
        </p:nvSpPr>
        <p:spPr bwMode="auto">
          <a:xfrm>
            <a:off x="6210300" y="1822450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4" name="Line 12"/>
          <p:cNvSpPr>
            <a:spLocks noChangeShapeType="1"/>
          </p:cNvSpPr>
          <p:nvPr/>
        </p:nvSpPr>
        <p:spPr bwMode="auto">
          <a:xfrm>
            <a:off x="6210300" y="1822450"/>
            <a:ext cx="1236663" cy="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5" name="Line 13"/>
          <p:cNvSpPr>
            <a:spLocks noChangeShapeType="1"/>
          </p:cNvSpPr>
          <p:nvPr/>
        </p:nvSpPr>
        <p:spPr bwMode="auto">
          <a:xfrm>
            <a:off x="6210300" y="2217738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6" name="Line 14"/>
          <p:cNvSpPr>
            <a:spLocks noChangeShapeType="1"/>
          </p:cNvSpPr>
          <p:nvPr/>
        </p:nvSpPr>
        <p:spPr bwMode="auto">
          <a:xfrm>
            <a:off x="6210300" y="2613025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7" name="Line 15"/>
          <p:cNvSpPr>
            <a:spLocks noChangeShapeType="1"/>
          </p:cNvSpPr>
          <p:nvPr/>
        </p:nvSpPr>
        <p:spPr bwMode="auto">
          <a:xfrm>
            <a:off x="6210300" y="3008313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8" name="Line 16"/>
          <p:cNvSpPr>
            <a:spLocks noChangeShapeType="1"/>
          </p:cNvSpPr>
          <p:nvPr/>
        </p:nvSpPr>
        <p:spPr bwMode="auto">
          <a:xfrm>
            <a:off x="6210300" y="3403600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9" name="Line 17"/>
          <p:cNvSpPr>
            <a:spLocks noChangeShapeType="1"/>
          </p:cNvSpPr>
          <p:nvPr/>
        </p:nvSpPr>
        <p:spPr bwMode="auto">
          <a:xfrm>
            <a:off x="6210300" y="3798888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0" name="Line 18"/>
          <p:cNvSpPr>
            <a:spLocks noChangeShapeType="1"/>
          </p:cNvSpPr>
          <p:nvPr/>
        </p:nvSpPr>
        <p:spPr bwMode="auto">
          <a:xfrm>
            <a:off x="6210300" y="4194175"/>
            <a:ext cx="1236663" cy="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1" name="Line 19"/>
          <p:cNvSpPr>
            <a:spLocks noChangeShapeType="1"/>
          </p:cNvSpPr>
          <p:nvPr/>
        </p:nvSpPr>
        <p:spPr bwMode="auto">
          <a:xfrm>
            <a:off x="6210300" y="1822450"/>
            <a:ext cx="0" cy="2371725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2" name="Line 20"/>
          <p:cNvSpPr>
            <a:spLocks noChangeShapeType="1"/>
          </p:cNvSpPr>
          <p:nvPr/>
        </p:nvSpPr>
        <p:spPr bwMode="auto">
          <a:xfrm>
            <a:off x="7446963" y="1822450"/>
            <a:ext cx="0" cy="2371725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3" name="AutoShape 21"/>
          <p:cNvSpPr>
            <a:spLocks noChangeArrowheads="1"/>
          </p:cNvSpPr>
          <p:nvPr/>
        </p:nvSpPr>
        <p:spPr bwMode="auto">
          <a:xfrm>
            <a:off x="5181600" y="2809875"/>
            <a:ext cx="876300" cy="395288"/>
          </a:xfrm>
          <a:prstGeom prst="rightArrow">
            <a:avLst>
              <a:gd name="adj1" fmla="val 50000"/>
              <a:gd name="adj2" fmla="val 55422"/>
            </a:avLst>
          </a:prstGeom>
          <a:solidFill>
            <a:schemeClr val="accent1"/>
          </a:solidFill>
          <a:ln w="9525" cmpd="dbl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74" name="AutoShape 22"/>
          <p:cNvSpPr>
            <a:spLocks noChangeArrowheads="1"/>
          </p:cNvSpPr>
          <p:nvPr/>
        </p:nvSpPr>
        <p:spPr bwMode="auto">
          <a:xfrm rot="5400000">
            <a:off x="6349207" y="4560094"/>
            <a:ext cx="876300" cy="395287"/>
          </a:xfrm>
          <a:prstGeom prst="rightArrow">
            <a:avLst>
              <a:gd name="adj1" fmla="val 50000"/>
              <a:gd name="adj2" fmla="val 55422"/>
            </a:avLst>
          </a:prstGeom>
          <a:solidFill>
            <a:schemeClr val="accent1"/>
          </a:solidFill>
          <a:ln w="9525" cmpd="dbl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75" name="Rectangle 23"/>
          <p:cNvSpPr>
            <a:spLocks noChangeArrowheads="1"/>
          </p:cNvSpPr>
          <p:nvPr/>
        </p:nvSpPr>
        <p:spPr bwMode="auto">
          <a:xfrm>
            <a:off x="4600575" y="1195388"/>
            <a:ext cx="9334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800">
                <a:latin typeface="AvantGarde" pitchFamily="34" charset="0"/>
              </a:rPr>
              <a:t>RAT</a:t>
            </a:r>
          </a:p>
        </p:txBody>
      </p:sp>
      <p:sp>
        <p:nvSpPr>
          <p:cNvPr id="2076" name="Rectangle 24"/>
          <p:cNvSpPr>
            <a:spLocks noChangeArrowheads="1"/>
          </p:cNvSpPr>
          <p:nvPr/>
        </p:nvSpPr>
        <p:spPr bwMode="auto">
          <a:xfrm>
            <a:off x="4132263" y="2182813"/>
            <a:ext cx="1814512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Architectural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Register</a:t>
            </a:r>
          </a:p>
        </p:txBody>
      </p:sp>
      <p:sp>
        <p:nvSpPr>
          <p:cNvPr id="2077" name="Rectangle 25"/>
          <p:cNvSpPr>
            <a:spLocks noChangeArrowheads="1"/>
          </p:cNvSpPr>
          <p:nvPr/>
        </p:nvSpPr>
        <p:spPr bwMode="auto">
          <a:xfrm>
            <a:off x="5857875" y="5208588"/>
            <a:ext cx="1839913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Physical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Register</a:t>
            </a:r>
          </a:p>
        </p:txBody>
      </p:sp>
      <p:sp>
        <p:nvSpPr>
          <p:cNvPr id="2078" name="Rectangle 26"/>
          <p:cNvSpPr>
            <a:spLocks noChangeArrowheads="1"/>
          </p:cNvSpPr>
          <p:nvPr/>
        </p:nvSpPr>
        <p:spPr bwMode="auto">
          <a:xfrm rot="-5400000">
            <a:off x="7502525" y="2787651"/>
            <a:ext cx="17176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# arch. regs</a:t>
            </a:r>
          </a:p>
        </p:txBody>
      </p:sp>
      <p:sp>
        <p:nvSpPr>
          <p:cNvPr id="2079" name="AutoShape 27"/>
          <p:cNvSpPr>
            <a:spLocks/>
          </p:cNvSpPr>
          <p:nvPr/>
        </p:nvSpPr>
        <p:spPr bwMode="auto">
          <a:xfrm>
            <a:off x="7697788" y="1865313"/>
            <a:ext cx="304800" cy="2286000"/>
          </a:xfrm>
          <a:prstGeom prst="rightBrace">
            <a:avLst>
              <a:gd name="adj1" fmla="val 62500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80" name="Rectangle 28"/>
          <p:cNvSpPr>
            <a:spLocks noChangeArrowheads="1"/>
          </p:cNvSpPr>
          <p:nvPr/>
        </p:nvSpPr>
        <p:spPr bwMode="auto">
          <a:xfrm>
            <a:off x="5765800" y="1004888"/>
            <a:ext cx="21383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Lg(# arch. regs)</a:t>
            </a:r>
          </a:p>
        </p:txBody>
      </p:sp>
      <p:sp>
        <p:nvSpPr>
          <p:cNvPr id="2081" name="AutoShape 29"/>
          <p:cNvSpPr>
            <a:spLocks/>
          </p:cNvSpPr>
          <p:nvPr/>
        </p:nvSpPr>
        <p:spPr bwMode="auto">
          <a:xfrm rot="-5400000">
            <a:off x="6683376" y="952500"/>
            <a:ext cx="304800" cy="1222375"/>
          </a:xfrm>
          <a:prstGeom prst="rightBrace">
            <a:avLst>
              <a:gd name="adj1" fmla="val 33420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082" name="Group 30"/>
          <p:cNvGrpSpPr>
            <a:grpSpLocks/>
          </p:cNvGrpSpPr>
          <p:nvPr/>
        </p:nvGrpSpPr>
        <p:grpSpPr bwMode="auto">
          <a:xfrm>
            <a:off x="5934075" y="3125788"/>
            <a:ext cx="1841500" cy="1219200"/>
            <a:chOff x="3504" y="2352"/>
            <a:chExt cx="1584" cy="336"/>
          </a:xfrm>
        </p:grpSpPr>
        <p:sp>
          <p:nvSpPr>
            <p:cNvPr id="2095" name="Freeform 31"/>
            <p:cNvSpPr>
              <a:spLocks/>
            </p:cNvSpPr>
            <p:nvPr/>
          </p:nvSpPr>
          <p:spPr bwMode="auto">
            <a:xfrm>
              <a:off x="3552" y="2400"/>
              <a:ext cx="1440" cy="240"/>
            </a:xfrm>
            <a:custGeom>
              <a:avLst/>
              <a:gdLst>
                <a:gd name="T0" fmla="*/ 0 w 1440"/>
                <a:gd name="T1" fmla="*/ 144 h 240"/>
                <a:gd name="T2" fmla="*/ 432 w 1440"/>
                <a:gd name="T3" fmla="*/ 48 h 240"/>
                <a:gd name="T4" fmla="*/ 912 w 1440"/>
                <a:gd name="T5" fmla="*/ 144 h 240"/>
                <a:gd name="T6" fmla="*/ 1440 w 1440"/>
                <a:gd name="T7" fmla="*/ 0 h 240"/>
                <a:gd name="T8" fmla="*/ 1440 w 1440"/>
                <a:gd name="T9" fmla="*/ 96 h 240"/>
                <a:gd name="T10" fmla="*/ 912 w 1440"/>
                <a:gd name="T11" fmla="*/ 240 h 240"/>
                <a:gd name="T12" fmla="*/ 432 w 1440"/>
                <a:gd name="T13" fmla="*/ 144 h 240"/>
                <a:gd name="T14" fmla="*/ 0 w 1440"/>
                <a:gd name="T15" fmla="*/ 240 h 240"/>
                <a:gd name="T16" fmla="*/ 0 w 1440"/>
                <a:gd name="T17" fmla="*/ 144 h 2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40"/>
                <a:gd name="T28" fmla="*/ 0 h 240"/>
                <a:gd name="T29" fmla="*/ 1440 w 1440"/>
                <a:gd name="T30" fmla="*/ 240 h 24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40" h="240">
                  <a:moveTo>
                    <a:pt x="0" y="144"/>
                  </a:moveTo>
                  <a:lnTo>
                    <a:pt x="432" y="48"/>
                  </a:lnTo>
                  <a:lnTo>
                    <a:pt x="912" y="144"/>
                  </a:lnTo>
                  <a:lnTo>
                    <a:pt x="1440" y="0"/>
                  </a:lnTo>
                  <a:lnTo>
                    <a:pt x="1440" y="96"/>
                  </a:lnTo>
                  <a:lnTo>
                    <a:pt x="912" y="240"/>
                  </a:lnTo>
                  <a:lnTo>
                    <a:pt x="432" y="144"/>
                  </a:lnTo>
                  <a:lnTo>
                    <a:pt x="0" y="24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6" name="Rectangle 32"/>
            <p:cNvSpPr>
              <a:spLocks noChangeArrowheads="1"/>
            </p:cNvSpPr>
            <p:nvPr/>
          </p:nvSpPr>
          <p:spPr bwMode="auto">
            <a:xfrm>
              <a:off x="3504" y="2496"/>
              <a:ext cx="144" cy="192"/>
            </a:xfrm>
            <a:prstGeom prst="rect">
              <a:avLst/>
            </a:prstGeom>
            <a:solidFill>
              <a:schemeClr val="bg1"/>
            </a:solidFill>
            <a:ln w="2857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7" name="Rectangle 33"/>
            <p:cNvSpPr>
              <a:spLocks noChangeArrowheads="1"/>
            </p:cNvSpPr>
            <p:nvPr/>
          </p:nvSpPr>
          <p:spPr bwMode="auto">
            <a:xfrm>
              <a:off x="4944" y="2352"/>
              <a:ext cx="144" cy="192"/>
            </a:xfrm>
            <a:prstGeom prst="rect">
              <a:avLst/>
            </a:prstGeom>
            <a:solidFill>
              <a:schemeClr val="bg1"/>
            </a:solidFill>
            <a:ln w="2857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222242" name="Object 34"/>
          <p:cNvGraphicFramePr>
            <a:graphicFrameLocks noChangeAspect="1"/>
          </p:cNvGraphicFramePr>
          <p:nvPr/>
        </p:nvGraphicFramePr>
        <p:xfrm>
          <a:off x="581025" y="1781175"/>
          <a:ext cx="307975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Visio" r:id="rId3" imgW="307756" imgH="339471" progId="">
                  <p:embed/>
                </p:oleObj>
              </mc:Choice>
              <mc:Fallback>
                <p:oleObj name="Visio" r:id="rId3" imgW="307756" imgH="339471" progId="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25" y="1781175"/>
                        <a:ext cx="307975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mpd="dbl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2243" name="Rectangle 35"/>
          <p:cNvSpPr>
            <a:spLocks noChangeArrowheads="1"/>
          </p:cNvSpPr>
          <p:nvPr/>
        </p:nvSpPr>
        <p:spPr bwMode="auto">
          <a:xfrm>
            <a:off x="889000" y="1422400"/>
            <a:ext cx="2667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A 	add r1, r2, 100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 smtClean="0">
                <a:latin typeface="AvantGarde" pitchFamily="34" charset="0"/>
              </a:rPr>
              <a:t>B 	add r3, r1, r1</a:t>
            </a:r>
            <a:endParaRPr lang="en-US" sz="1800" dirty="0">
              <a:latin typeface="AvantGarde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C	sub r1, r2, r2</a:t>
            </a:r>
          </a:p>
        </p:txBody>
      </p:sp>
      <p:sp>
        <p:nvSpPr>
          <p:cNvPr id="222244" name="Rectangle 36"/>
          <p:cNvSpPr>
            <a:spLocks noChangeArrowheads="1"/>
          </p:cNvSpPr>
          <p:nvPr/>
        </p:nvSpPr>
        <p:spPr bwMode="auto">
          <a:xfrm>
            <a:off x="1009650" y="1022350"/>
            <a:ext cx="179228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>
                <a:latin typeface="AvantGarde" pitchFamily="34" charset="0"/>
              </a:rPr>
              <a:t>Original Code</a:t>
            </a:r>
            <a:endParaRPr lang="en-GB" sz="1800" b="1">
              <a:latin typeface="AvantGarde" pitchFamily="34" charset="0"/>
            </a:endParaRPr>
          </a:p>
        </p:txBody>
      </p:sp>
      <p:graphicFrame>
        <p:nvGraphicFramePr>
          <p:cNvPr id="222246" name="Object 38"/>
          <p:cNvGraphicFramePr>
            <a:graphicFrameLocks noChangeAspect="1"/>
          </p:cNvGraphicFramePr>
          <p:nvPr/>
        </p:nvGraphicFramePr>
        <p:xfrm>
          <a:off x="581025" y="4410075"/>
          <a:ext cx="307975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" name="Visio" r:id="rId5" imgW="307756" imgH="339471" progId="">
                  <p:embed/>
                </p:oleObj>
              </mc:Choice>
              <mc:Fallback>
                <p:oleObj name="Visio" r:id="rId5" imgW="307756" imgH="339471" progId="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25" y="4410075"/>
                        <a:ext cx="307975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mpd="dbl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2247" name="Rectangle 39"/>
          <p:cNvSpPr>
            <a:spLocks noChangeArrowheads="1"/>
          </p:cNvSpPr>
          <p:nvPr/>
        </p:nvSpPr>
        <p:spPr bwMode="auto">
          <a:xfrm>
            <a:off x="889000" y="4051300"/>
            <a:ext cx="2667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A 	add p4, p2, 100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B 	</a:t>
            </a:r>
            <a:r>
              <a:rPr lang="en-US" sz="1800" dirty="0" smtClean="0">
                <a:latin typeface="AvantGarde" pitchFamily="34" charset="0"/>
              </a:rPr>
              <a:t>add p5, p4, p4</a:t>
            </a:r>
            <a:endParaRPr lang="en-US" sz="1800" dirty="0">
              <a:latin typeface="AvantGarde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C	sub </a:t>
            </a:r>
            <a:r>
              <a:rPr lang="en-US" sz="1800" dirty="0" smtClean="0">
                <a:latin typeface="AvantGarde" pitchFamily="34" charset="0"/>
              </a:rPr>
              <a:t>p6 </a:t>
            </a:r>
            <a:r>
              <a:rPr lang="en-US" sz="1800" dirty="0">
                <a:latin typeface="AvantGarde" pitchFamily="34" charset="0"/>
              </a:rPr>
              <a:t>p2, p2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sz="1800" dirty="0">
              <a:latin typeface="AvantGarde" pitchFamily="34" charset="0"/>
            </a:endParaRPr>
          </a:p>
        </p:txBody>
      </p:sp>
      <p:sp>
        <p:nvSpPr>
          <p:cNvPr id="222248" name="Rectangle 40"/>
          <p:cNvSpPr>
            <a:spLocks noChangeArrowheads="1"/>
          </p:cNvSpPr>
          <p:nvPr/>
        </p:nvSpPr>
        <p:spPr bwMode="auto">
          <a:xfrm>
            <a:off x="1009650" y="3651250"/>
            <a:ext cx="20177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>
                <a:latin typeface="AvantGarde" pitchFamily="34" charset="0"/>
              </a:rPr>
              <a:t>Renamed Code</a:t>
            </a:r>
            <a:endParaRPr lang="en-GB" sz="1800" b="1">
              <a:latin typeface="AvantGarde" pitchFamily="34" charset="0"/>
            </a:endParaRPr>
          </a:p>
        </p:txBody>
      </p:sp>
      <p:sp>
        <p:nvSpPr>
          <p:cNvPr id="2087" name="Rectangle 42"/>
          <p:cNvSpPr>
            <a:spLocks noChangeArrowheads="1"/>
          </p:cNvSpPr>
          <p:nvPr/>
        </p:nvSpPr>
        <p:spPr bwMode="auto">
          <a:xfrm>
            <a:off x="6262688" y="1844675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p1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088" name="Rectangle 43"/>
          <p:cNvSpPr>
            <a:spLocks noChangeArrowheads="1"/>
          </p:cNvSpPr>
          <p:nvPr/>
        </p:nvSpPr>
        <p:spPr bwMode="auto">
          <a:xfrm>
            <a:off x="6275388" y="2244725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p2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089" name="Rectangle 44"/>
          <p:cNvSpPr>
            <a:spLocks noChangeArrowheads="1"/>
          </p:cNvSpPr>
          <p:nvPr/>
        </p:nvSpPr>
        <p:spPr bwMode="auto">
          <a:xfrm>
            <a:off x="6262688" y="26352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p3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22253" name="Rectangle 45"/>
          <p:cNvSpPr>
            <a:spLocks noChangeArrowheads="1"/>
          </p:cNvSpPr>
          <p:nvPr/>
        </p:nvSpPr>
        <p:spPr bwMode="auto">
          <a:xfrm>
            <a:off x="6234113" y="18478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p4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22254" name="Rectangle 46"/>
          <p:cNvSpPr>
            <a:spLocks noChangeArrowheads="1"/>
          </p:cNvSpPr>
          <p:nvPr/>
        </p:nvSpPr>
        <p:spPr bwMode="auto">
          <a:xfrm>
            <a:off x="6269038" y="18478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p5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22255" name="Rectangle 47"/>
          <p:cNvSpPr>
            <a:spLocks noChangeArrowheads="1"/>
          </p:cNvSpPr>
          <p:nvPr/>
        </p:nvSpPr>
        <p:spPr bwMode="auto">
          <a:xfrm>
            <a:off x="6269038" y="1852613"/>
            <a:ext cx="1104900" cy="347662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chemeClr val="hlink"/>
                </a:solidFill>
                <a:latin typeface="AvantGarde" pitchFamily="34" charset="0"/>
              </a:rPr>
              <a:t>p5</a:t>
            </a:r>
            <a:endParaRPr lang="en-GB" b="1">
              <a:solidFill>
                <a:schemeClr val="hlink"/>
              </a:solidFill>
              <a:latin typeface="AvantGarde" pitchFamily="34" charset="0"/>
            </a:endParaRPr>
          </a:p>
        </p:txBody>
      </p:sp>
      <p:sp>
        <p:nvSpPr>
          <p:cNvPr id="222257" name="Rectangle 49"/>
          <p:cNvSpPr>
            <a:spLocks noChangeArrowheads="1"/>
          </p:cNvSpPr>
          <p:nvPr/>
        </p:nvSpPr>
        <p:spPr bwMode="auto">
          <a:xfrm>
            <a:off x="6321425" y="1852613"/>
            <a:ext cx="1104900" cy="347662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 dirty="0" smtClean="0">
                <a:solidFill>
                  <a:srgbClr val="2607E1"/>
                </a:solidFill>
                <a:latin typeface="AvantGarde" pitchFamily="34" charset="0"/>
              </a:rPr>
              <a:t>p1</a:t>
            </a:r>
            <a:endParaRPr lang="en-GB" b="1" dirty="0">
              <a:solidFill>
                <a:srgbClr val="2607E1"/>
              </a:solidFill>
              <a:latin typeface="AvantGard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53" grpId="0" animBg="1"/>
      <p:bldP spid="222254" grpId="0" animBg="1"/>
      <p:bldP spid="222255" grpId="0" animBg="1"/>
      <p:bldP spid="22225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Frame Cache:</a:t>
            </a:r>
          </a:p>
          <a:p>
            <a:pPr lvl="1"/>
            <a:r>
              <a:rPr lang="en-US" dirty="0" smtClean="0"/>
              <a:t>Previously detected and optimized frames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8" name="Content Placeholder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286000" y="1981200"/>
            <a:ext cx="4570829" cy="3337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3962400" y="2209800"/>
            <a:ext cx="838200" cy="762000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48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4"/>
          <p:cNvSpPr>
            <a:spLocks noGrp="1" noChangeAspect="1" noChangeArrowheads="1"/>
          </p:cNvSpPr>
          <p:nvPr>
            <p:ph type="title"/>
          </p:nvPr>
        </p:nvSpPr>
        <p:spPr>
          <a:xfrm>
            <a:off x="0" y="27480"/>
            <a:ext cx="9067800" cy="554640"/>
          </a:xfrm>
          <a:solidFill>
            <a:schemeClr val="accent6">
              <a:lumMod val="75000"/>
            </a:schemeClr>
          </a:solidFill>
        </p:spPr>
        <p:txBody>
          <a:bodyPr wrap="square" lIns="92075" tIns="46038" rIns="92075" bIns="46038">
            <a:spAutoFit/>
          </a:bodyPr>
          <a:lstStyle/>
          <a:p>
            <a:r>
              <a:rPr lang="en-US" dirty="0" smtClean="0"/>
              <a:t>Register renaming example</a:t>
            </a:r>
            <a:endParaRPr lang="en-GB" dirty="0" smtClean="0"/>
          </a:p>
        </p:txBody>
      </p:sp>
      <p:sp>
        <p:nvSpPr>
          <p:cNvPr id="50" name="Content Placeholder 49"/>
          <p:cNvSpPr>
            <a:spLocks noGrp="1"/>
          </p:cNvSpPr>
          <p:nvPr>
            <p:ph idx="1"/>
          </p:nvPr>
        </p:nvSpPr>
        <p:spPr>
          <a:xfrm>
            <a:off x="152400" y="609600"/>
            <a:ext cx="8839200" cy="5943600"/>
          </a:xfrm>
        </p:spPr>
        <p:txBody>
          <a:bodyPr/>
          <a:lstStyle/>
          <a:p>
            <a:r>
              <a:rPr lang="en-US" dirty="0" smtClean="0"/>
              <a:t>First rename input operands:</a:t>
            </a:r>
            <a:endParaRPr lang="en-US" dirty="0"/>
          </a:p>
        </p:txBody>
      </p:sp>
      <p:sp>
        <p:nvSpPr>
          <p:cNvPr id="4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4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057" name="Rectangle 5"/>
          <p:cNvSpPr>
            <a:spLocks noChangeArrowheads="1"/>
          </p:cNvSpPr>
          <p:nvPr/>
        </p:nvSpPr>
        <p:spPr bwMode="auto">
          <a:xfrm>
            <a:off x="3644900" y="2144713"/>
            <a:ext cx="3352800" cy="407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GB" sz="1800" b="1">
              <a:latin typeface="AvantGarde" pitchFamily="34" charset="0"/>
            </a:endParaRPr>
          </a:p>
        </p:txBody>
      </p:sp>
      <p:sp>
        <p:nvSpPr>
          <p:cNvPr id="2058" name="Rectangle 6"/>
          <p:cNvSpPr>
            <a:spLocks noChangeArrowheads="1"/>
          </p:cNvSpPr>
          <p:nvPr/>
        </p:nvSpPr>
        <p:spPr bwMode="auto">
          <a:xfrm>
            <a:off x="6210300" y="3798888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59" name="Rectangle 7"/>
          <p:cNvSpPr>
            <a:spLocks noChangeArrowheads="1"/>
          </p:cNvSpPr>
          <p:nvPr/>
        </p:nvSpPr>
        <p:spPr bwMode="auto">
          <a:xfrm>
            <a:off x="6210300" y="3403600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0" name="Rectangle 8"/>
          <p:cNvSpPr>
            <a:spLocks noChangeArrowheads="1"/>
          </p:cNvSpPr>
          <p:nvPr/>
        </p:nvSpPr>
        <p:spPr bwMode="auto">
          <a:xfrm>
            <a:off x="6210300" y="3008313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1" name="Rectangle 9"/>
          <p:cNvSpPr>
            <a:spLocks noChangeArrowheads="1"/>
          </p:cNvSpPr>
          <p:nvPr/>
        </p:nvSpPr>
        <p:spPr bwMode="auto">
          <a:xfrm>
            <a:off x="6210300" y="2613025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2" name="Rectangle 10"/>
          <p:cNvSpPr>
            <a:spLocks noChangeArrowheads="1"/>
          </p:cNvSpPr>
          <p:nvPr/>
        </p:nvSpPr>
        <p:spPr bwMode="auto">
          <a:xfrm>
            <a:off x="6210300" y="2217738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3" name="Rectangle 11"/>
          <p:cNvSpPr>
            <a:spLocks noChangeArrowheads="1"/>
          </p:cNvSpPr>
          <p:nvPr/>
        </p:nvSpPr>
        <p:spPr bwMode="auto">
          <a:xfrm>
            <a:off x="6210300" y="1822450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4" name="Line 12"/>
          <p:cNvSpPr>
            <a:spLocks noChangeShapeType="1"/>
          </p:cNvSpPr>
          <p:nvPr/>
        </p:nvSpPr>
        <p:spPr bwMode="auto">
          <a:xfrm>
            <a:off x="6210300" y="1822450"/>
            <a:ext cx="1236663" cy="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5" name="Line 13"/>
          <p:cNvSpPr>
            <a:spLocks noChangeShapeType="1"/>
          </p:cNvSpPr>
          <p:nvPr/>
        </p:nvSpPr>
        <p:spPr bwMode="auto">
          <a:xfrm>
            <a:off x="6210300" y="2217738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6" name="Line 14"/>
          <p:cNvSpPr>
            <a:spLocks noChangeShapeType="1"/>
          </p:cNvSpPr>
          <p:nvPr/>
        </p:nvSpPr>
        <p:spPr bwMode="auto">
          <a:xfrm>
            <a:off x="6210300" y="2613025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7" name="Line 15"/>
          <p:cNvSpPr>
            <a:spLocks noChangeShapeType="1"/>
          </p:cNvSpPr>
          <p:nvPr/>
        </p:nvSpPr>
        <p:spPr bwMode="auto">
          <a:xfrm>
            <a:off x="6210300" y="3008313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8" name="Line 16"/>
          <p:cNvSpPr>
            <a:spLocks noChangeShapeType="1"/>
          </p:cNvSpPr>
          <p:nvPr/>
        </p:nvSpPr>
        <p:spPr bwMode="auto">
          <a:xfrm>
            <a:off x="6210300" y="3403600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9" name="Line 17"/>
          <p:cNvSpPr>
            <a:spLocks noChangeShapeType="1"/>
          </p:cNvSpPr>
          <p:nvPr/>
        </p:nvSpPr>
        <p:spPr bwMode="auto">
          <a:xfrm>
            <a:off x="6210300" y="3798888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0" name="Line 18"/>
          <p:cNvSpPr>
            <a:spLocks noChangeShapeType="1"/>
          </p:cNvSpPr>
          <p:nvPr/>
        </p:nvSpPr>
        <p:spPr bwMode="auto">
          <a:xfrm>
            <a:off x="6210300" y="4194175"/>
            <a:ext cx="1236663" cy="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1" name="Line 19"/>
          <p:cNvSpPr>
            <a:spLocks noChangeShapeType="1"/>
          </p:cNvSpPr>
          <p:nvPr/>
        </p:nvSpPr>
        <p:spPr bwMode="auto">
          <a:xfrm>
            <a:off x="6210300" y="1822450"/>
            <a:ext cx="0" cy="2371725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2" name="Line 20"/>
          <p:cNvSpPr>
            <a:spLocks noChangeShapeType="1"/>
          </p:cNvSpPr>
          <p:nvPr/>
        </p:nvSpPr>
        <p:spPr bwMode="auto">
          <a:xfrm>
            <a:off x="7446963" y="1822450"/>
            <a:ext cx="0" cy="2371725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3" name="AutoShape 21"/>
          <p:cNvSpPr>
            <a:spLocks noChangeArrowheads="1"/>
          </p:cNvSpPr>
          <p:nvPr/>
        </p:nvSpPr>
        <p:spPr bwMode="auto">
          <a:xfrm>
            <a:off x="5181600" y="2809875"/>
            <a:ext cx="876300" cy="395288"/>
          </a:xfrm>
          <a:prstGeom prst="rightArrow">
            <a:avLst>
              <a:gd name="adj1" fmla="val 50000"/>
              <a:gd name="adj2" fmla="val 55422"/>
            </a:avLst>
          </a:prstGeom>
          <a:solidFill>
            <a:schemeClr val="accent1"/>
          </a:solidFill>
          <a:ln w="9525" cmpd="dbl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74" name="AutoShape 22"/>
          <p:cNvSpPr>
            <a:spLocks noChangeArrowheads="1"/>
          </p:cNvSpPr>
          <p:nvPr/>
        </p:nvSpPr>
        <p:spPr bwMode="auto">
          <a:xfrm rot="5400000">
            <a:off x="6349207" y="4560094"/>
            <a:ext cx="876300" cy="395287"/>
          </a:xfrm>
          <a:prstGeom prst="rightArrow">
            <a:avLst>
              <a:gd name="adj1" fmla="val 50000"/>
              <a:gd name="adj2" fmla="val 55422"/>
            </a:avLst>
          </a:prstGeom>
          <a:solidFill>
            <a:schemeClr val="accent1"/>
          </a:solidFill>
          <a:ln w="9525" cmpd="dbl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75" name="Rectangle 23"/>
          <p:cNvSpPr>
            <a:spLocks noChangeArrowheads="1"/>
          </p:cNvSpPr>
          <p:nvPr/>
        </p:nvSpPr>
        <p:spPr bwMode="auto">
          <a:xfrm>
            <a:off x="4600575" y="1195388"/>
            <a:ext cx="9334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800">
                <a:latin typeface="AvantGarde" pitchFamily="34" charset="0"/>
              </a:rPr>
              <a:t>RAT</a:t>
            </a:r>
          </a:p>
        </p:txBody>
      </p:sp>
      <p:sp>
        <p:nvSpPr>
          <p:cNvPr id="2076" name="Rectangle 24"/>
          <p:cNvSpPr>
            <a:spLocks noChangeArrowheads="1"/>
          </p:cNvSpPr>
          <p:nvPr/>
        </p:nvSpPr>
        <p:spPr bwMode="auto">
          <a:xfrm>
            <a:off x="4132263" y="2182813"/>
            <a:ext cx="1814512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Architectural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Register</a:t>
            </a:r>
          </a:p>
        </p:txBody>
      </p:sp>
      <p:sp>
        <p:nvSpPr>
          <p:cNvPr id="2077" name="Rectangle 25"/>
          <p:cNvSpPr>
            <a:spLocks noChangeArrowheads="1"/>
          </p:cNvSpPr>
          <p:nvPr/>
        </p:nvSpPr>
        <p:spPr bwMode="auto">
          <a:xfrm>
            <a:off x="5857875" y="5208588"/>
            <a:ext cx="1839913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Physical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Register</a:t>
            </a:r>
          </a:p>
        </p:txBody>
      </p:sp>
      <p:sp>
        <p:nvSpPr>
          <p:cNvPr id="2078" name="Rectangle 26"/>
          <p:cNvSpPr>
            <a:spLocks noChangeArrowheads="1"/>
          </p:cNvSpPr>
          <p:nvPr/>
        </p:nvSpPr>
        <p:spPr bwMode="auto">
          <a:xfrm rot="-5400000">
            <a:off x="7502525" y="2787651"/>
            <a:ext cx="17176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# arch. regs</a:t>
            </a:r>
          </a:p>
        </p:txBody>
      </p:sp>
      <p:sp>
        <p:nvSpPr>
          <p:cNvPr id="2079" name="AutoShape 27"/>
          <p:cNvSpPr>
            <a:spLocks/>
          </p:cNvSpPr>
          <p:nvPr/>
        </p:nvSpPr>
        <p:spPr bwMode="auto">
          <a:xfrm>
            <a:off x="7697788" y="1865313"/>
            <a:ext cx="304800" cy="2286000"/>
          </a:xfrm>
          <a:prstGeom prst="rightBrace">
            <a:avLst>
              <a:gd name="adj1" fmla="val 62500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80" name="Rectangle 28"/>
          <p:cNvSpPr>
            <a:spLocks noChangeArrowheads="1"/>
          </p:cNvSpPr>
          <p:nvPr/>
        </p:nvSpPr>
        <p:spPr bwMode="auto">
          <a:xfrm>
            <a:off x="5765800" y="1004888"/>
            <a:ext cx="21383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Lg(# arch. regs)</a:t>
            </a:r>
          </a:p>
        </p:txBody>
      </p:sp>
      <p:sp>
        <p:nvSpPr>
          <p:cNvPr id="2081" name="AutoShape 29"/>
          <p:cNvSpPr>
            <a:spLocks/>
          </p:cNvSpPr>
          <p:nvPr/>
        </p:nvSpPr>
        <p:spPr bwMode="auto">
          <a:xfrm rot="-5400000">
            <a:off x="6683376" y="952500"/>
            <a:ext cx="304800" cy="1222375"/>
          </a:xfrm>
          <a:prstGeom prst="rightBrace">
            <a:avLst>
              <a:gd name="adj1" fmla="val 33420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5934075" y="3125788"/>
            <a:ext cx="1841500" cy="1219200"/>
            <a:chOff x="3504" y="2352"/>
            <a:chExt cx="1584" cy="336"/>
          </a:xfrm>
        </p:grpSpPr>
        <p:sp>
          <p:nvSpPr>
            <p:cNvPr id="2095" name="Freeform 31"/>
            <p:cNvSpPr>
              <a:spLocks/>
            </p:cNvSpPr>
            <p:nvPr/>
          </p:nvSpPr>
          <p:spPr bwMode="auto">
            <a:xfrm>
              <a:off x="3552" y="2400"/>
              <a:ext cx="1440" cy="240"/>
            </a:xfrm>
            <a:custGeom>
              <a:avLst/>
              <a:gdLst>
                <a:gd name="T0" fmla="*/ 0 w 1440"/>
                <a:gd name="T1" fmla="*/ 144 h 240"/>
                <a:gd name="T2" fmla="*/ 432 w 1440"/>
                <a:gd name="T3" fmla="*/ 48 h 240"/>
                <a:gd name="T4" fmla="*/ 912 w 1440"/>
                <a:gd name="T5" fmla="*/ 144 h 240"/>
                <a:gd name="T6" fmla="*/ 1440 w 1440"/>
                <a:gd name="T7" fmla="*/ 0 h 240"/>
                <a:gd name="T8" fmla="*/ 1440 w 1440"/>
                <a:gd name="T9" fmla="*/ 96 h 240"/>
                <a:gd name="T10" fmla="*/ 912 w 1440"/>
                <a:gd name="T11" fmla="*/ 240 h 240"/>
                <a:gd name="T12" fmla="*/ 432 w 1440"/>
                <a:gd name="T13" fmla="*/ 144 h 240"/>
                <a:gd name="T14" fmla="*/ 0 w 1440"/>
                <a:gd name="T15" fmla="*/ 240 h 240"/>
                <a:gd name="T16" fmla="*/ 0 w 1440"/>
                <a:gd name="T17" fmla="*/ 144 h 2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40"/>
                <a:gd name="T28" fmla="*/ 0 h 240"/>
                <a:gd name="T29" fmla="*/ 1440 w 1440"/>
                <a:gd name="T30" fmla="*/ 240 h 24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40" h="240">
                  <a:moveTo>
                    <a:pt x="0" y="144"/>
                  </a:moveTo>
                  <a:lnTo>
                    <a:pt x="432" y="48"/>
                  </a:lnTo>
                  <a:lnTo>
                    <a:pt x="912" y="144"/>
                  </a:lnTo>
                  <a:lnTo>
                    <a:pt x="1440" y="0"/>
                  </a:lnTo>
                  <a:lnTo>
                    <a:pt x="1440" y="96"/>
                  </a:lnTo>
                  <a:lnTo>
                    <a:pt x="912" y="240"/>
                  </a:lnTo>
                  <a:lnTo>
                    <a:pt x="432" y="144"/>
                  </a:lnTo>
                  <a:lnTo>
                    <a:pt x="0" y="24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6" name="Rectangle 32"/>
            <p:cNvSpPr>
              <a:spLocks noChangeArrowheads="1"/>
            </p:cNvSpPr>
            <p:nvPr/>
          </p:nvSpPr>
          <p:spPr bwMode="auto">
            <a:xfrm>
              <a:off x="3504" y="2496"/>
              <a:ext cx="144" cy="192"/>
            </a:xfrm>
            <a:prstGeom prst="rect">
              <a:avLst/>
            </a:prstGeom>
            <a:solidFill>
              <a:schemeClr val="bg1"/>
            </a:solidFill>
            <a:ln w="2857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7" name="Rectangle 33"/>
            <p:cNvSpPr>
              <a:spLocks noChangeArrowheads="1"/>
            </p:cNvSpPr>
            <p:nvPr/>
          </p:nvSpPr>
          <p:spPr bwMode="auto">
            <a:xfrm>
              <a:off x="4944" y="2352"/>
              <a:ext cx="144" cy="192"/>
            </a:xfrm>
            <a:prstGeom prst="rect">
              <a:avLst/>
            </a:prstGeom>
            <a:solidFill>
              <a:schemeClr val="bg1"/>
            </a:solidFill>
            <a:ln w="2857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222242" name="Object 34"/>
          <p:cNvGraphicFramePr>
            <a:graphicFrameLocks noChangeAspect="1"/>
          </p:cNvGraphicFramePr>
          <p:nvPr/>
        </p:nvGraphicFramePr>
        <p:xfrm>
          <a:off x="581025" y="1781175"/>
          <a:ext cx="307975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70" name="Visio" r:id="rId3" imgW="307756" imgH="339471" progId="">
                  <p:embed/>
                </p:oleObj>
              </mc:Choice>
              <mc:Fallback>
                <p:oleObj name="Visio" r:id="rId3" imgW="307756" imgH="339471" progId="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25" y="1781175"/>
                        <a:ext cx="307975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mpd="dbl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2243" name="Rectangle 35"/>
          <p:cNvSpPr>
            <a:spLocks noChangeArrowheads="1"/>
          </p:cNvSpPr>
          <p:nvPr/>
        </p:nvSpPr>
        <p:spPr bwMode="auto">
          <a:xfrm>
            <a:off x="889000" y="1422400"/>
            <a:ext cx="2667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A 	add r1, </a:t>
            </a:r>
            <a:r>
              <a:rPr lang="en-US" sz="1800" b="1" dirty="0">
                <a:solidFill>
                  <a:srgbClr val="FF0000"/>
                </a:solidFill>
                <a:latin typeface="AvantGarde" pitchFamily="34" charset="0"/>
              </a:rPr>
              <a:t>r2</a:t>
            </a:r>
            <a:r>
              <a:rPr lang="en-US" sz="1800" dirty="0">
                <a:latin typeface="AvantGarde" pitchFamily="34" charset="0"/>
              </a:rPr>
              <a:t>, 100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 smtClean="0">
                <a:latin typeface="AvantGarde" pitchFamily="34" charset="0"/>
              </a:rPr>
              <a:t>B 	add r3, r1, r1</a:t>
            </a:r>
            <a:endParaRPr lang="en-US" sz="1800" dirty="0">
              <a:latin typeface="AvantGarde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C	sub r1, r2, r2</a:t>
            </a:r>
          </a:p>
        </p:txBody>
      </p:sp>
      <p:sp>
        <p:nvSpPr>
          <p:cNvPr id="222244" name="Rectangle 36"/>
          <p:cNvSpPr>
            <a:spLocks noChangeArrowheads="1"/>
          </p:cNvSpPr>
          <p:nvPr/>
        </p:nvSpPr>
        <p:spPr bwMode="auto">
          <a:xfrm>
            <a:off x="1009650" y="1022350"/>
            <a:ext cx="179228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>
                <a:latin typeface="AvantGarde" pitchFamily="34" charset="0"/>
              </a:rPr>
              <a:t>Original Code</a:t>
            </a:r>
            <a:endParaRPr lang="en-GB" sz="1800" b="1">
              <a:latin typeface="AvantGarde" pitchFamily="34" charset="0"/>
            </a:endParaRPr>
          </a:p>
        </p:txBody>
      </p:sp>
      <p:graphicFrame>
        <p:nvGraphicFramePr>
          <p:cNvPr id="222246" name="Object 38"/>
          <p:cNvGraphicFramePr>
            <a:graphicFrameLocks noChangeAspect="1"/>
          </p:cNvGraphicFramePr>
          <p:nvPr/>
        </p:nvGraphicFramePr>
        <p:xfrm>
          <a:off x="581025" y="4410075"/>
          <a:ext cx="307975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71" name="Visio" r:id="rId5" imgW="307756" imgH="339471" progId="">
                  <p:embed/>
                </p:oleObj>
              </mc:Choice>
              <mc:Fallback>
                <p:oleObj name="Visio" r:id="rId5" imgW="307756" imgH="339471" progId="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25" y="4410075"/>
                        <a:ext cx="307975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mpd="dbl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2247" name="Rectangle 39"/>
          <p:cNvSpPr>
            <a:spLocks noChangeArrowheads="1"/>
          </p:cNvSpPr>
          <p:nvPr/>
        </p:nvSpPr>
        <p:spPr bwMode="auto">
          <a:xfrm>
            <a:off x="889000" y="4051300"/>
            <a:ext cx="2667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A 	add p4, </a:t>
            </a:r>
            <a:r>
              <a:rPr lang="en-US" sz="1800" b="1" dirty="0">
                <a:solidFill>
                  <a:srgbClr val="FF0000"/>
                </a:solidFill>
                <a:latin typeface="AvantGarde" pitchFamily="34" charset="0"/>
              </a:rPr>
              <a:t>p2</a:t>
            </a:r>
            <a:r>
              <a:rPr lang="en-US" sz="1800" dirty="0">
                <a:latin typeface="AvantGarde" pitchFamily="34" charset="0"/>
              </a:rPr>
              <a:t>, 100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B 	</a:t>
            </a:r>
            <a:r>
              <a:rPr lang="en-US" sz="1800" dirty="0" smtClean="0">
                <a:latin typeface="AvantGarde" pitchFamily="34" charset="0"/>
              </a:rPr>
              <a:t>add p5, p4, p4</a:t>
            </a:r>
            <a:endParaRPr lang="en-US" sz="1800" dirty="0">
              <a:latin typeface="AvantGarde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C	sub </a:t>
            </a:r>
            <a:r>
              <a:rPr lang="en-US" sz="1800" dirty="0" smtClean="0">
                <a:latin typeface="AvantGarde" pitchFamily="34" charset="0"/>
              </a:rPr>
              <a:t>p6 </a:t>
            </a:r>
            <a:r>
              <a:rPr lang="en-US" sz="1800" dirty="0">
                <a:latin typeface="AvantGarde" pitchFamily="34" charset="0"/>
              </a:rPr>
              <a:t>p2, p2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sz="1800" dirty="0">
              <a:latin typeface="AvantGarde" pitchFamily="34" charset="0"/>
            </a:endParaRPr>
          </a:p>
        </p:txBody>
      </p:sp>
      <p:sp>
        <p:nvSpPr>
          <p:cNvPr id="222248" name="Rectangle 40"/>
          <p:cNvSpPr>
            <a:spLocks noChangeArrowheads="1"/>
          </p:cNvSpPr>
          <p:nvPr/>
        </p:nvSpPr>
        <p:spPr bwMode="auto">
          <a:xfrm>
            <a:off x="1009650" y="3651250"/>
            <a:ext cx="20177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>
                <a:latin typeface="AvantGarde" pitchFamily="34" charset="0"/>
              </a:rPr>
              <a:t>Renamed Code</a:t>
            </a:r>
            <a:endParaRPr lang="en-GB" sz="1800" b="1">
              <a:latin typeface="AvantGarde" pitchFamily="34" charset="0"/>
            </a:endParaRPr>
          </a:p>
        </p:txBody>
      </p:sp>
      <p:sp>
        <p:nvSpPr>
          <p:cNvPr id="2087" name="Rectangle 42"/>
          <p:cNvSpPr>
            <a:spLocks noChangeArrowheads="1"/>
          </p:cNvSpPr>
          <p:nvPr/>
        </p:nvSpPr>
        <p:spPr bwMode="auto">
          <a:xfrm>
            <a:off x="6262688" y="1844675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p1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088" name="Rectangle 43"/>
          <p:cNvSpPr>
            <a:spLocks noChangeArrowheads="1"/>
          </p:cNvSpPr>
          <p:nvPr/>
        </p:nvSpPr>
        <p:spPr bwMode="auto">
          <a:xfrm>
            <a:off x="6275388" y="2244725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 dirty="0">
                <a:solidFill>
                  <a:srgbClr val="FF0000"/>
                </a:solidFill>
                <a:latin typeface="AvantGarde" pitchFamily="34" charset="0"/>
              </a:rPr>
              <a:t>p2</a:t>
            </a:r>
            <a:endParaRPr lang="en-GB" b="1" dirty="0">
              <a:solidFill>
                <a:srgbClr val="FF0000"/>
              </a:solidFill>
              <a:latin typeface="AvantGarde" pitchFamily="34" charset="0"/>
            </a:endParaRPr>
          </a:p>
        </p:txBody>
      </p:sp>
      <p:sp>
        <p:nvSpPr>
          <p:cNvPr id="2089" name="Rectangle 44"/>
          <p:cNvSpPr>
            <a:spLocks noChangeArrowheads="1"/>
          </p:cNvSpPr>
          <p:nvPr/>
        </p:nvSpPr>
        <p:spPr bwMode="auto">
          <a:xfrm>
            <a:off x="6262688" y="26352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p3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22253" name="Rectangle 45"/>
          <p:cNvSpPr>
            <a:spLocks noChangeArrowheads="1"/>
          </p:cNvSpPr>
          <p:nvPr/>
        </p:nvSpPr>
        <p:spPr bwMode="auto">
          <a:xfrm>
            <a:off x="6234113" y="18478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p4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22254" name="Rectangle 46"/>
          <p:cNvSpPr>
            <a:spLocks noChangeArrowheads="1"/>
          </p:cNvSpPr>
          <p:nvPr/>
        </p:nvSpPr>
        <p:spPr bwMode="auto">
          <a:xfrm>
            <a:off x="6269038" y="18478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p5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22255" name="Rectangle 47"/>
          <p:cNvSpPr>
            <a:spLocks noChangeArrowheads="1"/>
          </p:cNvSpPr>
          <p:nvPr/>
        </p:nvSpPr>
        <p:spPr bwMode="auto">
          <a:xfrm>
            <a:off x="6269038" y="1852613"/>
            <a:ext cx="1104900" cy="347662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chemeClr val="hlink"/>
                </a:solidFill>
                <a:latin typeface="AvantGarde" pitchFamily="34" charset="0"/>
              </a:rPr>
              <a:t>p5</a:t>
            </a:r>
            <a:endParaRPr lang="en-GB" b="1">
              <a:solidFill>
                <a:schemeClr val="hlink"/>
              </a:solidFill>
              <a:latin typeface="AvantGarde" pitchFamily="34" charset="0"/>
            </a:endParaRPr>
          </a:p>
        </p:txBody>
      </p:sp>
      <p:sp>
        <p:nvSpPr>
          <p:cNvPr id="222256" name="Rectangle 48"/>
          <p:cNvSpPr>
            <a:spLocks noChangeArrowheads="1"/>
          </p:cNvSpPr>
          <p:nvPr/>
        </p:nvSpPr>
        <p:spPr bwMode="auto">
          <a:xfrm>
            <a:off x="6200775" y="1822450"/>
            <a:ext cx="1236663" cy="395288"/>
          </a:xfrm>
          <a:prstGeom prst="rect">
            <a:avLst/>
          </a:prstGeom>
          <a:noFill/>
          <a:ln w="63500" algn="ctr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2257" name="Rectangle 49"/>
          <p:cNvSpPr>
            <a:spLocks noChangeArrowheads="1"/>
          </p:cNvSpPr>
          <p:nvPr/>
        </p:nvSpPr>
        <p:spPr bwMode="auto">
          <a:xfrm>
            <a:off x="6321425" y="1852613"/>
            <a:ext cx="1104900" cy="347662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 dirty="0" smtClean="0">
                <a:solidFill>
                  <a:srgbClr val="2607E1"/>
                </a:solidFill>
                <a:latin typeface="AvantGarde" pitchFamily="34" charset="0"/>
              </a:rPr>
              <a:t>p1</a:t>
            </a:r>
            <a:endParaRPr lang="en-GB" b="1" dirty="0">
              <a:solidFill>
                <a:srgbClr val="2607E1"/>
              </a:solidFill>
              <a:latin typeface="AvantGard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53" grpId="0" animBg="1"/>
      <p:bldP spid="222254" grpId="0" animBg="1"/>
      <p:bldP spid="222255" grpId="0" animBg="1"/>
      <p:bldP spid="222256" grpId="0" animBg="1"/>
      <p:bldP spid="222256" grpId="1" animBg="1"/>
      <p:bldP spid="222257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4"/>
          <p:cNvSpPr>
            <a:spLocks noGrp="1" noChangeAspect="1" noChangeArrowheads="1"/>
          </p:cNvSpPr>
          <p:nvPr>
            <p:ph type="title"/>
          </p:nvPr>
        </p:nvSpPr>
        <p:spPr>
          <a:xfrm>
            <a:off x="0" y="27480"/>
            <a:ext cx="9067800" cy="554640"/>
          </a:xfrm>
          <a:solidFill>
            <a:schemeClr val="accent6">
              <a:lumMod val="75000"/>
            </a:schemeClr>
          </a:solidFill>
        </p:spPr>
        <p:txBody>
          <a:bodyPr wrap="square" lIns="92075" tIns="46038" rIns="92075" bIns="46038">
            <a:spAutoFit/>
          </a:bodyPr>
          <a:lstStyle/>
          <a:p>
            <a:r>
              <a:rPr lang="en-US" dirty="0" smtClean="0"/>
              <a:t>Register renaming example</a:t>
            </a:r>
            <a:endParaRPr lang="en-GB" dirty="0" smtClean="0"/>
          </a:p>
        </p:txBody>
      </p:sp>
      <p:sp>
        <p:nvSpPr>
          <p:cNvPr id="50" name="Content Placeholder 49"/>
          <p:cNvSpPr>
            <a:spLocks noGrp="1"/>
          </p:cNvSpPr>
          <p:nvPr>
            <p:ph idx="1"/>
          </p:nvPr>
        </p:nvSpPr>
        <p:spPr>
          <a:xfrm>
            <a:off x="152400" y="609600"/>
            <a:ext cx="8839200" cy="5943600"/>
          </a:xfrm>
        </p:spPr>
        <p:txBody>
          <a:bodyPr/>
          <a:lstStyle/>
          <a:p>
            <a:r>
              <a:rPr lang="en-US" dirty="0" smtClean="0"/>
              <a:t>Then rename destination</a:t>
            </a:r>
            <a:endParaRPr lang="en-US" dirty="0"/>
          </a:p>
        </p:txBody>
      </p:sp>
      <p:sp>
        <p:nvSpPr>
          <p:cNvPr id="4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4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057" name="Rectangle 5"/>
          <p:cNvSpPr>
            <a:spLocks noChangeArrowheads="1"/>
          </p:cNvSpPr>
          <p:nvPr/>
        </p:nvSpPr>
        <p:spPr bwMode="auto">
          <a:xfrm>
            <a:off x="3644900" y="2144713"/>
            <a:ext cx="3352800" cy="407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GB" sz="1800" b="1">
              <a:latin typeface="AvantGarde" pitchFamily="34" charset="0"/>
            </a:endParaRPr>
          </a:p>
        </p:txBody>
      </p:sp>
      <p:sp>
        <p:nvSpPr>
          <p:cNvPr id="2058" name="Rectangle 6"/>
          <p:cNvSpPr>
            <a:spLocks noChangeArrowheads="1"/>
          </p:cNvSpPr>
          <p:nvPr/>
        </p:nvSpPr>
        <p:spPr bwMode="auto">
          <a:xfrm>
            <a:off x="6210300" y="3798888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59" name="Rectangle 7"/>
          <p:cNvSpPr>
            <a:spLocks noChangeArrowheads="1"/>
          </p:cNvSpPr>
          <p:nvPr/>
        </p:nvSpPr>
        <p:spPr bwMode="auto">
          <a:xfrm>
            <a:off x="6210300" y="3403600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0" name="Rectangle 8"/>
          <p:cNvSpPr>
            <a:spLocks noChangeArrowheads="1"/>
          </p:cNvSpPr>
          <p:nvPr/>
        </p:nvSpPr>
        <p:spPr bwMode="auto">
          <a:xfrm>
            <a:off x="6210300" y="3008313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1" name="Rectangle 9"/>
          <p:cNvSpPr>
            <a:spLocks noChangeArrowheads="1"/>
          </p:cNvSpPr>
          <p:nvPr/>
        </p:nvSpPr>
        <p:spPr bwMode="auto">
          <a:xfrm>
            <a:off x="6210300" y="2613025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2" name="Rectangle 10"/>
          <p:cNvSpPr>
            <a:spLocks noChangeArrowheads="1"/>
          </p:cNvSpPr>
          <p:nvPr/>
        </p:nvSpPr>
        <p:spPr bwMode="auto">
          <a:xfrm>
            <a:off x="6210300" y="2217738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3" name="Rectangle 11"/>
          <p:cNvSpPr>
            <a:spLocks noChangeArrowheads="1"/>
          </p:cNvSpPr>
          <p:nvPr/>
        </p:nvSpPr>
        <p:spPr bwMode="auto">
          <a:xfrm>
            <a:off x="6210300" y="1822450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4" name="Line 12"/>
          <p:cNvSpPr>
            <a:spLocks noChangeShapeType="1"/>
          </p:cNvSpPr>
          <p:nvPr/>
        </p:nvSpPr>
        <p:spPr bwMode="auto">
          <a:xfrm>
            <a:off x="6210300" y="1822450"/>
            <a:ext cx="1236663" cy="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5" name="Line 13"/>
          <p:cNvSpPr>
            <a:spLocks noChangeShapeType="1"/>
          </p:cNvSpPr>
          <p:nvPr/>
        </p:nvSpPr>
        <p:spPr bwMode="auto">
          <a:xfrm>
            <a:off x="6210300" y="2217738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6" name="Line 14"/>
          <p:cNvSpPr>
            <a:spLocks noChangeShapeType="1"/>
          </p:cNvSpPr>
          <p:nvPr/>
        </p:nvSpPr>
        <p:spPr bwMode="auto">
          <a:xfrm>
            <a:off x="6210300" y="2613025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7" name="Line 15"/>
          <p:cNvSpPr>
            <a:spLocks noChangeShapeType="1"/>
          </p:cNvSpPr>
          <p:nvPr/>
        </p:nvSpPr>
        <p:spPr bwMode="auto">
          <a:xfrm>
            <a:off x="6210300" y="3008313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8" name="Line 16"/>
          <p:cNvSpPr>
            <a:spLocks noChangeShapeType="1"/>
          </p:cNvSpPr>
          <p:nvPr/>
        </p:nvSpPr>
        <p:spPr bwMode="auto">
          <a:xfrm>
            <a:off x="6210300" y="3403600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9" name="Line 17"/>
          <p:cNvSpPr>
            <a:spLocks noChangeShapeType="1"/>
          </p:cNvSpPr>
          <p:nvPr/>
        </p:nvSpPr>
        <p:spPr bwMode="auto">
          <a:xfrm>
            <a:off x="6210300" y="3798888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0" name="Line 18"/>
          <p:cNvSpPr>
            <a:spLocks noChangeShapeType="1"/>
          </p:cNvSpPr>
          <p:nvPr/>
        </p:nvSpPr>
        <p:spPr bwMode="auto">
          <a:xfrm>
            <a:off x="6210300" y="4194175"/>
            <a:ext cx="1236663" cy="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1" name="Line 19"/>
          <p:cNvSpPr>
            <a:spLocks noChangeShapeType="1"/>
          </p:cNvSpPr>
          <p:nvPr/>
        </p:nvSpPr>
        <p:spPr bwMode="auto">
          <a:xfrm>
            <a:off x="6210300" y="1822450"/>
            <a:ext cx="0" cy="2371725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2" name="Line 20"/>
          <p:cNvSpPr>
            <a:spLocks noChangeShapeType="1"/>
          </p:cNvSpPr>
          <p:nvPr/>
        </p:nvSpPr>
        <p:spPr bwMode="auto">
          <a:xfrm>
            <a:off x="7446963" y="1822450"/>
            <a:ext cx="0" cy="2371725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3" name="AutoShape 21"/>
          <p:cNvSpPr>
            <a:spLocks noChangeArrowheads="1"/>
          </p:cNvSpPr>
          <p:nvPr/>
        </p:nvSpPr>
        <p:spPr bwMode="auto">
          <a:xfrm>
            <a:off x="5181600" y="2809875"/>
            <a:ext cx="876300" cy="395288"/>
          </a:xfrm>
          <a:prstGeom prst="rightArrow">
            <a:avLst>
              <a:gd name="adj1" fmla="val 50000"/>
              <a:gd name="adj2" fmla="val 55422"/>
            </a:avLst>
          </a:prstGeom>
          <a:solidFill>
            <a:schemeClr val="accent1"/>
          </a:solidFill>
          <a:ln w="9525" cmpd="dbl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74" name="AutoShape 22"/>
          <p:cNvSpPr>
            <a:spLocks noChangeArrowheads="1"/>
          </p:cNvSpPr>
          <p:nvPr/>
        </p:nvSpPr>
        <p:spPr bwMode="auto">
          <a:xfrm rot="5400000">
            <a:off x="6349207" y="4560094"/>
            <a:ext cx="876300" cy="395287"/>
          </a:xfrm>
          <a:prstGeom prst="rightArrow">
            <a:avLst>
              <a:gd name="adj1" fmla="val 50000"/>
              <a:gd name="adj2" fmla="val 55422"/>
            </a:avLst>
          </a:prstGeom>
          <a:solidFill>
            <a:schemeClr val="accent1"/>
          </a:solidFill>
          <a:ln w="9525" cmpd="dbl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75" name="Rectangle 23"/>
          <p:cNvSpPr>
            <a:spLocks noChangeArrowheads="1"/>
          </p:cNvSpPr>
          <p:nvPr/>
        </p:nvSpPr>
        <p:spPr bwMode="auto">
          <a:xfrm>
            <a:off x="4600575" y="1195388"/>
            <a:ext cx="9334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800">
                <a:latin typeface="AvantGarde" pitchFamily="34" charset="0"/>
              </a:rPr>
              <a:t>RAT</a:t>
            </a:r>
          </a:p>
        </p:txBody>
      </p:sp>
      <p:sp>
        <p:nvSpPr>
          <p:cNvPr id="2076" name="Rectangle 24"/>
          <p:cNvSpPr>
            <a:spLocks noChangeArrowheads="1"/>
          </p:cNvSpPr>
          <p:nvPr/>
        </p:nvSpPr>
        <p:spPr bwMode="auto">
          <a:xfrm>
            <a:off x="4132263" y="2182813"/>
            <a:ext cx="1814512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Architectural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Register</a:t>
            </a:r>
          </a:p>
        </p:txBody>
      </p:sp>
      <p:sp>
        <p:nvSpPr>
          <p:cNvPr id="2077" name="Rectangle 25"/>
          <p:cNvSpPr>
            <a:spLocks noChangeArrowheads="1"/>
          </p:cNvSpPr>
          <p:nvPr/>
        </p:nvSpPr>
        <p:spPr bwMode="auto">
          <a:xfrm>
            <a:off x="5857875" y="5208588"/>
            <a:ext cx="1839913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Physical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Register</a:t>
            </a:r>
          </a:p>
        </p:txBody>
      </p:sp>
      <p:sp>
        <p:nvSpPr>
          <p:cNvPr id="2078" name="Rectangle 26"/>
          <p:cNvSpPr>
            <a:spLocks noChangeArrowheads="1"/>
          </p:cNvSpPr>
          <p:nvPr/>
        </p:nvSpPr>
        <p:spPr bwMode="auto">
          <a:xfrm rot="-5400000">
            <a:off x="7502525" y="2787651"/>
            <a:ext cx="17176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# arch. regs</a:t>
            </a:r>
          </a:p>
        </p:txBody>
      </p:sp>
      <p:sp>
        <p:nvSpPr>
          <p:cNvPr id="2079" name="AutoShape 27"/>
          <p:cNvSpPr>
            <a:spLocks/>
          </p:cNvSpPr>
          <p:nvPr/>
        </p:nvSpPr>
        <p:spPr bwMode="auto">
          <a:xfrm>
            <a:off x="7697788" y="1865313"/>
            <a:ext cx="304800" cy="2286000"/>
          </a:xfrm>
          <a:prstGeom prst="rightBrace">
            <a:avLst>
              <a:gd name="adj1" fmla="val 62500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80" name="Rectangle 28"/>
          <p:cNvSpPr>
            <a:spLocks noChangeArrowheads="1"/>
          </p:cNvSpPr>
          <p:nvPr/>
        </p:nvSpPr>
        <p:spPr bwMode="auto">
          <a:xfrm>
            <a:off x="5765800" y="1004888"/>
            <a:ext cx="21383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Lg(# arch. regs)</a:t>
            </a:r>
          </a:p>
        </p:txBody>
      </p:sp>
      <p:sp>
        <p:nvSpPr>
          <p:cNvPr id="2081" name="AutoShape 29"/>
          <p:cNvSpPr>
            <a:spLocks/>
          </p:cNvSpPr>
          <p:nvPr/>
        </p:nvSpPr>
        <p:spPr bwMode="auto">
          <a:xfrm rot="-5400000">
            <a:off x="6683376" y="952500"/>
            <a:ext cx="304800" cy="1222375"/>
          </a:xfrm>
          <a:prstGeom prst="rightBrace">
            <a:avLst>
              <a:gd name="adj1" fmla="val 33420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5934075" y="3125788"/>
            <a:ext cx="1841500" cy="1219200"/>
            <a:chOff x="3504" y="2352"/>
            <a:chExt cx="1584" cy="336"/>
          </a:xfrm>
        </p:grpSpPr>
        <p:sp>
          <p:nvSpPr>
            <p:cNvPr id="2095" name="Freeform 31"/>
            <p:cNvSpPr>
              <a:spLocks/>
            </p:cNvSpPr>
            <p:nvPr/>
          </p:nvSpPr>
          <p:spPr bwMode="auto">
            <a:xfrm>
              <a:off x="3552" y="2400"/>
              <a:ext cx="1440" cy="240"/>
            </a:xfrm>
            <a:custGeom>
              <a:avLst/>
              <a:gdLst>
                <a:gd name="T0" fmla="*/ 0 w 1440"/>
                <a:gd name="T1" fmla="*/ 144 h 240"/>
                <a:gd name="T2" fmla="*/ 432 w 1440"/>
                <a:gd name="T3" fmla="*/ 48 h 240"/>
                <a:gd name="T4" fmla="*/ 912 w 1440"/>
                <a:gd name="T5" fmla="*/ 144 h 240"/>
                <a:gd name="T6" fmla="*/ 1440 w 1440"/>
                <a:gd name="T7" fmla="*/ 0 h 240"/>
                <a:gd name="T8" fmla="*/ 1440 w 1440"/>
                <a:gd name="T9" fmla="*/ 96 h 240"/>
                <a:gd name="T10" fmla="*/ 912 w 1440"/>
                <a:gd name="T11" fmla="*/ 240 h 240"/>
                <a:gd name="T12" fmla="*/ 432 w 1440"/>
                <a:gd name="T13" fmla="*/ 144 h 240"/>
                <a:gd name="T14" fmla="*/ 0 w 1440"/>
                <a:gd name="T15" fmla="*/ 240 h 240"/>
                <a:gd name="T16" fmla="*/ 0 w 1440"/>
                <a:gd name="T17" fmla="*/ 144 h 2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40"/>
                <a:gd name="T28" fmla="*/ 0 h 240"/>
                <a:gd name="T29" fmla="*/ 1440 w 1440"/>
                <a:gd name="T30" fmla="*/ 240 h 24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40" h="240">
                  <a:moveTo>
                    <a:pt x="0" y="144"/>
                  </a:moveTo>
                  <a:lnTo>
                    <a:pt x="432" y="48"/>
                  </a:lnTo>
                  <a:lnTo>
                    <a:pt x="912" y="144"/>
                  </a:lnTo>
                  <a:lnTo>
                    <a:pt x="1440" y="0"/>
                  </a:lnTo>
                  <a:lnTo>
                    <a:pt x="1440" y="96"/>
                  </a:lnTo>
                  <a:lnTo>
                    <a:pt x="912" y="240"/>
                  </a:lnTo>
                  <a:lnTo>
                    <a:pt x="432" y="144"/>
                  </a:lnTo>
                  <a:lnTo>
                    <a:pt x="0" y="24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6" name="Rectangle 32"/>
            <p:cNvSpPr>
              <a:spLocks noChangeArrowheads="1"/>
            </p:cNvSpPr>
            <p:nvPr/>
          </p:nvSpPr>
          <p:spPr bwMode="auto">
            <a:xfrm>
              <a:off x="3504" y="2496"/>
              <a:ext cx="144" cy="192"/>
            </a:xfrm>
            <a:prstGeom prst="rect">
              <a:avLst/>
            </a:prstGeom>
            <a:solidFill>
              <a:schemeClr val="bg1"/>
            </a:solidFill>
            <a:ln w="2857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7" name="Rectangle 33"/>
            <p:cNvSpPr>
              <a:spLocks noChangeArrowheads="1"/>
            </p:cNvSpPr>
            <p:nvPr/>
          </p:nvSpPr>
          <p:spPr bwMode="auto">
            <a:xfrm>
              <a:off x="4944" y="2352"/>
              <a:ext cx="144" cy="192"/>
            </a:xfrm>
            <a:prstGeom prst="rect">
              <a:avLst/>
            </a:prstGeom>
            <a:solidFill>
              <a:schemeClr val="bg1"/>
            </a:solidFill>
            <a:ln w="2857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222242" name="Object 34"/>
          <p:cNvGraphicFramePr>
            <a:graphicFrameLocks noChangeAspect="1"/>
          </p:cNvGraphicFramePr>
          <p:nvPr/>
        </p:nvGraphicFramePr>
        <p:xfrm>
          <a:off x="581025" y="1781175"/>
          <a:ext cx="307975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46" name="Visio" r:id="rId3" imgW="307756" imgH="339471" progId="">
                  <p:embed/>
                </p:oleObj>
              </mc:Choice>
              <mc:Fallback>
                <p:oleObj name="Visio" r:id="rId3" imgW="307756" imgH="339471" progId="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25" y="1781175"/>
                        <a:ext cx="307975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mpd="dbl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2243" name="Rectangle 35"/>
          <p:cNvSpPr>
            <a:spLocks noChangeArrowheads="1"/>
          </p:cNvSpPr>
          <p:nvPr/>
        </p:nvSpPr>
        <p:spPr bwMode="auto">
          <a:xfrm>
            <a:off x="889000" y="1422400"/>
            <a:ext cx="2667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A 	add </a:t>
            </a:r>
            <a:r>
              <a:rPr lang="en-US" sz="1800" b="1" dirty="0">
                <a:solidFill>
                  <a:srgbClr val="FF0000"/>
                </a:solidFill>
                <a:latin typeface="AvantGarde" pitchFamily="34" charset="0"/>
              </a:rPr>
              <a:t>r1</a:t>
            </a:r>
            <a:r>
              <a:rPr lang="en-US" sz="1800" dirty="0">
                <a:latin typeface="AvantGarde" pitchFamily="34" charset="0"/>
              </a:rPr>
              <a:t>, r2, 100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 smtClean="0">
                <a:latin typeface="AvantGarde" pitchFamily="34" charset="0"/>
              </a:rPr>
              <a:t>B 	add r3, r1, r1</a:t>
            </a:r>
            <a:endParaRPr lang="en-US" sz="1800" dirty="0">
              <a:latin typeface="AvantGarde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C	sub r1, r2, r2</a:t>
            </a:r>
          </a:p>
        </p:txBody>
      </p:sp>
      <p:sp>
        <p:nvSpPr>
          <p:cNvPr id="222244" name="Rectangle 36"/>
          <p:cNvSpPr>
            <a:spLocks noChangeArrowheads="1"/>
          </p:cNvSpPr>
          <p:nvPr/>
        </p:nvSpPr>
        <p:spPr bwMode="auto">
          <a:xfrm>
            <a:off x="1009650" y="1022350"/>
            <a:ext cx="179228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>
                <a:latin typeface="AvantGarde" pitchFamily="34" charset="0"/>
              </a:rPr>
              <a:t>Original Code</a:t>
            </a:r>
            <a:endParaRPr lang="en-GB" sz="1800" b="1">
              <a:latin typeface="AvantGarde" pitchFamily="34" charset="0"/>
            </a:endParaRPr>
          </a:p>
        </p:txBody>
      </p:sp>
      <p:graphicFrame>
        <p:nvGraphicFramePr>
          <p:cNvPr id="222246" name="Object 38"/>
          <p:cNvGraphicFramePr>
            <a:graphicFrameLocks noChangeAspect="1"/>
          </p:cNvGraphicFramePr>
          <p:nvPr/>
        </p:nvGraphicFramePr>
        <p:xfrm>
          <a:off x="581025" y="4410075"/>
          <a:ext cx="307975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47" name="Visio" r:id="rId5" imgW="307756" imgH="339471" progId="">
                  <p:embed/>
                </p:oleObj>
              </mc:Choice>
              <mc:Fallback>
                <p:oleObj name="Visio" r:id="rId5" imgW="307756" imgH="339471" progId="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25" y="4410075"/>
                        <a:ext cx="307975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mpd="dbl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2247" name="Rectangle 39"/>
          <p:cNvSpPr>
            <a:spLocks noChangeArrowheads="1"/>
          </p:cNvSpPr>
          <p:nvPr/>
        </p:nvSpPr>
        <p:spPr bwMode="auto">
          <a:xfrm>
            <a:off x="889000" y="4051300"/>
            <a:ext cx="2667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A 	add </a:t>
            </a:r>
            <a:r>
              <a:rPr lang="en-US" sz="1800" b="1" dirty="0">
                <a:solidFill>
                  <a:srgbClr val="FF0000"/>
                </a:solidFill>
                <a:latin typeface="AvantGarde" pitchFamily="34" charset="0"/>
              </a:rPr>
              <a:t>p4</a:t>
            </a:r>
            <a:r>
              <a:rPr lang="en-US" sz="1800" dirty="0">
                <a:latin typeface="AvantGarde" pitchFamily="34" charset="0"/>
              </a:rPr>
              <a:t>, p2, 100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B 	</a:t>
            </a:r>
            <a:r>
              <a:rPr lang="en-US" sz="1800" dirty="0" smtClean="0">
                <a:latin typeface="AvantGarde" pitchFamily="34" charset="0"/>
              </a:rPr>
              <a:t>add p5, p4, p4</a:t>
            </a:r>
            <a:endParaRPr lang="en-US" sz="1800" dirty="0">
              <a:latin typeface="AvantGarde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C	sub </a:t>
            </a:r>
            <a:r>
              <a:rPr lang="en-US" sz="1800" dirty="0" smtClean="0">
                <a:latin typeface="AvantGarde" pitchFamily="34" charset="0"/>
              </a:rPr>
              <a:t>p6 </a:t>
            </a:r>
            <a:r>
              <a:rPr lang="en-US" sz="1800" dirty="0">
                <a:latin typeface="AvantGarde" pitchFamily="34" charset="0"/>
              </a:rPr>
              <a:t>p2, p2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sz="1800" dirty="0">
              <a:latin typeface="AvantGarde" pitchFamily="34" charset="0"/>
            </a:endParaRPr>
          </a:p>
        </p:txBody>
      </p:sp>
      <p:sp>
        <p:nvSpPr>
          <p:cNvPr id="222248" name="Rectangle 40"/>
          <p:cNvSpPr>
            <a:spLocks noChangeArrowheads="1"/>
          </p:cNvSpPr>
          <p:nvPr/>
        </p:nvSpPr>
        <p:spPr bwMode="auto">
          <a:xfrm>
            <a:off x="1009650" y="3651250"/>
            <a:ext cx="20177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>
                <a:latin typeface="AvantGarde" pitchFamily="34" charset="0"/>
              </a:rPr>
              <a:t>Renamed Code</a:t>
            </a:r>
            <a:endParaRPr lang="en-GB" sz="1800" b="1">
              <a:latin typeface="AvantGarde" pitchFamily="34" charset="0"/>
            </a:endParaRPr>
          </a:p>
        </p:txBody>
      </p:sp>
      <p:sp>
        <p:nvSpPr>
          <p:cNvPr id="2087" name="Rectangle 42"/>
          <p:cNvSpPr>
            <a:spLocks noChangeArrowheads="1"/>
          </p:cNvSpPr>
          <p:nvPr/>
        </p:nvSpPr>
        <p:spPr bwMode="auto">
          <a:xfrm>
            <a:off x="6262688" y="1844675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p1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088" name="Rectangle 43"/>
          <p:cNvSpPr>
            <a:spLocks noChangeArrowheads="1"/>
          </p:cNvSpPr>
          <p:nvPr/>
        </p:nvSpPr>
        <p:spPr bwMode="auto">
          <a:xfrm>
            <a:off x="6275388" y="2244725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p2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089" name="Rectangle 44"/>
          <p:cNvSpPr>
            <a:spLocks noChangeArrowheads="1"/>
          </p:cNvSpPr>
          <p:nvPr/>
        </p:nvSpPr>
        <p:spPr bwMode="auto">
          <a:xfrm>
            <a:off x="6262688" y="26352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p3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22253" name="Rectangle 45"/>
          <p:cNvSpPr>
            <a:spLocks noChangeArrowheads="1"/>
          </p:cNvSpPr>
          <p:nvPr/>
        </p:nvSpPr>
        <p:spPr bwMode="auto">
          <a:xfrm>
            <a:off x="6234113" y="18478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p4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22254" name="Rectangle 46"/>
          <p:cNvSpPr>
            <a:spLocks noChangeArrowheads="1"/>
          </p:cNvSpPr>
          <p:nvPr/>
        </p:nvSpPr>
        <p:spPr bwMode="auto">
          <a:xfrm>
            <a:off x="6269038" y="18478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p5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22255" name="Rectangle 47"/>
          <p:cNvSpPr>
            <a:spLocks noChangeArrowheads="1"/>
          </p:cNvSpPr>
          <p:nvPr/>
        </p:nvSpPr>
        <p:spPr bwMode="auto">
          <a:xfrm>
            <a:off x="6269038" y="1852613"/>
            <a:ext cx="1104900" cy="347662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chemeClr val="hlink"/>
                </a:solidFill>
                <a:latin typeface="AvantGarde" pitchFamily="34" charset="0"/>
              </a:rPr>
              <a:t>p5</a:t>
            </a:r>
            <a:endParaRPr lang="en-GB" b="1">
              <a:solidFill>
                <a:schemeClr val="hlink"/>
              </a:solidFill>
              <a:latin typeface="AvantGarde" pitchFamily="34" charset="0"/>
            </a:endParaRPr>
          </a:p>
        </p:txBody>
      </p:sp>
      <p:sp>
        <p:nvSpPr>
          <p:cNvPr id="222256" name="Rectangle 48"/>
          <p:cNvSpPr>
            <a:spLocks noChangeArrowheads="1"/>
          </p:cNvSpPr>
          <p:nvPr/>
        </p:nvSpPr>
        <p:spPr bwMode="auto">
          <a:xfrm>
            <a:off x="6200775" y="1822450"/>
            <a:ext cx="1236663" cy="395288"/>
          </a:xfrm>
          <a:prstGeom prst="rect">
            <a:avLst/>
          </a:prstGeom>
          <a:noFill/>
          <a:ln w="63500" algn="ctr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2257" name="Rectangle 49"/>
          <p:cNvSpPr>
            <a:spLocks noChangeArrowheads="1"/>
          </p:cNvSpPr>
          <p:nvPr/>
        </p:nvSpPr>
        <p:spPr bwMode="auto">
          <a:xfrm>
            <a:off x="6321425" y="1852613"/>
            <a:ext cx="1104900" cy="347662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 dirty="0" smtClean="0">
                <a:solidFill>
                  <a:srgbClr val="FF0000"/>
                </a:solidFill>
                <a:latin typeface="AvantGarde" pitchFamily="34" charset="0"/>
              </a:rPr>
              <a:t>p4</a:t>
            </a:r>
            <a:endParaRPr lang="en-GB" b="1" dirty="0">
              <a:solidFill>
                <a:srgbClr val="FF0000"/>
              </a:solidFill>
              <a:latin typeface="AvantGarde" pitchFamily="34" charset="0"/>
            </a:endParaRPr>
          </a:p>
        </p:txBody>
      </p:sp>
      <p:cxnSp>
        <p:nvCxnSpPr>
          <p:cNvPr id="52" name="Straight Arrow Connector 51"/>
          <p:cNvCxnSpPr/>
          <p:nvPr/>
        </p:nvCxnSpPr>
        <p:spPr bwMode="auto">
          <a:xfrm rot="10800000" flipV="1">
            <a:off x="7162800" y="1447800"/>
            <a:ext cx="990600" cy="5334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TextBox 52"/>
          <p:cNvSpPr txBox="1"/>
          <p:nvPr/>
        </p:nvSpPr>
        <p:spPr>
          <a:xfrm>
            <a:off x="7812532" y="990600"/>
            <a:ext cx="13660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From free</a:t>
            </a:r>
            <a:b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list</a:t>
            </a:r>
          </a:p>
        </p:txBody>
      </p:sp>
      <p:cxnSp>
        <p:nvCxnSpPr>
          <p:cNvPr id="57" name="Straight Arrow Connector 56"/>
          <p:cNvCxnSpPr/>
          <p:nvPr/>
        </p:nvCxnSpPr>
        <p:spPr bwMode="auto">
          <a:xfrm rot="5400000">
            <a:off x="4038600" y="2743200"/>
            <a:ext cx="3200400" cy="1828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8" name="Rectangle 43"/>
          <p:cNvSpPr>
            <a:spLocks noChangeArrowheads="1"/>
          </p:cNvSpPr>
          <p:nvPr/>
        </p:nvSpPr>
        <p:spPr bwMode="auto">
          <a:xfrm>
            <a:off x="3657600" y="5257800"/>
            <a:ext cx="762000" cy="347663"/>
          </a:xfrm>
          <a:prstGeom prst="rect">
            <a:avLst/>
          </a:prstGeom>
          <a:solidFill>
            <a:srgbClr val="85D99F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 dirty="0" smtClean="0">
                <a:solidFill>
                  <a:srgbClr val="2607E1"/>
                </a:solidFill>
                <a:latin typeface="AvantGarde" pitchFamily="34" charset="0"/>
              </a:rPr>
              <a:t>r1</a:t>
            </a:r>
            <a:endParaRPr lang="en-GB" b="1" dirty="0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59" name="Rectangle 43"/>
          <p:cNvSpPr>
            <a:spLocks noChangeArrowheads="1"/>
          </p:cNvSpPr>
          <p:nvPr/>
        </p:nvSpPr>
        <p:spPr bwMode="auto">
          <a:xfrm>
            <a:off x="4419600" y="5257800"/>
            <a:ext cx="762000" cy="347663"/>
          </a:xfrm>
          <a:prstGeom prst="rect">
            <a:avLst/>
          </a:prstGeom>
          <a:solidFill>
            <a:srgbClr val="85D99F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20000"/>
              </a:spcBef>
            </a:pPr>
            <a:r>
              <a:rPr lang="en-US" b="1" dirty="0" smtClean="0">
                <a:solidFill>
                  <a:srgbClr val="2607E1"/>
                </a:solidFill>
                <a:latin typeface="AvantGarde" pitchFamily="34" charset="0"/>
              </a:rPr>
              <a:t>p2</a:t>
            </a:r>
            <a:endParaRPr lang="en-GB" b="1" dirty="0">
              <a:solidFill>
                <a:srgbClr val="2607E1"/>
              </a:solidFill>
              <a:latin typeface="AvantGarde" pitchFamily="34" charset="0"/>
            </a:endParaRPr>
          </a:p>
        </p:txBody>
      </p:sp>
      <p:cxnSp>
        <p:nvCxnSpPr>
          <p:cNvPr id="61" name="Straight Arrow Connector 60"/>
          <p:cNvCxnSpPr/>
          <p:nvPr/>
        </p:nvCxnSpPr>
        <p:spPr bwMode="auto">
          <a:xfrm rot="5400000">
            <a:off x="2857500" y="5753100"/>
            <a:ext cx="11430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2" name="TextBox 61"/>
          <p:cNvSpPr txBox="1"/>
          <p:nvPr/>
        </p:nvSpPr>
        <p:spPr>
          <a:xfrm>
            <a:off x="3962400" y="4876800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ROB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3657600" y="6172200"/>
            <a:ext cx="27478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For recovery purposes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53" grpId="0" animBg="1"/>
      <p:bldP spid="222254" grpId="0" animBg="1"/>
      <p:bldP spid="222255" grpId="0" animBg="1"/>
      <p:bldP spid="222256" grpId="0" animBg="1"/>
      <p:bldP spid="222256" grpId="1" animBg="1"/>
      <p:bldP spid="222257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4"/>
          <p:cNvSpPr>
            <a:spLocks noGrp="1" noChangeAspect="1" noChangeArrowheads="1"/>
          </p:cNvSpPr>
          <p:nvPr>
            <p:ph type="title"/>
          </p:nvPr>
        </p:nvSpPr>
        <p:spPr>
          <a:xfrm>
            <a:off x="0" y="27480"/>
            <a:ext cx="9067800" cy="554640"/>
          </a:xfrm>
          <a:solidFill>
            <a:schemeClr val="accent6">
              <a:lumMod val="75000"/>
            </a:schemeClr>
          </a:solidFill>
        </p:spPr>
        <p:txBody>
          <a:bodyPr wrap="square" lIns="92075" tIns="46038" rIns="92075" bIns="46038">
            <a:spAutoFit/>
          </a:bodyPr>
          <a:lstStyle/>
          <a:p>
            <a:r>
              <a:rPr lang="en-US" dirty="0" smtClean="0"/>
              <a:t>Register renaming example</a:t>
            </a:r>
            <a:endParaRPr lang="en-GB" dirty="0" smtClean="0"/>
          </a:p>
        </p:txBody>
      </p:sp>
      <p:sp>
        <p:nvSpPr>
          <p:cNvPr id="50" name="Content Placeholder 49"/>
          <p:cNvSpPr>
            <a:spLocks noGrp="1"/>
          </p:cNvSpPr>
          <p:nvPr>
            <p:ph idx="1"/>
          </p:nvPr>
        </p:nvSpPr>
        <p:spPr>
          <a:xfrm>
            <a:off x="152400" y="609600"/>
            <a:ext cx="8839200" cy="5943600"/>
          </a:xfrm>
        </p:spPr>
        <p:txBody>
          <a:bodyPr/>
          <a:lstStyle/>
          <a:p>
            <a:r>
              <a:rPr lang="en-US" dirty="0" smtClean="0"/>
              <a:t>Rename inputs</a:t>
            </a:r>
            <a:endParaRPr lang="en-US" dirty="0"/>
          </a:p>
        </p:txBody>
      </p:sp>
      <p:sp>
        <p:nvSpPr>
          <p:cNvPr id="4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4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057" name="Rectangle 5"/>
          <p:cNvSpPr>
            <a:spLocks noChangeArrowheads="1"/>
          </p:cNvSpPr>
          <p:nvPr/>
        </p:nvSpPr>
        <p:spPr bwMode="auto">
          <a:xfrm>
            <a:off x="3644900" y="2144713"/>
            <a:ext cx="3352800" cy="407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GB" sz="1800" b="1">
              <a:latin typeface="AvantGarde" pitchFamily="34" charset="0"/>
            </a:endParaRPr>
          </a:p>
        </p:txBody>
      </p:sp>
      <p:sp>
        <p:nvSpPr>
          <p:cNvPr id="2058" name="Rectangle 6"/>
          <p:cNvSpPr>
            <a:spLocks noChangeArrowheads="1"/>
          </p:cNvSpPr>
          <p:nvPr/>
        </p:nvSpPr>
        <p:spPr bwMode="auto">
          <a:xfrm>
            <a:off x="6210300" y="3798888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59" name="Rectangle 7"/>
          <p:cNvSpPr>
            <a:spLocks noChangeArrowheads="1"/>
          </p:cNvSpPr>
          <p:nvPr/>
        </p:nvSpPr>
        <p:spPr bwMode="auto">
          <a:xfrm>
            <a:off x="6210300" y="3403600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0" name="Rectangle 8"/>
          <p:cNvSpPr>
            <a:spLocks noChangeArrowheads="1"/>
          </p:cNvSpPr>
          <p:nvPr/>
        </p:nvSpPr>
        <p:spPr bwMode="auto">
          <a:xfrm>
            <a:off x="6210300" y="3008313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1" name="Rectangle 9"/>
          <p:cNvSpPr>
            <a:spLocks noChangeArrowheads="1"/>
          </p:cNvSpPr>
          <p:nvPr/>
        </p:nvSpPr>
        <p:spPr bwMode="auto">
          <a:xfrm>
            <a:off x="6210300" y="2613025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2" name="Rectangle 10"/>
          <p:cNvSpPr>
            <a:spLocks noChangeArrowheads="1"/>
          </p:cNvSpPr>
          <p:nvPr/>
        </p:nvSpPr>
        <p:spPr bwMode="auto">
          <a:xfrm>
            <a:off x="6210300" y="2217738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3" name="Rectangle 11"/>
          <p:cNvSpPr>
            <a:spLocks noChangeArrowheads="1"/>
          </p:cNvSpPr>
          <p:nvPr/>
        </p:nvSpPr>
        <p:spPr bwMode="auto">
          <a:xfrm>
            <a:off x="6210300" y="1822450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4" name="Line 12"/>
          <p:cNvSpPr>
            <a:spLocks noChangeShapeType="1"/>
          </p:cNvSpPr>
          <p:nvPr/>
        </p:nvSpPr>
        <p:spPr bwMode="auto">
          <a:xfrm>
            <a:off x="6210300" y="1822450"/>
            <a:ext cx="1236663" cy="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5" name="Line 13"/>
          <p:cNvSpPr>
            <a:spLocks noChangeShapeType="1"/>
          </p:cNvSpPr>
          <p:nvPr/>
        </p:nvSpPr>
        <p:spPr bwMode="auto">
          <a:xfrm>
            <a:off x="6210300" y="2217738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6" name="Line 14"/>
          <p:cNvSpPr>
            <a:spLocks noChangeShapeType="1"/>
          </p:cNvSpPr>
          <p:nvPr/>
        </p:nvSpPr>
        <p:spPr bwMode="auto">
          <a:xfrm>
            <a:off x="6210300" y="2613025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7" name="Line 15"/>
          <p:cNvSpPr>
            <a:spLocks noChangeShapeType="1"/>
          </p:cNvSpPr>
          <p:nvPr/>
        </p:nvSpPr>
        <p:spPr bwMode="auto">
          <a:xfrm>
            <a:off x="6210300" y="3008313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8" name="Line 16"/>
          <p:cNvSpPr>
            <a:spLocks noChangeShapeType="1"/>
          </p:cNvSpPr>
          <p:nvPr/>
        </p:nvSpPr>
        <p:spPr bwMode="auto">
          <a:xfrm>
            <a:off x="6210300" y="3403600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9" name="Line 17"/>
          <p:cNvSpPr>
            <a:spLocks noChangeShapeType="1"/>
          </p:cNvSpPr>
          <p:nvPr/>
        </p:nvSpPr>
        <p:spPr bwMode="auto">
          <a:xfrm>
            <a:off x="6210300" y="3798888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0" name="Line 18"/>
          <p:cNvSpPr>
            <a:spLocks noChangeShapeType="1"/>
          </p:cNvSpPr>
          <p:nvPr/>
        </p:nvSpPr>
        <p:spPr bwMode="auto">
          <a:xfrm>
            <a:off x="6210300" y="4194175"/>
            <a:ext cx="1236663" cy="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1" name="Line 19"/>
          <p:cNvSpPr>
            <a:spLocks noChangeShapeType="1"/>
          </p:cNvSpPr>
          <p:nvPr/>
        </p:nvSpPr>
        <p:spPr bwMode="auto">
          <a:xfrm>
            <a:off x="6210300" y="1822450"/>
            <a:ext cx="0" cy="2371725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2" name="Line 20"/>
          <p:cNvSpPr>
            <a:spLocks noChangeShapeType="1"/>
          </p:cNvSpPr>
          <p:nvPr/>
        </p:nvSpPr>
        <p:spPr bwMode="auto">
          <a:xfrm>
            <a:off x="7446963" y="1822450"/>
            <a:ext cx="0" cy="2371725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3" name="AutoShape 21"/>
          <p:cNvSpPr>
            <a:spLocks noChangeArrowheads="1"/>
          </p:cNvSpPr>
          <p:nvPr/>
        </p:nvSpPr>
        <p:spPr bwMode="auto">
          <a:xfrm>
            <a:off x="5181600" y="2809875"/>
            <a:ext cx="876300" cy="395288"/>
          </a:xfrm>
          <a:prstGeom prst="rightArrow">
            <a:avLst>
              <a:gd name="adj1" fmla="val 50000"/>
              <a:gd name="adj2" fmla="val 55422"/>
            </a:avLst>
          </a:prstGeom>
          <a:solidFill>
            <a:schemeClr val="accent1"/>
          </a:solidFill>
          <a:ln w="9525" cmpd="dbl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74" name="AutoShape 22"/>
          <p:cNvSpPr>
            <a:spLocks noChangeArrowheads="1"/>
          </p:cNvSpPr>
          <p:nvPr/>
        </p:nvSpPr>
        <p:spPr bwMode="auto">
          <a:xfrm rot="5400000">
            <a:off x="6349207" y="4560094"/>
            <a:ext cx="876300" cy="395287"/>
          </a:xfrm>
          <a:prstGeom prst="rightArrow">
            <a:avLst>
              <a:gd name="adj1" fmla="val 50000"/>
              <a:gd name="adj2" fmla="val 55422"/>
            </a:avLst>
          </a:prstGeom>
          <a:solidFill>
            <a:schemeClr val="accent1"/>
          </a:solidFill>
          <a:ln w="9525" cmpd="dbl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75" name="Rectangle 23"/>
          <p:cNvSpPr>
            <a:spLocks noChangeArrowheads="1"/>
          </p:cNvSpPr>
          <p:nvPr/>
        </p:nvSpPr>
        <p:spPr bwMode="auto">
          <a:xfrm>
            <a:off x="4600575" y="1195388"/>
            <a:ext cx="9334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800">
                <a:latin typeface="AvantGarde" pitchFamily="34" charset="0"/>
              </a:rPr>
              <a:t>RAT</a:t>
            </a:r>
          </a:p>
        </p:txBody>
      </p:sp>
      <p:sp>
        <p:nvSpPr>
          <p:cNvPr id="2076" name="Rectangle 24"/>
          <p:cNvSpPr>
            <a:spLocks noChangeArrowheads="1"/>
          </p:cNvSpPr>
          <p:nvPr/>
        </p:nvSpPr>
        <p:spPr bwMode="auto">
          <a:xfrm>
            <a:off x="4132263" y="2182813"/>
            <a:ext cx="1814512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Architectural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Register</a:t>
            </a:r>
          </a:p>
        </p:txBody>
      </p:sp>
      <p:sp>
        <p:nvSpPr>
          <p:cNvPr id="2077" name="Rectangle 25"/>
          <p:cNvSpPr>
            <a:spLocks noChangeArrowheads="1"/>
          </p:cNvSpPr>
          <p:nvPr/>
        </p:nvSpPr>
        <p:spPr bwMode="auto">
          <a:xfrm>
            <a:off x="5857875" y="5208588"/>
            <a:ext cx="1839913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Physical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Register</a:t>
            </a:r>
          </a:p>
        </p:txBody>
      </p:sp>
      <p:sp>
        <p:nvSpPr>
          <p:cNvPr id="2078" name="Rectangle 26"/>
          <p:cNvSpPr>
            <a:spLocks noChangeArrowheads="1"/>
          </p:cNvSpPr>
          <p:nvPr/>
        </p:nvSpPr>
        <p:spPr bwMode="auto">
          <a:xfrm rot="-5400000">
            <a:off x="7502525" y="2787651"/>
            <a:ext cx="17176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# arch. regs</a:t>
            </a:r>
          </a:p>
        </p:txBody>
      </p:sp>
      <p:sp>
        <p:nvSpPr>
          <p:cNvPr id="2079" name="AutoShape 27"/>
          <p:cNvSpPr>
            <a:spLocks/>
          </p:cNvSpPr>
          <p:nvPr/>
        </p:nvSpPr>
        <p:spPr bwMode="auto">
          <a:xfrm>
            <a:off x="7697788" y="1865313"/>
            <a:ext cx="304800" cy="2286000"/>
          </a:xfrm>
          <a:prstGeom prst="rightBrace">
            <a:avLst>
              <a:gd name="adj1" fmla="val 62500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80" name="Rectangle 28"/>
          <p:cNvSpPr>
            <a:spLocks noChangeArrowheads="1"/>
          </p:cNvSpPr>
          <p:nvPr/>
        </p:nvSpPr>
        <p:spPr bwMode="auto">
          <a:xfrm>
            <a:off x="5765800" y="1004888"/>
            <a:ext cx="21383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Lg(# arch. regs)</a:t>
            </a:r>
          </a:p>
        </p:txBody>
      </p:sp>
      <p:sp>
        <p:nvSpPr>
          <p:cNvPr id="2081" name="AutoShape 29"/>
          <p:cNvSpPr>
            <a:spLocks/>
          </p:cNvSpPr>
          <p:nvPr/>
        </p:nvSpPr>
        <p:spPr bwMode="auto">
          <a:xfrm rot="-5400000">
            <a:off x="6683376" y="952500"/>
            <a:ext cx="304800" cy="1222375"/>
          </a:xfrm>
          <a:prstGeom prst="rightBrace">
            <a:avLst>
              <a:gd name="adj1" fmla="val 33420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5934075" y="3125788"/>
            <a:ext cx="1841500" cy="1219200"/>
            <a:chOff x="3504" y="2352"/>
            <a:chExt cx="1584" cy="336"/>
          </a:xfrm>
        </p:grpSpPr>
        <p:sp>
          <p:nvSpPr>
            <p:cNvPr id="2095" name="Freeform 31"/>
            <p:cNvSpPr>
              <a:spLocks/>
            </p:cNvSpPr>
            <p:nvPr/>
          </p:nvSpPr>
          <p:spPr bwMode="auto">
            <a:xfrm>
              <a:off x="3552" y="2400"/>
              <a:ext cx="1440" cy="240"/>
            </a:xfrm>
            <a:custGeom>
              <a:avLst/>
              <a:gdLst>
                <a:gd name="T0" fmla="*/ 0 w 1440"/>
                <a:gd name="T1" fmla="*/ 144 h 240"/>
                <a:gd name="T2" fmla="*/ 432 w 1440"/>
                <a:gd name="T3" fmla="*/ 48 h 240"/>
                <a:gd name="T4" fmla="*/ 912 w 1440"/>
                <a:gd name="T5" fmla="*/ 144 h 240"/>
                <a:gd name="T6" fmla="*/ 1440 w 1440"/>
                <a:gd name="T7" fmla="*/ 0 h 240"/>
                <a:gd name="T8" fmla="*/ 1440 w 1440"/>
                <a:gd name="T9" fmla="*/ 96 h 240"/>
                <a:gd name="T10" fmla="*/ 912 w 1440"/>
                <a:gd name="T11" fmla="*/ 240 h 240"/>
                <a:gd name="T12" fmla="*/ 432 w 1440"/>
                <a:gd name="T13" fmla="*/ 144 h 240"/>
                <a:gd name="T14" fmla="*/ 0 w 1440"/>
                <a:gd name="T15" fmla="*/ 240 h 240"/>
                <a:gd name="T16" fmla="*/ 0 w 1440"/>
                <a:gd name="T17" fmla="*/ 144 h 2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40"/>
                <a:gd name="T28" fmla="*/ 0 h 240"/>
                <a:gd name="T29" fmla="*/ 1440 w 1440"/>
                <a:gd name="T30" fmla="*/ 240 h 24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40" h="240">
                  <a:moveTo>
                    <a:pt x="0" y="144"/>
                  </a:moveTo>
                  <a:lnTo>
                    <a:pt x="432" y="48"/>
                  </a:lnTo>
                  <a:lnTo>
                    <a:pt x="912" y="144"/>
                  </a:lnTo>
                  <a:lnTo>
                    <a:pt x="1440" y="0"/>
                  </a:lnTo>
                  <a:lnTo>
                    <a:pt x="1440" y="96"/>
                  </a:lnTo>
                  <a:lnTo>
                    <a:pt x="912" y="240"/>
                  </a:lnTo>
                  <a:lnTo>
                    <a:pt x="432" y="144"/>
                  </a:lnTo>
                  <a:lnTo>
                    <a:pt x="0" y="24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6" name="Rectangle 32"/>
            <p:cNvSpPr>
              <a:spLocks noChangeArrowheads="1"/>
            </p:cNvSpPr>
            <p:nvPr/>
          </p:nvSpPr>
          <p:spPr bwMode="auto">
            <a:xfrm>
              <a:off x="3504" y="2496"/>
              <a:ext cx="144" cy="192"/>
            </a:xfrm>
            <a:prstGeom prst="rect">
              <a:avLst/>
            </a:prstGeom>
            <a:solidFill>
              <a:schemeClr val="bg1"/>
            </a:solidFill>
            <a:ln w="2857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7" name="Rectangle 33"/>
            <p:cNvSpPr>
              <a:spLocks noChangeArrowheads="1"/>
            </p:cNvSpPr>
            <p:nvPr/>
          </p:nvSpPr>
          <p:spPr bwMode="auto">
            <a:xfrm>
              <a:off x="4944" y="2352"/>
              <a:ext cx="144" cy="192"/>
            </a:xfrm>
            <a:prstGeom prst="rect">
              <a:avLst/>
            </a:prstGeom>
            <a:solidFill>
              <a:schemeClr val="bg1"/>
            </a:solidFill>
            <a:ln w="2857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222242" name="Object 34"/>
          <p:cNvGraphicFramePr>
            <a:graphicFrameLocks noChangeAspect="1"/>
          </p:cNvGraphicFramePr>
          <p:nvPr/>
        </p:nvGraphicFramePr>
        <p:xfrm>
          <a:off x="581025" y="1781175"/>
          <a:ext cx="307975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94" name="Visio" r:id="rId3" imgW="307756" imgH="339471" progId="">
                  <p:embed/>
                </p:oleObj>
              </mc:Choice>
              <mc:Fallback>
                <p:oleObj name="Visio" r:id="rId3" imgW="307756" imgH="339471" progId="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25" y="1781175"/>
                        <a:ext cx="307975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mpd="dbl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2243" name="Rectangle 35"/>
          <p:cNvSpPr>
            <a:spLocks noChangeArrowheads="1"/>
          </p:cNvSpPr>
          <p:nvPr/>
        </p:nvSpPr>
        <p:spPr bwMode="auto">
          <a:xfrm>
            <a:off x="889000" y="1422400"/>
            <a:ext cx="2667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A 	add </a:t>
            </a:r>
            <a:r>
              <a:rPr lang="en-US" sz="1800" b="1" dirty="0">
                <a:latin typeface="AvantGarde" pitchFamily="34" charset="0"/>
              </a:rPr>
              <a:t>r1</a:t>
            </a:r>
            <a:r>
              <a:rPr lang="en-US" sz="1800" dirty="0">
                <a:latin typeface="AvantGarde" pitchFamily="34" charset="0"/>
              </a:rPr>
              <a:t>, r2, 100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 smtClean="0">
                <a:latin typeface="AvantGarde" pitchFamily="34" charset="0"/>
              </a:rPr>
              <a:t>B 	add r3, r1, r1</a:t>
            </a:r>
            <a:endParaRPr lang="en-US" sz="1800" dirty="0">
              <a:latin typeface="AvantGarde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C	sub r1, r2, r2</a:t>
            </a:r>
          </a:p>
        </p:txBody>
      </p:sp>
      <p:sp>
        <p:nvSpPr>
          <p:cNvPr id="222244" name="Rectangle 36"/>
          <p:cNvSpPr>
            <a:spLocks noChangeArrowheads="1"/>
          </p:cNvSpPr>
          <p:nvPr/>
        </p:nvSpPr>
        <p:spPr bwMode="auto">
          <a:xfrm>
            <a:off x="1009650" y="1022350"/>
            <a:ext cx="179228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>
                <a:latin typeface="AvantGarde" pitchFamily="34" charset="0"/>
              </a:rPr>
              <a:t>Original Code</a:t>
            </a:r>
            <a:endParaRPr lang="en-GB" sz="1800" b="1">
              <a:latin typeface="AvantGarde" pitchFamily="34" charset="0"/>
            </a:endParaRPr>
          </a:p>
        </p:txBody>
      </p:sp>
      <p:graphicFrame>
        <p:nvGraphicFramePr>
          <p:cNvPr id="222246" name="Object 38"/>
          <p:cNvGraphicFramePr>
            <a:graphicFrameLocks noChangeAspect="1"/>
          </p:cNvGraphicFramePr>
          <p:nvPr/>
        </p:nvGraphicFramePr>
        <p:xfrm>
          <a:off x="581025" y="4410075"/>
          <a:ext cx="307975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95" name="Visio" r:id="rId5" imgW="307756" imgH="339471" progId="">
                  <p:embed/>
                </p:oleObj>
              </mc:Choice>
              <mc:Fallback>
                <p:oleObj name="Visio" r:id="rId5" imgW="307756" imgH="339471" progId="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25" y="4410075"/>
                        <a:ext cx="307975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mpd="dbl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2247" name="Rectangle 39"/>
          <p:cNvSpPr>
            <a:spLocks noChangeArrowheads="1"/>
          </p:cNvSpPr>
          <p:nvPr/>
        </p:nvSpPr>
        <p:spPr bwMode="auto">
          <a:xfrm>
            <a:off x="889000" y="4051300"/>
            <a:ext cx="2667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A 	add </a:t>
            </a:r>
            <a:r>
              <a:rPr lang="en-US" sz="1800" b="1" dirty="0">
                <a:solidFill>
                  <a:srgbClr val="FF0000"/>
                </a:solidFill>
                <a:latin typeface="AvantGarde" pitchFamily="34" charset="0"/>
              </a:rPr>
              <a:t>p4</a:t>
            </a:r>
            <a:r>
              <a:rPr lang="en-US" sz="1800" dirty="0">
                <a:latin typeface="AvantGarde" pitchFamily="34" charset="0"/>
              </a:rPr>
              <a:t>, p2, 100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B 	</a:t>
            </a:r>
            <a:r>
              <a:rPr lang="en-US" sz="1800" dirty="0" smtClean="0">
                <a:latin typeface="AvantGarde" pitchFamily="34" charset="0"/>
              </a:rPr>
              <a:t>add p5, </a:t>
            </a:r>
            <a:r>
              <a:rPr lang="en-US" sz="1800" dirty="0" smtClean="0">
                <a:solidFill>
                  <a:srgbClr val="FF0000"/>
                </a:solidFill>
                <a:latin typeface="AvantGarde" pitchFamily="34" charset="0"/>
              </a:rPr>
              <a:t>p4</a:t>
            </a:r>
            <a:r>
              <a:rPr lang="en-US" sz="1800" dirty="0" smtClean="0">
                <a:solidFill>
                  <a:schemeClr val="hlink"/>
                </a:solidFill>
                <a:latin typeface="AvantGarde" pitchFamily="34" charset="0"/>
              </a:rPr>
              <a:t>, </a:t>
            </a:r>
            <a:r>
              <a:rPr lang="en-US" sz="1800" dirty="0" smtClean="0">
                <a:solidFill>
                  <a:srgbClr val="FF0000"/>
                </a:solidFill>
                <a:latin typeface="AvantGarde" pitchFamily="34" charset="0"/>
              </a:rPr>
              <a:t>p4</a:t>
            </a:r>
            <a:endParaRPr lang="en-US" sz="1800" dirty="0">
              <a:solidFill>
                <a:srgbClr val="FF0000"/>
              </a:solidFill>
              <a:latin typeface="AvantGarde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C	sub </a:t>
            </a:r>
            <a:r>
              <a:rPr lang="en-US" sz="1800" dirty="0" smtClean="0">
                <a:latin typeface="AvantGarde" pitchFamily="34" charset="0"/>
              </a:rPr>
              <a:t>p6 </a:t>
            </a:r>
            <a:r>
              <a:rPr lang="en-US" sz="1800" dirty="0">
                <a:latin typeface="AvantGarde" pitchFamily="34" charset="0"/>
              </a:rPr>
              <a:t>p2, p2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sz="1800" dirty="0">
              <a:latin typeface="AvantGarde" pitchFamily="34" charset="0"/>
            </a:endParaRPr>
          </a:p>
        </p:txBody>
      </p:sp>
      <p:sp>
        <p:nvSpPr>
          <p:cNvPr id="222248" name="Rectangle 40"/>
          <p:cNvSpPr>
            <a:spLocks noChangeArrowheads="1"/>
          </p:cNvSpPr>
          <p:nvPr/>
        </p:nvSpPr>
        <p:spPr bwMode="auto">
          <a:xfrm>
            <a:off x="1009650" y="3651250"/>
            <a:ext cx="20177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>
                <a:latin typeface="AvantGarde" pitchFamily="34" charset="0"/>
              </a:rPr>
              <a:t>Renamed Code</a:t>
            </a:r>
            <a:endParaRPr lang="en-GB" sz="1800" b="1">
              <a:latin typeface="AvantGarde" pitchFamily="34" charset="0"/>
            </a:endParaRPr>
          </a:p>
        </p:txBody>
      </p:sp>
      <p:sp>
        <p:nvSpPr>
          <p:cNvPr id="2087" name="Rectangle 42"/>
          <p:cNvSpPr>
            <a:spLocks noChangeArrowheads="1"/>
          </p:cNvSpPr>
          <p:nvPr/>
        </p:nvSpPr>
        <p:spPr bwMode="auto">
          <a:xfrm>
            <a:off x="6262688" y="1844675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p1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088" name="Rectangle 43"/>
          <p:cNvSpPr>
            <a:spLocks noChangeArrowheads="1"/>
          </p:cNvSpPr>
          <p:nvPr/>
        </p:nvSpPr>
        <p:spPr bwMode="auto">
          <a:xfrm>
            <a:off x="6275388" y="2244725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p2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089" name="Rectangle 44"/>
          <p:cNvSpPr>
            <a:spLocks noChangeArrowheads="1"/>
          </p:cNvSpPr>
          <p:nvPr/>
        </p:nvSpPr>
        <p:spPr bwMode="auto">
          <a:xfrm>
            <a:off x="6262688" y="26352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p3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22253" name="Rectangle 45"/>
          <p:cNvSpPr>
            <a:spLocks noChangeArrowheads="1"/>
          </p:cNvSpPr>
          <p:nvPr/>
        </p:nvSpPr>
        <p:spPr bwMode="auto">
          <a:xfrm>
            <a:off x="6234113" y="18478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p4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22254" name="Rectangle 46"/>
          <p:cNvSpPr>
            <a:spLocks noChangeArrowheads="1"/>
          </p:cNvSpPr>
          <p:nvPr/>
        </p:nvSpPr>
        <p:spPr bwMode="auto">
          <a:xfrm>
            <a:off x="6269038" y="18478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p5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22255" name="Rectangle 47"/>
          <p:cNvSpPr>
            <a:spLocks noChangeArrowheads="1"/>
          </p:cNvSpPr>
          <p:nvPr/>
        </p:nvSpPr>
        <p:spPr bwMode="auto">
          <a:xfrm>
            <a:off x="6269038" y="1852613"/>
            <a:ext cx="1104900" cy="347662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chemeClr val="hlink"/>
                </a:solidFill>
                <a:latin typeface="AvantGarde" pitchFamily="34" charset="0"/>
              </a:rPr>
              <a:t>p5</a:t>
            </a:r>
            <a:endParaRPr lang="en-GB" b="1">
              <a:solidFill>
                <a:schemeClr val="hlink"/>
              </a:solidFill>
              <a:latin typeface="AvantGarde" pitchFamily="34" charset="0"/>
            </a:endParaRPr>
          </a:p>
        </p:txBody>
      </p:sp>
      <p:sp>
        <p:nvSpPr>
          <p:cNvPr id="222256" name="Rectangle 48"/>
          <p:cNvSpPr>
            <a:spLocks noChangeArrowheads="1"/>
          </p:cNvSpPr>
          <p:nvPr/>
        </p:nvSpPr>
        <p:spPr bwMode="auto">
          <a:xfrm>
            <a:off x="6200775" y="1822450"/>
            <a:ext cx="1236663" cy="395288"/>
          </a:xfrm>
          <a:prstGeom prst="rect">
            <a:avLst/>
          </a:prstGeom>
          <a:noFill/>
          <a:ln w="63500" algn="ctr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2257" name="Rectangle 49"/>
          <p:cNvSpPr>
            <a:spLocks noChangeArrowheads="1"/>
          </p:cNvSpPr>
          <p:nvPr/>
        </p:nvSpPr>
        <p:spPr bwMode="auto">
          <a:xfrm>
            <a:off x="6321425" y="1852613"/>
            <a:ext cx="1104900" cy="347662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 dirty="0" smtClean="0">
                <a:solidFill>
                  <a:srgbClr val="FF0000"/>
                </a:solidFill>
                <a:latin typeface="AvantGarde" pitchFamily="34" charset="0"/>
              </a:rPr>
              <a:t>p4</a:t>
            </a:r>
            <a:endParaRPr lang="en-GB" b="1" dirty="0">
              <a:solidFill>
                <a:srgbClr val="FF0000"/>
              </a:solidFill>
              <a:latin typeface="AvantGarde" pitchFamily="34" charset="0"/>
            </a:endParaRPr>
          </a:p>
        </p:txBody>
      </p:sp>
      <p:cxnSp>
        <p:nvCxnSpPr>
          <p:cNvPr id="52" name="Straight Arrow Connector 51"/>
          <p:cNvCxnSpPr/>
          <p:nvPr/>
        </p:nvCxnSpPr>
        <p:spPr bwMode="auto">
          <a:xfrm rot="10800000" flipV="1">
            <a:off x="7162800" y="1447800"/>
            <a:ext cx="990600" cy="5334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TextBox 52"/>
          <p:cNvSpPr txBox="1"/>
          <p:nvPr/>
        </p:nvSpPr>
        <p:spPr>
          <a:xfrm>
            <a:off x="7812532" y="990600"/>
            <a:ext cx="13660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From free</a:t>
            </a:r>
            <a:b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list</a:t>
            </a:r>
          </a:p>
        </p:txBody>
      </p:sp>
      <p:cxnSp>
        <p:nvCxnSpPr>
          <p:cNvPr id="57" name="Straight Arrow Connector 56"/>
          <p:cNvCxnSpPr/>
          <p:nvPr/>
        </p:nvCxnSpPr>
        <p:spPr bwMode="auto">
          <a:xfrm rot="5400000">
            <a:off x="4038600" y="2743200"/>
            <a:ext cx="3200400" cy="1828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8" name="Rectangle 43"/>
          <p:cNvSpPr>
            <a:spLocks noChangeArrowheads="1"/>
          </p:cNvSpPr>
          <p:nvPr/>
        </p:nvSpPr>
        <p:spPr bwMode="auto">
          <a:xfrm>
            <a:off x="3657600" y="5257800"/>
            <a:ext cx="762000" cy="347663"/>
          </a:xfrm>
          <a:prstGeom prst="rect">
            <a:avLst/>
          </a:prstGeom>
          <a:solidFill>
            <a:srgbClr val="85D99F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 dirty="0" smtClean="0">
                <a:solidFill>
                  <a:srgbClr val="2607E1"/>
                </a:solidFill>
                <a:latin typeface="AvantGarde" pitchFamily="34" charset="0"/>
              </a:rPr>
              <a:t>r1</a:t>
            </a:r>
            <a:endParaRPr lang="en-GB" b="1" dirty="0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59" name="Rectangle 43"/>
          <p:cNvSpPr>
            <a:spLocks noChangeArrowheads="1"/>
          </p:cNvSpPr>
          <p:nvPr/>
        </p:nvSpPr>
        <p:spPr bwMode="auto">
          <a:xfrm>
            <a:off x="4419600" y="5257800"/>
            <a:ext cx="762000" cy="347663"/>
          </a:xfrm>
          <a:prstGeom prst="rect">
            <a:avLst/>
          </a:prstGeom>
          <a:solidFill>
            <a:srgbClr val="85D99F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20000"/>
              </a:spcBef>
            </a:pPr>
            <a:r>
              <a:rPr lang="en-US" b="1" dirty="0" smtClean="0">
                <a:solidFill>
                  <a:srgbClr val="2607E1"/>
                </a:solidFill>
                <a:latin typeface="AvantGarde" pitchFamily="34" charset="0"/>
              </a:rPr>
              <a:t>p2</a:t>
            </a:r>
            <a:endParaRPr lang="en-GB" b="1" dirty="0">
              <a:solidFill>
                <a:srgbClr val="2607E1"/>
              </a:solidFill>
              <a:latin typeface="AvantGarde" pitchFamily="34" charset="0"/>
            </a:endParaRPr>
          </a:p>
        </p:txBody>
      </p:sp>
      <p:cxnSp>
        <p:nvCxnSpPr>
          <p:cNvPr id="61" name="Straight Arrow Connector 60"/>
          <p:cNvCxnSpPr/>
          <p:nvPr/>
        </p:nvCxnSpPr>
        <p:spPr bwMode="auto">
          <a:xfrm rot="5400000">
            <a:off x="2857500" y="5753100"/>
            <a:ext cx="11430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2" name="TextBox 61"/>
          <p:cNvSpPr txBox="1"/>
          <p:nvPr/>
        </p:nvSpPr>
        <p:spPr>
          <a:xfrm>
            <a:off x="3962400" y="4876800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ROB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3657600" y="6172200"/>
            <a:ext cx="27478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For recovery purposes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53" grpId="0" animBg="1"/>
      <p:bldP spid="222254" grpId="0" animBg="1"/>
      <p:bldP spid="222255" grpId="0" animBg="1"/>
      <p:bldP spid="222256" grpId="0" animBg="1"/>
      <p:bldP spid="222256" grpId="1" animBg="1"/>
      <p:bldP spid="222257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4"/>
          <p:cNvSpPr>
            <a:spLocks noGrp="1" noChangeAspect="1" noChangeArrowheads="1"/>
          </p:cNvSpPr>
          <p:nvPr>
            <p:ph type="title"/>
          </p:nvPr>
        </p:nvSpPr>
        <p:spPr>
          <a:xfrm>
            <a:off x="0" y="27480"/>
            <a:ext cx="9067800" cy="554640"/>
          </a:xfrm>
          <a:solidFill>
            <a:schemeClr val="accent6">
              <a:lumMod val="75000"/>
            </a:schemeClr>
          </a:solidFill>
        </p:spPr>
        <p:txBody>
          <a:bodyPr wrap="square" lIns="92075" tIns="46038" rIns="92075" bIns="46038">
            <a:spAutoFit/>
          </a:bodyPr>
          <a:lstStyle/>
          <a:p>
            <a:r>
              <a:rPr lang="en-US" dirty="0" smtClean="0"/>
              <a:t>Register renaming example</a:t>
            </a:r>
            <a:endParaRPr lang="en-GB" dirty="0" smtClean="0"/>
          </a:p>
        </p:txBody>
      </p:sp>
      <p:sp>
        <p:nvSpPr>
          <p:cNvPr id="50" name="Content Placeholder 49"/>
          <p:cNvSpPr>
            <a:spLocks noGrp="1"/>
          </p:cNvSpPr>
          <p:nvPr>
            <p:ph idx="1"/>
          </p:nvPr>
        </p:nvSpPr>
        <p:spPr>
          <a:xfrm>
            <a:off x="152400" y="609600"/>
            <a:ext cx="8839200" cy="5943600"/>
          </a:xfrm>
        </p:spPr>
        <p:txBody>
          <a:bodyPr/>
          <a:lstStyle/>
          <a:p>
            <a:r>
              <a:rPr lang="en-US" dirty="0" smtClean="0"/>
              <a:t>Rename destination</a:t>
            </a:r>
            <a:endParaRPr lang="en-US" dirty="0"/>
          </a:p>
        </p:txBody>
      </p:sp>
      <p:sp>
        <p:nvSpPr>
          <p:cNvPr id="4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4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057" name="Rectangle 5"/>
          <p:cNvSpPr>
            <a:spLocks noChangeArrowheads="1"/>
          </p:cNvSpPr>
          <p:nvPr/>
        </p:nvSpPr>
        <p:spPr bwMode="auto">
          <a:xfrm>
            <a:off x="3644900" y="2144713"/>
            <a:ext cx="3352800" cy="407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GB" sz="1800" b="1">
              <a:latin typeface="AvantGarde" pitchFamily="34" charset="0"/>
            </a:endParaRPr>
          </a:p>
        </p:txBody>
      </p:sp>
      <p:sp>
        <p:nvSpPr>
          <p:cNvPr id="2058" name="Rectangle 6"/>
          <p:cNvSpPr>
            <a:spLocks noChangeArrowheads="1"/>
          </p:cNvSpPr>
          <p:nvPr/>
        </p:nvSpPr>
        <p:spPr bwMode="auto">
          <a:xfrm>
            <a:off x="6210300" y="3798888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59" name="Rectangle 7"/>
          <p:cNvSpPr>
            <a:spLocks noChangeArrowheads="1"/>
          </p:cNvSpPr>
          <p:nvPr/>
        </p:nvSpPr>
        <p:spPr bwMode="auto">
          <a:xfrm>
            <a:off x="6210300" y="3403600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0" name="Rectangle 8"/>
          <p:cNvSpPr>
            <a:spLocks noChangeArrowheads="1"/>
          </p:cNvSpPr>
          <p:nvPr/>
        </p:nvSpPr>
        <p:spPr bwMode="auto">
          <a:xfrm>
            <a:off x="6210300" y="3008313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1" name="Rectangle 9"/>
          <p:cNvSpPr>
            <a:spLocks noChangeArrowheads="1"/>
          </p:cNvSpPr>
          <p:nvPr/>
        </p:nvSpPr>
        <p:spPr bwMode="auto">
          <a:xfrm>
            <a:off x="6210300" y="2613025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2" name="Rectangle 10"/>
          <p:cNvSpPr>
            <a:spLocks noChangeArrowheads="1"/>
          </p:cNvSpPr>
          <p:nvPr/>
        </p:nvSpPr>
        <p:spPr bwMode="auto">
          <a:xfrm>
            <a:off x="6210300" y="2217738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3" name="Rectangle 11"/>
          <p:cNvSpPr>
            <a:spLocks noChangeArrowheads="1"/>
          </p:cNvSpPr>
          <p:nvPr/>
        </p:nvSpPr>
        <p:spPr bwMode="auto">
          <a:xfrm>
            <a:off x="6210300" y="1822450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4" name="Line 12"/>
          <p:cNvSpPr>
            <a:spLocks noChangeShapeType="1"/>
          </p:cNvSpPr>
          <p:nvPr/>
        </p:nvSpPr>
        <p:spPr bwMode="auto">
          <a:xfrm>
            <a:off x="6210300" y="1822450"/>
            <a:ext cx="1236663" cy="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5" name="Line 13"/>
          <p:cNvSpPr>
            <a:spLocks noChangeShapeType="1"/>
          </p:cNvSpPr>
          <p:nvPr/>
        </p:nvSpPr>
        <p:spPr bwMode="auto">
          <a:xfrm>
            <a:off x="6210300" y="2217738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6" name="Line 14"/>
          <p:cNvSpPr>
            <a:spLocks noChangeShapeType="1"/>
          </p:cNvSpPr>
          <p:nvPr/>
        </p:nvSpPr>
        <p:spPr bwMode="auto">
          <a:xfrm>
            <a:off x="6210300" y="2613025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7" name="Line 15"/>
          <p:cNvSpPr>
            <a:spLocks noChangeShapeType="1"/>
          </p:cNvSpPr>
          <p:nvPr/>
        </p:nvSpPr>
        <p:spPr bwMode="auto">
          <a:xfrm>
            <a:off x="6210300" y="3008313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8" name="Line 16"/>
          <p:cNvSpPr>
            <a:spLocks noChangeShapeType="1"/>
          </p:cNvSpPr>
          <p:nvPr/>
        </p:nvSpPr>
        <p:spPr bwMode="auto">
          <a:xfrm>
            <a:off x="6210300" y="3403600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9" name="Line 17"/>
          <p:cNvSpPr>
            <a:spLocks noChangeShapeType="1"/>
          </p:cNvSpPr>
          <p:nvPr/>
        </p:nvSpPr>
        <p:spPr bwMode="auto">
          <a:xfrm>
            <a:off x="6210300" y="3798888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0" name="Line 18"/>
          <p:cNvSpPr>
            <a:spLocks noChangeShapeType="1"/>
          </p:cNvSpPr>
          <p:nvPr/>
        </p:nvSpPr>
        <p:spPr bwMode="auto">
          <a:xfrm>
            <a:off x="6210300" y="4194175"/>
            <a:ext cx="1236663" cy="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1" name="Line 19"/>
          <p:cNvSpPr>
            <a:spLocks noChangeShapeType="1"/>
          </p:cNvSpPr>
          <p:nvPr/>
        </p:nvSpPr>
        <p:spPr bwMode="auto">
          <a:xfrm>
            <a:off x="6210300" y="1822450"/>
            <a:ext cx="0" cy="2371725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2" name="Line 20"/>
          <p:cNvSpPr>
            <a:spLocks noChangeShapeType="1"/>
          </p:cNvSpPr>
          <p:nvPr/>
        </p:nvSpPr>
        <p:spPr bwMode="auto">
          <a:xfrm>
            <a:off x="7446963" y="1822450"/>
            <a:ext cx="0" cy="2371725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3" name="AutoShape 21"/>
          <p:cNvSpPr>
            <a:spLocks noChangeArrowheads="1"/>
          </p:cNvSpPr>
          <p:nvPr/>
        </p:nvSpPr>
        <p:spPr bwMode="auto">
          <a:xfrm>
            <a:off x="5181600" y="2809875"/>
            <a:ext cx="876300" cy="395288"/>
          </a:xfrm>
          <a:prstGeom prst="rightArrow">
            <a:avLst>
              <a:gd name="adj1" fmla="val 50000"/>
              <a:gd name="adj2" fmla="val 55422"/>
            </a:avLst>
          </a:prstGeom>
          <a:solidFill>
            <a:schemeClr val="accent1"/>
          </a:solidFill>
          <a:ln w="9525" cmpd="dbl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74" name="AutoShape 22"/>
          <p:cNvSpPr>
            <a:spLocks noChangeArrowheads="1"/>
          </p:cNvSpPr>
          <p:nvPr/>
        </p:nvSpPr>
        <p:spPr bwMode="auto">
          <a:xfrm rot="5400000">
            <a:off x="6349207" y="4560094"/>
            <a:ext cx="876300" cy="395287"/>
          </a:xfrm>
          <a:prstGeom prst="rightArrow">
            <a:avLst>
              <a:gd name="adj1" fmla="val 50000"/>
              <a:gd name="adj2" fmla="val 55422"/>
            </a:avLst>
          </a:prstGeom>
          <a:solidFill>
            <a:schemeClr val="accent1"/>
          </a:solidFill>
          <a:ln w="9525" cmpd="dbl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75" name="Rectangle 23"/>
          <p:cNvSpPr>
            <a:spLocks noChangeArrowheads="1"/>
          </p:cNvSpPr>
          <p:nvPr/>
        </p:nvSpPr>
        <p:spPr bwMode="auto">
          <a:xfrm>
            <a:off x="4600575" y="1195388"/>
            <a:ext cx="9334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800">
                <a:latin typeface="AvantGarde" pitchFamily="34" charset="0"/>
              </a:rPr>
              <a:t>RAT</a:t>
            </a:r>
          </a:p>
        </p:txBody>
      </p:sp>
      <p:sp>
        <p:nvSpPr>
          <p:cNvPr id="2076" name="Rectangle 24"/>
          <p:cNvSpPr>
            <a:spLocks noChangeArrowheads="1"/>
          </p:cNvSpPr>
          <p:nvPr/>
        </p:nvSpPr>
        <p:spPr bwMode="auto">
          <a:xfrm>
            <a:off x="4132263" y="2182813"/>
            <a:ext cx="1814512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Architectural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Register</a:t>
            </a:r>
          </a:p>
        </p:txBody>
      </p:sp>
      <p:sp>
        <p:nvSpPr>
          <p:cNvPr id="2077" name="Rectangle 25"/>
          <p:cNvSpPr>
            <a:spLocks noChangeArrowheads="1"/>
          </p:cNvSpPr>
          <p:nvPr/>
        </p:nvSpPr>
        <p:spPr bwMode="auto">
          <a:xfrm>
            <a:off x="5857875" y="5208588"/>
            <a:ext cx="1839913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Physical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Register</a:t>
            </a:r>
          </a:p>
        </p:txBody>
      </p:sp>
      <p:sp>
        <p:nvSpPr>
          <p:cNvPr id="2078" name="Rectangle 26"/>
          <p:cNvSpPr>
            <a:spLocks noChangeArrowheads="1"/>
          </p:cNvSpPr>
          <p:nvPr/>
        </p:nvSpPr>
        <p:spPr bwMode="auto">
          <a:xfrm rot="-5400000">
            <a:off x="7502525" y="2787651"/>
            <a:ext cx="17176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# arch. regs</a:t>
            </a:r>
          </a:p>
        </p:txBody>
      </p:sp>
      <p:sp>
        <p:nvSpPr>
          <p:cNvPr id="2079" name="AutoShape 27"/>
          <p:cNvSpPr>
            <a:spLocks/>
          </p:cNvSpPr>
          <p:nvPr/>
        </p:nvSpPr>
        <p:spPr bwMode="auto">
          <a:xfrm>
            <a:off x="7697788" y="1865313"/>
            <a:ext cx="304800" cy="2286000"/>
          </a:xfrm>
          <a:prstGeom prst="rightBrace">
            <a:avLst>
              <a:gd name="adj1" fmla="val 62500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80" name="Rectangle 28"/>
          <p:cNvSpPr>
            <a:spLocks noChangeArrowheads="1"/>
          </p:cNvSpPr>
          <p:nvPr/>
        </p:nvSpPr>
        <p:spPr bwMode="auto">
          <a:xfrm>
            <a:off x="5765800" y="1004888"/>
            <a:ext cx="21383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Lg(# arch. regs)</a:t>
            </a:r>
          </a:p>
        </p:txBody>
      </p:sp>
      <p:sp>
        <p:nvSpPr>
          <p:cNvPr id="2081" name="AutoShape 29"/>
          <p:cNvSpPr>
            <a:spLocks/>
          </p:cNvSpPr>
          <p:nvPr/>
        </p:nvSpPr>
        <p:spPr bwMode="auto">
          <a:xfrm rot="-5400000">
            <a:off x="6683376" y="952500"/>
            <a:ext cx="304800" cy="1222375"/>
          </a:xfrm>
          <a:prstGeom prst="rightBrace">
            <a:avLst>
              <a:gd name="adj1" fmla="val 33420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5934075" y="3125788"/>
            <a:ext cx="1841500" cy="1219200"/>
            <a:chOff x="3504" y="2352"/>
            <a:chExt cx="1584" cy="336"/>
          </a:xfrm>
        </p:grpSpPr>
        <p:sp>
          <p:nvSpPr>
            <p:cNvPr id="2095" name="Freeform 31"/>
            <p:cNvSpPr>
              <a:spLocks/>
            </p:cNvSpPr>
            <p:nvPr/>
          </p:nvSpPr>
          <p:spPr bwMode="auto">
            <a:xfrm>
              <a:off x="3552" y="2400"/>
              <a:ext cx="1440" cy="240"/>
            </a:xfrm>
            <a:custGeom>
              <a:avLst/>
              <a:gdLst>
                <a:gd name="T0" fmla="*/ 0 w 1440"/>
                <a:gd name="T1" fmla="*/ 144 h 240"/>
                <a:gd name="T2" fmla="*/ 432 w 1440"/>
                <a:gd name="T3" fmla="*/ 48 h 240"/>
                <a:gd name="T4" fmla="*/ 912 w 1440"/>
                <a:gd name="T5" fmla="*/ 144 h 240"/>
                <a:gd name="T6" fmla="*/ 1440 w 1440"/>
                <a:gd name="T7" fmla="*/ 0 h 240"/>
                <a:gd name="T8" fmla="*/ 1440 w 1440"/>
                <a:gd name="T9" fmla="*/ 96 h 240"/>
                <a:gd name="T10" fmla="*/ 912 w 1440"/>
                <a:gd name="T11" fmla="*/ 240 h 240"/>
                <a:gd name="T12" fmla="*/ 432 w 1440"/>
                <a:gd name="T13" fmla="*/ 144 h 240"/>
                <a:gd name="T14" fmla="*/ 0 w 1440"/>
                <a:gd name="T15" fmla="*/ 240 h 240"/>
                <a:gd name="T16" fmla="*/ 0 w 1440"/>
                <a:gd name="T17" fmla="*/ 144 h 2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40"/>
                <a:gd name="T28" fmla="*/ 0 h 240"/>
                <a:gd name="T29" fmla="*/ 1440 w 1440"/>
                <a:gd name="T30" fmla="*/ 240 h 24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40" h="240">
                  <a:moveTo>
                    <a:pt x="0" y="144"/>
                  </a:moveTo>
                  <a:lnTo>
                    <a:pt x="432" y="48"/>
                  </a:lnTo>
                  <a:lnTo>
                    <a:pt x="912" y="144"/>
                  </a:lnTo>
                  <a:lnTo>
                    <a:pt x="1440" y="0"/>
                  </a:lnTo>
                  <a:lnTo>
                    <a:pt x="1440" y="96"/>
                  </a:lnTo>
                  <a:lnTo>
                    <a:pt x="912" y="240"/>
                  </a:lnTo>
                  <a:lnTo>
                    <a:pt x="432" y="144"/>
                  </a:lnTo>
                  <a:lnTo>
                    <a:pt x="0" y="24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6" name="Rectangle 32"/>
            <p:cNvSpPr>
              <a:spLocks noChangeArrowheads="1"/>
            </p:cNvSpPr>
            <p:nvPr/>
          </p:nvSpPr>
          <p:spPr bwMode="auto">
            <a:xfrm>
              <a:off x="3504" y="2496"/>
              <a:ext cx="144" cy="192"/>
            </a:xfrm>
            <a:prstGeom prst="rect">
              <a:avLst/>
            </a:prstGeom>
            <a:solidFill>
              <a:schemeClr val="bg1"/>
            </a:solidFill>
            <a:ln w="2857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7" name="Rectangle 33"/>
            <p:cNvSpPr>
              <a:spLocks noChangeArrowheads="1"/>
            </p:cNvSpPr>
            <p:nvPr/>
          </p:nvSpPr>
          <p:spPr bwMode="auto">
            <a:xfrm>
              <a:off x="4944" y="2352"/>
              <a:ext cx="144" cy="192"/>
            </a:xfrm>
            <a:prstGeom prst="rect">
              <a:avLst/>
            </a:prstGeom>
            <a:solidFill>
              <a:schemeClr val="bg1"/>
            </a:solidFill>
            <a:ln w="2857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222242" name="Object 34"/>
          <p:cNvGraphicFramePr>
            <a:graphicFrameLocks noChangeAspect="1"/>
          </p:cNvGraphicFramePr>
          <p:nvPr/>
        </p:nvGraphicFramePr>
        <p:xfrm>
          <a:off x="581025" y="1781175"/>
          <a:ext cx="307975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18" name="Visio" r:id="rId3" imgW="307756" imgH="339471" progId="">
                  <p:embed/>
                </p:oleObj>
              </mc:Choice>
              <mc:Fallback>
                <p:oleObj name="Visio" r:id="rId3" imgW="307756" imgH="339471" progId="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25" y="1781175"/>
                        <a:ext cx="307975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mpd="dbl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2243" name="Rectangle 35"/>
          <p:cNvSpPr>
            <a:spLocks noChangeArrowheads="1"/>
          </p:cNvSpPr>
          <p:nvPr/>
        </p:nvSpPr>
        <p:spPr bwMode="auto">
          <a:xfrm>
            <a:off x="889000" y="1422400"/>
            <a:ext cx="2667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A 	add </a:t>
            </a:r>
            <a:r>
              <a:rPr lang="en-US" sz="1800" b="1" dirty="0">
                <a:latin typeface="AvantGarde" pitchFamily="34" charset="0"/>
              </a:rPr>
              <a:t>r1</a:t>
            </a:r>
            <a:r>
              <a:rPr lang="en-US" sz="1800" dirty="0">
                <a:latin typeface="AvantGarde" pitchFamily="34" charset="0"/>
              </a:rPr>
              <a:t>, r2, 100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 smtClean="0">
                <a:latin typeface="AvantGarde" pitchFamily="34" charset="0"/>
              </a:rPr>
              <a:t>B 	add r3, r1, r1</a:t>
            </a:r>
            <a:endParaRPr lang="en-US" sz="1800" dirty="0">
              <a:latin typeface="AvantGarde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C	sub r1, r2, r2</a:t>
            </a:r>
          </a:p>
        </p:txBody>
      </p:sp>
      <p:sp>
        <p:nvSpPr>
          <p:cNvPr id="222244" name="Rectangle 36"/>
          <p:cNvSpPr>
            <a:spLocks noChangeArrowheads="1"/>
          </p:cNvSpPr>
          <p:nvPr/>
        </p:nvSpPr>
        <p:spPr bwMode="auto">
          <a:xfrm>
            <a:off x="1009650" y="1022350"/>
            <a:ext cx="179228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>
                <a:latin typeface="AvantGarde" pitchFamily="34" charset="0"/>
              </a:rPr>
              <a:t>Original Code</a:t>
            </a:r>
            <a:endParaRPr lang="en-GB" sz="1800" b="1">
              <a:latin typeface="AvantGarde" pitchFamily="34" charset="0"/>
            </a:endParaRPr>
          </a:p>
        </p:txBody>
      </p:sp>
      <p:graphicFrame>
        <p:nvGraphicFramePr>
          <p:cNvPr id="222246" name="Object 38"/>
          <p:cNvGraphicFramePr>
            <a:graphicFrameLocks noChangeAspect="1"/>
          </p:cNvGraphicFramePr>
          <p:nvPr/>
        </p:nvGraphicFramePr>
        <p:xfrm>
          <a:off x="581025" y="4410075"/>
          <a:ext cx="307975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19" name="Visio" r:id="rId5" imgW="307756" imgH="339471" progId="">
                  <p:embed/>
                </p:oleObj>
              </mc:Choice>
              <mc:Fallback>
                <p:oleObj name="Visio" r:id="rId5" imgW="307756" imgH="339471" progId="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25" y="4410075"/>
                        <a:ext cx="307975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mpd="dbl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2247" name="Rectangle 39"/>
          <p:cNvSpPr>
            <a:spLocks noChangeArrowheads="1"/>
          </p:cNvSpPr>
          <p:nvPr/>
        </p:nvSpPr>
        <p:spPr bwMode="auto">
          <a:xfrm>
            <a:off x="889000" y="4051300"/>
            <a:ext cx="2667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A 	add </a:t>
            </a:r>
            <a:r>
              <a:rPr lang="en-US" sz="1800" b="1" dirty="0">
                <a:latin typeface="AvantGarde" pitchFamily="34" charset="0"/>
              </a:rPr>
              <a:t>p4</a:t>
            </a:r>
            <a:r>
              <a:rPr lang="en-US" sz="1800" dirty="0">
                <a:latin typeface="AvantGarde" pitchFamily="34" charset="0"/>
              </a:rPr>
              <a:t>, p2, 100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B 	</a:t>
            </a:r>
            <a:r>
              <a:rPr lang="en-US" sz="1800" dirty="0" smtClean="0">
                <a:latin typeface="AvantGarde" pitchFamily="34" charset="0"/>
              </a:rPr>
              <a:t>add </a:t>
            </a:r>
            <a:r>
              <a:rPr lang="en-US" sz="1800" dirty="0" smtClean="0">
                <a:solidFill>
                  <a:srgbClr val="FF0000"/>
                </a:solidFill>
                <a:latin typeface="AvantGarde" pitchFamily="34" charset="0"/>
              </a:rPr>
              <a:t>p5</a:t>
            </a:r>
            <a:r>
              <a:rPr lang="en-US" sz="1800" dirty="0" smtClean="0">
                <a:latin typeface="AvantGarde" pitchFamily="34" charset="0"/>
              </a:rPr>
              <a:t>, p4, p4</a:t>
            </a:r>
            <a:endParaRPr lang="en-US" sz="1800" dirty="0">
              <a:latin typeface="AvantGarde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C	sub </a:t>
            </a:r>
            <a:r>
              <a:rPr lang="en-US" sz="1800" dirty="0" smtClean="0">
                <a:latin typeface="AvantGarde" pitchFamily="34" charset="0"/>
              </a:rPr>
              <a:t>p6 </a:t>
            </a:r>
            <a:r>
              <a:rPr lang="en-US" sz="1800" dirty="0">
                <a:latin typeface="AvantGarde" pitchFamily="34" charset="0"/>
              </a:rPr>
              <a:t>p2, p2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sz="1800" dirty="0">
              <a:latin typeface="AvantGarde" pitchFamily="34" charset="0"/>
            </a:endParaRPr>
          </a:p>
        </p:txBody>
      </p:sp>
      <p:sp>
        <p:nvSpPr>
          <p:cNvPr id="222248" name="Rectangle 40"/>
          <p:cNvSpPr>
            <a:spLocks noChangeArrowheads="1"/>
          </p:cNvSpPr>
          <p:nvPr/>
        </p:nvSpPr>
        <p:spPr bwMode="auto">
          <a:xfrm>
            <a:off x="1009650" y="3651250"/>
            <a:ext cx="20177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>
                <a:latin typeface="AvantGarde" pitchFamily="34" charset="0"/>
              </a:rPr>
              <a:t>Renamed Code</a:t>
            </a:r>
            <a:endParaRPr lang="en-GB" sz="1800" b="1">
              <a:latin typeface="AvantGarde" pitchFamily="34" charset="0"/>
            </a:endParaRPr>
          </a:p>
        </p:txBody>
      </p:sp>
      <p:sp>
        <p:nvSpPr>
          <p:cNvPr id="2087" name="Rectangle 42"/>
          <p:cNvSpPr>
            <a:spLocks noChangeArrowheads="1"/>
          </p:cNvSpPr>
          <p:nvPr/>
        </p:nvSpPr>
        <p:spPr bwMode="auto">
          <a:xfrm>
            <a:off x="6262688" y="1844675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p1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088" name="Rectangle 43"/>
          <p:cNvSpPr>
            <a:spLocks noChangeArrowheads="1"/>
          </p:cNvSpPr>
          <p:nvPr/>
        </p:nvSpPr>
        <p:spPr bwMode="auto">
          <a:xfrm>
            <a:off x="6275388" y="2244725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p2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089" name="Rectangle 44"/>
          <p:cNvSpPr>
            <a:spLocks noChangeArrowheads="1"/>
          </p:cNvSpPr>
          <p:nvPr/>
        </p:nvSpPr>
        <p:spPr bwMode="auto">
          <a:xfrm>
            <a:off x="6262688" y="26352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 dirty="0" smtClean="0">
                <a:solidFill>
                  <a:srgbClr val="FF0000"/>
                </a:solidFill>
                <a:latin typeface="AvantGarde" pitchFamily="34" charset="0"/>
              </a:rPr>
              <a:t>p5</a:t>
            </a:r>
            <a:endParaRPr lang="en-GB" b="1" dirty="0">
              <a:solidFill>
                <a:srgbClr val="FF0000"/>
              </a:solidFill>
              <a:latin typeface="AvantGarde" pitchFamily="34" charset="0"/>
            </a:endParaRPr>
          </a:p>
        </p:txBody>
      </p:sp>
      <p:sp>
        <p:nvSpPr>
          <p:cNvPr id="222253" name="Rectangle 45"/>
          <p:cNvSpPr>
            <a:spLocks noChangeArrowheads="1"/>
          </p:cNvSpPr>
          <p:nvPr/>
        </p:nvSpPr>
        <p:spPr bwMode="auto">
          <a:xfrm>
            <a:off x="6234113" y="18478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p4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22254" name="Rectangle 46"/>
          <p:cNvSpPr>
            <a:spLocks noChangeArrowheads="1"/>
          </p:cNvSpPr>
          <p:nvPr/>
        </p:nvSpPr>
        <p:spPr bwMode="auto">
          <a:xfrm>
            <a:off x="6269038" y="18478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p5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22255" name="Rectangle 47"/>
          <p:cNvSpPr>
            <a:spLocks noChangeArrowheads="1"/>
          </p:cNvSpPr>
          <p:nvPr/>
        </p:nvSpPr>
        <p:spPr bwMode="auto">
          <a:xfrm>
            <a:off x="6269038" y="1852613"/>
            <a:ext cx="1104900" cy="347662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chemeClr val="hlink"/>
                </a:solidFill>
                <a:latin typeface="AvantGarde" pitchFamily="34" charset="0"/>
              </a:rPr>
              <a:t>p5</a:t>
            </a:r>
            <a:endParaRPr lang="en-GB" b="1">
              <a:solidFill>
                <a:schemeClr val="hlink"/>
              </a:solidFill>
              <a:latin typeface="AvantGarde" pitchFamily="34" charset="0"/>
            </a:endParaRPr>
          </a:p>
        </p:txBody>
      </p:sp>
      <p:sp>
        <p:nvSpPr>
          <p:cNvPr id="222256" name="Rectangle 48"/>
          <p:cNvSpPr>
            <a:spLocks noChangeArrowheads="1"/>
          </p:cNvSpPr>
          <p:nvPr/>
        </p:nvSpPr>
        <p:spPr bwMode="auto">
          <a:xfrm>
            <a:off x="6172200" y="2590800"/>
            <a:ext cx="1236663" cy="395288"/>
          </a:xfrm>
          <a:prstGeom prst="rect">
            <a:avLst/>
          </a:prstGeom>
          <a:noFill/>
          <a:ln w="63500" algn="ctr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2257" name="Rectangle 49"/>
          <p:cNvSpPr>
            <a:spLocks noChangeArrowheads="1"/>
          </p:cNvSpPr>
          <p:nvPr/>
        </p:nvSpPr>
        <p:spPr bwMode="auto">
          <a:xfrm>
            <a:off x="6321425" y="1852613"/>
            <a:ext cx="1104900" cy="347662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 dirty="0" smtClean="0">
                <a:solidFill>
                  <a:srgbClr val="FF0000"/>
                </a:solidFill>
                <a:latin typeface="AvantGarde" pitchFamily="34" charset="0"/>
              </a:rPr>
              <a:t>p4</a:t>
            </a:r>
            <a:endParaRPr lang="en-GB" b="1" dirty="0">
              <a:solidFill>
                <a:srgbClr val="FF0000"/>
              </a:solidFill>
              <a:latin typeface="AvantGarde" pitchFamily="34" charset="0"/>
            </a:endParaRPr>
          </a:p>
        </p:txBody>
      </p:sp>
      <p:cxnSp>
        <p:nvCxnSpPr>
          <p:cNvPr id="52" name="Straight Arrow Connector 51"/>
          <p:cNvCxnSpPr/>
          <p:nvPr/>
        </p:nvCxnSpPr>
        <p:spPr bwMode="auto">
          <a:xfrm rot="5400000">
            <a:off x="7010400" y="1600200"/>
            <a:ext cx="1295400" cy="990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TextBox 52"/>
          <p:cNvSpPr txBox="1"/>
          <p:nvPr/>
        </p:nvSpPr>
        <p:spPr>
          <a:xfrm>
            <a:off x="7812532" y="990600"/>
            <a:ext cx="13660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From free</a:t>
            </a:r>
            <a:b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list</a:t>
            </a:r>
          </a:p>
        </p:txBody>
      </p:sp>
      <p:cxnSp>
        <p:nvCxnSpPr>
          <p:cNvPr id="57" name="Straight Arrow Connector 56"/>
          <p:cNvCxnSpPr/>
          <p:nvPr/>
        </p:nvCxnSpPr>
        <p:spPr bwMode="auto">
          <a:xfrm rot="5400000">
            <a:off x="4381500" y="3238500"/>
            <a:ext cx="2362200" cy="16764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8" name="Rectangle 43"/>
          <p:cNvSpPr>
            <a:spLocks noChangeArrowheads="1"/>
          </p:cNvSpPr>
          <p:nvPr/>
        </p:nvSpPr>
        <p:spPr bwMode="auto">
          <a:xfrm>
            <a:off x="3657600" y="5257800"/>
            <a:ext cx="762000" cy="347663"/>
          </a:xfrm>
          <a:prstGeom prst="rect">
            <a:avLst/>
          </a:prstGeom>
          <a:solidFill>
            <a:srgbClr val="85D99F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 dirty="0" smtClean="0">
                <a:solidFill>
                  <a:srgbClr val="2607E1"/>
                </a:solidFill>
                <a:latin typeface="AvantGarde" pitchFamily="34" charset="0"/>
              </a:rPr>
              <a:t>r1</a:t>
            </a:r>
            <a:endParaRPr lang="en-GB" b="1" dirty="0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59" name="Rectangle 43"/>
          <p:cNvSpPr>
            <a:spLocks noChangeArrowheads="1"/>
          </p:cNvSpPr>
          <p:nvPr/>
        </p:nvSpPr>
        <p:spPr bwMode="auto">
          <a:xfrm>
            <a:off x="4419600" y="5257800"/>
            <a:ext cx="762000" cy="347663"/>
          </a:xfrm>
          <a:prstGeom prst="rect">
            <a:avLst/>
          </a:prstGeom>
          <a:solidFill>
            <a:srgbClr val="85D99F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20000"/>
              </a:spcBef>
            </a:pPr>
            <a:r>
              <a:rPr lang="en-US" b="1" dirty="0" smtClean="0">
                <a:solidFill>
                  <a:srgbClr val="2607E1"/>
                </a:solidFill>
                <a:latin typeface="AvantGarde" pitchFamily="34" charset="0"/>
              </a:rPr>
              <a:t>p2</a:t>
            </a:r>
            <a:endParaRPr lang="en-GB" b="1" dirty="0">
              <a:solidFill>
                <a:srgbClr val="2607E1"/>
              </a:solidFill>
              <a:latin typeface="AvantGarde" pitchFamily="34" charset="0"/>
            </a:endParaRPr>
          </a:p>
        </p:txBody>
      </p:sp>
      <p:cxnSp>
        <p:nvCxnSpPr>
          <p:cNvPr id="61" name="Straight Arrow Connector 60"/>
          <p:cNvCxnSpPr/>
          <p:nvPr/>
        </p:nvCxnSpPr>
        <p:spPr bwMode="auto">
          <a:xfrm rot="5400000">
            <a:off x="2857500" y="5753100"/>
            <a:ext cx="11430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2" name="TextBox 61"/>
          <p:cNvSpPr txBox="1"/>
          <p:nvPr/>
        </p:nvSpPr>
        <p:spPr>
          <a:xfrm>
            <a:off x="3962400" y="4876800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ROB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3657600" y="6172200"/>
            <a:ext cx="27478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For recovery purposes</a:t>
            </a:r>
          </a:p>
        </p:txBody>
      </p:sp>
      <p:sp>
        <p:nvSpPr>
          <p:cNvPr id="64" name="Rectangle 43"/>
          <p:cNvSpPr>
            <a:spLocks noChangeArrowheads="1"/>
          </p:cNvSpPr>
          <p:nvPr/>
        </p:nvSpPr>
        <p:spPr bwMode="auto">
          <a:xfrm>
            <a:off x="3657600" y="5715000"/>
            <a:ext cx="762000" cy="347663"/>
          </a:xfrm>
          <a:prstGeom prst="rect">
            <a:avLst/>
          </a:prstGeom>
          <a:solidFill>
            <a:srgbClr val="85D99F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 dirty="0" smtClean="0">
                <a:solidFill>
                  <a:srgbClr val="2607E1"/>
                </a:solidFill>
                <a:latin typeface="AvantGarde" pitchFamily="34" charset="0"/>
              </a:rPr>
              <a:t>r3</a:t>
            </a:r>
            <a:endParaRPr lang="en-GB" b="1" dirty="0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65" name="Rectangle 43"/>
          <p:cNvSpPr>
            <a:spLocks noChangeArrowheads="1"/>
          </p:cNvSpPr>
          <p:nvPr/>
        </p:nvSpPr>
        <p:spPr bwMode="auto">
          <a:xfrm>
            <a:off x="4419600" y="5715000"/>
            <a:ext cx="762000" cy="347663"/>
          </a:xfrm>
          <a:prstGeom prst="rect">
            <a:avLst/>
          </a:prstGeom>
          <a:solidFill>
            <a:srgbClr val="85D99F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20000"/>
              </a:spcBef>
            </a:pPr>
            <a:r>
              <a:rPr lang="en-US" b="1" dirty="0" smtClean="0">
                <a:solidFill>
                  <a:srgbClr val="2607E1"/>
                </a:solidFill>
                <a:latin typeface="AvantGarde" pitchFamily="34" charset="0"/>
              </a:rPr>
              <a:t>p3</a:t>
            </a:r>
            <a:endParaRPr lang="en-GB" b="1" dirty="0">
              <a:solidFill>
                <a:srgbClr val="2607E1"/>
              </a:solidFill>
              <a:latin typeface="AvantGard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53" grpId="0" animBg="1"/>
      <p:bldP spid="222254" grpId="0" animBg="1"/>
      <p:bldP spid="222255" grpId="0" animBg="1"/>
      <p:bldP spid="222256" grpId="0" animBg="1"/>
      <p:bldP spid="222256" grpId="1" animBg="1"/>
      <p:bldP spid="222257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25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MIPS R10000 Pipeline Overview</a:t>
            </a:r>
          </a:p>
        </p:txBody>
      </p:sp>
      <p:pic>
        <p:nvPicPr>
          <p:cNvPr id="10547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524000"/>
            <a:ext cx="7162800" cy="3908425"/>
          </a:xfrm>
          <a:prstGeom prst="rect">
            <a:avLst/>
          </a:prstGeom>
          <a:noFill/>
          <a:ln w="9525" cmpd="dbl" algn="ctr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MIPS R10000 Architecture</a:t>
            </a:r>
          </a:p>
        </p:txBody>
      </p:sp>
      <p:pic>
        <p:nvPicPr>
          <p:cNvPr id="10752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066800"/>
            <a:ext cx="5849938" cy="5153025"/>
          </a:xfrm>
          <a:prstGeom prst="rect">
            <a:avLst/>
          </a:prstGeom>
          <a:noFill/>
          <a:ln w="9525" cmpd="dbl" algn="ctr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24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MIPS R10000 Pipelines</a:t>
            </a:r>
          </a:p>
        </p:txBody>
      </p:sp>
      <p:pic>
        <p:nvPicPr>
          <p:cNvPr id="10650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0175" y="1055688"/>
            <a:ext cx="9405938" cy="5192712"/>
          </a:xfrm>
          <a:prstGeom prst="rect">
            <a:avLst/>
          </a:prstGeom>
          <a:noFill/>
          <a:ln w="9525" cmpd="dbl" algn="ctr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Instruction Fetch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400" y="685800"/>
            <a:ext cx="8839200" cy="1143000"/>
          </a:xfrm>
        </p:spPr>
        <p:txBody>
          <a:bodyPr/>
          <a:lstStyle/>
          <a:p>
            <a:r>
              <a:rPr lang="en-US" dirty="0" smtClean="0"/>
              <a:t>Must feed core with instructions</a:t>
            </a:r>
          </a:p>
          <a:p>
            <a:pPr lvl="1"/>
            <a:r>
              <a:rPr lang="en-US" dirty="0" smtClean="0"/>
              <a:t>Window is 32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1269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600200"/>
            <a:ext cx="3375356" cy="467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1447800" y="5943600"/>
            <a:ext cx="1752600" cy="304800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52800" y="5943600"/>
            <a:ext cx="15456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Start with this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Straight Arrow Connector 11"/>
          <p:cNvCxnSpPr>
            <a:stCxn id="10" idx="1"/>
          </p:cNvCxnSpPr>
          <p:nvPr/>
        </p:nvCxnSpPr>
        <p:spPr bwMode="auto">
          <a:xfrm rot="10800000">
            <a:off x="3048000" y="6096001"/>
            <a:ext cx="304800" cy="1687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Instruction Fetch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1269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681232"/>
            <a:ext cx="4191000" cy="5806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/>
          <p:cNvSpPr/>
          <p:nvPr/>
        </p:nvSpPr>
        <p:spPr bwMode="auto">
          <a:xfrm>
            <a:off x="1371600" y="1143000"/>
            <a:ext cx="3276600" cy="1143000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24400" y="1447800"/>
            <a:ext cx="23791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Address translation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1524000" y="2438400"/>
            <a:ext cx="1371600" cy="1524000"/>
          </a:xfrm>
          <a:prstGeom prst="rect">
            <a:avLst/>
          </a:prstGeom>
          <a:noFill/>
          <a:ln w="38100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800600" y="2895600"/>
            <a:ext cx="27869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Instruction Cache Tags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2895600" y="2590800"/>
            <a:ext cx="1066800" cy="685800"/>
          </a:xfrm>
          <a:prstGeom prst="rect">
            <a:avLst/>
          </a:prstGeom>
          <a:noFill/>
          <a:ln w="38100" cap="flat" cmpd="sng" algn="ctr">
            <a:solidFill>
              <a:schemeClr val="accent6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676400" y="3962400"/>
            <a:ext cx="1371600" cy="1371600"/>
          </a:xfrm>
          <a:prstGeom prst="rect">
            <a:avLst/>
          </a:prstGeom>
          <a:noFill/>
          <a:ln w="381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200" y="4343400"/>
            <a:ext cx="143661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Instruction </a:t>
            </a:r>
            <a:br>
              <a:rPr lang="en-US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</a:br>
            <a:r>
              <a:rPr lang="en-US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Cache </a:t>
            </a:r>
            <a:br>
              <a:rPr lang="en-US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</a:br>
            <a:r>
              <a:rPr lang="en-US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Data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1828800" y="5486400"/>
            <a:ext cx="3505200" cy="609600"/>
          </a:xfrm>
          <a:prstGeom prst="rect">
            <a:avLst/>
          </a:prstGeom>
          <a:noFill/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62600" y="5486400"/>
            <a:ext cx="22092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Branch Prediction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3505200" y="4038600"/>
            <a:ext cx="1828800" cy="762000"/>
          </a:xfrm>
          <a:prstGeom prst="rect">
            <a:avLst/>
          </a:prstGeom>
          <a:noFill/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3810000" y="4876800"/>
            <a:ext cx="1524000" cy="609600"/>
          </a:xfrm>
          <a:prstGeom prst="rect">
            <a:avLst/>
          </a:prstGeom>
          <a:noFill/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0200" y="4191000"/>
            <a:ext cx="20860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Instruction buffer</a:t>
            </a:r>
          </a:p>
        </p:txBody>
      </p:sp>
      <p:cxnSp>
        <p:nvCxnSpPr>
          <p:cNvPr id="26" name="Straight Arrow Connector 25"/>
          <p:cNvCxnSpPr/>
          <p:nvPr/>
        </p:nvCxnSpPr>
        <p:spPr bwMode="auto">
          <a:xfrm rot="5400000">
            <a:off x="7466012" y="3048000"/>
            <a:ext cx="10668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 rot="5400000">
            <a:off x="7695406" y="3047206"/>
            <a:ext cx="10668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/>
          <p:nvPr/>
        </p:nvCxnSpPr>
        <p:spPr bwMode="auto">
          <a:xfrm rot="5400000">
            <a:off x="7657306" y="3313906"/>
            <a:ext cx="16002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00B0F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 rot="16200000" flipH="1">
            <a:off x="7009606" y="4191794"/>
            <a:ext cx="3429000" cy="74612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C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/>
          <p:nvPr/>
        </p:nvCxnSpPr>
        <p:spPr bwMode="auto">
          <a:xfrm rot="5400000">
            <a:off x="7924006" y="3809206"/>
            <a:ext cx="6096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6">
                <a:lumMod val="75000"/>
              </a:schemeClr>
            </a:solidFill>
            <a:prstDash val="sysDot"/>
            <a:round/>
            <a:headEnd type="none" w="med" len="med"/>
            <a:tailEnd type="arrow"/>
          </a:ln>
          <a:effectLst/>
        </p:spPr>
      </p:cxnSp>
      <p:sp>
        <p:nvSpPr>
          <p:cNvPr id="34" name="Rectangle 33"/>
          <p:cNvSpPr/>
          <p:nvPr/>
        </p:nvSpPr>
        <p:spPr bwMode="auto">
          <a:xfrm>
            <a:off x="3048000" y="4114800"/>
            <a:ext cx="381000" cy="609600"/>
          </a:xfrm>
          <a:prstGeom prst="rect">
            <a:avLst/>
          </a:prstGeom>
          <a:noFill/>
          <a:ln w="38100" cap="flat" cmpd="sng" algn="ctr">
            <a:solidFill>
              <a:srgbClr val="00B0F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35" name="Straight Arrow Connector 34"/>
          <p:cNvCxnSpPr/>
          <p:nvPr/>
        </p:nvCxnSpPr>
        <p:spPr bwMode="auto">
          <a:xfrm rot="5400000">
            <a:off x="8000206" y="4571206"/>
            <a:ext cx="9144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00B0F0"/>
            </a:solidFill>
            <a:prstDash val="sysDot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/>
          <p:nvPr/>
        </p:nvCxnSpPr>
        <p:spPr bwMode="auto">
          <a:xfrm rot="5400000">
            <a:off x="8000206" y="5485606"/>
            <a:ext cx="9144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7030A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2" name="Rectangle 41"/>
          <p:cNvSpPr/>
          <p:nvPr/>
        </p:nvSpPr>
        <p:spPr bwMode="auto">
          <a:xfrm>
            <a:off x="7772400" y="2209800"/>
            <a:ext cx="1295400" cy="403860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848600" y="1828800"/>
            <a:ext cx="10695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timeline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Fetching Multiple Instructions?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1280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838200"/>
            <a:ext cx="4495800" cy="5755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.po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.pot">
      <a:majorFont>
        <a:latin typeface="AvantGarde"/>
        <a:ea typeface=""/>
        <a:cs typeface=""/>
      </a:majorFont>
      <a:minorFont>
        <a:latin typeface="AvantGard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>
    <a:extraClrScheme>
      <a:clrScheme name="Blank Presentation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3412</TotalTime>
  <Words>4168</Words>
  <Application>Microsoft Office PowerPoint</Application>
  <PresentationFormat>On-screen Show (4:3)</PresentationFormat>
  <Paragraphs>1545</Paragraphs>
  <Slides>108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108</vt:i4>
      </vt:variant>
    </vt:vector>
  </HeadingPairs>
  <TitlesOfParts>
    <vt:vector size="118" baseType="lpstr">
      <vt:lpstr>Arial Unicode MS</vt:lpstr>
      <vt:lpstr>Arial</vt:lpstr>
      <vt:lpstr>Arial Narrow</vt:lpstr>
      <vt:lpstr>AvantGarde</vt:lpstr>
      <vt:lpstr>Courier New</vt:lpstr>
      <vt:lpstr>Times New Roman</vt:lpstr>
      <vt:lpstr>Wingdings</vt:lpstr>
      <vt:lpstr>Blank Presentation</vt:lpstr>
      <vt:lpstr>Chart</vt:lpstr>
      <vt:lpstr>Visio</vt:lpstr>
      <vt:lpstr>RePLay</vt:lpstr>
      <vt:lpstr>RePLay Execution Model</vt:lpstr>
      <vt:lpstr>RePLay Example</vt:lpstr>
      <vt:lpstr>RePLay Example</vt:lpstr>
      <vt:lpstr>ASSERT and Execution Model</vt:lpstr>
      <vt:lpstr>Frames Enable Optimizations</vt:lpstr>
      <vt:lpstr>Frame trade offs</vt:lpstr>
      <vt:lpstr>RePLay Framework</vt:lpstr>
      <vt:lpstr>PowerPoint Presentation</vt:lpstr>
      <vt:lpstr>Sequencer</vt:lpstr>
      <vt:lpstr>Sequencer Example</vt:lpstr>
      <vt:lpstr>Frame Construction</vt:lpstr>
      <vt:lpstr>Idealistic Frame Evaluation</vt:lpstr>
      <vt:lpstr>Promotion Effectiveness</vt:lpstr>
      <vt:lpstr>Idealistic – Branch Coverage</vt:lpstr>
      <vt:lpstr>Frame Completion Rate</vt:lpstr>
      <vt:lpstr>Average Frame Length – 64KB bias table</vt:lpstr>
      <vt:lpstr>Instruction Coverage</vt:lpstr>
      <vt:lpstr>Path History Based Prediction</vt:lpstr>
      <vt:lpstr>Frame Completion Rate</vt:lpstr>
      <vt:lpstr>Frame Sequencer </vt:lpstr>
      <vt:lpstr>Frame Predictor</vt:lpstr>
      <vt:lpstr>Frame Cache</vt:lpstr>
      <vt:lpstr>Frame  Size</vt:lpstr>
      <vt:lpstr>Instruction Coverage</vt:lpstr>
      <vt:lpstr>Optimization Example</vt:lpstr>
      <vt:lpstr>Optimization Example</vt:lpstr>
      <vt:lpstr>Ex #2: Copy Bytes From Compress</vt:lpstr>
      <vt:lpstr>Assertions </vt:lpstr>
      <vt:lpstr>PowerPoint Presentation</vt:lpstr>
      <vt:lpstr>PowerPoint Presentation</vt:lpstr>
      <vt:lpstr>An Instruction in a Processor’s Lifetime</vt:lpstr>
      <vt:lpstr>How to Improve Performance?</vt:lpstr>
      <vt:lpstr>Pipelining</vt:lpstr>
      <vt:lpstr>Sequential Semantics are Preserved</vt:lpstr>
      <vt:lpstr>Superscalar - In-order </vt:lpstr>
      <vt:lpstr>Data Dependences</vt:lpstr>
      <vt:lpstr>Superscalar vs. Pipelining</vt:lpstr>
      <vt:lpstr>Superscalar Performance</vt:lpstr>
      <vt:lpstr>“Real-Life” Performance</vt:lpstr>
      <vt:lpstr>“Real Life” Performance - Superscalar</vt:lpstr>
      <vt:lpstr>Issue Mechanism – A Group of Instructions at Decode</vt:lpstr>
      <vt:lpstr>Preserving Sequential Semantics</vt:lpstr>
      <vt:lpstr>Interrupts Example</vt:lpstr>
      <vt:lpstr>21164</vt:lpstr>
      <vt:lpstr>Case Study: Alpha 21164</vt:lpstr>
      <vt:lpstr>21164: Int. Pipe</vt:lpstr>
      <vt:lpstr>21164: Memory Pipeline</vt:lpstr>
      <vt:lpstr>21164: Floating-Point Pipe</vt:lpstr>
      <vt:lpstr>Performance Comparison </vt:lpstr>
      <vt:lpstr>CPI Comparison: Ideal 0.25</vt:lpstr>
      <vt:lpstr>Compiler Impact</vt:lpstr>
      <vt:lpstr>Stall Cycles - 21164</vt:lpstr>
      <vt:lpstr>Issue Cycle Distribution - 21064</vt:lpstr>
      <vt:lpstr>Issue Cycle Distribution - 21164</vt:lpstr>
      <vt:lpstr>Superscalar/Pipeline challenges</vt:lpstr>
      <vt:lpstr>Instruction Decode/Issue – Alpha 21164 Solution </vt:lpstr>
      <vt:lpstr>Fetching Four Instructions</vt:lpstr>
      <vt:lpstr>Instruction Decode/Issue </vt:lpstr>
      <vt:lpstr>Good Design Practice</vt:lpstr>
      <vt:lpstr>Sequential Semantics - Review</vt:lpstr>
      <vt:lpstr>Out-of-Order Execution</vt:lpstr>
      <vt:lpstr>Sequential Semantics?</vt:lpstr>
      <vt:lpstr>Preserving Sequential Semantics: Three phases</vt:lpstr>
      <vt:lpstr>How Completes Help w/ Performance</vt:lpstr>
      <vt:lpstr>Implementing Completes/Commits</vt:lpstr>
      <vt:lpstr>Solution #2: Future File</vt:lpstr>
      <vt:lpstr>Out-of-Order Execution Overview</vt:lpstr>
      <vt:lpstr>Out-of-Order Execution: Stages</vt:lpstr>
      <vt:lpstr>OOO Scheduling</vt:lpstr>
      <vt:lpstr>Stalling @ Decode for RAW</vt:lpstr>
      <vt:lpstr>Issuing Instructions: Scheduling</vt:lpstr>
      <vt:lpstr>Reservation Station</vt:lpstr>
      <vt:lpstr>Out-Of-Order Exec. Example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Window vs. Scheduler</vt:lpstr>
      <vt:lpstr>Speculative Execution</vt:lpstr>
      <vt:lpstr>Beyond Simple OoO</vt:lpstr>
      <vt:lpstr>What if we had infinite registers</vt:lpstr>
      <vt:lpstr>Register Renaming</vt:lpstr>
      <vt:lpstr>Register renaming example</vt:lpstr>
      <vt:lpstr>Register renaming example</vt:lpstr>
      <vt:lpstr>Register renaming example</vt:lpstr>
      <vt:lpstr>Register renaming example</vt:lpstr>
      <vt:lpstr>Register renaming example</vt:lpstr>
      <vt:lpstr>MIPS R10000 Pipeline Overview</vt:lpstr>
      <vt:lpstr>MIPS R10000 Architecture</vt:lpstr>
      <vt:lpstr>MIPS R10000 Pipelines</vt:lpstr>
      <vt:lpstr>Instruction Fetch</vt:lpstr>
      <vt:lpstr>Instruction Fetch</vt:lpstr>
      <vt:lpstr>Fetching Multiple Instructions?</vt:lpstr>
      <vt:lpstr>Fetching Multiple Instructions &amp; the I-Cache</vt:lpstr>
      <vt:lpstr>MIPS R1000 Solution: Fetching 4 continuous insts</vt:lpstr>
      <vt:lpstr>Control Flow </vt:lpstr>
      <vt:lpstr>Register Renaming</vt:lpstr>
      <vt:lpstr>Scheduler</vt:lpstr>
      <vt:lpstr>Back-to-Back Scheduling</vt:lpstr>
      <vt:lpstr>Optimistic Scheduling</vt:lpstr>
      <vt:lpstr>Optimistic Scheduling #2</vt:lpstr>
      <vt:lpstr>Data Cache Datapath</vt:lpstr>
    </vt:vector>
  </TitlesOfParts>
  <Company>Northwestern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Andreas Moshovos</dc:creator>
  <cp:lastModifiedBy>Andreas Moshovos</cp:lastModifiedBy>
  <cp:revision>461</cp:revision>
  <cp:lastPrinted>2001-01-29T22:15:32Z</cp:lastPrinted>
  <dcterms:created xsi:type="dcterms:W3CDTF">2001-01-28T16:05:06Z</dcterms:created>
  <dcterms:modified xsi:type="dcterms:W3CDTF">2017-02-16T14:17:43Z</dcterms:modified>
</cp:coreProperties>
</file>