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59"/>
  </p:notesMasterIdLst>
  <p:handoutMasterIdLst>
    <p:handoutMasterId r:id="rId60"/>
  </p:handoutMasterIdLst>
  <p:sldIdLst>
    <p:sldId id="872" r:id="rId2"/>
    <p:sldId id="818" r:id="rId3"/>
    <p:sldId id="1033" r:id="rId4"/>
    <p:sldId id="1034" r:id="rId5"/>
    <p:sldId id="1035" r:id="rId6"/>
    <p:sldId id="1036" r:id="rId7"/>
    <p:sldId id="1037" r:id="rId8"/>
    <p:sldId id="1038" r:id="rId9"/>
    <p:sldId id="1039" r:id="rId10"/>
    <p:sldId id="1040" r:id="rId11"/>
    <p:sldId id="1041" r:id="rId12"/>
    <p:sldId id="1042" r:id="rId13"/>
    <p:sldId id="1043" r:id="rId14"/>
    <p:sldId id="1044" r:id="rId15"/>
    <p:sldId id="1045" r:id="rId16"/>
    <p:sldId id="1046" r:id="rId17"/>
    <p:sldId id="1048" r:id="rId18"/>
    <p:sldId id="1049" r:id="rId19"/>
    <p:sldId id="1047" r:id="rId20"/>
    <p:sldId id="1050" r:id="rId21"/>
    <p:sldId id="1051" r:id="rId22"/>
    <p:sldId id="1052" r:id="rId23"/>
    <p:sldId id="1053" r:id="rId24"/>
    <p:sldId id="1054" r:id="rId25"/>
    <p:sldId id="1055" r:id="rId26"/>
    <p:sldId id="1056" r:id="rId27"/>
    <p:sldId id="1057" r:id="rId28"/>
    <p:sldId id="1058" r:id="rId29"/>
    <p:sldId id="1059" r:id="rId30"/>
    <p:sldId id="1060" r:id="rId31"/>
    <p:sldId id="1061" r:id="rId32"/>
    <p:sldId id="1062" r:id="rId33"/>
    <p:sldId id="1063" r:id="rId34"/>
    <p:sldId id="1064" r:id="rId35"/>
    <p:sldId id="1065" r:id="rId36"/>
    <p:sldId id="1066" r:id="rId37"/>
    <p:sldId id="1067" r:id="rId38"/>
    <p:sldId id="1068" r:id="rId39"/>
    <p:sldId id="1073" r:id="rId40"/>
    <p:sldId id="1075" r:id="rId41"/>
    <p:sldId id="1069" r:id="rId42"/>
    <p:sldId id="1070" r:id="rId43"/>
    <p:sldId id="1071" r:id="rId44"/>
    <p:sldId id="1072" r:id="rId45"/>
    <p:sldId id="1074" r:id="rId46"/>
    <p:sldId id="1076" r:id="rId47"/>
    <p:sldId id="1077" r:id="rId48"/>
    <p:sldId id="1078" r:id="rId49"/>
    <p:sldId id="1079" r:id="rId50"/>
    <p:sldId id="1080" r:id="rId51"/>
    <p:sldId id="1081" r:id="rId52"/>
    <p:sldId id="1082" r:id="rId53"/>
    <p:sldId id="1083" r:id="rId54"/>
    <p:sldId id="1084" r:id="rId55"/>
    <p:sldId id="1085" r:id="rId56"/>
    <p:sldId id="1086" r:id="rId57"/>
    <p:sldId id="1087" r:id="rId5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5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180E94"/>
    <a:srgbClr val="28188A"/>
    <a:srgbClr val="F9C31B"/>
    <a:srgbClr val="FCFCE8"/>
    <a:srgbClr val="F2F49A"/>
    <a:srgbClr val="A8E6E2"/>
    <a:srgbClr val="87DDD7"/>
    <a:srgbClr val="7FABDB"/>
    <a:srgbClr val="428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4" autoAdjust="0"/>
    <p:restoredTop sz="90514" autoAdjust="0"/>
  </p:normalViewPr>
  <p:slideViewPr>
    <p:cSldViewPr snapToGrid="0" snapToObjects="1">
      <p:cViewPr varScale="1">
        <p:scale>
          <a:sx n="71" d="100"/>
          <a:sy n="71" d="100"/>
        </p:scale>
        <p:origin x="1838" y="62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E5AD5BA2-1825-4982-97D7-D4B456397DB0}" type="datetime1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DBB2C-D775-4C27-A710-C2C5123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9DB6855A-9A32-4F58-A8C3-8EAC75CE49A5}" type="datetime1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4213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084888"/>
            <a:ext cx="685800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457200"/>
            <a:ext cx="11734800" cy="7543800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20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SLICC </a:t>
            </a:r>
            <a:br>
              <a:rPr lang="en-US" b="1" dirty="0"/>
            </a:br>
            <a:r>
              <a:rPr lang="en-US" b="1" dirty="0"/>
              <a:t>Self-Assembly of Instruction Cache Collectives for OLTP Workloads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825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784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952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68784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2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22294035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7587071"/>
          </a:xfrm>
        </p:spPr>
        <p:txBody>
          <a:bodyPr/>
          <a:lstStyle>
            <a:lvl1pPr marL="571500" indent="-571500">
              <a:buSzPct val="150000"/>
              <a:buFont typeface="Arial" panose="020B0604020202020204" pitchFamily="34" charset="0"/>
              <a:buChar char="•"/>
              <a:defRPr sz="3600" b="1">
                <a:latin typeface="Quicksand"/>
                <a:cs typeface="Arial" pitchFamily="34" charset="0"/>
              </a:defRPr>
            </a:lvl1pPr>
            <a:lvl2pPr marL="533400" indent="-358775">
              <a:defRPr sz="3200">
                <a:latin typeface="Quicksand"/>
                <a:cs typeface="Arial" pitchFamily="34" charset="0"/>
              </a:defRPr>
            </a:lvl2pPr>
            <a:lvl3pPr marL="896938" indent="-360363">
              <a:defRPr sz="3200">
                <a:latin typeface="Quicksand"/>
                <a:cs typeface="Arial" pitchFamily="34" charset="0"/>
              </a:defRPr>
            </a:lvl3pPr>
            <a:lvl4pPr marL="1262063" indent="-274638">
              <a:defRPr sz="2800">
                <a:latin typeface="Quicksand"/>
                <a:cs typeface="Arial" pitchFamily="34" charset="0"/>
              </a:defRPr>
            </a:lvl4pPr>
            <a:lvl5pPr marL="1608138" indent="-228600">
              <a:defRPr sz="2800">
                <a:latin typeface="Quicksand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800924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26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71779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57330" y="3743340"/>
            <a:ext cx="3215456" cy="2431486"/>
            <a:chOff x="2438403" y="1045029"/>
            <a:chExt cx="2296884" cy="1894115"/>
          </a:xfrm>
        </p:grpSpPr>
        <p:sp>
          <p:nvSpPr>
            <p:cNvPr id="4" name="Freeform 3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170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STREX</a:t>
            </a:r>
            <a:br>
              <a:rPr lang="en-US" b="1" dirty="0"/>
            </a:br>
            <a:r>
              <a:rPr lang="en-US" b="1" dirty="0"/>
              <a:t>Boosting Instruction Cache Reuse in OLTP</a:t>
            </a:r>
            <a:br>
              <a:rPr lang="en-US" b="1" dirty="0"/>
            </a:br>
            <a:r>
              <a:rPr lang="en-US" b="1" dirty="0"/>
              <a:t>Workloads Through Stratified Transaction Execution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7396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640096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81464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6894164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8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13982911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16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9028"/>
            <a:ext cx="13004800" cy="64654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878774"/>
            <a:ext cx="11747500" cy="75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pitchFamily="18" charset="0"/>
              </a:rPr>
              <a:t>Second level</a:t>
            </a:r>
          </a:p>
          <a:p>
            <a:pPr lvl="2"/>
            <a:r>
              <a:rPr lang="en-US" dirty="0">
                <a:sym typeface="Georgia" pitchFamily="18" charset="0"/>
              </a:rPr>
              <a:t>Third level</a:t>
            </a:r>
          </a:p>
          <a:p>
            <a:pPr lvl="3"/>
            <a:r>
              <a:rPr lang="en-US" dirty="0">
                <a:sym typeface="Georgia" pitchFamily="18" charset="0"/>
              </a:rPr>
              <a:t>Fourth level</a:t>
            </a:r>
          </a:p>
          <a:p>
            <a:pPr lvl="4"/>
            <a:r>
              <a:rPr lang="en-US" dirty="0">
                <a:sym typeface="Georgia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50" r:id="rId3"/>
    <p:sldLayoutId id="2147484356" r:id="rId4"/>
    <p:sldLayoutId id="2147484357" r:id="rId5"/>
    <p:sldLayoutId id="2147484358" r:id="rId6"/>
  </p:sldLayoutIdLst>
  <p:transition spd="med">
    <p:fade/>
  </p:transition>
  <p:hf hdr="0" ftr="0" dt="0"/>
  <p:txStyles>
    <p:titleStyle>
      <a:lvl1pPr marL="261938" indent="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0" y="2795488"/>
            <a:ext cx="13004800" cy="3966461"/>
          </a:xfrm>
          <a:solidFill>
            <a:srgbClr val="7FABDB">
              <a:alpha val="72941"/>
            </a:srgbClr>
          </a:solidFill>
        </p:spPr>
        <p:txBody>
          <a:bodyPr/>
          <a:lstStyle/>
          <a:p>
            <a:pPr algn="ctr"/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Short Term Memory</a:t>
            </a:r>
            <a:b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Speech Engine</a:t>
            </a:r>
            <a:endParaRPr lang="en-US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894080" y="8514160"/>
            <a:ext cx="11216640" cy="999067"/>
          </a:xfrm>
        </p:spPr>
        <p:txBody>
          <a:bodyPr/>
          <a:lstStyle/>
          <a:p>
            <a:pPr algn="ctr"/>
            <a:endParaRPr lang="en-US" sz="1327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n-US" sz="355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Andreas Moshovos, Feb 2019</a:t>
            </a:r>
            <a:endParaRPr lang="en-US" sz="3555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endParaRPr lang="en-US" sz="3555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288008"/>
            <a:ext cx="4938376" cy="2222884"/>
            <a:chOff x="209730" y="7667110"/>
            <a:chExt cx="4762500" cy="2115235"/>
          </a:xfrm>
        </p:grpSpPr>
        <p:pic>
          <p:nvPicPr>
            <p:cNvPr id="21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25773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Updating Long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10980483" y="6519902"/>
            <a:ext cx="585982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 is element-wise multiplication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807848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C9BAF8-AF66-4B47-87A6-0173B970B890}"/>
              </a:ext>
            </a:extLst>
          </p:cNvPr>
          <p:cNvSpPr/>
          <p:nvPr/>
        </p:nvSpPr>
        <p:spPr bwMode="auto">
          <a:xfrm>
            <a:off x="6192051" y="5976898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3CB7E-45C6-4B6A-885F-855D75FA8F0F}"/>
              </a:ext>
            </a:extLst>
          </p:cNvPr>
          <p:cNvSpPr/>
          <p:nvPr/>
        </p:nvSpPr>
        <p:spPr bwMode="auto">
          <a:xfrm>
            <a:off x="9139222" y="8491085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6CCA0F-366D-4F62-8871-1F7B14151AC5}"/>
              </a:ext>
            </a:extLst>
          </p:cNvPr>
          <p:cNvSpPr/>
          <p:nvPr/>
        </p:nvSpPr>
        <p:spPr bwMode="auto">
          <a:xfrm>
            <a:off x="10024825" y="6529097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E32FC-3015-4452-BED9-5804B287B63A}"/>
              </a:ext>
            </a:extLst>
          </p:cNvPr>
          <p:cNvSpPr/>
          <p:nvPr/>
        </p:nvSpPr>
        <p:spPr bwMode="auto">
          <a:xfrm>
            <a:off x="7925802" y="4880872"/>
            <a:ext cx="3054681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B01D0-98E8-41C4-96C5-65E741A7C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6" y="1739162"/>
            <a:ext cx="8020444" cy="10322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392F361-93DC-47B6-8945-75CFB2FFEC3E}"/>
              </a:ext>
            </a:extLst>
          </p:cNvPr>
          <p:cNvSpPr/>
          <p:nvPr/>
        </p:nvSpPr>
        <p:spPr bwMode="auto">
          <a:xfrm>
            <a:off x="7772742" y="4432406"/>
            <a:ext cx="3376791" cy="545567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5B49D-9562-4FED-9DF4-3BB16DB69AE8}"/>
              </a:ext>
            </a:extLst>
          </p:cNvPr>
          <p:cNvSpPr/>
          <p:nvPr/>
        </p:nvSpPr>
        <p:spPr bwMode="auto">
          <a:xfrm>
            <a:off x="8152760" y="6570076"/>
            <a:ext cx="1137085" cy="545567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4DF58D-33C3-4E71-98C6-EF626F75B75F}"/>
              </a:ext>
            </a:extLst>
          </p:cNvPr>
          <p:cNvSpPr/>
          <p:nvPr/>
        </p:nvSpPr>
        <p:spPr bwMode="auto">
          <a:xfrm>
            <a:off x="6203763" y="5183221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31EF1F-E98D-4ECD-900E-09422EB332D7}"/>
              </a:ext>
            </a:extLst>
          </p:cNvPr>
          <p:cNvSpPr/>
          <p:nvPr/>
        </p:nvSpPr>
        <p:spPr bwMode="auto">
          <a:xfrm>
            <a:off x="9403507" y="6560057"/>
            <a:ext cx="573275" cy="545567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9F4B20-FB5D-4B76-9530-C901A6302F7A}"/>
              </a:ext>
            </a:extLst>
          </p:cNvPr>
          <p:cNvSpPr/>
          <p:nvPr/>
        </p:nvSpPr>
        <p:spPr bwMode="auto">
          <a:xfrm>
            <a:off x="7344707" y="6546854"/>
            <a:ext cx="573275" cy="545567"/>
          </a:xfrm>
          <a:prstGeom prst="rect">
            <a:avLst/>
          </a:prstGeom>
          <a:noFill/>
          <a:ln w="5715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594E39-EE84-4C42-9BB6-2DFE755EA16C}"/>
              </a:ext>
            </a:extLst>
          </p:cNvPr>
          <p:cNvSpPr/>
          <p:nvPr/>
        </p:nvSpPr>
        <p:spPr bwMode="auto">
          <a:xfrm>
            <a:off x="11864962" y="5181998"/>
            <a:ext cx="573275" cy="545567"/>
          </a:xfrm>
          <a:prstGeom prst="rect">
            <a:avLst/>
          </a:prstGeom>
          <a:noFill/>
          <a:ln w="5715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259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F0B6F-FD86-4841-8C77-52CEBFF1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86" y="6759873"/>
            <a:ext cx="6878145" cy="733497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What to focus on for short term memory (working)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305937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0135707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F0B6F-FD86-4841-8C77-52CEBFF1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86" y="6759873"/>
            <a:ext cx="6878145" cy="733497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What Updating Short Term Memory (working)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b="0" dirty="0" err="1"/>
              <a:t>yt</a:t>
            </a:r>
            <a:r>
              <a:rPr lang="en-US" b="0" dirty="0"/>
              <a:t> = focus t (not exactly right)</a:t>
            </a:r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305937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62860C-410A-4A5F-B4E6-7BE3264FCE9F}"/>
              </a:ext>
            </a:extLst>
          </p:cNvPr>
          <p:cNvSpPr txBox="1"/>
          <p:nvPr/>
        </p:nvSpPr>
        <p:spPr>
          <a:xfrm>
            <a:off x="1467312" y="2916625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current input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7DFC-87F0-43F0-938E-5A6566EBC313}"/>
              </a:ext>
            </a:extLst>
          </p:cNvPr>
          <p:cNvSpPr txBox="1"/>
          <p:nvPr/>
        </p:nvSpPr>
        <p:spPr>
          <a:xfrm>
            <a:off x="4670038" y="2869443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working 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72AF-660F-4C4F-8B91-587A8F304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893" y="2332712"/>
            <a:ext cx="4287449" cy="7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687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Standard Terminology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dirty="0" err="1"/>
              <a:t>ltm</a:t>
            </a:r>
            <a:r>
              <a:rPr lang="en-US" dirty="0"/>
              <a:t> = cell state</a:t>
            </a:r>
          </a:p>
          <a:p>
            <a:r>
              <a:rPr lang="en-US" dirty="0" err="1"/>
              <a:t>wm</a:t>
            </a:r>
            <a:r>
              <a:rPr lang="en-US" dirty="0"/>
              <a:t> = hidden state</a:t>
            </a:r>
          </a:p>
          <a:p>
            <a:r>
              <a:rPr lang="en-US" dirty="0"/>
              <a:t>Focus = output gate</a:t>
            </a:r>
          </a:p>
          <a:p>
            <a:r>
              <a:rPr lang="en-US" dirty="0"/>
              <a:t>Remember = forget gate</a:t>
            </a:r>
          </a:p>
          <a:p>
            <a:r>
              <a:rPr lang="en-US" dirty="0"/>
              <a:t>Save = input gate</a:t>
            </a:r>
          </a:p>
        </p:txBody>
      </p:sp>
    </p:spTree>
    <p:extLst>
      <p:ext uri="{BB962C8B-B14F-4D97-AF65-F5344CB8AC3E}">
        <p14:creationId xmlns:p14="http://schemas.microsoft.com/office/powerpoint/2010/main" val="59426961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641483-453E-4899-B415-25260651F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1301396"/>
          </a:xfrm>
        </p:spPr>
        <p:txBody>
          <a:bodyPr/>
          <a:lstStyle/>
          <a:p>
            <a:r>
              <a:rPr lang="en-US" dirty="0"/>
              <a:t>Recurrent Neural Nets</a:t>
            </a:r>
          </a:p>
          <a:p>
            <a:pPr lvl="1"/>
            <a:r>
              <a:rPr lang="en-US" dirty="0"/>
              <a:t>Structure and Unrolled in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74B0A-1EC5-4E51-8657-E2FF709F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05B0E-BF09-4084-9392-B8C2C1A1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31E6E-452A-4609-A460-96AC7F0B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3" y="3173505"/>
            <a:ext cx="12716495" cy="339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02DB7-6D76-4880-BF94-C76961F5CEF3}"/>
              </a:ext>
            </a:extLst>
          </p:cNvPr>
          <p:cNvSpPr txBox="1"/>
          <p:nvPr/>
        </p:nvSpPr>
        <p:spPr>
          <a:xfrm>
            <a:off x="581882" y="7522666"/>
            <a:ext cx="118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From: </a:t>
            </a:r>
            <a:r>
              <a:rPr lang="en-US" sz="3200" dirty="0"/>
              <a:t>https://colah.github.io/posts/2015-08-Understanding-LSTMs</a:t>
            </a:r>
            <a:endParaRPr lang="en-US" sz="3200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9080207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977D3-A5E8-48D4-82C0-646EEF12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42" y="2727832"/>
            <a:ext cx="11616832" cy="467189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B494F-9E8A-438B-94EA-1C5D7C040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1900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A5D0C-6579-4F22-9489-0F6FF1DD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RNNs: memory and output through a single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99F89-D74D-4599-8676-A3424DC81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687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201F3-660C-4D1C-8E5A-AD8E5C1E6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094D31-39C7-4890-9742-0C7E6A23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A89A4-E375-4595-B1E8-3F347D5C3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2789A-B1B6-4B06-99D2-937DD52E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8" y="2251421"/>
            <a:ext cx="12615052" cy="532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DE44A-E447-4268-882A-CAA9F8B8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1" y="7596711"/>
            <a:ext cx="10501022" cy="16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00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9F815-00B5-4913-8609-52FF6D865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894142"/>
          </a:xfrm>
        </p:spPr>
        <p:txBody>
          <a:bodyPr/>
          <a:lstStyle/>
          <a:p>
            <a:r>
              <a:rPr lang="en-US" dirty="0"/>
              <a:t>Optionally let information through</a:t>
            </a:r>
          </a:p>
          <a:p>
            <a:pPr lvl="2"/>
            <a:r>
              <a:rPr lang="en-US" dirty="0"/>
              <a:t>Sigmoid + pointwise multiplication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536575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FF52C-692B-406A-8226-E691144E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LSTM: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B8B5B-3890-4AB1-9734-3688FBB86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769D-102F-496A-9F33-3FE03754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50" y="2245710"/>
            <a:ext cx="3096666" cy="40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6718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C89D4-F5DD-442B-B506-44426CCA8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Forget gate: </a:t>
            </a:r>
            <a:r>
              <a:rPr lang="en-US" b="0" i="1" dirty="0"/>
              <a:t>what to keep from </a:t>
            </a:r>
            <a:r>
              <a:rPr lang="en-US" dirty="0"/>
              <a:t>Ct-1, </a:t>
            </a:r>
            <a:r>
              <a:rPr lang="en-US" b="0" dirty="0"/>
              <a:t>based on short term memory (ht-1) and current input (</a:t>
            </a:r>
            <a:r>
              <a:rPr lang="en-US" b="0" dirty="0" err="1"/>
              <a:t>xt</a:t>
            </a:r>
            <a:r>
              <a:rPr lang="en-US" b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BAB23-9465-4490-AAB1-95FD8B6E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to throw away from cell state (long term mem)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11FE3-43A9-47BE-8E68-6B0F2C919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C5D3D-F867-4218-87B2-4A62792E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0" y="3104350"/>
            <a:ext cx="11799171" cy="36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4615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833C7-F425-4315-892E-9A128C4E1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Input gate: </a:t>
            </a:r>
            <a:r>
              <a:rPr lang="en-US" b="0" dirty="0"/>
              <a:t>what info from current short term memory (ht-1) and input (</a:t>
            </a:r>
            <a:r>
              <a:rPr lang="en-US" b="0" dirty="0" err="1"/>
              <a:t>xt</a:t>
            </a:r>
            <a:r>
              <a:rPr lang="en-US" b="0" dirty="0"/>
              <a:t>) to remember for the long term (Cell state)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E6A714-AE3D-43B2-8ED7-F626E185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new information to remember in long term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3ECE-C11A-4698-84E2-F96CEC2F3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7BDBE-541A-40EC-9A5E-165DEBAD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04" y="3112034"/>
            <a:ext cx="12894956" cy="38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700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508865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dirty="0"/>
              <a:t>Outputs y are Correlations of inputs x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Hidden state h is various features of x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Feed Forward Neural Nets: Recap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83BC4-BD4F-4E76-923F-F8D805AC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9" y="2889197"/>
            <a:ext cx="8788750" cy="49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8900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AB263-D6AC-41BA-9D85-CA7DBF70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800925"/>
          </a:xfrm>
        </p:spPr>
        <p:txBody>
          <a:bodyPr/>
          <a:lstStyle/>
          <a:p>
            <a:r>
              <a:rPr lang="en-US" dirty="0"/>
              <a:t>New Cell State:</a:t>
            </a:r>
          </a:p>
          <a:p>
            <a:pPr lvl="1"/>
            <a:r>
              <a:rPr lang="en-US" dirty="0"/>
              <a:t>Forget from Ct-1 and merge new info from ht-1 and </a:t>
            </a:r>
            <a:r>
              <a:rPr lang="en-US" dirty="0" err="1"/>
              <a:t>xt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CFEB0-7E98-4D7E-8EB0-068DEE2C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new Cell state (long term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A7AE-D287-4E6A-B1D7-3D2AA596C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4A9F0-CF57-4B9A-8A92-7B64DB31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83" y="2781620"/>
            <a:ext cx="12349542" cy="4141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09E3F-2D9F-41AE-84F6-972BE4A5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19" y="7522912"/>
            <a:ext cx="5684393" cy="1280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6CD99-364F-4EA6-9287-1B8700F9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13" y="7660982"/>
            <a:ext cx="5197581" cy="8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112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E000E-5667-4BAF-8402-D5AA1C68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69" y="3857385"/>
            <a:ext cx="12640759" cy="41493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8579F-B659-433B-A30D-BB17107D5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2523157"/>
          </a:xfrm>
        </p:spPr>
        <p:txBody>
          <a:bodyPr/>
          <a:lstStyle/>
          <a:p>
            <a:r>
              <a:rPr lang="en-US" dirty="0"/>
              <a:t>Output Gate: </a:t>
            </a:r>
            <a:r>
              <a:rPr lang="en-US" b="0" dirty="0"/>
              <a:t>based on previous short term memory (ht-1) and current input (</a:t>
            </a:r>
            <a:r>
              <a:rPr lang="en-US" b="0" dirty="0" err="1"/>
              <a:t>xt</a:t>
            </a:r>
            <a:r>
              <a:rPr lang="en-US" b="0" dirty="0"/>
              <a:t>) what to output from Cell state (long term memory)</a:t>
            </a:r>
          </a:p>
          <a:p>
            <a:pPr lvl="2"/>
            <a:r>
              <a:rPr lang="en-US" dirty="0"/>
              <a:t>Note that Ct includes past memory and new info from ht-1 and </a:t>
            </a:r>
            <a:r>
              <a:rPr lang="en-US" dirty="0" err="1"/>
              <a:t>xt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77FC48-8E34-42A0-A5BC-6ED8451B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short term memory and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8B89-33CE-43EF-9C6B-75FADCCE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8140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90565-E140-458C-B6FB-EF60280E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5" y="3119719"/>
            <a:ext cx="12081597" cy="35269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61058-1A9A-4224-AA2A-9532A6F73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3183984"/>
          </a:xfrm>
        </p:spPr>
        <p:txBody>
          <a:bodyPr/>
          <a:lstStyle/>
          <a:p>
            <a:r>
              <a:rPr lang="en-US" dirty="0"/>
              <a:t>Gates depend also on long term memory (Ct-1)</a:t>
            </a:r>
          </a:p>
          <a:p>
            <a:pPr lvl="2"/>
            <a:r>
              <a:rPr lang="en-US" dirty="0"/>
              <a:t>Gers &amp; </a:t>
            </a:r>
            <a:r>
              <a:rPr lang="en-US" dirty="0" err="1"/>
              <a:t>Schmidhuber</a:t>
            </a:r>
            <a:r>
              <a:rPr lang="en-US" dirty="0"/>
              <a:t> ftp://ftp.idsia.ch/pub/juergen/TimeCount-IJCN2000.pdf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0B731-C70E-4F00-8CF1-60DAE3D7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Connections in LSTMs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4ACD-1503-4259-9819-7545E0B13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325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19D7-04CA-4317-BD20-56F78E53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2" y="2950669"/>
            <a:ext cx="12459090" cy="38881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17977-B514-4BEC-98A6-1AB02515E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7AFF9-4FF2-413B-809A-BA3A915A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Forget and Input 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D4171-DE22-493A-9154-37AD90800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818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0D3C8-CF13-4073-8AE1-B8DE34F4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" y="1823064"/>
            <a:ext cx="12952780" cy="407058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D8402-F249-4787-B7C4-F62C6F0B2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969907"/>
          </a:xfrm>
        </p:spPr>
        <p:txBody>
          <a:bodyPr/>
          <a:lstStyle/>
          <a:p>
            <a:r>
              <a:rPr lang="en-US" dirty="0"/>
              <a:t>Combine Forget and Input gates into a single Update gate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Others: 	Depth Gated RNNs, Clockwork RNNs</a:t>
            </a:r>
          </a:p>
          <a:p>
            <a:r>
              <a:rPr lang="en-US" dirty="0"/>
              <a:t>Follow ups: Attention, Grid LSTMs </a:t>
            </a:r>
          </a:p>
          <a:p>
            <a:r>
              <a:rPr lang="en-US" dirty="0"/>
              <a:t>Check: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CB02B-37FD-4291-B96C-F913321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73AF-3287-4BB1-87F4-F6F2C49FE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F466B-29FA-4424-809B-A4A40CE5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969" y="8918560"/>
            <a:ext cx="7723748" cy="3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82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0" y="2795489"/>
            <a:ext cx="13004800" cy="2081312"/>
          </a:xfrm>
          <a:solidFill>
            <a:srgbClr val="7FABDB">
              <a:alpha val="72941"/>
            </a:srgbClr>
          </a:solidFill>
        </p:spPr>
        <p:txBody>
          <a:bodyPr/>
          <a:lstStyle/>
          <a:p>
            <a:pPr algn="ctr"/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Speech Engine</a:t>
            </a:r>
            <a:endParaRPr lang="en-US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894080" y="8514160"/>
            <a:ext cx="11216640" cy="999067"/>
          </a:xfrm>
        </p:spPr>
        <p:txBody>
          <a:bodyPr/>
          <a:lstStyle/>
          <a:p>
            <a:pPr algn="ctr"/>
            <a:endParaRPr lang="en-US" sz="1327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n-US" sz="355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Andreas Moshovos, Feb 2019</a:t>
            </a:r>
            <a:endParaRPr lang="en-US" sz="3555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endParaRPr lang="en-US" sz="3555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288008"/>
            <a:ext cx="4938376" cy="2222884"/>
            <a:chOff x="209730" y="7667110"/>
            <a:chExt cx="4762500" cy="2115235"/>
          </a:xfrm>
        </p:grpSpPr>
        <p:pic>
          <p:nvPicPr>
            <p:cNvPr id="21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B63FC8-8378-428A-B13F-1436E1BC6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3" y="5338303"/>
            <a:ext cx="13004800" cy="18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5009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14F7F-23E3-4D32-921A-DD1F75AC3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18853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62FEC-AEA2-4B65-8911-143BA1AA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&amp; Compression + Hardware Acceleration on FPGA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744DC-D788-402E-A98E-57295A04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2" y="3037290"/>
            <a:ext cx="12630144" cy="51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7880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4C39C-5D25-483F-AAE9-2F0E594B34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524233"/>
          </a:xfrm>
        </p:spPr>
        <p:txBody>
          <a:bodyPr/>
          <a:lstStyle/>
          <a:p>
            <a:r>
              <a:rPr lang="en-US" dirty="0"/>
              <a:t>LSTM takes 90% of total time</a:t>
            </a:r>
          </a:p>
          <a:p>
            <a:r>
              <a:rPr lang="en-US" dirty="0"/>
              <a:t>Focus of this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14320-4C7F-4EC1-9A00-72AFF840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7BCEA-BF51-4E0C-82E7-73F31124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ED3AA-33AA-45CC-9128-A2AA891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66" y="2474259"/>
            <a:ext cx="11841561" cy="66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705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EF44B-C716-403E-AC19-CED86C8C2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230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38D1D-E633-4DCA-95EB-E609451D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409C0-266E-4FA9-A03C-8CBD2F1D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492EC-316D-4CBF-B133-5712A797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15" y="860612"/>
            <a:ext cx="7678538" cy="553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1FBE5-49FE-49B1-A350-BBCEFEEF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59" y="6303360"/>
            <a:ext cx="7305904" cy="3422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FCD5A7-2812-4CA6-8791-A427DCA4AB2B}"/>
              </a:ext>
            </a:extLst>
          </p:cNvPr>
          <p:cNvSpPr/>
          <p:nvPr/>
        </p:nvSpPr>
        <p:spPr bwMode="auto">
          <a:xfrm>
            <a:off x="6502400" y="6231751"/>
            <a:ext cx="1089425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258F1-059B-46F9-B191-69C4232B41B5}"/>
              </a:ext>
            </a:extLst>
          </p:cNvPr>
          <p:cNvSpPr/>
          <p:nvPr/>
        </p:nvSpPr>
        <p:spPr bwMode="auto">
          <a:xfrm>
            <a:off x="6401226" y="8128426"/>
            <a:ext cx="1089425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7BB28-06E6-424B-B9FA-74163B42D096}"/>
              </a:ext>
            </a:extLst>
          </p:cNvPr>
          <p:cNvSpPr/>
          <p:nvPr/>
        </p:nvSpPr>
        <p:spPr bwMode="auto">
          <a:xfrm>
            <a:off x="6553626" y="6695060"/>
            <a:ext cx="1191880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A7C0B-5F3D-413A-A707-1F4F96D7F113}"/>
              </a:ext>
            </a:extLst>
          </p:cNvPr>
          <p:cNvSpPr/>
          <p:nvPr/>
        </p:nvSpPr>
        <p:spPr bwMode="auto">
          <a:xfrm>
            <a:off x="10406429" y="6016598"/>
            <a:ext cx="443426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457B4-B343-4745-8A73-5630D72747BF}"/>
              </a:ext>
            </a:extLst>
          </p:cNvPr>
          <p:cNvSpPr txBox="1"/>
          <p:nvPr/>
        </p:nvSpPr>
        <p:spPr>
          <a:xfrm flipH="1">
            <a:off x="10188907" y="5862419"/>
            <a:ext cx="3527478" cy="7386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latin typeface="Quicksand"/>
              </a:rPr>
              <a:t>diagonal</a:t>
            </a:r>
          </a:p>
        </p:txBody>
      </p:sp>
    </p:spTree>
    <p:extLst>
      <p:ext uri="{BB962C8B-B14F-4D97-AF65-F5344CB8AC3E}">
        <p14:creationId xmlns:p14="http://schemas.microsoft.com/office/powerpoint/2010/main" val="488729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C502E-CFCC-4B75-B607-9F6E8C453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 Regularly</a:t>
            </a:r>
          </a:p>
          <a:p>
            <a:r>
              <a:rPr lang="en-US" dirty="0"/>
              <a:t>|W| &lt; threshold </a:t>
            </a:r>
            <a:r>
              <a:rPr lang="en-US" dirty="0">
                <a:sym typeface="Wingdings" panose="05000000000000000000" pitchFamily="2" charset="2"/>
              </a:rPr>
              <a:t> prune</a:t>
            </a:r>
          </a:p>
          <a:p>
            <a:r>
              <a:rPr lang="en-US" dirty="0">
                <a:sym typeface="Wingdings" panose="05000000000000000000" pitchFamily="2" charset="2"/>
              </a:rPr>
              <a:t>Threshold  empirical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Around 93% accuracy drops / non-monotonic behavior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578D6-27B2-4BA3-967E-FD89BFEF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6F87C-8E64-4CA0-BB17-7DE5CFBDB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2C971-7FF2-4075-A808-A5B7A133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46" y="3042709"/>
            <a:ext cx="10181573" cy="50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67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6564959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sz="4000" dirty="0"/>
              <a:t>Sigmoid </a:t>
            </a:r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en-US" sz="4000" dirty="0"/>
              <a:t>: squashes range to (0,1) 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Think: thou shall not pass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/>
              <a:t>~AND gate</a:t>
            </a:r>
            <a:endParaRPr lang="en-US" sz="3600" dirty="0"/>
          </a:p>
          <a:p>
            <a:pPr marL="612130" lvl="1" indent="-325115">
              <a:spcBef>
                <a:spcPts val="0"/>
              </a:spcBef>
            </a:pPr>
            <a:r>
              <a:rPr lang="en-US" sz="4000" dirty="0"/>
              <a:t>Hyperbolic Tangent </a:t>
            </a:r>
            <a:r>
              <a:rPr lang="en-US" sz="4000" b="1" dirty="0"/>
              <a:t>tanh(x)</a:t>
            </a:r>
            <a:r>
              <a:rPr lang="en-US" sz="4000" dirty="0"/>
              <a:t>: squashes range to (-1, +1)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Think: you are correlated: positively, negatively, by this much including not at all (zero)</a:t>
            </a:r>
          </a:p>
          <a:p>
            <a:pPr marL="612130" lvl="1" indent="-325115">
              <a:spcBef>
                <a:spcPts val="0"/>
              </a:spcBef>
            </a:pPr>
            <a:r>
              <a:rPr lang="en-US" sz="4000" dirty="0"/>
              <a:t>Rectifier Linear Unit </a:t>
            </a:r>
            <a:r>
              <a:rPr lang="en-US" sz="4000" b="1" dirty="0" err="1"/>
              <a:t>ReLU</a:t>
            </a:r>
            <a:r>
              <a:rPr lang="en-US" sz="4000" b="1" dirty="0"/>
              <a:t>(x)</a:t>
            </a:r>
            <a:r>
              <a:rPr lang="en-US" sz="4000" dirty="0"/>
              <a:t>: max(0, x)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Not correlated, or correlated this much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Variations: attenuate negative values (x &lt; 0) ? x * scale : x</a:t>
            </a:r>
          </a:p>
          <a:p>
            <a:pPr marL="1686868" lvl="4" indent="-325115">
              <a:spcBef>
                <a:spcPts val="0"/>
              </a:spcBef>
            </a:pPr>
            <a:r>
              <a:rPr lang="en-US" sz="3600" dirty="0"/>
              <a:t>Easier to train for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Typical Activation Functions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4271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B0757-50AF-4162-81FB-FEA3154B2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PE processes a row?</a:t>
            </a:r>
          </a:p>
          <a:p>
            <a:r>
              <a:rPr lang="en-US" dirty="0"/>
              <a:t>Rows with more elements </a:t>
            </a:r>
            <a:r>
              <a:rPr lang="en-US" dirty="0">
                <a:sym typeface="Wingdings" panose="05000000000000000000" pitchFamily="2" charset="2"/>
              </a:rPr>
              <a:t>delay all others</a:t>
            </a:r>
          </a:p>
          <a:p>
            <a:r>
              <a:rPr lang="en-US" b="0" dirty="0">
                <a:sym typeface="Wingdings" panose="05000000000000000000" pitchFamily="2" charset="2"/>
              </a:rPr>
              <a:t>Effort to avoid one row being 5% and another at 15%</a:t>
            </a:r>
          </a:p>
          <a:p>
            <a:r>
              <a:rPr lang="en-US" b="0" dirty="0">
                <a:sym typeface="Wingdings" panose="05000000000000000000" pitchFamily="2" charset="2"/>
              </a:rPr>
              <a:t>Instability around 70%, more experiments at 90%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BADAB-6F13-433F-8C4A-FFB3766B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 Aware Pruning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F813-71E4-41F7-8297-D516C2A6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47838-0EC4-4496-B7E5-B2E8FBBC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59" y="3866114"/>
            <a:ext cx="9703081" cy="6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484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63A373-0B89-4397-9221-AA7A7A38F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616441"/>
          </a:xfrm>
        </p:spPr>
        <p:txBody>
          <a:bodyPr/>
          <a:lstStyle/>
          <a:p>
            <a:r>
              <a:rPr lang="en-US" dirty="0"/>
              <a:t>Pruning 10x reduction in weight parameters</a:t>
            </a:r>
          </a:p>
          <a:p>
            <a:r>
              <a:rPr lang="en-US" dirty="0"/>
              <a:t>Quantization another 2x </a:t>
            </a:r>
            <a:r>
              <a:rPr lang="en-US" dirty="0">
                <a:sym typeface="Wingdings" panose="05000000000000000000" pitchFamily="2" charset="2"/>
              </a:rPr>
              <a:t> from 32 float to 12b+4b fixed point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6EBEFF-E27F-4359-B8A7-79D27FEB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41703-6A26-40FF-B562-0EC77B0B4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6478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36D29-B7BE-44D2-B50E-F94982D6E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 Range of Weights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length of fractional part to avoid overflow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Shouldn’t that be the integer part?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E3AAE-CF02-42E2-A6AC-6B922974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3AB59-EE9F-4936-980C-AC7B67DC0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43526-8E17-46F5-B4F1-F096FB3F4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14" y="3008077"/>
            <a:ext cx="9059883" cy="5380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9768A-5CB9-423B-AD2C-619BE15B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71" y="8283964"/>
            <a:ext cx="8921068" cy="15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383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83808A-9192-4B41-8BBB-1E828338B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Determine input range </a:t>
            </a:r>
          </a:p>
          <a:p>
            <a:pPr lvl="2"/>
            <a:r>
              <a:rPr lang="en-US" dirty="0"/>
              <a:t>Derive sampling strategy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477DE-6C17-45C8-B360-30927F1F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of Activation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B1E8C-AB4A-4713-8CEB-581D1A230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BE8D5-6C9D-4D00-8331-DEEA159C5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64" y="3604732"/>
            <a:ext cx="8318306" cy="13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4028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DEDF9-D4C3-4BD2-B832-9476275A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Transfers through:</a:t>
            </a:r>
          </a:p>
          <a:p>
            <a:pPr lvl="2"/>
            <a:r>
              <a:rPr lang="en-US" dirty="0"/>
              <a:t>DDR3 512b &amp; PCI-E 128b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EC661-AF95-4F98-A509-B9F10DE0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E104A-D79C-4BCC-877F-CB3AFC9F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131E7-E938-440B-85E6-4F201B07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" y="2458891"/>
            <a:ext cx="6633072" cy="471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13E57-2E46-4B28-9E1D-61C93453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464" y="2587822"/>
            <a:ext cx="5983759" cy="43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581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6681D-1040-4140-975D-7ABB4E1F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1658918"/>
            <a:ext cx="6500693" cy="735906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A9924-F858-4DF9-98A9-6B3A33E09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Clusters (Channels) of Pes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DF0A-41AD-428C-BD29-DCFB4E11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ESE: 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93D0C-0506-4FB8-99CB-3C4C548A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2180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82B6E-884C-4600-86D3-D1FDF415B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D642E-57BD-494F-8C4F-5E7FB758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Architecture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CB3A3-4FB0-48CA-BA82-906200FE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B8029-4841-4FD6-A339-296E210B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67" y="1429541"/>
            <a:ext cx="11710467" cy="80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531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3C5DD-013C-4068-B682-D3AA09390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8A7F8-5408-4FAC-8DC3-54D5A427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Operations: Sparse Matrix x Vector, Element-wise Vector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C701A-A1FA-4671-BC04-7037CF8EC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FE7C1-CFD2-4D15-9D3F-8E345E49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6" y="5949210"/>
            <a:ext cx="7784688" cy="3541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CAEAB-7684-4792-8CD2-46BE8092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903" y="2093154"/>
            <a:ext cx="7305904" cy="3856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A7E7E1-B88C-4BF5-9D0F-C056AC75BAF5}"/>
              </a:ext>
            </a:extLst>
          </p:cNvPr>
          <p:cNvSpPr/>
          <p:nvPr/>
        </p:nvSpPr>
        <p:spPr bwMode="auto">
          <a:xfrm>
            <a:off x="3895805" y="1859536"/>
            <a:ext cx="899032" cy="15675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11FE94-7193-4BB9-862C-BEB6384FB9C3}"/>
              </a:ext>
            </a:extLst>
          </p:cNvPr>
          <p:cNvSpPr/>
          <p:nvPr/>
        </p:nvSpPr>
        <p:spPr bwMode="auto">
          <a:xfrm>
            <a:off x="3895805" y="4134010"/>
            <a:ext cx="899032" cy="5763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32BAC-6D3D-4571-A9C1-6398BE1C3760}"/>
              </a:ext>
            </a:extLst>
          </p:cNvPr>
          <p:cNvSpPr/>
          <p:nvPr/>
        </p:nvSpPr>
        <p:spPr bwMode="auto">
          <a:xfrm>
            <a:off x="3446289" y="5277138"/>
            <a:ext cx="899032" cy="5763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4CF67-5BC2-470E-95E9-DC5C25BB1C38}"/>
              </a:ext>
            </a:extLst>
          </p:cNvPr>
          <p:cNvSpPr/>
          <p:nvPr/>
        </p:nvSpPr>
        <p:spPr bwMode="auto">
          <a:xfrm>
            <a:off x="4520772" y="6182828"/>
            <a:ext cx="2241177" cy="4733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B8307-8F6E-44B4-90A9-DF4D69AE7F64}"/>
              </a:ext>
            </a:extLst>
          </p:cNvPr>
          <p:cNvSpPr/>
          <p:nvPr/>
        </p:nvSpPr>
        <p:spPr bwMode="auto">
          <a:xfrm>
            <a:off x="5025706" y="1827472"/>
            <a:ext cx="1305937" cy="15675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9E4A7-DDB0-4DFB-BB82-A711A8E560F2}"/>
              </a:ext>
            </a:extLst>
          </p:cNvPr>
          <p:cNvSpPr/>
          <p:nvPr/>
        </p:nvSpPr>
        <p:spPr bwMode="auto">
          <a:xfrm>
            <a:off x="5025706" y="4101946"/>
            <a:ext cx="1305937" cy="5763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48B57-5714-4F91-9F95-EBE8EC521D2E}"/>
              </a:ext>
            </a:extLst>
          </p:cNvPr>
          <p:cNvSpPr/>
          <p:nvPr/>
        </p:nvSpPr>
        <p:spPr bwMode="auto">
          <a:xfrm>
            <a:off x="6502400" y="1805654"/>
            <a:ext cx="1305937" cy="1168067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A61C05-7436-472F-BEE2-449132B15F23}"/>
              </a:ext>
            </a:extLst>
          </p:cNvPr>
          <p:cNvSpPr/>
          <p:nvPr/>
        </p:nvSpPr>
        <p:spPr bwMode="auto">
          <a:xfrm>
            <a:off x="6502400" y="4080128"/>
            <a:ext cx="130593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366E90-0155-4121-A882-5FDCE5F2A369}"/>
              </a:ext>
            </a:extLst>
          </p:cNvPr>
          <p:cNvSpPr/>
          <p:nvPr/>
        </p:nvSpPr>
        <p:spPr bwMode="auto">
          <a:xfrm>
            <a:off x="3581186" y="3492370"/>
            <a:ext cx="130593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5556C-CC26-4BD4-8B84-769153BCF8F1}"/>
              </a:ext>
            </a:extLst>
          </p:cNvPr>
          <p:cNvSpPr/>
          <p:nvPr/>
        </p:nvSpPr>
        <p:spPr bwMode="auto">
          <a:xfrm>
            <a:off x="5236473" y="3465823"/>
            <a:ext cx="130593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68C3D-4F61-491A-969B-C1E42DE748BB}"/>
              </a:ext>
            </a:extLst>
          </p:cNvPr>
          <p:cNvSpPr/>
          <p:nvPr/>
        </p:nvSpPr>
        <p:spPr bwMode="auto">
          <a:xfrm>
            <a:off x="3493906" y="4696562"/>
            <a:ext cx="174256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2F9AA-1D14-452E-9DA4-0C7664DA78EF}"/>
              </a:ext>
            </a:extLst>
          </p:cNvPr>
          <p:cNvSpPr/>
          <p:nvPr/>
        </p:nvSpPr>
        <p:spPr bwMode="auto">
          <a:xfrm>
            <a:off x="7219382" y="6145988"/>
            <a:ext cx="260849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747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98ADC-09E9-4BB5-A571-D6E13F45F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9C785-A179-4C4F-8EF8-1CA6E03F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11CA6-FE12-4CD6-8F15-177A354C9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5126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ABEBA-31BC-44A4-B3A1-A1061C2E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From Han’s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A56E-86CC-4DD3-9D6B-8AF60B838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B3CB2-FF4F-41B7-BA78-34F1111D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" y="1386769"/>
            <a:ext cx="12449286" cy="83636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2C9FF-CE49-40A8-A3D0-5CEF836CE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input and first Matrix, plus pointers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5DB7D-A3AC-4B14-AE74-4811858E3D55}"/>
              </a:ext>
            </a:extLst>
          </p:cNvPr>
          <p:cNvSpPr txBox="1"/>
          <p:nvPr/>
        </p:nvSpPr>
        <p:spPr>
          <a:xfrm>
            <a:off x="2351314" y="2430772"/>
            <a:ext cx="870601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latin typeface="Quicksand"/>
              </a:rPr>
              <a:t>Three Channels:</a:t>
            </a:r>
          </a:p>
          <a:p>
            <a:pPr algn="ctr"/>
            <a:r>
              <a:rPr lang="en-US" dirty="0">
                <a:latin typeface="Quicksand"/>
              </a:rPr>
              <a:t>Matrix</a:t>
            </a:r>
          </a:p>
          <a:p>
            <a:pPr algn="ctr"/>
            <a:r>
              <a:rPr lang="en-US" dirty="0">
                <a:latin typeface="Quicksand"/>
              </a:rPr>
              <a:t>Pointers</a:t>
            </a:r>
          </a:p>
          <a:p>
            <a:pPr algn="ctr"/>
            <a:r>
              <a:rPr lang="en-US" dirty="0">
                <a:latin typeface="Quicksand"/>
              </a:rPr>
              <a:t>Vector</a:t>
            </a:r>
          </a:p>
          <a:p>
            <a:pPr algn="ctr"/>
            <a:r>
              <a:rPr lang="en-US" b="1" dirty="0">
                <a:latin typeface="Quicksand"/>
              </a:rPr>
              <a:t>Initialization of Activation Tables</a:t>
            </a:r>
          </a:p>
        </p:txBody>
      </p:sp>
    </p:spTree>
    <p:extLst>
      <p:ext uri="{BB962C8B-B14F-4D97-AF65-F5344CB8AC3E}">
        <p14:creationId xmlns:p14="http://schemas.microsoft.com/office/powerpoint/2010/main" val="7348396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9"/>
            <a:ext cx="12664036" cy="2169692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dirty="0"/>
              <a:t>Bob arrives at grocery store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Bob holding bacon 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Infer: Bob is shopping and not cooking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Inputs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 err="1"/>
              <a:t>xt</a:t>
            </a:r>
            <a:r>
              <a:rPr lang="en-US" dirty="0"/>
              <a:t>: input @ time t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ht-1: hidden state @ time t</a:t>
            </a:r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Outputs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 err="1"/>
              <a:t>yt</a:t>
            </a:r>
            <a:r>
              <a:rPr lang="en-US" dirty="0"/>
              <a:t>: output @ time t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 err="1"/>
              <a:t>ht</a:t>
            </a:r>
            <a:r>
              <a:rPr lang="en-US" dirty="0"/>
              <a:t>: new hidden state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Recurrent Neural Nets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99033-76B0-46B3-BBB9-C18D3AD3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5" y="2827726"/>
            <a:ext cx="12982167" cy="3514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69A9A-5026-45C1-B02B-599085A54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456" y="6792378"/>
            <a:ext cx="4244315" cy="1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9166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8CFCE-B608-4FA6-8729-7FE46E27A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2C45C-A0B9-4707-AC6E-49762F6C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Who does what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5C789-9B6D-4E6E-A952-91180862B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EFC23-B893-49B2-9C5F-FEF4CEF8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2" y="2335945"/>
            <a:ext cx="12201813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348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ABEBA-31BC-44A4-B3A1-A1061C2E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From Han’s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A56E-86CC-4DD3-9D6B-8AF60B838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B3CB2-FF4F-41B7-BA78-34F1111D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" y="1386769"/>
            <a:ext cx="12449286" cy="83636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2C9FF-CE49-40A8-A3D0-5CEF836CE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input and first Matrix, plus pointers</a:t>
            </a:r>
          </a:p>
        </p:txBody>
      </p:sp>
    </p:spTree>
    <p:extLst>
      <p:ext uri="{BB962C8B-B14F-4D97-AF65-F5344CB8AC3E}">
        <p14:creationId xmlns:p14="http://schemas.microsoft.com/office/powerpoint/2010/main" val="290160636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6E6385-2AED-4003-82CF-94443F2F2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Overlap Computation with Fetching of next Weight Matrix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168C4-C519-48C7-B63F-87D04BD0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963C-D3E1-42A4-9A54-8FD01D344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5F9A6-7A85-4F1A-83BA-B2AA282B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" y="1528495"/>
            <a:ext cx="12545390" cy="78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667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32ACC-EDF1-47E7-92A6-6AE87B09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err="1"/>
              <a:t>SpMxV</a:t>
            </a:r>
            <a:r>
              <a:rPr lang="en-US" dirty="0"/>
              <a:t> overlapped with next Weight Matrix plus Vector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909C28-99A5-4784-AF95-A52354DE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4529-ABB8-48DD-AC8E-7CDF9BB47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F5B63-CEAD-4FCB-86E4-B2AC1AC8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1" y="1404597"/>
            <a:ext cx="12524975" cy="83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904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76188B-BEE7-4E5E-9BEE-01FB7A9A5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4D990-3366-40D6-AF67-D18C5D01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and so 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DE392-04F4-4260-9EDC-24D05EEA8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6DC5-EB35-45F1-B291-457C9B75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2" y="1417690"/>
            <a:ext cx="12432952" cy="84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55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3E95F6-8271-4A1E-B7CE-CE9AD661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84961-BFC8-4524-A411-CAD583F2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23D27-AF3A-40F8-85F8-9CB30C55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" y="1131764"/>
            <a:ext cx="12627118" cy="74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256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629C0-7A75-42AE-A300-C7E74E108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B21F9-F601-48B8-AB84-4741B072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E6D97-524E-4B7B-BAFD-2D1A2FB5F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A1102-C2DA-42D4-96B5-D833B8AE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2" y="950025"/>
            <a:ext cx="12912558" cy="75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14226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45E21-EF54-45D8-8A48-5E8471D5F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A2246-06A3-4B3C-A4A4-8038FCF2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F060-5077-44DE-A03A-9A2AF2EEB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7897C-08AB-4133-9D2E-5845F38D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66" y="1022098"/>
            <a:ext cx="12301755" cy="79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3564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0ABB3-8344-4021-A1E1-CA0F54514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7B813-0B13-4A04-9581-3618721E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17F3-EE87-4D2C-A507-55BA6AD36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9E272-E4D2-4799-9D01-6A967CC8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6" y="979031"/>
            <a:ext cx="12589817" cy="79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979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7EBE0-2E56-4686-AC33-11A64504A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CBEDE-48F4-4200-AB74-585F4AF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36C3F-9D71-4644-BC53-10625FA7A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6CA1F-49B8-4EA4-A922-D988AA31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" y="1137237"/>
            <a:ext cx="12385190" cy="74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7507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9"/>
            <a:ext cx="12664036" cy="2169692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dirty="0"/>
              <a:t>Hidden state: long term memory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At every step it goes through an activation function, tanh 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Small values vanish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High values explode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Vanishing/Exploding Gradient Problem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69A9A-5026-45C1-B02B-599085A5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42" y="4543749"/>
            <a:ext cx="4244315" cy="1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6275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AA8ED5-9476-4EF4-B7D1-3007C3994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C8F66-4DD4-42E1-9D62-B4CDBE81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E4E3C-04BE-4A58-8674-A857B3D9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362AC-940A-489E-99B4-BFB4E255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5" y="1160289"/>
            <a:ext cx="12634430" cy="75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5869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EA2BD-596E-418B-92E1-98A38F5DCF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11706-9FA5-44C0-9DF6-8BA2AF81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28AD8-A447-42EA-ADBD-5164E2E09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0472D-4691-4437-82CA-B2F5861E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5" y="1001359"/>
            <a:ext cx="12069919" cy="78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74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E50CD-9BDC-4E62-86A5-705A067FB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96BACC-69EF-4D6D-B8D3-2333DEDC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82EF5-E729-4FBF-858F-D4CD460BC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8E76D-8CEA-4ACB-BFE8-EB86C30E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5" y="1068081"/>
            <a:ext cx="12223483" cy="75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395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F90B4D-B8CA-4022-BCBB-3D984E1ED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A51ED-3713-4BBD-84EF-A493525A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2EA7-7C15-4F2B-A5ED-3CD4379BB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E4D2C-DAE9-4F67-A686-20DF973D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7" y="1164680"/>
            <a:ext cx="12549738" cy="75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568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06EC8-B9AF-4373-A214-61AFAF289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3EC35-698F-4596-86D1-4E6B0E2B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B8F32-8C81-43B5-BFEB-9CC563312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E5B00-854D-4C80-89B5-619CB7C9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13" y="1001511"/>
            <a:ext cx="12463995" cy="78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6362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536B2F-F1BA-4A33-825B-F4CBB176D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Matrix rows interleaved over PEs (modulo)</a:t>
            </a:r>
          </a:p>
          <a:p>
            <a:r>
              <a:rPr lang="en-US" dirty="0"/>
              <a:t>PE processes one activation at a time: column</a:t>
            </a:r>
          </a:p>
          <a:p>
            <a:pPr lvl="2"/>
            <a:r>
              <a:rPr lang="en-US" dirty="0"/>
              <a:t>Some Pes will have more work than others</a:t>
            </a:r>
          </a:p>
          <a:p>
            <a:pPr lvl="2"/>
            <a:r>
              <a:rPr lang="en-US" dirty="0"/>
              <a:t>FIFOs per PE help</a:t>
            </a:r>
          </a:p>
          <a:p>
            <a:pPr lvl="1"/>
            <a:r>
              <a:rPr lang="en-US" dirty="0"/>
              <a:t>Per Row Pointers help the PE locate the next NZ element per column</a:t>
            </a:r>
          </a:p>
          <a:p>
            <a:pPr lvl="1"/>
            <a:r>
              <a:rPr lang="en-US" dirty="0"/>
              <a:t>Or is it a pointer per non-zero element?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9ED2C-42DF-486F-AB2E-25B9526F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51" y="4986938"/>
            <a:ext cx="11242012" cy="45039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A9ED43-E412-4334-B0BA-7F1FCDD8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Sparsity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64F62-0FF7-4199-A8DC-A35970A7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5292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1CEC3-1DF0-48B2-9C0D-D0CA40AC4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PE processes some rows</a:t>
            </a:r>
          </a:p>
          <a:p>
            <a:r>
              <a:rPr lang="en-US" dirty="0"/>
              <a:t>Each row corresponds to a different output activation</a:t>
            </a:r>
          </a:p>
          <a:p>
            <a:r>
              <a:rPr lang="en-US" dirty="0"/>
              <a:t>Element-wise: take all activations and multiply with another vector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59EB4-90EA-42A7-A6DF-17858105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706F-E154-4957-A474-911974B89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2D829-6E5B-4797-92BC-6CC54631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61" y="3230234"/>
            <a:ext cx="9026151" cy="62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3276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012A7-9F73-4B8F-88F3-07DA7974E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4CE4D-5243-45E3-B658-55EE1130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and Energy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59D78-2E25-4333-8DBE-624BE58EF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3051E-ED1D-4AD6-A5DF-4B1CA7BB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9" y="1216503"/>
            <a:ext cx="12376600" cy="73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09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8"/>
            <a:ext cx="12664036" cy="2858459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b="1" dirty="0"/>
              <a:t>Hidden state:</a:t>
            </a:r>
            <a:r>
              <a:rPr lang="en-US" dirty="0"/>
              <a:t> Working memory – ephemeral </a:t>
            </a:r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Cell state:</a:t>
            </a:r>
            <a:r>
              <a:rPr lang="en-US" dirty="0"/>
              <a:t> Long term memory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Input 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Output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Long Short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CCBB4-B7BF-4235-86EF-368D2A52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" y="3634547"/>
            <a:ext cx="12794271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734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8"/>
            <a:ext cx="12664036" cy="2858459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b="1" dirty="0"/>
              <a:t>Hidden state:</a:t>
            </a:r>
            <a:r>
              <a:rPr lang="en-US" dirty="0"/>
              <a:t> Working memory – ephemeral </a:t>
            </a:r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Cell state:</a:t>
            </a:r>
            <a:r>
              <a:rPr lang="en-US" dirty="0"/>
              <a:t> Long term memory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Input 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Output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Remember Gate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90350-469E-41C2-A6BD-0CA8FFA39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" y="5449200"/>
            <a:ext cx="6129324" cy="92971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1905640" y="6193331"/>
            <a:ext cx="1406178" cy="174427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H="1" flipV="1">
            <a:off x="4840943" y="6193332"/>
            <a:ext cx="596198" cy="157583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0" y="7824231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Based on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7769162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Based on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704782" y="5060225"/>
            <a:ext cx="1643094" cy="610592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2499674" y="3028900"/>
            <a:ext cx="3696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Which long term features to pass (0,1)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8183089" y="6519902"/>
            <a:ext cx="1114416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78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Candidate for addition to Long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10908511" y="6519902"/>
            <a:ext cx="657954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807848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4C465-AABD-4804-99C5-A16E36A0B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1" y="6573072"/>
            <a:ext cx="5621391" cy="97650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0805886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Candidate for addition to Long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10908511" y="6519902"/>
            <a:ext cx="657954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are worth adding/saving into long term memory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807848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4C465-AABD-4804-99C5-A16E36A0B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1" y="6573072"/>
            <a:ext cx="5621391" cy="97650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DAF2C2-86D8-49DB-ADF2-752B0E168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715" y="2088447"/>
            <a:ext cx="7167413" cy="10696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F7ED30-CAC4-40C5-9355-26CB4E332FCC}"/>
              </a:ext>
            </a:extLst>
          </p:cNvPr>
          <p:cNvSpPr txBox="1"/>
          <p:nvPr/>
        </p:nvSpPr>
        <p:spPr>
          <a:xfrm>
            <a:off x="1467312" y="2916625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current input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59DED-2F2D-4056-A733-9C4219349CE9}"/>
              </a:ext>
            </a:extLst>
          </p:cNvPr>
          <p:cNvSpPr txBox="1"/>
          <p:nvPr/>
        </p:nvSpPr>
        <p:spPr>
          <a:xfrm>
            <a:off x="4670038" y="2869443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working memory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C9BAF8-AF66-4B47-87A6-0173B970B890}"/>
              </a:ext>
            </a:extLst>
          </p:cNvPr>
          <p:cNvSpPr/>
          <p:nvPr/>
        </p:nvSpPr>
        <p:spPr bwMode="auto">
          <a:xfrm>
            <a:off x="6192051" y="5976898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3CB7E-45C6-4B6A-885F-855D75FA8F0F}"/>
              </a:ext>
            </a:extLst>
          </p:cNvPr>
          <p:cNvSpPr/>
          <p:nvPr/>
        </p:nvSpPr>
        <p:spPr bwMode="auto">
          <a:xfrm>
            <a:off x="9139222" y="8491085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6CCA0F-366D-4F62-8871-1F7B14151AC5}"/>
              </a:ext>
            </a:extLst>
          </p:cNvPr>
          <p:cNvSpPr/>
          <p:nvPr/>
        </p:nvSpPr>
        <p:spPr bwMode="auto">
          <a:xfrm>
            <a:off x="10024825" y="6529097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E32FC-3015-4452-BED9-5804B287B63A}"/>
              </a:ext>
            </a:extLst>
          </p:cNvPr>
          <p:cNvSpPr/>
          <p:nvPr/>
        </p:nvSpPr>
        <p:spPr bwMode="auto">
          <a:xfrm>
            <a:off x="7925802" y="4880872"/>
            <a:ext cx="3054681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C45CC7-B45E-445A-B362-8A7483AC4455}"/>
              </a:ext>
            </a:extLst>
          </p:cNvPr>
          <p:cNvCxnSpPr/>
          <p:nvPr/>
        </p:nvCxnSpPr>
        <p:spPr bwMode="auto">
          <a:xfrm flipH="1">
            <a:off x="3526971" y="1593163"/>
            <a:ext cx="1613647" cy="741858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90955288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lg" len="lg"/>
          <a:tailEnd type="arrow" w="lg" len="lg"/>
        </a:ln>
        <a:effectLst/>
      </a:spPr>
      <a:bodyPr/>
      <a:lstStyle/>
    </a:lnDef>
    <a:txDef>
      <a:spPr>
        <a:noFill/>
      </a:spPr>
      <a:bodyPr wrap="square" rtlCol="0" anchor="ctr" anchorCtr="1">
        <a:spAutoFit/>
      </a:bodyPr>
      <a:lstStyle>
        <a:defPPr algn="ctr">
          <a:defRPr dirty="0" smtClean="0">
            <a:latin typeface="Quicksand"/>
          </a:defRPr>
        </a:defPPr>
      </a:lstStyle>
    </a:tx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27007</TotalTime>
  <Pages>0</Pages>
  <Words>1019</Words>
  <Characters>0</Characters>
  <Application>Microsoft Office PowerPoint</Application>
  <PresentationFormat>Custom</PresentationFormat>
  <Lines>0</Lines>
  <Paragraphs>282</Paragraphs>
  <Slides>57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Georgia</vt:lpstr>
      <vt:lpstr>Gill Sans</vt:lpstr>
      <vt:lpstr>Helvetica Neue</vt:lpstr>
      <vt:lpstr>HelveticaNeueLT Std</vt:lpstr>
      <vt:lpstr>HelveticaNeueLT Std Bold</vt:lpstr>
      <vt:lpstr>Quicksand</vt:lpstr>
      <vt:lpstr>Times New Roman</vt:lpstr>
      <vt:lpstr>Slide Master White</vt:lpstr>
      <vt:lpstr>Long Short Term Memory &amp; Efficient Speech Engine</vt:lpstr>
      <vt:lpstr>Feed Forward Neural Nets: Recap</vt:lpstr>
      <vt:lpstr>Typical Activation Functions</vt:lpstr>
      <vt:lpstr>Recurrent Neural Nets</vt:lpstr>
      <vt:lpstr>Vanishing/Exploding Gradient Problem</vt:lpstr>
      <vt:lpstr>Long Short Term Memory</vt:lpstr>
      <vt:lpstr>Remember Gate</vt:lpstr>
      <vt:lpstr>Candidate for addition to Long Term Memory</vt:lpstr>
      <vt:lpstr>Candidate for addition to Long Term Memory</vt:lpstr>
      <vt:lpstr>Updating Long Term Memory</vt:lpstr>
      <vt:lpstr>What to focus on for short term memory (working)</vt:lpstr>
      <vt:lpstr>What Updating Short Term Memory (working)</vt:lpstr>
      <vt:lpstr>Standard Terminology</vt:lpstr>
      <vt:lpstr>Another View</vt:lpstr>
      <vt:lpstr>RNNs: memory and output through a single layer</vt:lpstr>
      <vt:lpstr>LSTMs</vt:lpstr>
      <vt:lpstr>LSTM: Gate</vt:lpstr>
      <vt:lpstr>What Information to throw away from cell state (long term mem)</vt:lpstr>
      <vt:lpstr>What new information to remember in long term memory</vt:lpstr>
      <vt:lpstr>Create the new Cell state (long term memory)</vt:lpstr>
      <vt:lpstr>New short term memory and output</vt:lpstr>
      <vt:lpstr>Peephole Connections in LSTMs</vt:lpstr>
      <vt:lpstr>Coupled Forget and Input Gates</vt:lpstr>
      <vt:lpstr>Gated Recurrent Unit</vt:lpstr>
      <vt:lpstr>Efficient Speech Engine</vt:lpstr>
      <vt:lpstr>Pruning &amp; Compression + Hardware Acceleration on FPGA</vt:lpstr>
      <vt:lpstr>Speech Recognition Engine</vt:lpstr>
      <vt:lpstr>LSTM used</vt:lpstr>
      <vt:lpstr>Model Compression</vt:lpstr>
      <vt:lpstr>Load Balance Aware Pruning</vt:lpstr>
      <vt:lpstr>Quantization</vt:lpstr>
      <vt:lpstr>Quantization</vt:lpstr>
      <vt:lpstr>Quantization of Activation Functions</vt:lpstr>
      <vt:lpstr>Encoding in Memory</vt:lpstr>
      <vt:lpstr>ESE: Architecture Overview</vt:lpstr>
      <vt:lpstr>Channel Architecture Detail</vt:lpstr>
      <vt:lpstr>Basic Operations: Sparse Matrix x Vector, Element-wise Vector</vt:lpstr>
      <vt:lpstr>PowerPoint Presentation</vt:lpstr>
      <vt:lpstr>Scheduling: From Han’s slides</vt:lpstr>
      <vt:lpstr>Architecture: Who does what</vt:lpstr>
      <vt:lpstr>Scheduling: From Han’s slides</vt:lpstr>
      <vt:lpstr>Scheduling</vt:lpstr>
      <vt:lpstr>Scheduling</vt:lpstr>
      <vt:lpstr>Scheduling: and so 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Sparsity</vt:lpstr>
      <vt:lpstr>PowerPoint Presentation</vt:lpstr>
      <vt:lpstr>Speedup and Energy Efficiency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iatta</dc:creator>
  <cp:lastModifiedBy>Andreas Moshovos</cp:lastModifiedBy>
  <cp:revision>1613</cp:revision>
  <cp:lastPrinted>2010-08-27T18:31:11Z</cp:lastPrinted>
  <dcterms:created xsi:type="dcterms:W3CDTF">2010-09-10T18:01:03Z</dcterms:created>
  <dcterms:modified xsi:type="dcterms:W3CDTF">2019-04-01T23:35:30Z</dcterms:modified>
</cp:coreProperties>
</file>