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78"/>
  </p:notesMasterIdLst>
  <p:handoutMasterIdLst>
    <p:handoutMasterId r:id="rId79"/>
  </p:handoutMasterIdLst>
  <p:sldIdLst>
    <p:sldId id="341" r:id="rId4"/>
    <p:sldId id="598" r:id="rId5"/>
    <p:sldId id="427" r:id="rId6"/>
    <p:sldId id="330" r:id="rId7"/>
    <p:sldId id="307" r:id="rId8"/>
    <p:sldId id="324" r:id="rId9"/>
    <p:sldId id="280" r:id="rId10"/>
    <p:sldId id="281" r:id="rId11"/>
    <p:sldId id="286" r:id="rId12"/>
    <p:sldId id="561" r:id="rId13"/>
    <p:sldId id="278" r:id="rId14"/>
    <p:sldId id="322" r:id="rId15"/>
    <p:sldId id="577" r:id="rId16"/>
    <p:sldId id="597" r:id="rId17"/>
    <p:sldId id="325" r:id="rId18"/>
    <p:sldId id="559" r:id="rId19"/>
    <p:sldId id="310" r:id="rId20"/>
    <p:sldId id="311" r:id="rId21"/>
    <p:sldId id="312" r:id="rId22"/>
    <p:sldId id="560" r:id="rId23"/>
    <p:sldId id="326" r:id="rId24"/>
    <p:sldId id="272" r:id="rId25"/>
    <p:sldId id="270" r:id="rId26"/>
    <p:sldId id="259" r:id="rId27"/>
    <p:sldId id="333" r:id="rId28"/>
    <p:sldId id="284" r:id="rId29"/>
    <p:sldId id="285" r:id="rId30"/>
    <p:sldId id="262" r:id="rId31"/>
    <p:sldId id="287" r:id="rId32"/>
    <p:sldId id="263" r:id="rId33"/>
    <p:sldId id="264" r:id="rId34"/>
    <p:sldId id="265" r:id="rId35"/>
    <p:sldId id="267" r:id="rId36"/>
    <p:sldId id="266" r:id="rId37"/>
    <p:sldId id="539" r:id="rId38"/>
    <p:sldId id="541" r:id="rId39"/>
    <p:sldId id="499" r:id="rId40"/>
    <p:sldId id="534" r:id="rId41"/>
    <p:sldId id="498" r:id="rId42"/>
    <p:sldId id="535" r:id="rId43"/>
    <p:sldId id="530" r:id="rId44"/>
    <p:sldId id="504" r:id="rId45"/>
    <p:sldId id="501" r:id="rId46"/>
    <p:sldId id="502" r:id="rId47"/>
    <p:sldId id="503" r:id="rId48"/>
    <p:sldId id="536" r:id="rId49"/>
    <p:sldId id="505" r:id="rId50"/>
    <p:sldId id="532" r:id="rId51"/>
    <p:sldId id="506" r:id="rId52"/>
    <p:sldId id="542" r:id="rId53"/>
    <p:sldId id="564" r:id="rId54"/>
    <p:sldId id="574" r:id="rId55"/>
    <p:sldId id="569" r:id="rId56"/>
    <p:sldId id="257" r:id="rId57"/>
    <p:sldId id="570" r:id="rId58"/>
    <p:sldId id="571" r:id="rId59"/>
    <p:sldId id="572" r:id="rId60"/>
    <p:sldId id="568" r:id="rId61"/>
    <p:sldId id="269" r:id="rId62"/>
    <p:sldId id="573" r:id="rId63"/>
    <p:sldId id="566" r:id="rId64"/>
    <p:sldId id="546" r:id="rId65"/>
    <p:sldId id="549" r:id="rId66"/>
    <p:sldId id="548" r:id="rId67"/>
    <p:sldId id="551" r:id="rId68"/>
    <p:sldId id="552" r:id="rId69"/>
    <p:sldId id="547" r:id="rId70"/>
    <p:sldId id="553" r:id="rId71"/>
    <p:sldId id="288" r:id="rId72"/>
    <p:sldId id="575" r:id="rId73"/>
    <p:sldId id="290" r:id="rId74"/>
    <p:sldId id="291" r:id="rId75"/>
    <p:sldId id="576" r:id="rId76"/>
    <p:sldId id="562" r:id="rId77"/>
  </p:sldIdLst>
  <p:sldSz cx="12192000" cy="6858000"/>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EFB99D-FC9A-4DCA-AFAC-F1AB84FE0FA7}">
          <p14:sldIdLst>
            <p14:sldId id="341"/>
            <p14:sldId id="598"/>
            <p14:sldId id="427"/>
            <p14:sldId id="330"/>
            <p14:sldId id="307"/>
            <p14:sldId id="324"/>
            <p14:sldId id="280"/>
            <p14:sldId id="281"/>
            <p14:sldId id="286"/>
            <p14:sldId id="561"/>
            <p14:sldId id="278"/>
            <p14:sldId id="322"/>
            <p14:sldId id="577"/>
            <p14:sldId id="597"/>
            <p14:sldId id="325"/>
            <p14:sldId id="559"/>
            <p14:sldId id="310"/>
            <p14:sldId id="311"/>
            <p14:sldId id="312"/>
            <p14:sldId id="560"/>
            <p14:sldId id="326"/>
            <p14:sldId id="272"/>
            <p14:sldId id="270"/>
            <p14:sldId id="259"/>
            <p14:sldId id="333"/>
            <p14:sldId id="284"/>
            <p14:sldId id="285"/>
            <p14:sldId id="262"/>
            <p14:sldId id="287"/>
            <p14:sldId id="263"/>
            <p14:sldId id="264"/>
            <p14:sldId id="265"/>
            <p14:sldId id="267"/>
            <p14:sldId id="266"/>
            <p14:sldId id="539"/>
            <p14:sldId id="541"/>
            <p14:sldId id="499"/>
            <p14:sldId id="534"/>
            <p14:sldId id="498"/>
            <p14:sldId id="535"/>
            <p14:sldId id="530"/>
            <p14:sldId id="504"/>
            <p14:sldId id="501"/>
            <p14:sldId id="502"/>
            <p14:sldId id="503"/>
            <p14:sldId id="536"/>
            <p14:sldId id="505"/>
            <p14:sldId id="532"/>
            <p14:sldId id="506"/>
            <p14:sldId id="542"/>
            <p14:sldId id="564"/>
            <p14:sldId id="574"/>
            <p14:sldId id="569"/>
            <p14:sldId id="257"/>
            <p14:sldId id="570"/>
            <p14:sldId id="571"/>
            <p14:sldId id="572"/>
            <p14:sldId id="568"/>
            <p14:sldId id="269"/>
            <p14:sldId id="573"/>
            <p14:sldId id="566"/>
            <p14:sldId id="546"/>
            <p14:sldId id="549"/>
            <p14:sldId id="548"/>
            <p14:sldId id="551"/>
            <p14:sldId id="552"/>
            <p14:sldId id="547"/>
            <p14:sldId id="553"/>
            <p14:sldId id="288"/>
            <p14:sldId id="575"/>
            <p14:sldId id="290"/>
            <p14:sldId id="291"/>
            <p14:sldId id="576"/>
            <p14:sldId id="5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9900"/>
    <a:srgbClr val="6ACE52"/>
    <a:srgbClr val="0000FF"/>
    <a:srgbClr val="0033CC"/>
    <a:srgbClr val="960000"/>
    <a:srgbClr val="2A55D6"/>
    <a:srgbClr val="993300"/>
    <a:srgbClr val="649A6D"/>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86515" autoAdjust="0"/>
  </p:normalViewPr>
  <p:slideViewPr>
    <p:cSldViewPr>
      <p:cViewPr varScale="1">
        <p:scale>
          <a:sx n="72" d="100"/>
          <a:sy n="72" d="100"/>
        </p:scale>
        <p:origin x="660"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D:\workplace\Excel_Data\ResNet\data_resne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workplace\Excel_Data\ResNet\data_resne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workplace\throughpu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workplace\tbd-web\data\compute_utilizatio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workplace\tbd-web\data\fp32_utilizati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workplace\Excel_Data\ResNet\data_resne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workplace\Excel_Data\Deep_Speech\data_deep_speech.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workplace\Excel_Data\seq2seq\mem.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workplace\Excel_Data\Distributed.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workplace\Excel_Data\Distributed.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D:\workplace\Excel_Data\seq2seq\data_seq2seq.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D:\workplace\Excel_Data\Inception\data_incep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workplace\Excel_Data\Transformer\data_transform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workplace\Excel_Data\seq2seq\data_seq2seq.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workplace\Excel_Data\Deep_Speech\data_deep_speec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workplace\Excel_Data\seq2seq\data_seq2seq.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workplace\Excel_Data\Inception\data_incept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workplace\Excel_Data\seq2seq\data_seq2seq.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18149319944107"/>
          <c:y val="6.4046579330422126E-2"/>
          <c:w val="0.77550217391078169"/>
          <c:h val="0.66176913996581344"/>
        </c:manualLayout>
      </c:layout>
      <c:scatterChart>
        <c:scatterStyle val="smoothMarker"/>
        <c:varyColors val="0"/>
        <c:ser>
          <c:idx val="0"/>
          <c:order val="0"/>
          <c:tx>
            <c:v>ResNet-50 (MXNet)</c:v>
          </c:tx>
          <c:spPr>
            <a:ln w="19050" cap="rnd">
              <a:solidFill>
                <a:srgbClr val="002060"/>
              </a:solidFill>
              <a:round/>
            </a:ln>
            <a:effectLst/>
          </c:spPr>
          <c:marker>
            <c:symbol val="none"/>
          </c:marker>
          <c:xVal>
            <c:numRef>
              <c:f>training!$L$3:$L$403</c:f>
              <c:numCache>
                <c:formatCode>General</c:formatCode>
                <c:ptCount val="401"/>
                <c:pt idx="0">
                  <c:v>0</c:v>
                </c:pt>
                <c:pt idx="1">
                  <c:v>4.2557870370370371E-2</c:v>
                </c:pt>
                <c:pt idx="2">
                  <c:v>8.5115740740740742E-2</c:v>
                </c:pt>
                <c:pt idx="3">
                  <c:v>0.12767361111111111</c:v>
                </c:pt>
                <c:pt idx="4">
                  <c:v>0.17023148148148148</c:v>
                </c:pt>
                <c:pt idx="5">
                  <c:v>0.21291666666666667</c:v>
                </c:pt>
                <c:pt idx="6">
                  <c:v>0.25561342592592595</c:v>
                </c:pt>
                <c:pt idx="7">
                  <c:v>0.29829861111111111</c:v>
                </c:pt>
                <c:pt idx="8">
                  <c:v>0.34098379629629633</c:v>
                </c:pt>
                <c:pt idx="9">
                  <c:v>0.38368055555555558</c:v>
                </c:pt>
                <c:pt idx="10">
                  <c:v>0.42636574074074074</c:v>
                </c:pt>
                <c:pt idx="11">
                  <c:v>0.4690509259259259</c:v>
                </c:pt>
                <c:pt idx="12">
                  <c:v>0.51173611111111106</c:v>
                </c:pt>
                <c:pt idx="13">
                  <c:v>0.55443287037037037</c:v>
                </c:pt>
                <c:pt idx="14">
                  <c:v>0.59711805555555553</c:v>
                </c:pt>
                <c:pt idx="15">
                  <c:v>0.63980324074074069</c:v>
                </c:pt>
                <c:pt idx="16">
                  <c:v>0.68248842592592596</c:v>
                </c:pt>
                <c:pt idx="17">
                  <c:v>0.72437499999999999</c:v>
                </c:pt>
                <c:pt idx="18">
                  <c:v>0.76624999999999999</c:v>
                </c:pt>
                <c:pt idx="19">
                  <c:v>0.80813657407407402</c:v>
                </c:pt>
                <c:pt idx="20">
                  <c:v>0.85001157407407402</c:v>
                </c:pt>
                <c:pt idx="21">
                  <c:v>0.89086805555555559</c:v>
                </c:pt>
                <c:pt idx="22">
                  <c:v>0.93172453703703706</c:v>
                </c:pt>
                <c:pt idx="23">
                  <c:v>0.97256944444444449</c:v>
                </c:pt>
                <c:pt idx="24">
                  <c:v>1.013425925925926</c:v>
                </c:pt>
                <c:pt idx="25">
                  <c:v>1.0543055555555556</c:v>
                </c:pt>
                <c:pt idx="26">
                  <c:v>1.0951967592592593</c:v>
                </c:pt>
                <c:pt idx="27">
                  <c:v>1.136076388888889</c:v>
                </c:pt>
                <c:pt idx="28">
                  <c:v>1.1769560185185186</c:v>
                </c:pt>
                <c:pt idx="29">
                  <c:v>1.2177893518518519</c:v>
                </c:pt>
                <c:pt idx="30">
                  <c:v>1.2586226851851852</c:v>
                </c:pt>
                <c:pt idx="31">
                  <c:v>1.2994560185185187</c:v>
                </c:pt>
                <c:pt idx="32">
                  <c:v>1.3402777777777777</c:v>
                </c:pt>
                <c:pt idx="33">
                  <c:v>1.3810300925925925</c:v>
                </c:pt>
                <c:pt idx="34">
                  <c:v>1.4217824074074075</c:v>
                </c:pt>
                <c:pt idx="35">
                  <c:v>1.4625347222222222</c:v>
                </c:pt>
                <c:pt idx="36">
                  <c:v>1.503287037037037</c:v>
                </c:pt>
                <c:pt idx="37">
                  <c:v>1.5437847222222223</c:v>
                </c:pt>
                <c:pt idx="38">
                  <c:v>1.5842824074074076</c:v>
                </c:pt>
                <c:pt idx="39">
                  <c:v>1.6247685185185186</c:v>
                </c:pt>
                <c:pt idx="40">
                  <c:v>1.6652662037037036</c:v>
                </c:pt>
                <c:pt idx="41">
                  <c:v>1.7063425925925926</c:v>
                </c:pt>
                <c:pt idx="42">
                  <c:v>1.7474074074074075</c:v>
                </c:pt>
                <c:pt idx="43">
                  <c:v>1.7884837962962963</c:v>
                </c:pt>
                <c:pt idx="44">
                  <c:v>1.829548611111111</c:v>
                </c:pt>
                <c:pt idx="45">
                  <c:v>1.8716550925925926</c:v>
                </c:pt>
                <c:pt idx="46">
                  <c:v>1.9137731481481481</c:v>
                </c:pt>
                <c:pt idx="47">
                  <c:v>1.9558796296296297</c:v>
                </c:pt>
                <c:pt idx="48">
                  <c:v>1.997986111111111</c:v>
                </c:pt>
                <c:pt idx="49">
                  <c:v>2.0401851851851851</c:v>
                </c:pt>
                <c:pt idx="50">
                  <c:v>2.0823958333333334</c:v>
                </c:pt>
                <c:pt idx="51">
                  <c:v>2.1246064814814813</c:v>
                </c:pt>
                <c:pt idx="52">
                  <c:v>2.1668055555555554</c:v>
                </c:pt>
                <c:pt idx="53">
                  <c:v>2.2088425925925925</c:v>
                </c:pt>
                <c:pt idx="54">
                  <c:v>2.2508680555555554</c:v>
                </c:pt>
                <c:pt idx="55">
                  <c:v>2.2929050925925929</c:v>
                </c:pt>
                <c:pt idx="56">
                  <c:v>2.3349421296296295</c:v>
                </c:pt>
                <c:pt idx="57">
                  <c:v>2.3769560185185186</c:v>
                </c:pt>
                <c:pt idx="58">
                  <c:v>2.4189814814814818</c:v>
                </c:pt>
                <c:pt idx="59">
                  <c:v>2.4609953703703704</c:v>
                </c:pt>
                <c:pt idx="60">
                  <c:v>2.5030208333333333</c:v>
                </c:pt>
                <c:pt idx="61">
                  <c:v>2.5452662037037039</c:v>
                </c:pt>
                <c:pt idx="62">
                  <c:v>2.5875231481481484</c:v>
                </c:pt>
                <c:pt idx="63">
                  <c:v>2.6297685185185182</c:v>
                </c:pt>
                <c:pt idx="64">
                  <c:v>2.6720254629629627</c:v>
                </c:pt>
                <c:pt idx="65">
                  <c:v>2.714641203703704</c:v>
                </c:pt>
                <c:pt idx="66">
                  <c:v>2.7572569444444444</c:v>
                </c:pt>
                <c:pt idx="67">
                  <c:v>2.7998842592592594</c:v>
                </c:pt>
                <c:pt idx="68">
                  <c:v>2.8424999999999998</c:v>
                </c:pt>
                <c:pt idx="69">
                  <c:v>2.8851967592592596</c:v>
                </c:pt>
                <c:pt idx="70">
                  <c:v>2.9278819444444446</c:v>
                </c:pt>
                <c:pt idx="71">
                  <c:v>2.9705671296296297</c:v>
                </c:pt>
                <c:pt idx="72">
                  <c:v>3.013263888888889</c:v>
                </c:pt>
                <c:pt idx="73">
                  <c:v>3.0559606481481483</c:v>
                </c:pt>
                <c:pt idx="74">
                  <c:v>3.0986574074074071</c:v>
                </c:pt>
                <c:pt idx="75">
                  <c:v>3.1413425925925926</c:v>
                </c:pt>
                <c:pt idx="76">
                  <c:v>3.1840393518518515</c:v>
                </c:pt>
                <c:pt idx="77">
                  <c:v>3.2267361111111112</c:v>
                </c:pt>
                <c:pt idx="78">
                  <c:v>3.2694328703703706</c:v>
                </c:pt>
                <c:pt idx="79">
                  <c:v>3.3121296296296294</c:v>
                </c:pt>
                <c:pt idx="80">
                  <c:v>3.3548263888888887</c:v>
                </c:pt>
                <c:pt idx="81">
                  <c:v>3.3975347222222223</c:v>
                </c:pt>
                <c:pt idx="82">
                  <c:v>3.4402430555555554</c:v>
                </c:pt>
                <c:pt idx="83">
                  <c:v>3.482951388888889</c:v>
                </c:pt>
                <c:pt idx="84">
                  <c:v>3.5256597222222221</c:v>
                </c:pt>
                <c:pt idx="85">
                  <c:v>3.5683680555555557</c:v>
                </c:pt>
                <c:pt idx="86">
                  <c:v>3.6110879629629626</c:v>
                </c:pt>
                <c:pt idx="87">
                  <c:v>3.6538078703703705</c:v>
                </c:pt>
                <c:pt idx="88">
                  <c:v>3.6965277777777779</c:v>
                </c:pt>
                <c:pt idx="89">
                  <c:v>3.7392476851851848</c:v>
                </c:pt>
                <c:pt idx="90">
                  <c:v>3.7819791666666664</c:v>
                </c:pt>
                <c:pt idx="91">
                  <c:v>3.8246990740740738</c:v>
                </c:pt>
                <c:pt idx="92">
                  <c:v>3.8674305555555555</c:v>
                </c:pt>
                <c:pt idx="93">
                  <c:v>3.9101620370370371</c:v>
                </c:pt>
                <c:pt idx="94">
                  <c:v>3.9528935185185183</c:v>
                </c:pt>
                <c:pt idx="95">
                  <c:v>3.995625</c:v>
                </c:pt>
                <c:pt idx="96">
                  <c:v>4.0383449074074074</c:v>
                </c:pt>
                <c:pt idx="97">
                  <c:v>4.0810879629629628</c:v>
                </c:pt>
                <c:pt idx="98">
                  <c:v>4.123819444444444</c:v>
                </c:pt>
                <c:pt idx="99">
                  <c:v>4.1665509259259261</c:v>
                </c:pt>
                <c:pt idx="100">
                  <c:v>4.2092824074074073</c:v>
                </c:pt>
                <c:pt idx="101">
                  <c:v>4.2520138888888885</c:v>
                </c:pt>
                <c:pt idx="102">
                  <c:v>4.2947453703703706</c:v>
                </c:pt>
                <c:pt idx="103">
                  <c:v>4.3374884259259261</c:v>
                </c:pt>
                <c:pt idx="104">
                  <c:v>4.3802199074074073</c:v>
                </c:pt>
                <c:pt idx="105">
                  <c:v>4.4229513888888885</c:v>
                </c:pt>
                <c:pt idx="106">
                  <c:v>4.4656712962962963</c:v>
                </c:pt>
                <c:pt idx="107">
                  <c:v>4.5084027777777775</c:v>
                </c:pt>
                <c:pt idx="108">
                  <c:v>4.5511342592592587</c:v>
                </c:pt>
                <c:pt idx="109">
                  <c:v>4.5938657407407408</c:v>
                </c:pt>
                <c:pt idx="110">
                  <c:v>4.6365856481481478</c:v>
                </c:pt>
                <c:pt idx="111">
                  <c:v>4.6793171296296299</c:v>
                </c:pt>
                <c:pt idx="112">
                  <c:v>4.7220486111111111</c:v>
                </c:pt>
                <c:pt idx="113">
                  <c:v>4.7647916666666665</c:v>
                </c:pt>
                <c:pt idx="114">
                  <c:v>4.8075231481481477</c:v>
                </c:pt>
                <c:pt idx="115">
                  <c:v>4.8502662037037032</c:v>
                </c:pt>
                <c:pt idx="116">
                  <c:v>4.8929976851851853</c:v>
                </c:pt>
                <c:pt idx="117">
                  <c:v>4.9357175925925922</c:v>
                </c:pt>
                <c:pt idx="118">
                  <c:v>4.9784259259259258</c:v>
                </c:pt>
                <c:pt idx="119">
                  <c:v>5.0211458333333336</c:v>
                </c:pt>
                <c:pt idx="120">
                  <c:v>5.0638541666666663</c:v>
                </c:pt>
                <c:pt idx="121">
                  <c:v>5.1065624999999999</c:v>
                </c:pt>
                <c:pt idx="122">
                  <c:v>5.1492824074074077</c:v>
                </c:pt>
                <c:pt idx="123">
                  <c:v>5.1919907407407413</c:v>
                </c:pt>
                <c:pt idx="124">
                  <c:v>5.234699074074074</c:v>
                </c:pt>
                <c:pt idx="125">
                  <c:v>5.2774189814814809</c:v>
                </c:pt>
                <c:pt idx="126">
                  <c:v>5.320150462962963</c:v>
                </c:pt>
                <c:pt idx="127">
                  <c:v>5.36287037037037</c:v>
                </c:pt>
                <c:pt idx="128">
                  <c:v>5.405601851851852</c:v>
                </c:pt>
                <c:pt idx="129">
                  <c:v>5.4483333333333333</c:v>
                </c:pt>
                <c:pt idx="130">
                  <c:v>5.4910648148148145</c:v>
                </c:pt>
                <c:pt idx="131">
                  <c:v>5.5337962962962965</c:v>
                </c:pt>
                <c:pt idx="132">
                  <c:v>5.5765277777777778</c:v>
                </c:pt>
                <c:pt idx="133">
                  <c:v>5.6192708333333332</c:v>
                </c:pt>
                <c:pt idx="134">
                  <c:v>5.6620023148148144</c:v>
                </c:pt>
                <c:pt idx="135">
                  <c:v>5.7047453703703699</c:v>
                </c:pt>
                <c:pt idx="136">
                  <c:v>5.7474884259259253</c:v>
                </c:pt>
                <c:pt idx="137">
                  <c:v>5.7902199074074074</c:v>
                </c:pt>
                <c:pt idx="138">
                  <c:v>5.8329513888888886</c:v>
                </c:pt>
                <c:pt idx="139">
                  <c:v>5.8756828703703698</c:v>
                </c:pt>
                <c:pt idx="140">
                  <c:v>5.9184143518518519</c:v>
                </c:pt>
                <c:pt idx="141">
                  <c:v>5.9611458333333331</c:v>
                </c:pt>
                <c:pt idx="142">
                  <c:v>6.0038773148148143</c:v>
                </c:pt>
                <c:pt idx="143">
                  <c:v>6.0466203703703698</c:v>
                </c:pt>
                <c:pt idx="144">
                  <c:v>6.0893518518518519</c:v>
                </c:pt>
                <c:pt idx="145">
                  <c:v>6.1320833333333331</c:v>
                </c:pt>
                <c:pt idx="146">
                  <c:v>6.1748263888888886</c:v>
                </c:pt>
                <c:pt idx="147">
                  <c:v>6.2175578703703698</c:v>
                </c:pt>
                <c:pt idx="148">
                  <c:v>6.2603009259259252</c:v>
                </c:pt>
                <c:pt idx="149">
                  <c:v>6.3030324074074073</c:v>
                </c:pt>
                <c:pt idx="150">
                  <c:v>6.3457638888888885</c:v>
                </c:pt>
                <c:pt idx="151">
                  <c:v>6.388506944444444</c:v>
                </c:pt>
                <c:pt idx="152">
                  <c:v>6.4312384259259252</c:v>
                </c:pt>
                <c:pt idx="153">
                  <c:v>6.4739699074074082</c:v>
                </c:pt>
                <c:pt idx="154">
                  <c:v>6.5167013888888885</c:v>
                </c:pt>
                <c:pt idx="155">
                  <c:v>6.5594328703703697</c:v>
                </c:pt>
                <c:pt idx="156">
                  <c:v>6.6021527777777775</c:v>
                </c:pt>
                <c:pt idx="157">
                  <c:v>6.644895833333333</c:v>
                </c:pt>
                <c:pt idx="158">
                  <c:v>6.6876273148148142</c:v>
                </c:pt>
                <c:pt idx="159">
                  <c:v>6.7303587962962963</c:v>
                </c:pt>
                <c:pt idx="160">
                  <c:v>6.7731018518518518</c:v>
                </c:pt>
                <c:pt idx="161">
                  <c:v>6.8158217592592587</c:v>
                </c:pt>
                <c:pt idx="162">
                  <c:v>6.8585532407407408</c:v>
                </c:pt>
                <c:pt idx="163">
                  <c:v>6.901284722222222</c:v>
                </c:pt>
                <c:pt idx="164">
                  <c:v>6.9440046296296298</c:v>
                </c:pt>
                <c:pt idx="165">
                  <c:v>6.9867476851851853</c:v>
                </c:pt>
                <c:pt idx="166">
                  <c:v>7.0294791666666665</c:v>
                </c:pt>
                <c:pt idx="167">
                  <c:v>7.0722106481481477</c:v>
                </c:pt>
                <c:pt idx="168">
                  <c:v>7.1149421296296298</c:v>
                </c:pt>
                <c:pt idx="169">
                  <c:v>7.1576851851851853</c:v>
                </c:pt>
                <c:pt idx="170">
                  <c:v>7.2004282407407407</c:v>
                </c:pt>
                <c:pt idx="171">
                  <c:v>7.2431712962962962</c:v>
                </c:pt>
                <c:pt idx="172">
                  <c:v>7.2859143518518525</c:v>
                </c:pt>
                <c:pt idx="173">
                  <c:v>7.3286458333333337</c:v>
                </c:pt>
                <c:pt idx="174">
                  <c:v>7.3713773148148141</c:v>
                </c:pt>
                <c:pt idx="175">
                  <c:v>7.414108796296297</c:v>
                </c:pt>
                <c:pt idx="176">
                  <c:v>7.4568402777777774</c:v>
                </c:pt>
                <c:pt idx="177">
                  <c:v>7.4995717592592586</c:v>
                </c:pt>
                <c:pt idx="178">
                  <c:v>7.5423148148148149</c:v>
                </c:pt>
                <c:pt idx="179">
                  <c:v>7.585046296296297</c:v>
                </c:pt>
                <c:pt idx="180">
                  <c:v>7.6277893518518525</c:v>
                </c:pt>
                <c:pt idx="181">
                  <c:v>7.6704976851851852</c:v>
                </c:pt>
                <c:pt idx="182">
                  <c:v>7.7132060185185187</c:v>
                </c:pt>
                <c:pt idx="183">
                  <c:v>7.7559259259259257</c:v>
                </c:pt>
                <c:pt idx="184">
                  <c:v>7.7986342592592592</c:v>
                </c:pt>
                <c:pt idx="185">
                  <c:v>7.8412731481481481</c:v>
                </c:pt>
                <c:pt idx="186">
                  <c:v>7.883912037037037</c:v>
                </c:pt>
                <c:pt idx="187">
                  <c:v>7.9265509259259259</c:v>
                </c:pt>
                <c:pt idx="188">
                  <c:v>7.9691898148148148</c:v>
                </c:pt>
                <c:pt idx="189">
                  <c:v>8.0118055555555561</c:v>
                </c:pt>
                <c:pt idx="190">
                  <c:v>8.0544212962962973</c:v>
                </c:pt>
                <c:pt idx="191">
                  <c:v>8.0970486111111111</c:v>
                </c:pt>
                <c:pt idx="192">
                  <c:v>8.1396643518518523</c:v>
                </c:pt>
                <c:pt idx="193">
                  <c:v>8.1822453703703708</c:v>
                </c:pt>
                <c:pt idx="194">
                  <c:v>8.2248379629629635</c:v>
                </c:pt>
                <c:pt idx="195">
                  <c:v>8.2674305555555563</c:v>
                </c:pt>
                <c:pt idx="196">
                  <c:v>8.3100231481481472</c:v>
                </c:pt>
                <c:pt idx="197">
                  <c:v>8.3525115740740752</c:v>
                </c:pt>
                <c:pt idx="198">
                  <c:v>8.3949884259259253</c:v>
                </c:pt>
                <c:pt idx="199">
                  <c:v>8.4374768518518515</c:v>
                </c:pt>
                <c:pt idx="200">
                  <c:v>8.4799537037037034</c:v>
                </c:pt>
                <c:pt idx="201">
                  <c:v>8.5223032407407402</c:v>
                </c:pt>
                <c:pt idx="202">
                  <c:v>8.5646412037037027</c:v>
                </c:pt>
                <c:pt idx="203">
                  <c:v>8.6069907407407413</c:v>
                </c:pt>
                <c:pt idx="204">
                  <c:v>8.6493402777777781</c:v>
                </c:pt>
                <c:pt idx="205">
                  <c:v>8.6916666666666664</c:v>
                </c:pt>
                <c:pt idx="206">
                  <c:v>8.7339930555555547</c:v>
                </c:pt>
                <c:pt idx="207">
                  <c:v>8.7763194444444448</c:v>
                </c:pt>
                <c:pt idx="208">
                  <c:v>8.8186458333333331</c:v>
                </c:pt>
                <c:pt idx="209">
                  <c:v>8.8609490740740746</c:v>
                </c:pt>
                <c:pt idx="210">
                  <c:v>8.9032638888888886</c:v>
                </c:pt>
                <c:pt idx="211">
                  <c:v>8.9455671296296302</c:v>
                </c:pt>
                <c:pt idx="212">
                  <c:v>8.9878819444444442</c:v>
                </c:pt>
                <c:pt idx="213">
                  <c:v>9.0301157407407402</c:v>
                </c:pt>
                <c:pt idx="214">
                  <c:v>9.0723495370370362</c:v>
                </c:pt>
                <c:pt idx="215">
                  <c:v>9.1145833333333339</c:v>
                </c:pt>
                <c:pt idx="216">
                  <c:v>9.1568171296296281</c:v>
                </c:pt>
                <c:pt idx="217">
                  <c:v>9.1990046296296288</c:v>
                </c:pt>
                <c:pt idx="218">
                  <c:v>9.2411921296296295</c:v>
                </c:pt>
                <c:pt idx="219">
                  <c:v>9.283368055555556</c:v>
                </c:pt>
                <c:pt idx="220">
                  <c:v>9.3255555555555549</c:v>
                </c:pt>
                <c:pt idx="221">
                  <c:v>9.3677083333333329</c:v>
                </c:pt>
                <c:pt idx="222">
                  <c:v>9.409872685185185</c:v>
                </c:pt>
                <c:pt idx="223">
                  <c:v>9.452025462962963</c:v>
                </c:pt>
                <c:pt idx="224">
                  <c:v>9.4941782407407409</c:v>
                </c:pt>
                <c:pt idx="225">
                  <c:v>9.536296296296296</c:v>
                </c:pt>
                <c:pt idx="226">
                  <c:v>9.5784143518518512</c:v>
                </c:pt>
                <c:pt idx="227">
                  <c:v>9.6205324074074063</c:v>
                </c:pt>
                <c:pt idx="228">
                  <c:v>9.662638888888889</c:v>
                </c:pt>
                <c:pt idx="229">
                  <c:v>9.704907407407406</c:v>
                </c:pt>
                <c:pt idx="230">
                  <c:v>9.7471875000000008</c:v>
                </c:pt>
                <c:pt idx="231">
                  <c:v>9.7894560185185178</c:v>
                </c:pt>
                <c:pt idx="232">
                  <c:v>9.8317245370370383</c:v>
                </c:pt>
                <c:pt idx="233">
                  <c:v>9.8741087962962961</c:v>
                </c:pt>
                <c:pt idx="234">
                  <c:v>9.9164930555555557</c:v>
                </c:pt>
                <c:pt idx="235">
                  <c:v>9.9588773148148153</c:v>
                </c:pt>
                <c:pt idx="236">
                  <c:v>10.001261574074073</c:v>
                </c:pt>
                <c:pt idx="237">
                  <c:v>10.043784722222222</c:v>
                </c:pt>
                <c:pt idx="238">
                  <c:v>10.086319444444445</c:v>
                </c:pt>
                <c:pt idx="239">
                  <c:v>10.128842592592592</c:v>
                </c:pt>
                <c:pt idx="240">
                  <c:v>10.17136574074074</c:v>
                </c:pt>
                <c:pt idx="241">
                  <c:v>10.214108796296296</c:v>
                </c:pt>
                <c:pt idx="242">
                  <c:v>10.256863425925927</c:v>
                </c:pt>
                <c:pt idx="243">
                  <c:v>10.299606481481483</c:v>
                </c:pt>
                <c:pt idx="244">
                  <c:v>10.342349537037038</c:v>
                </c:pt>
                <c:pt idx="245">
                  <c:v>10.385104166666666</c:v>
                </c:pt>
                <c:pt idx="246">
                  <c:v>10.427858796296295</c:v>
                </c:pt>
                <c:pt idx="247">
                  <c:v>10.470613425925926</c:v>
                </c:pt>
                <c:pt idx="248">
                  <c:v>10.513368055555556</c:v>
                </c:pt>
                <c:pt idx="249">
                  <c:v>10.555983796296296</c:v>
                </c:pt>
                <c:pt idx="250">
                  <c:v>10.598599537037037</c:v>
                </c:pt>
                <c:pt idx="251">
                  <c:v>10.641215277777778</c:v>
                </c:pt>
                <c:pt idx="252">
                  <c:v>10.683831018518518</c:v>
                </c:pt>
                <c:pt idx="253">
                  <c:v>10.726585648148149</c:v>
                </c:pt>
                <c:pt idx="254">
                  <c:v>10.769328703703705</c:v>
                </c:pt>
                <c:pt idx="255">
                  <c:v>10.812083333333334</c:v>
                </c:pt>
                <c:pt idx="256">
                  <c:v>10.854826388888888</c:v>
                </c:pt>
                <c:pt idx="257">
                  <c:v>10.897569444444445</c:v>
                </c:pt>
                <c:pt idx="258">
                  <c:v>10.940324074074073</c:v>
                </c:pt>
                <c:pt idx="259">
                  <c:v>10.98306712962963</c:v>
                </c:pt>
                <c:pt idx="260">
                  <c:v>11.025810185185184</c:v>
                </c:pt>
                <c:pt idx="261">
                  <c:v>11.068553240740741</c:v>
                </c:pt>
                <c:pt idx="262">
                  <c:v>11.111284722222223</c:v>
                </c:pt>
                <c:pt idx="263">
                  <c:v>11.154027777777777</c:v>
                </c:pt>
                <c:pt idx="264">
                  <c:v>11.19675925925926</c:v>
                </c:pt>
                <c:pt idx="265">
                  <c:v>11.239502314814816</c:v>
                </c:pt>
                <c:pt idx="266">
                  <c:v>11.282233796296296</c:v>
                </c:pt>
                <c:pt idx="267">
                  <c:v>11.324976851851851</c:v>
                </c:pt>
                <c:pt idx="268">
                  <c:v>11.367708333333333</c:v>
                </c:pt>
                <c:pt idx="269">
                  <c:v>11.410451388888889</c:v>
                </c:pt>
                <c:pt idx="270">
                  <c:v>11.453194444444444</c:v>
                </c:pt>
                <c:pt idx="271">
                  <c:v>11.495925925925926</c:v>
                </c:pt>
                <c:pt idx="272">
                  <c:v>11.538668981481482</c:v>
                </c:pt>
                <c:pt idx="273">
                  <c:v>11.581354166666667</c:v>
                </c:pt>
                <c:pt idx="274">
                  <c:v>11.624039351851851</c:v>
                </c:pt>
                <c:pt idx="275">
                  <c:v>11.666724537037037</c:v>
                </c:pt>
                <c:pt idx="276">
                  <c:v>11.709398148148148</c:v>
                </c:pt>
                <c:pt idx="277">
                  <c:v>11.752037037037038</c:v>
                </c:pt>
                <c:pt idx="278">
                  <c:v>11.794664351851852</c:v>
                </c:pt>
                <c:pt idx="279">
                  <c:v>11.83730324074074</c:v>
                </c:pt>
                <c:pt idx="280">
                  <c:v>11.879942129629629</c:v>
                </c:pt>
                <c:pt idx="281">
                  <c:v>11.922592592592594</c:v>
                </c:pt>
                <c:pt idx="282">
                  <c:v>11.965243055555556</c:v>
                </c:pt>
                <c:pt idx="283">
                  <c:v>12.007905092592594</c:v>
                </c:pt>
                <c:pt idx="284">
                  <c:v>12.050555555555556</c:v>
                </c:pt>
                <c:pt idx="285">
                  <c:v>12.093287037037038</c:v>
                </c:pt>
                <c:pt idx="286">
                  <c:v>12.136030092592593</c:v>
                </c:pt>
                <c:pt idx="287">
                  <c:v>12.178773148148149</c:v>
                </c:pt>
                <c:pt idx="288">
                  <c:v>12.22150462962963</c:v>
                </c:pt>
                <c:pt idx="289">
                  <c:v>12.264247685185184</c:v>
                </c:pt>
                <c:pt idx="290">
                  <c:v>12.306990740740741</c:v>
                </c:pt>
                <c:pt idx="291">
                  <c:v>12.349733796296295</c:v>
                </c:pt>
                <c:pt idx="292">
                  <c:v>12.392476851851852</c:v>
                </c:pt>
                <c:pt idx="293">
                  <c:v>12.435231481481482</c:v>
                </c:pt>
                <c:pt idx="294">
                  <c:v>12.477974537037039</c:v>
                </c:pt>
                <c:pt idx="295">
                  <c:v>12.520717592592593</c:v>
                </c:pt>
                <c:pt idx="296">
                  <c:v>12.563472222222222</c:v>
                </c:pt>
                <c:pt idx="297">
                  <c:v>12.606215277777778</c:v>
                </c:pt>
                <c:pt idx="298">
                  <c:v>12.648958333333333</c:v>
                </c:pt>
                <c:pt idx="299">
                  <c:v>12.691701388888889</c:v>
                </c:pt>
                <c:pt idx="300">
                  <c:v>12.734444444444444</c:v>
                </c:pt>
                <c:pt idx="301">
                  <c:v>12.7771875</c:v>
                </c:pt>
                <c:pt idx="302">
                  <c:v>12.819942129629629</c:v>
                </c:pt>
                <c:pt idx="303">
                  <c:v>12.862685185185185</c:v>
                </c:pt>
                <c:pt idx="304">
                  <c:v>12.90542824074074</c:v>
                </c:pt>
                <c:pt idx="305">
                  <c:v>12.948171296296296</c:v>
                </c:pt>
                <c:pt idx="306">
                  <c:v>12.990925925925927</c:v>
                </c:pt>
                <c:pt idx="307">
                  <c:v>13.033668981481481</c:v>
                </c:pt>
                <c:pt idx="308">
                  <c:v>13.07642361111111</c:v>
                </c:pt>
                <c:pt idx="309">
                  <c:v>13.119166666666667</c:v>
                </c:pt>
                <c:pt idx="310">
                  <c:v>13.161909722222223</c:v>
                </c:pt>
                <c:pt idx="311">
                  <c:v>13.204652777777778</c:v>
                </c:pt>
                <c:pt idx="312">
                  <c:v>13.247395833333334</c:v>
                </c:pt>
                <c:pt idx="313">
                  <c:v>13.289953703703704</c:v>
                </c:pt>
                <c:pt idx="314">
                  <c:v>13.332511574074074</c:v>
                </c:pt>
                <c:pt idx="315">
                  <c:v>13.375069444444444</c:v>
                </c:pt>
                <c:pt idx="316">
                  <c:v>13.417627314814816</c:v>
                </c:pt>
                <c:pt idx="317">
                  <c:v>13.460370370370372</c:v>
                </c:pt>
                <c:pt idx="318">
                  <c:v>13.50310185185185</c:v>
                </c:pt>
                <c:pt idx="319">
                  <c:v>13.545833333333333</c:v>
                </c:pt>
                <c:pt idx="320">
                  <c:v>13.588564814814816</c:v>
                </c:pt>
                <c:pt idx="321">
                  <c:v>13.631284722222222</c:v>
                </c:pt>
                <c:pt idx="322">
                  <c:v>13.674004629629628</c:v>
                </c:pt>
                <c:pt idx="323">
                  <c:v>13.716712962962962</c:v>
                </c:pt>
                <c:pt idx="324">
                  <c:v>13.759432870370372</c:v>
                </c:pt>
                <c:pt idx="325">
                  <c:v>13.802048611111111</c:v>
                </c:pt>
                <c:pt idx="326">
                  <c:v>13.844652777777778</c:v>
                </c:pt>
                <c:pt idx="327">
                  <c:v>13.887268518518518</c:v>
                </c:pt>
                <c:pt idx="328">
                  <c:v>13.929872685185185</c:v>
                </c:pt>
                <c:pt idx="329">
                  <c:v>13.97199074074074</c:v>
                </c:pt>
                <c:pt idx="330">
                  <c:v>14.014097222222222</c:v>
                </c:pt>
                <c:pt idx="331">
                  <c:v>14.056215277777778</c:v>
                </c:pt>
                <c:pt idx="332">
                  <c:v>14.09832175925926</c:v>
                </c:pt>
                <c:pt idx="333">
                  <c:v>14.140196759259259</c:v>
                </c:pt>
                <c:pt idx="334">
                  <c:v>14.18207175925926</c:v>
                </c:pt>
                <c:pt idx="335">
                  <c:v>14.22394675925926</c:v>
                </c:pt>
                <c:pt idx="336">
                  <c:v>14.265833333333333</c:v>
                </c:pt>
                <c:pt idx="337">
                  <c:v>14.308541666666667</c:v>
                </c:pt>
                <c:pt idx="338">
                  <c:v>14.351261574074073</c:v>
                </c:pt>
                <c:pt idx="339">
                  <c:v>14.393969907407406</c:v>
                </c:pt>
                <c:pt idx="340">
                  <c:v>14.436689814814816</c:v>
                </c:pt>
                <c:pt idx="341">
                  <c:v>14.479236111111112</c:v>
                </c:pt>
                <c:pt idx="342">
                  <c:v>14.521793981481482</c:v>
                </c:pt>
                <c:pt idx="343">
                  <c:v>14.564340277777777</c:v>
                </c:pt>
                <c:pt idx="344">
                  <c:v>14.606886574074073</c:v>
                </c:pt>
                <c:pt idx="345">
                  <c:v>14.649548611111111</c:v>
                </c:pt>
                <c:pt idx="346">
                  <c:v>14.692199074074074</c:v>
                </c:pt>
                <c:pt idx="347">
                  <c:v>14.734849537037038</c:v>
                </c:pt>
                <c:pt idx="348">
                  <c:v>14.777511574074074</c:v>
                </c:pt>
                <c:pt idx="349">
                  <c:v>14.820243055555556</c:v>
                </c:pt>
                <c:pt idx="350">
                  <c:v>14.862986111111111</c:v>
                </c:pt>
                <c:pt idx="351">
                  <c:v>14.905729166666667</c:v>
                </c:pt>
                <c:pt idx="352">
                  <c:v>14.948472222222222</c:v>
                </c:pt>
                <c:pt idx="353">
                  <c:v>14.991215277777778</c:v>
                </c:pt>
                <c:pt idx="354">
                  <c:v>15.03394675925926</c:v>
                </c:pt>
                <c:pt idx="355">
                  <c:v>15.076689814814815</c:v>
                </c:pt>
                <c:pt idx="356">
                  <c:v>15.119432870370371</c:v>
                </c:pt>
                <c:pt idx="357">
                  <c:v>15.1621875</c:v>
                </c:pt>
                <c:pt idx="358">
                  <c:v>15.204930555555556</c:v>
                </c:pt>
                <c:pt idx="359">
                  <c:v>15.247685185185185</c:v>
                </c:pt>
                <c:pt idx="360">
                  <c:v>15.29042824074074</c:v>
                </c:pt>
                <c:pt idx="361">
                  <c:v>15.333171296296296</c:v>
                </c:pt>
                <c:pt idx="362">
                  <c:v>15.375914351851851</c:v>
                </c:pt>
                <c:pt idx="363">
                  <c:v>15.418645833333333</c:v>
                </c:pt>
                <c:pt idx="364">
                  <c:v>15.461388888888889</c:v>
                </c:pt>
                <c:pt idx="365">
                  <c:v>15.504120370370371</c:v>
                </c:pt>
                <c:pt idx="366">
                  <c:v>15.546863425925926</c:v>
                </c:pt>
                <c:pt idx="367">
                  <c:v>15.589606481481482</c:v>
                </c:pt>
                <c:pt idx="368">
                  <c:v>15.632337962962962</c:v>
                </c:pt>
                <c:pt idx="369">
                  <c:v>15.675034722222222</c:v>
                </c:pt>
                <c:pt idx="370">
                  <c:v>15.717731481481483</c:v>
                </c:pt>
                <c:pt idx="371">
                  <c:v>15.760416666666666</c:v>
                </c:pt>
                <c:pt idx="372">
                  <c:v>15.803113425925927</c:v>
                </c:pt>
                <c:pt idx="373">
                  <c:v>15.845821759259261</c:v>
                </c:pt>
                <c:pt idx="374">
                  <c:v>15.888518518518518</c:v>
                </c:pt>
                <c:pt idx="375">
                  <c:v>15.931226851851852</c:v>
                </c:pt>
                <c:pt idx="376">
                  <c:v>15.973923611111111</c:v>
                </c:pt>
                <c:pt idx="377">
                  <c:v>16.016666666666666</c:v>
                </c:pt>
                <c:pt idx="378">
                  <c:v>16.059398148148148</c:v>
                </c:pt>
                <c:pt idx="379">
                  <c:v>16.10212962962963</c:v>
                </c:pt>
                <c:pt idx="380">
                  <c:v>16.144861111111112</c:v>
                </c:pt>
                <c:pt idx="381">
                  <c:v>16.187604166666667</c:v>
                </c:pt>
                <c:pt idx="382">
                  <c:v>16.230347222222221</c:v>
                </c:pt>
                <c:pt idx="383">
                  <c:v>16.273078703703703</c:v>
                </c:pt>
                <c:pt idx="384">
                  <c:v>16.315821759259261</c:v>
                </c:pt>
                <c:pt idx="385">
                  <c:v>16.35855324074074</c:v>
                </c:pt>
                <c:pt idx="386">
                  <c:v>16.401296296296294</c:v>
                </c:pt>
                <c:pt idx="387">
                  <c:v>16.444027777777777</c:v>
                </c:pt>
                <c:pt idx="388">
                  <c:v>16.486770833333335</c:v>
                </c:pt>
                <c:pt idx="389">
                  <c:v>16.529502314814817</c:v>
                </c:pt>
                <c:pt idx="390">
                  <c:v>16.572245370370371</c:v>
                </c:pt>
                <c:pt idx="391">
                  <c:v>16.61497685185185</c:v>
                </c:pt>
                <c:pt idx="392">
                  <c:v>16.657708333333332</c:v>
                </c:pt>
                <c:pt idx="393">
                  <c:v>16.70045138888889</c:v>
                </c:pt>
                <c:pt idx="394">
                  <c:v>16.743194444444445</c:v>
                </c:pt>
                <c:pt idx="395">
                  <c:v>16.785937499999999</c:v>
                </c:pt>
                <c:pt idx="396">
                  <c:v>16.828680555555554</c:v>
                </c:pt>
                <c:pt idx="397">
                  <c:v>16.871435185185184</c:v>
                </c:pt>
                <c:pt idx="398">
                  <c:v>16.914178240740739</c:v>
                </c:pt>
                <c:pt idx="399">
                  <c:v>16.956921296296297</c:v>
                </c:pt>
                <c:pt idx="400">
                  <c:v>16.999675925925928</c:v>
                </c:pt>
              </c:numCache>
            </c:numRef>
          </c:xVal>
          <c:yVal>
            <c:numRef>
              <c:f>training!$K$3:$K$403</c:f>
              <c:numCache>
                <c:formatCode>General</c:formatCode>
                <c:ptCount val="401"/>
                <c:pt idx="0">
                  <c:v>0</c:v>
                </c:pt>
                <c:pt idx="1">
                  <c:v>4.2188000000000003E-2</c:v>
                </c:pt>
                <c:pt idx="2">
                  <c:v>8.9063000000000003E-2</c:v>
                </c:pt>
                <c:pt idx="3">
                  <c:v>0.13125000000000001</c:v>
                </c:pt>
                <c:pt idx="4">
                  <c:v>0.19375000000000001</c:v>
                </c:pt>
                <c:pt idx="5">
                  <c:v>0.24374999999999999</c:v>
                </c:pt>
                <c:pt idx="6">
                  <c:v>0.21249999999999999</c:v>
                </c:pt>
                <c:pt idx="7">
                  <c:v>0.23125000000000001</c:v>
                </c:pt>
                <c:pt idx="8">
                  <c:v>0.24374999999999999</c:v>
                </c:pt>
                <c:pt idx="9">
                  <c:v>0.27812500000000001</c:v>
                </c:pt>
                <c:pt idx="10">
                  <c:v>0.27656199999999997</c:v>
                </c:pt>
                <c:pt idx="11">
                  <c:v>0.27187499999999998</c:v>
                </c:pt>
                <c:pt idx="12">
                  <c:v>0.28749999999999998</c:v>
                </c:pt>
                <c:pt idx="13">
                  <c:v>0.31406299999999998</c:v>
                </c:pt>
                <c:pt idx="14">
                  <c:v>0.25937500000000002</c:v>
                </c:pt>
                <c:pt idx="15">
                  <c:v>0.265625</c:v>
                </c:pt>
                <c:pt idx="16">
                  <c:v>0.29531200000000002</c:v>
                </c:pt>
                <c:pt idx="17">
                  <c:v>0.34531299999999998</c:v>
                </c:pt>
                <c:pt idx="18">
                  <c:v>0.27812500000000001</c:v>
                </c:pt>
                <c:pt idx="19">
                  <c:v>0.296875</c:v>
                </c:pt>
                <c:pt idx="20">
                  <c:v>0.30156300000000003</c:v>
                </c:pt>
                <c:pt idx="21">
                  <c:v>0.30781199999999997</c:v>
                </c:pt>
                <c:pt idx="22">
                  <c:v>0.296875</c:v>
                </c:pt>
                <c:pt idx="23">
                  <c:v>0.29375000000000001</c:v>
                </c:pt>
                <c:pt idx="24">
                  <c:v>0.30156300000000003</c:v>
                </c:pt>
                <c:pt idx="25">
                  <c:v>0.3</c:v>
                </c:pt>
                <c:pt idx="26">
                  <c:v>0.26874999999999999</c:v>
                </c:pt>
                <c:pt idx="27">
                  <c:v>0.28906199999999999</c:v>
                </c:pt>
                <c:pt idx="28">
                  <c:v>0.27656199999999997</c:v>
                </c:pt>
                <c:pt idx="29">
                  <c:v>0.30156300000000003</c:v>
                </c:pt>
                <c:pt idx="30">
                  <c:v>0.26874999999999999</c:v>
                </c:pt>
                <c:pt idx="31">
                  <c:v>0.28749999999999998</c:v>
                </c:pt>
                <c:pt idx="32">
                  <c:v>0.28281299999999998</c:v>
                </c:pt>
                <c:pt idx="33">
                  <c:v>0.30625000000000002</c:v>
                </c:pt>
                <c:pt idx="34">
                  <c:v>0.27187499999999998</c:v>
                </c:pt>
                <c:pt idx="35">
                  <c:v>0.296875</c:v>
                </c:pt>
                <c:pt idx="36">
                  <c:v>0.28281299999999998</c:v>
                </c:pt>
                <c:pt idx="37">
                  <c:v>0.30937500000000001</c:v>
                </c:pt>
                <c:pt idx="38">
                  <c:v>0.30312499999999998</c:v>
                </c:pt>
                <c:pt idx="39">
                  <c:v>0.29062500000000002</c:v>
                </c:pt>
                <c:pt idx="40">
                  <c:v>0.28593800000000003</c:v>
                </c:pt>
                <c:pt idx="41">
                  <c:v>0.33437499999999998</c:v>
                </c:pt>
                <c:pt idx="42">
                  <c:v>0.30312499999999998</c:v>
                </c:pt>
                <c:pt idx="43">
                  <c:v>0.28125</c:v>
                </c:pt>
                <c:pt idx="44">
                  <c:v>0.31874999999999998</c:v>
                </c:pt>
                <c:pt idx="45">
                  <c:v>0.29843799999999998</c:v>
                </c:pt>
                <c:pt idx="46">
                  <c:v>0.29531200000000002</c:v>
                </c:pt>
                <c:pt idx="47">
                  <c:v>0.31406299999999998</c:v>
                </c:pt>
                <c:pt idx="48">
                  <c:v>0.32968799999999998</c:v>
                </c:pt>
                <c:pt idx="49">
                  <c:v>0.32343699999999997</c:v>
                </c:pt>
                <c:pt idx="50">
                  <c:v>0.29843799999999998</c:v>
                </c:pt>
                <c:pt idx="51">
                  <c:v>0.28125</c:v>
                </c:pt>
                <c:pt idx="52">
                  <c:v>0.30156300000000003</c:v>
                </c:pt>
                <c:pt idx="53">
                  <c:v>0.32968799999999998</c:v>
                </c:pt>
                <c:pt idx="54">
                  <c:v>0.28437499999999999</c:v>
                </c:pt>
                <c:pt idx="55">
                  <c:v>0.28906199999999999</c:v>
                </c:pt>
                <c:pt idx="56">
                  <c:v>0.35156199999999999</c:v>
                </c:pt>
                <c:pt idx="57">
                  <c:v>0.3</c:v>
                </c:pt>
                <c:pt idx="58">
                  <c:v>0.26718799999999998</c:v>
                </c:pt>
                <c:pt idx="59">
                  <c:v>0.296875</c:v>
                </c:pt>
                <c:pt idx="60">
                  <c:v>0.31406299999999998</c:v>
                </c:pt>
                <c:pt idx="61">
                  <c:v>0.34843800000000003</c:v>
                </c:pt>
                <c:pt idx="62">
                  <c:v>0.29843799999999998</c:v>
                </c:pt>
                <c:pt idx="63">
                  <c:v>0.27656199999999997</c:v>
                </c:pt>
                <c:pt idx="64">
                  <c:v>0.30312499999999998</c:v>
                </c:pt>
                <c:pt idx="65">
                  <c:v>0.32656200000000002</c:v>
                </c:pt>
                <c:pt idx="66">
                  <c:v>0.28906199999999999</c:v>
                </c:pt>
                <c:pt idx="67">
                  <c:v>0.31562499999999999</c:v>
                </c:pt>
                <c:pt idx="68">
                  <c:v>0.33281300000000003</c:v>
                </c:pt>
                <c:pt idx="69">
                  <c:v>0.3125</c:v>
                </c:pt>
                <c:pt idx="70">
                  <c:v>0.26406200000000002</c:v>
                </c:pt>
                <c:pt idx="71">
                  <c:v>0.28281299999999998</c:v>
                </c:pt>
                <c:pt idx="72">
                  <c:v>0.31562499999999999</c:v>
                </c:pt>
                <c:pt idx="73">
                  <c:v>0.33593800000000001</c:v>
                </c:pt>
                <c:pt idx="74">
                  <c:v>0.28906199999999999</c:v>
                </c:pt>
                <c:pt idx="75">
                  <c:v>0.31093700000000002</c:v>
                </c:pt>
                <c:pt idx="76">
                  <c:v>0.32031199999999999</c:v>
                </c:pt>
                <c:pt idx="77">
                  <c:v>0.30781199999999997</c:v>
                </c:pt>
                <c:pt idx="78">
                  <c:v>0.29218699999999997</c:v>
                </c:pt>
                <c:pt idx="79">
                  <c:v>0.31093700000000002</c:v>
                </c:pt>
                <c:pt idx="80">
                  <c:v>0.29531200000000002</c:v>
                </c:pt>
                <c:pt idx="81">
                  <c:v>0.3125</c:v>
                </c:pt>
                <c:pt idx="82">
                  <c:v>0.30312499999999998</c:v>
                </c:pt>
                <c:pt idx="83">
                  <c:v>0.3125</c:v>
                </c:pt>
                <c:pt idx="84">
                  <c:v>0.31718800000000003</c:v>
                </c:pt>
                <c:pt idx="85">
                  <c:v>0.34062500000000001</c:v>
                </c:pt>
                <c:pt idx="86">
                  <c:v>0.27187499999999998</c:v>
                </c:pt>
                <c:pt idx="87">
                  <c:v>0.28125</c:v>
                </c:pt>
                <c:pt idx="88">
                  <c:v>0.32031199999999999</c:v>
                </c:pt>
                <c:pt idx="89">
                  <c:v>0.32968799999999998</c:v>
                </c:pt>
                <c:pt idx="90">
                  <c:v>0.26406200000000002</c:v>
                </c:pt>
                <c:pt idx="91">
                  <c:v>0.28281299999999998</c:v>
                </c:pt>
                <c:pt idx="92">
                  <c:v>0.29531200000000002</c:v>
                </c:pt>
                <c:pt idx="93">
                  <c:v>0.33750000000000002</c:v>
                </c:pt>
                <c:pt idx="94">
                  <c:v>0.29843799999999998</c:v>
                </c:pt>
                <c:pt idx="95">
                  <c:v>0.29375000000000001</c:v>
                </c:pt>
                <c:pt idx="96">
                  <c:v>0.32343699999999997</c:v>
                </c:pt>
                <c:pt idx="97">
                  <c:v>0.30937500000000001</c:v>
                </c:pt>
                <c:pt idx="98">
                  <c:v>0.27500000000000002</c:v>
                </c:pt>
                <c:pt idx="99">
                  <c:v>0.30625000000000002</c:v>
                </c:pt>
                <c:pt idx="100">
                  <c:v>0.29062500000000002</c:v>
                </c:pt>
                <c:pt idx="101">
                  <c:v>0.33124999999999999</c:v>
                </c:pt>
                <c:pt idx="102">
                  <c:v>0.26874999999999999</c:v>
                </c:pt>
                <c:pt idx="103">
                  <c:v>0.31718800000000003</c:v>
                </c:pt>
                <c:pt idx="104">
                  <c:v>0.27968700000000002</c:v>
                </c:pt>
                <c:pt idx="105">
                  <c:v>0.32187500000000002</c:v>
                </c:pt>
                <c:pt idx="106">
                  <c:v>0.296875</c:v>
                </c:pt>
                <c:pt idx="107">
                  <c:v>0.28437499999999999</c:v>
                </c:pt>
                <c:pt idx="108">
                  <c:v>0.30156300000000003</c:v>
                </c:pt>
                <c:pt idx="109">
                  <c:v>0.34375</c:v>
                </c:pt>
                <c:pt idx="110">
                  <c:v>0.27968700000000002</c:v>
                </c:pt>
                <c:pt idx="111">
                  <c:v>0.29218699999999997</c:v>
                </c:pt>
                <c:pt idx="112">
                  <c:v>0.31874999999999998</c:v>
                </c:pt>
                <c:pt idx="113">
                  <c:v>0.3125</c:v>
                </c:pt>
                <c:pt idx="114">
                  <c:v>0.29062500000000002</c:v>
                </c:pt>
                <c:pt idx="115">
                  <c:v>0.32187500000000002</c:v>
                </c:pt>
                <c:pt idx="116">
                  <c:v>0.32343699999999997</c:v>
                </c:pt>
                <c:pt idx="117">
                  <c:v>0.36093799999999998</c:v>
                </c:pt>
                <c:pt idx="118">
                  <c:v>0.29218699999999997</c:v>
                </c:pt>
                <c:pt idx="119">
                  <c:v>0.28749999999999998</c:v>
                </c:pt>
                <c:pt idx="120">
                  <c:v>0.30312499999999998</c:v>
                </c:pt>
                <c:pt idx="121">
                  <c:v>0.51718799999999998</c:v>
                </c:pt>
                <c:pt idx="122">
                  <c:v>0.48749999999999999</c:v>
                </c:pt>
                <c:pt idx="123">
                  <c:v>0.50937500000000002</c:v>
                </c:pt>
                <c:pt idx="124">
                  <c:v>0.58750000000000002</c:v>
                </c:pt>
                <c:pt idx="125">
                  <c:v>0.52812499999999996</c:v>
                </c:pt>
                <c:pt idx="126">
                  <c:v>0.510938</c:v>
                </c:pt>
                <c:pt idx="127">
                  <c:v>0.551562</c:v>
                </c:pt>
                <c:pt idx="128">
                  <c:v>0.52500000000000002</c:v>
                </c:pt>
                <c:pt idx="129">
                  <c:v>0.54062500000000002</c:v>
                </c:pt>
                <c:pt idx="130">
                  <c:v>0.526563</c:v>
                </c:pt>
                <c:pt idx="131">
                  <c:v>0.53125</c:v>
                </c:pt>
                <c:pt idx="132">
                  <c:v>0.53281299999999998</c:v>
                </c:pt>
                <c:pt idx="133">
                  <c:v>0.567187</c:v>
                </c:pt>
                <c:pt idx="134">
                  <c:v>0.50624999999999998</c:v>
                </c:pt>
                <c:pt idx="135">
                  <c:v>0.52812499999999996</c:v>
                </c:pt>
                <c:pt idx="136">
                  <c:v>0.573438</c:v>
                </c:pt>
                <c:pt idx="137">
                  <c:v>0.56562500000000004</c:v>
                </c:pt>
                <c:pt idx="138">
                  <c:v>0.546875</c:v>
                </c:pt>
                <c:pt idx="139">
                  <c:v>0.55312499999999998</c:v>
                </c:pt>
                <c:pt idx="140">
                  <c:v>0.56874999999999998</c:v>
                </c:pt>
                <c:pt idx="141">
                  <c:v>0.56874999999999998</c:v>
                </c:pt>
                <c:pt idx="142">
                  <c:v>0.52500000000000002</c:v>
                </c:pt>
                <c:pt idx="143">
                  <c:v>0.53749999999999998</c:v>
                </c:pt>
                <c:pt idx="144">
                  <c:v>0.53906200000000004</c:v>
                </c:pt>
                <c:pt idx="145">
                  <c:v>0.54531200000000002</c:v>
                </c:pt>
                <c:pt idx="146">
                  <c:v>0.546875</c:v>
                </c:pt>
                <c:pt idx="147">
                  <c:v>0.54531200000000002</c:v>
                </c:pt>
                <c:pt idx="148">
                  <c:v>0.557813</c:v>
                </c:pt>
                <c:pt idx="149">
                  <c:v>0.56406299999999998</c:v>
                </c:pt>
                <c:pt idx="150">
                  <c:v>0.50937500000000002</c:v>
                </c:pt>
                <c:pt idx="151">
                  <c:v>0.546875</c:v>
                </c:pt>
                <c:pt idx="152">
                  <c:v>0.5625</c:v>
                </c:pt>
                <c:pt idx="153">
                  <c:v>0.56406299999999998</c:v>
                </c:pt>
                <c:pt idx="154">
                  <c:v>0.51718799999999998</c:v>
                </c:pt>
                <c:pt idx="155">
                  <c:v>0.58125000000000004</c:v>
                </c:pt>
                <c:pt idx="156">
                  <c:v>0.573438</c:v>
                </c:pt>
                <c:pt idx="157">
                  <c:v>0.55937499999999996</c:v>
                </c:pt>
                <c:pt idx="158">
                  <c:v>0.52968700000000002</c:v>
                </c:pt>
                <c:pt idx="159">
                  <c:v>0.53281299999999998</c:v>
                </c:pt>
                <c:pt idx="160">
                  <c:v>0.57187500000000002</c:v>
                </c:pt>
                <c:pt idx="161">
                  <c:v>0.58750000000000002</c:v>
                </c:pt>
                <c:pt idx="162">
                  <c:v>0.551562</c:v>
                </c:pt>
                <c:pt idx="163">
                  <c:v>0.56562500000000004</c:v>
                </c:pt>
                <c:pt idx="164">
                  <c:v>0.58437499999999998</c:v>
                </c:pt>
                <c:pt idx="165">
                  <c:v>0.589063</c:v>
                </c:pt>
                <c:pt idx="166">
                  <c:v>0.55000000000000004</c:v>
                </c:pt>
                <c:pt idx="167">
                  <c:v>0.57031200000000004</c:v>
                </c:pt>
                <c:pt idx="168">
                  <c:v>0.55937499999999996</c:v>
                </c:pt>
                <c:pt idx="169">
                  <c:v>0.58750000000000002</c:v>
                </c:pt>
                <c:pt idx="170">
                  <c:v>0.54843799999999998</c:v>
                </c:pt>
                <c:pt idx="171">
                  <c:v>0.55625000000000002</c:v>
                </c:pt>
                <c:pt idx="172">
                  <c:v>0.57499999999999996</c:v>
                </c:pt>
                <c:pt idx="173">
                  <c:v>0.57187500000000002</c:v>
                </c:pt>
                <c:pt idx="174">
                  <c:v>0.53437500000000004</c:v>
                </c:pt>
                <c:pt idx="175">
                  <c:v>0.55468799999999996</c:v>
                </c:pt>
                <c:pt idx="176">
                  <c:v>0.551562</c:v>
                </c:pt>
                <c:pt idx="177">
                  <c:v>0.59531299999999998</c:v>
                </c:pt>
                <c:pt idx="178">
                  <c:v>0.557813</c:v>
                </c:pt>
                <c:pt idx="179">
                  <c:v>0.54843799999999998</c:v>
                </c:pt>
                <c:pt idx="180">
                  <c:v>0.57968799999999998</c:v>
                </c:pt>
                <c:pt idx="181">
                  <c:v>0.582812</c:v>
                </c:pt>
                <c:pt idx="182">
                  <c:v>0.551562</c:v>
                </c:pt>
                <c:pt idx="183">
                  <c:v>0.57031200000000004</c:v>
                </c:pt>
                <c:pt idx="184">
                  <c:v>0.557813</c:v>
                </c:pt>
                <c:pt idx="185">
                  <c:v>0.59531299999999998</c:v>
                </c:pt>
                <c:pt idx="186">
                  <c:v>0.55937499999999996</c:v>
                </c:pt>
                <c:pt idx="187">
                  <c:v>0.58125000000000004</c:v>
                </c:pt>
                <c:pt idx="188">
                  <c:v>0.58437499999999998</c:v>
                </c:pt>
                <c:pt idx="189">
                  <c:v>0.5625</c:v>
                </c:pt>
                <c:pt idx="190">
                  <c:v>0.54062500000000002</c:v>
                </c:pt>
                <c:pt idx="191">
                  <c:v>0.56406299999999998</c:v>
                </c:pt>
                <c:pt idx="192">
                  <c:v>0.551562</c:v>
                </c:pt>
                <c:pt idx="193">
                  <c:v>0.58593799999999996</c:v>
                </c:pt>
                <c:pt idx="194">
                  <c:v>0.55000000000000004</c:v>
                </c:pt>
                <c:pt idx="195">
                  <c:v>0.56093700000000002</c:v>
                </c:pt>
                <c:pt idx="196">
                  <c:v>0.57656200000000002</c:v>
                </c:pt>
                <c:pt idx="197">
                  <c:v>0.589063</c:v>
                </c:pt>
                <c:pt idx="198">
                  <c:v>0.557813</c:v>
                </c:pt>
                <c:pt idx="199">
                  <c:v>0.58593799999999996</c:v>
                </c:pt>
                <c:pt idx="200">
                  <c:v>0.589063</c:v>
                </c:pt>
                <c:pt idx="201">
                  <c:v>0.57499999999999996</c:v>
                </c:pt>
                <c:pt idx="202">
                  <c:v>0.52500000000000002</c:v>
                </c:pt>
                <c:pt idx="203">
                  <c:v>0.55000000000000004</c:v>
                </c:pt>
                <c:pt idx="204">
                  <c:v>0.578125</c:v>
                </c:pt>
                <c:pt idx="205">
                  <c:v>0.58593799999999996</c:v>
                </c:pt>
                <c:pt idx="206">
                  <c:v>0.56874999999999998</c:v>
                </c:pt>
                <c:pt idx="207">
                  <c:v>0.56874999999999998</c:v>
                </c:pt>
                <c:pt idx="208">
                  <c:v>0.54374999999999996</c:v>
                </c:pt>
                <c:pt idx="209">
                  <c:v>0.578125</c:v>
                </c:pt>
                <c:pt idx="210">
                  <c:v>0.57499999999999996</c:v>
                </c:pt>
                <c:pt idx="211">
                  <c:v>0.56562500000000004</c:v>
                </c:pt>
                <c:pt idx="212">
                  <c:v>0.57031200000000004</c:v>
                </c:pt>
                <c:pt idx="213">
                  <c:v>0.59062499999999996</c:v>
                </c:pt>
                <c:pt idx="214">
                  <c:v>0.50312500000000004</c:v>
                </c:pt>
                <c:pt idx="215">
                  <c:v>0.59062499999999996</c:v>
                </c:pt>
                <c:pt idx="216">
                  <c:v>0.557813</c:v>
                </c:pt>
                <c:pt idx="217">
                  <c:v>0.58750000000000002</c:v>
                </c:pt>
                <c:pt idx="218">
                  <c:v>0.55000000000000004</c:v>
                </c:pt>
                <c:pt idx="219">
                  <c:v>0.58125000000000004</c:v>
                </c:pt>
                <c:pt idx="220">
                  <c:v>0.57187500000000002</c:v>
                </c:pt>
                <c:pt idx="221">
                  <c:v>0.59375</c:v>
                </c:pt>
                <c:pt idx="222">
                  <c:v>0.557813</c:v>
                </c:pt>
                <c:pt idx="223">
                  <c:v>0.58125000000000004</c:v>
                </c:pt>
                <c:pt idx="224">
                  <c:v>0.55468799999999996</c:v>
                </c:pt>
                <c:pt idx="225">
                  <c:v>0.58750000000000002</c:v>
                </c:pt>
                <c:pt idx="226">
                  <c:v>0.53437500000000004</c:v>
                </c:pt>
                <c:pt idx="227">
                  <c:v>0.55000000000000004</c:v>
                </c:pt>
                <c:pt idx="228">
                  <c:v>0.55937499999999996</c:v>
                </c:pt>
                <c:pt idx="229">
                  <c:v>0.59687500000000004</c:v>
                </c:pt>
                <c:pt idx="230">
                  <c:v>0.52968700000000002</c:v>
                </c:pt>
                <c:pt idx="231">
                  <c:v>0.55937499999999996</c:v>
                </c:pt>
                <c:pt idx="232">
                  <c:v>0.58437499999999998</c:v>
                </c:pt>
                <c:pt idx="233">
                  <c:v>0.61250000000000004</c:v>
                </c:pt>
                <c:pt idx="234">
                  <c:v>0.53125</c:v>
                </c:pt>
                <c:pt idx="235">
                  <c:v>0.60624999999999996</c:v>
                </c:pt>
                <c:pt idx="236">
                  <c:v>0.58593799999999996</c:v>
                </c:pt>
                <c:pt idx="237">
                  <c:v>0.59218700000000002</c:v>
                </c:pt>
                <c:pt idx="238">
                  <c:v>0.55625000000000002</c:v>
                </c:pt>
                <c:pt idx="239">
                  <c:v>0.55000000000000004</c:v>
                </c:pt>
                <c:pt idx="240">
                  <c:v>0.56562500000000004</c:v>
                </c:pt>
                <c:pt idx="241">
                  <c:v>0.660937</c:v>
                </c:pt>
                <c:pt idx="242">
                  <c:v>0.63281200000000004</c:v>
                </c:pt>
                <c:pt idx="243">
                  <c:v>0.69687500000000002</c:v>
                </c:pt>
                <c:pt idx="244">
                  <c:v>0.72187500000000004</c:v>
                </c:pt>
                <c:pt idx="245">
                  <c:v>0.70625000000000004</c:v>
                </c:pt>
                <c:pt idx="246">
                  <c:v>0.67031200000000002</c:v>
                </c:pt>
                <c:pt idx="247">
                  <c:v>0.70156200000000002</c:v>
                </c:pt>
                <c:pt idx="248">
                  <c:v>0.74687499999999996</c:v>
                </c:pt>
                <c:pt idx="249">
                  <c:v>0.69687500000000002</c:v>
                </c:pt>
                <c:pt idx="250">
                  <c:v>0.67968799999999996</c:v>
                </c:pt>
                <c:pt idx="251">
                  <c:v>0.71250000000000002</c:v>
                </c:pt>
                <c:pt idx="252">
                  <c:v>0.73124999999999996</c:v>
                </c:pt>
                <c:pt idx="253">
                  <c:v>0.72812500000000002</c:v>
                </c:pt>
                <c:pt idx="254">
                  <c:v>0.67031200000000002</c:v>
                </c:pt>
                <c:pt idx="255">
                  <c:v>0.70468799999999998</c:v>
                </c:pt>
                <c:pt idx="256">
                  <c:v>0.760938</c:v>
                </c:pt>
                <c:pt idx="257">
                  <c:v>0.71093799999999996</c:v>
                </c:pt>
                <c:pt idx="258">
                  <c:v>0.69531200000000004</c:v>
                </c:pt>
                <c:pt idx="259">
                  <c:v>0.74375000000000002</c:v>
                </c:pt>
                <c:pt idx="260">
                  <c:v>0.75312500000000004</c:v>
                </c:pt>
                <c:pt idx="261">
                  <c:v>0.723437</c:v>
                </c:pt>
                <c:pt idx="262">
                  <c:v>0.72656200000000004</c:v>
                </c:pt>
                <c:pt idx="263">
                  <c:v>0.729688</c:v>
                </c:pt>
                <c:pt idx="264">
                  <c:v>0.76249999999999996</c:v>
                </c:pt>
                <c:pt idx="265">
                  <c:v>0.739062</c:v>
                </c:pt>
                <c:pt idx="266">
                  <c:v>0.69531200000000004</c:v>
                </c:pt>
                <c:pt idx="267">
                  <c:v>0.74062499999999998</c:v>
                </c:pt>
                <c:pt idx="268">
                  <c:v>0.75624999999999998</c:v>
                </c:pt>
                <c:pt idx="269">
                  <c:v>0.75312500000000004</c:v>
                </c:pt>
                <c:pt idx="270">
                  <c:v>0.69062500000000004</c:v>
                </c:pt>
                <c:pt idx="271">
                  <c:v>0.729688</c:v>
                </c:pt>
                <c:pt idx="272">
                  <c:v>0.75156299999999998</c:v>
                </c:pt>
                <c:pt idx="273">
                  <c:v>0.72031299999999998</c:v>
                </c:pt>
                <c:pt idx="274">
                  <c:v>0.72187500000000004</c:v>
                </c:pt>
                <c:pt idx="275">
                  <c:v>0.73281200000000002</c:v>
                </c:pt>
                <c:pt idx="276">
                  <c:v>0.75156299999999998</c:v>
                </c:pt>
                <c:pt idx="277">
                  <c:v>0.734375</c:v>
                </c:pt>
                <c:pt idx="278">
                  <c:v>0.70156200000000002</c:v>
                </c:pt>
                <c:pt idx="279">
                  <c:v>0.72187500000000004</c:v>
                </c:pt>
                <c:pt idx="280">
                  <c:v>0.739062</c:v>
                </c:pt>
                <c:pt idx="281">
                  <c:v>0.71875</c:v>
                </c:pt>
                <c:pt idx="282">
                  <c:v>0.714063</c:v>
                </c:pt>
                <c:pt idx="283">
                  <c:v>0.72031299999999998</c:v>
                </c:pt>
                <c:pt idx="284">
                  <c:v>0.73593799999999998</c:v>
                </c:pt>
                <c:pt idx="285">
                  <c:v>0.75624999999999998</c:v>
                </c:pt>
                <c:pt idx="286">
                  <c:v>0.71875</c:v>
                </c:pt>
                <c:pt idx="287">
                  <c:v>0.73593799999999998</c:v>
                </c:pt>
                <c:pt idx="288">
                  <c:v>0.75937500000000002</c:v>
                </c:pt>
                <c:pt idx="289">
                  <c:v>0.73124999999999996</c:v>
                </c:pt>
                <c:pt idx="290">
                  <c:v>0.714063</c:v>
                </c:pt>
                <c:pt idx="291">
                  <c:v>0.74062499999999998</c:v>
                </c:pt>
                <c:pt idx="292">
                  <c:v>0.760938</c:v>
                </c:pt>
                <c:pt idx="293">
                  <c:v>0.765625</c:v>
                </c:pt>
                <c:pt idx="294">
                  <c:v>0.72656200000000004</c:v>
                </c:pt>
                <c:pt idx="295">
                  <c:v>0.72656200000000004</c:v>
                </c:pt>
                <c:pt idx="296">
                  <c:v>0.77187499999999998</c:v>
                </c:pt>
                <c:pt idx="297">
                  <c:v>0.74375000000000002</c:v>
                </c:pt>
                <c:pt idx="298">
                  <c:v>0.72656200000000004</c:v>
                </c:pt>
                <c:pt idx="299">
                  <c:v>0.74375000000000002</c:v>
                </c:pt>
                <c:pt idx="300">
                  <c:v>0.739062</c:v>
                </c:pt>
                <c:pt idx="301">
                  <c:v>0.754687</c:v>
                </c:pt>
                <c:pt idx="302">
                  <c:v>0.71562499999999996</c:v>
                </c:pt>
                <c:pt idx="303">
                  <c:v>0.74375000000000002</c:v>
                </c:pt>
                <c:pt idx="304">
                  <c:v>0.74375000000000002</c:v>
                </c:pt>
                <c:pt idx="305">
                  <c:v>0.754687</c:v>
                </c:pt>
                <c:pt idx="306">
                  <c:v>0.707812</c:v>
                </c:pt>
                <c:pt idx="307">
                  <c:v>0.754687</c:v>
                </c:pt>
                <c:pt idx="308">
                  <c:v>0.754687</c:v>
                </c:pt>
                <c:pt idx="309">
                  <c:v>0.73593799999999998</c:v>
                </c:pt>
                <c:pt idx="310">
                  <c:v>0.72031299999999998</c:v>
                </c:pt>
                <c:pt idx="311">
                  <c:v>0.74687499999999996</c:v>
                </c:pt>
                <c:pt idx="312">
                  <c:v>0.74687499999999996</c:v>
                </c:pt>
                <c:pt idx="313">
                  <c:v>0.77968700000000002</c:v>
                </c:pt>
                <c:pt idx="314">
                  <c:v>0.70468799999999998</c:v>
                </c:pt>
                <c:pt idx="315">
                  <c:v>0.74062499999999998</c:v>
                </c:pt>
                <c:pt idx="316">
                  <c:v>0.78749999999999998</c:v>
                </c:pt>
                <c:pt idx="317">
                  <c:v>0.754687</c:v>
                </c:pt>
                <c:pt idx="318">
                  <c:v>0.72656200000000004</c:v>
                </c:pt>
                <c:pt idx="319">
                  <c:v>0.723437</c:v>
                </c:pt>
                <c:pt idx="320">
                  <c:v>0.776563</c:v>
                </c:pt>
                <c:pt idx="321">
                  <c:v>0.74062499999999998</c:v>
                </c:pt>
                <c:pt idx="322">
                  <c:v>0.70468799999999998</c:v>
                </c:pt>
                <c:pt idx="323">
                  <c:v>0.74687499999999996</c:v>
                </c:pt>
                <c:pt idx="324">
                  <c:v>0.770312</c:v>
                </c:pt>
                <c:pt idx="325">
                  <c:v>0.74375000000000002</c:v>
                </c:pt>
                <c:pt idx="326">
                  <c:v>0.70937499999999998</c:v>
                </c:pt>
                <c:pt idx="327">
                  <c:v>0.754687</c:v>
                </c:pt>
                <c:pt idx="328">
                  <c:v>0.74218799999999996</c:v>
                </c:pt>
                <c:pt idx="329">
                  <c:v>0.74843700000000002</c:v>
                </c:pt>
                <c:pt idx="330">
                  <c:v>0.71093799999999996</c:v>
                </c:pt>
                <c:pt idx="331">
                  <c:v>0.760938</c:v>
                </c:pt>
                <c:pt idx="332">
                  <c:v>0.73124999999999996</c:v>
                </c:pt>
                <c:pt idx="333">
                  <c:v>0.75156299999999998</c:v>
                </c:pt>
                <c:pt idx="334">
                  <c:v>0.707812</c:v>
                </c:pt>
                <c:pt idx="335">
                  <c:v>0.75937500000000002</c:v>
                </c:pt>
                <c:pt idx="336">
                  <c:v>0.745313</c:v>
                </c:pt>
                <c:pt idx="337">
                  <c:v>0.74687499999999996</c:v>
                </c:pt>
                <c:pt idx="338">
                  <c:v>0.70625000000000004</c:v>
                </c:pt>
                <c:pt idx="339">
                  <c:v>0.73750000000000004</c:v>
                </c:pt>
                <c:pt idx="340">
                  <c:v>0.754687</c:v>
                </c:pt>
                <c:pt idx="341">
                  <c:v>0.75</c:v>
                </c:pt>
                <c:pt idx="342">
                  <c:v>0.73281200000000002</c:v>
                </c:pt>
                <c:pt idx="343">
                  <c:v>0.77187499999999998</c:v>
                </c:pt>
                <c:pt idx="344">
                  <c:v>0.739062</c:v>
                </c:pt>
                <c:pt idx="345">
                  <c:v>0.73593799999999998</c:v>
                </c:pt>
                <c:pt idx="346">
                  <c:v>0.73593799999999998</c:v>
                </c:pt>
                <c:pt idx="347">
                  <c:v>0.72812500000000002</c:v>
                </c:pt>
                <c:pt idx="348">
                  <c:v>0.77500000000000002</c:v>
                </c:pt>
                <c:pt idx="349">
                  <c:v>0.76875000000000004</c:v>
                </c:pt>
                <c:pt idx="350">
                  <c:v>0.71718700000000002</c:v>
                </c:pt>
                <c:pt idx="351">
                  <c:v>0.72812500000000002</c:v>
                </c:pt>
                <c:pt idx="352">
                  <c:v>0.75781200000000004</c:v>
                </c:pt>
                <c:pt idx="353">
                  <c:v>0.75312500000000004</c:v>
                </c:pt>
                <c:pt idx="354">
                  <c:v>0.70937499999999998</c:v>
                </c:pt>
                <c:pt idx="355">
                  <c:v>0.76718799999999998</c:v>
                </c:pt>
                <c:pt idx="356">
                  <c:v>0.739062</c:v>
                </c:pt>
                <c:pt idx="357">
                  <c:v>0.75624999999999998</c:v>
                </c:pt>
                <c:pt idx="358">
                  <c:v>0.74062499999999998</c:v>
                </c:pt>
                <c:pt idx="359">
                  <c:v>0.75781200000000004</c:v>
                </c:pt>
                <c:pt idx="360">
                  <c:v>0.754687</c:v>
                </c:pt>
                <c:pt idx="361">
                  <c:v>0.76718799999999998</c:v>
                </c:pt>
                <c:pt idx="362">
                  <c:v>0.73593799999999998</c:v>
                </c:pt>
                <c:pt idx="363">
                  <c:v>0.73281200000000002</c:v>
                </c:pt>
                <c:pt idx="364">
                  <c:v>0.78906200000000004</c:v>
                </c:pt>
                <c:pt idx="365">
                  <c:v>0.73750000000000004</c:v>
                </c:pt>
                <c:pt idx="366">
                  <c:v>0.74218799999999996</c:v>
                </c:pt>
                <c:pt idx="367">
                  <c:v>0.75312500000000004</c:v>
                </c:pt>
                <c:pt idx="368">
                  <c:v>0.77187499999999998</c:v>
                </c:pt>
                <c:pt idx="369">
                  <c:v>0.75937500000000002</c:v>
                </c:pt>
                <c:pt idx="370">
                  <c:v>0.754687</c:v>
                </c:pt>
                <c:pt idx="371">
                  <c:v>0.73750000000000004</c:v>
                </c:pt>
                <c:pt idx="372">
                  <c:v>0.75781200000000004</c:v>
                </c:pt>
                <c:pt idx="373">
                  <c:v>0.745313</c:v>
                </c:pt>
                <c:pt idx="374">
                  <c:v>0.70156200000000002</c:v>
                </c:pt>
                <c:pt idx="375">
                  <c:v>0.75781200000000004</c:v>
                </c:pt>
                <c:pt idx="376">
                  <c:v>0.75781200000000004</c:v>
                </c:pt>
                <c:pt idx="377">
                  <c:v>0.75781200000000004</c:v>
                </c:pt>
                <c:pt idx="378">
                  <c:v>0.71093799999999996</c:v>
                </c:pt>
                <c:pt idx="379">
                  <c:v>0.76249999999999996</c:v>
                </c:pt>
                <c:pt idx="380">
                  <c:v>0.77812499999999996</c:v>
                </c:pt>
                <c:pt idx="381">
                  <c:v>0.77968700000000002</c:v>
                </c:pt>
                <c:pt idx="382">
                  <c:v>0.703125</c:v>
                </c:pt>
                <c:pt idx="383">
                  <c:v>0.73750000000000004</c:v>
                </c:pt>
                <c:pt idx="384">
                  <c:v>0.77500000000000002</c:v>
                </c:pt>
                <c:pt idx="385">
                  <c:v>0.776563</c:v>
                </c:pt>
                <c:pt idx="386">
                  <c:v>0.723437</c:v>
                </c:pt>
                <c:pt idx="387">
                  <c:v>0.75937500000000002</c:v>
                </c:pt>
                <c:pt idx="388">
                  <c:v>0.77968700000000002</c:v>
                </c:pt>
                <c:pt idx="389">
                  <c:v>0.72812500000000002</c:v>
                </c:pt>
                <c:pt idx="390">
                  <c:v>0.73593799999999998</c:v>
                </c:pt>
                <c:pt idx="391">
                  <c:v>0.739062</c:v>
                </c:pt>
                <c:pt idx="392">
                  <c:v>0.765625</c:v>
                </c:pt>
                <c:pt idx="393">
                  <c:v>0.765625</c:v>
                </c:pt>
                <c:pt idx="394">
                  <c:v>0.729688</c:v>
                </c:pt>
                <c:pt idx="395">
                  <c:v>0.74687499999999996</c:v>
                </c:pt>
                <c:pt idx="396">
                  <c:v>0.754687</c:v>
                </c:pt>
                <c:pt idx="397">
                  <c:v>0.76249999999999996</c:v>
                </c:pt>
                <c:pt idx="398">
                  <c:v>0.71875</c:v>
                </c:pt>
                <c:pt idx="399">
                  <c:v>0.76249999999999996</c:v>
                </c:pt>
                <c:pt idx="400">
                  <c:v>0.75937500000000002</c:v>
                </c:pt>
              </c:numCache>
            </c:numRef>
          </c:yVal>
          <c:smooth val="1"/>
          <c:extLst>
            <c:ext xmlns:c16="http://schemas.microsoft.com/office/drawing/2014/chart" uri="{C3380CC4-5D6E-409C-BE32-E72D297353CC}">
              <c16:uniqueId val="{00000000-1968-45C2-B9C4-4BEDA453D50D}"/>
            </c:ext>
          </c:extLst>
        </c:ser>
        <c:ser>
          <c:idx val="1"/>
          <c:order val="1"/>
          <c:tx>
            <c:v>ResNet-50 (TF)</c:v>
          </c:tx>
          <c:spPr>
            <a:ln w="19050" cap="rnd">
              <a:solidFill>
                <a:srgbClr val="FF0000"/>
              </a:solidFill>
              <a:prstDash val="solid"/>
              <a:round/>
            </a:ln>
            <a:effectLst/>
          </c:spPr>
          <c:marker>
            <c:symbol val="none"/>
          </c:marker>
          <c:xVal>
            <c:numRef>
              <c:f>training!$H$3:$H$1002</c:f>
              <c:numCache>
                <c:formatCode>General</c:formatCode>
                <c:ptCount val="1000"/>
                <c:pt idx="0">
                  <c:v>0</c:v>
                </c:pt>
                <c:pt idx="1">
                  <c:v>2.3199639799474162E-2</c:v>
                </c:pt>
                <c:pt idx="2">
                  <c:v>2.6114741007221508E-2</c:v>
                </c:pt>
                <c:pt idx="3">
                  <c:v>3.6739389051364944E-2</c:v>
                </c:pt>
                <c:pt idx="4">
                  <c:v>5.1248580024198249E-2</c:v>
                </c:pt>
                <c:pt idx="5">
                  <c:v>7.3489464327965437E-2</c:v>
                </c:pt>
                <c:pt idx="6">
                  <c:v>0.13247283255682268</c:v>
                </c:pt>
                <c:pt idx="7">
                  <c:v>0.13536468849731789</c:v>
                </c:pt>
                <c:pt idx="8">
                  <c:v>0.14407407371017278</c:v>
                </c:pt>
                <c:pt idx="9">
                  <c:v>0.20401660049263434</c:v>
                </c:pt>
                <c:pt idx="10">
                  <c:v>0.20885141732627888</c:v>
                </c:pt>
                <c:pt idx="11">
                  <c:v>0.22915860038692551</c:v>
                </c:pt>
                <c:pt idx="12">
                  <c:v>0.24076526643829729</c:v>
                </c:pt>
                <c:pt idx="13">
                  <c:v>0.24656833129984307</c:v>
                </c:pt>
                <c:pt idx="14">
                  <c:v>0.28040880230611276</c:v>
                </c:pt>
                <c:pt idx="15">
                  <c:v>0.28234268565532528</c:v>
                </c:pt>
                <c:pt idx="16">
                  <c:v>0.2900723042370873</c:v>
                </c:pt>
                <c:pt idx="17">
                  <c:v>0.31813033941523655</c:v>
                </c:pt>
                <c:pt idx="18">
                  <c:v>0.33745493171531388</c:v>
                </c:pt>
                <c:pt idx="19">
                  <c:v>0.38967667378858956</c:v>
                </c:pt>
                <c:pt idx="20">
                  <c:v>0.40997244960375639</c:v>
                </c:pt>
                <c:pt idx="21">
                  <c:v>0.42737779024791056</c:v>
                </c:pt>
                <c:pt idx="22">
                  <c:v>0.4409219947112204</c:v>
                </c:pt>
                <c:pt idx="23">
                  <c:v>0.50087360403645897</c:v>
                </c:pt>
                <c:pt idx="24">
                  <c:v>0.52697878530955455</c:v>
                </c:pt>
                <c:pt idx="25">
                  <c:v>0.54245624734875575</c:v>
                </c:pt>
                <c:pt idx="26">
                  <c:v>0.54921405003334056</c:v>
                </c:pt>
                <c:pt idx="27">
                  <c:v>0.55018629799782526</c:v>
                </c:pt>
                <c:pt idx="28">
                  <c:v>0.58209527514270643</c:v>
                </c:pt>
                <c:pt idx="29">
                  <c:v>0.59564003093081686</c:v>
                </c:pt>
                <c:pt idx="30">
                  <c:v>0.60820426908991898</c:v>
                </c:pt>
                <c:pt idx="31">
                  <c:v>0.6217375077233871</c:v>
                </c:pt>
                <c:pt idx="32">
                  <c:v>0.6314027116460611</c:v>
                </c:pt>
                <c:pt idx="33">
                  <c:v>0.67299414774131394</c:v>
                </c:pt>
                <c:pt idx="34">
                  <c:v>0.6807246281945728</c:v>
                </c:pt>
                <c:pt idx="35">
                  <c:v>0.68845656117013065</c:v>
                </c:pt>
                <c:pt idx="36">
                  <c:v>0.72229793707788192</c:v>
                </c:pt>
                <c:pt idx="37">
                  <c:v>0.72617459873386347</c:v>
                </c:pt>
                <c:pt idx="38">
                  <c:v>0.72810144205636607</c:v>
                </c:pt>
                <c:pt idx="39">
                  <c:v>0.74163256178488202</c:v>
                </c:pt>
                <c:pt idx="40">
                  <c:v>0.74358195707663033</c:v>
                </c:pt>
                <c:pt idx="41">
                  <c:v>0.75035103421275795</c:v>
                </c:pt>
                <c:pt idx="42">
                  <c:v>0.75807496295028931</c:v>
                </c:pt>
                <c:pt idx="43">
                  <c:v>0.76388419806342478</c:v>
                </c:pt>
                <c:pt idx="44">
                  <c:v>0.79095550668432413</c:v>
                </c:pt>
                <c:pt idx="45">
                  <c:v>0.89635553781521238</c:v>
                </c:pt>
                <c:pt idx="46">
                  <c:v>0.91279792270461158</c:v>
                </c:pt>
                <c:pt idx="47">
                  <c:v>0.92149960182317259</c:v>
                </c:pt>
                <c:pt idx="48">
                  <c:v>0.92245966382586686</c:v>
                </c:pt>
                <c:pt idx="49">
                  <c:v>0.92826531623842501</c:v>
                </c:pt>
                <c:pt idx="50">
                  <c:v>0.93406460355221532</c:v>
                </c:pt>
                <c:pt idx="51">
                  <c:v>0.95146657518948174</c:v>
                </c:pt>
                <c:pt idx="52">
                  <c:v>0.954368895761742</c:v>
                </c:pt>
                <c:pt idx="53">
                  <c:v>0.96307458320464034</c:v>
                </c:pt>
                <c:pt idx="54">
                  <c:v>1.0104480620639542</c:v>
                </c:pt>
                <c:pt idx="55">
                  <c:v>1.013367324369967</c:v>
                </c:pt>
                <c:pt idx="56">
                  <c:v>1.0191605983942089</c:v>
                </c:pt>
                <c:pt idx="57">
                  <c:v>1.0249569415141455</c:v>
                </c:pt>
                <c:pt idx="58">
                  <c:v>1.039455015969581</c:v>
                </c:pt>
                <c:pt idx="59">
                  <c:v>1.0452628796330736</c:v>
                </c:pt>
                <c:pt idx="60">
                  <c:v>1.0501066280068698</c:v>
                </c:pt>
                <c:pt idx="61">
                  <c:v>1.1003768845701016</c:v>
                </c:pt>
                <c:pt idx="62">
                  <c:v>1.1052211215737919</c:v>
                </c:pt>
                <c:pt idx="63">
                  <c:v>1.1061824415743602</c:v>
                </c:pt>
                <c:pt idx="64">
                  <c:v>1.1236020535649798</c:v>
                </c:pt>
                <c:pt idx="65">
                  <c:v>1.1361598831188831</c:v>
                </c:pt>
                <c:pt idx="66">
                  <c:v>1.1854681697285936</c:v>
                </c:pt>
                <c:pt idx="67">
                  <c:v>1.201906520511782</c:v>
                </c:pt>
                <c:pt idx="68">
                  <c:v>1.2551006231982691</c:v>
                </c:pt>
                <c:pt idx="69">
                  <c:v>1.2579907815003979</c:v>
                </c:pt>
                <c:pt idx="70">
                  <c:v>1.2715448628571382</c:v>
                </c:pt>
                <c:pt idx="71">
                  <c:v>1.2753934530444369</c:v>
                </c:pt>
                <c:pt idx="72">
                  <c:v>1.3218148025838186</c:v>
                </c:pt>
                <c:pt idx="73">
                  <c:v>1.3285896944621751</c:v>
                </c:pt>
                <c:pt idx="74">
                  <c:v>1.3498677994767743</c:v>
                </c:pt>
                <c:pt idx="75">
                  <c:v>1.3614568603088388</c:v>
                </c:pt>
                <c:pt idx="76">
                  <c:v>1.3711324847074975</c:v>
                </c:pt>
                <c:pt idx="77">
                  <c:v>1.400141516585991</c:v>
                </c:pt>
                <c:pt idx="78">
                  <c:v>1.4107805281612049</c:v>
                </c:pt>
                <c:pt idx="79">
                  <c:v>1.4185106998390704</c:v>
                </c:pt>
                <c:pt idx="80">
                  <c:v>1.4243203837758098</c:v>
                </c:pt>
                <c:pt idx="81">
                  <c:v>1.4552633723339257</c:v>
                </c:pt>
                <c:pt idx="82">
                  <c:v>1.4833035971366824</c:v>
                </c:pt>
                <c:pt idx="83">
                  <c:v>1.4987722947606728</c:v>
                </c:pt>
                <c:pt idx="84">
                  <c:v>1.5142308094554031</c:v>
                </c:pt>
                <c:pt idx="85">
                  <c:v>1.5181105315004133</c:v>
                </c:pt>
                <c:pt idx="86">
                  <c:v>1.5345382755095698</c:v>
                </c:pt>
                <c:pt idx="87">
                  <c:v>1.5683925579152251</c:v>
                </c:pt>
                <c:pt idx="88">
                  <c:v>1.6090056533052421</c:v>
                </c:pt>
                <c:pt idx="89">
                  <c:v>1.6176935287628216</c:v>
                </c:pt>
                <c:pt idx="90">
                  <c:v>1.6235008718822268</c:v>
                </c:pt>
                <c:pt idx="91">
                  <c:v>1.6283314776599438</c:v>
                </c:pt>
                <c:pt idx="92">
                  <c:v>1.6350983116386282</c:v>
                </c:pt>
                <c:pt idx="93">
                  <c:v>1.6437987108389593</c:v>
                </c:pt>
                <c:pt idx="94">
                  <c:v>1.6573494136791049</c:v>
                </c:pt>
                <c:pt idx="95">
                  <c:v>1.6592706150248249</c:v>
                </c:pt>
                <c:pt idx="96">
                  <c:v>1.6621691385534689</c:v>
                </c:pt>
                <c:pt idx="97">
                  <c:v>1.7047243692288225</c:v>
                </c:pt>
                <c:pt idx="98">
                  <c:v>1.7482506391829411</c:v>
                </c:pt>
                <c:pt idx="99">
                  <c:v>1.7656450388108658</c:v>
                </c:pt>
                <c:pt idx="100">
                  <c:v>1.7743438643064091</c:v>
                </c:pt>
                <c:pt idx="101">
                  <c:v>1.7869159523119993</c:v>
                </c:pt>
                <c:pt idx="102">
                  <c:v>1.789816948007207</c:v>
                </c:pt>
                <c:pt idx="103">
                  <c:v>1.7975522159814026</c:v>
                </c:pt>
                <c:pt idx="104">
                  <c:v>1.836222550312762</c:v>
                </c:pt>
                <c:pt idx="105">
                  <c:v>1.8526669956080046</c:v>
                </c:pt>
                <c:pt idx="106">
                  <c:v>1.8623420372594843</c:v>
                </c:pt>
                <c:pt idx="107">
                  <c:v>1.8652364309547069</c:v>
                </c:pt>
                <c:pt idx="108">
                  <c:v>1.8845675773873223</c:v>
                </c:pt>
                <c:pt idx="109">
                  <c:v>1.9174480426345724</c:v>
                </c:pt>
                <c:pt idx="110">
                  <c:v>1.9290474799443758</c:v>
                </c:pt>
                <c:pt idx="111">
                  <c:v>1.951295440373318</c:v>
                </c:pt>
                <c:pt idx="112">
                  <c:v>1.9870720804359394</c:v>
                </c:pt>
                <c:pt idx="113">
                  <c:v>1.9899638524105221</c:v>
                </c:pt>
                <c:pt idx="114">
                  <c:v>1.9909429650580832</c:v>
                </c:pt>
                <c:pt idx="115">
                  <c:v>1.9986703230805984</c:v>
                </c:pt>
                <c:pt idx="116">
                  <c:v>2.0025370395154223</c:v>
                </c:pt>
                <c:pt idx="117">
                  <c:v>2.0093101096642978</c:v>
                </c:pt>
                <c:pt idx="118">
                  <c:v>2.0605627713317163</c:v>
                </c:pt>
                <c:pt idx="119">
                  <c:v>2.0673206657167755</c:v>
                </c:pt>
                <c:pt idx="120">
                  <c:v>2.0760319440491561</c:v>
                </c:pt>
                <c:pt idx="121">
                  <c:v>2.0972972595679109</c:v>
                </c:pt>
                <c:pt idx="122">
                  <c:v>2.1011682623217518</c:v>
                </c:pt>
                <c:pt idx="123">
                  <c:v>2.1089033188615334</c:v>
                </c:pt>
                <c:pt idx="124">
                  <c:v>2.1166443849791956</c:v>
                </c:pt>
                <c:pt idx="125">
                  <c:v>2.1205082900141026</c:v>
                </c:pt>
                <c:pt idx="126">
                  <c:v>2.1398540499313192</c:v>
                </c:pt>
                <c:pt idx="127">
                  <c:v>2.1446764274645704</c:v>
                </c:pt>
                <c:pt idx="128">
                  <c:v>2.145649979357855</c:v>
                </c:pt>
                <c:pt idx="129">
                  <c:v>2.1504854496909007</c:v>
                </c:pt>
                <c:pt idx="130">
                  <c:v>2.1649904105883917</c:v>
                </c:pt>
                <c:pt idx="131">
                  <c:v>2.1698186573362443</c:v>
                </c:pt>
                <c:pt idx="132">
                  <c:v>2.188192737212538</c:v>
                </c:pt>
                <c:pt idx="133">
                  <c:v>2.2036625157233085</c:v>
                </c:pt>
                <c:pt idx="134">
                  <c:v>2.2133326741266406</c:v>
                </c:pt>
                <c:pt idx="135">
                  <c:v>2.2249383247218613</c:v>
                </c:pt>
                <c:pt idx="136">
                  <c:v>2.2500792799930562</c:v>
                </c:pt>
                <c:pt idx="137">
                  <c:v>2.2587724880026752</c:v>
                </c:pt>
                <c:pt idx="138">
                  <c:v>2.2926196352999169</c:v>
                </c:pt>
                <c:pt idx="139">
                  <c:v>2.2935882491537707</c:v>
                </c:pt>
                <c:pt idx="140">
                  <c:v>2.2955211291347264</c:v>
                </c:pt>
                <c:pt idx="141">
                  <c:v>2.338068593445374</c:v>
                </c:pt>
                <c:pt idx="142">
                  <c:v>2.3458013811995322</c:v>
                </c:pt>
                <c:pt idx="143">
                  <c:v>2.3545029774818182</c:v>
                </c:pt>
                <c:pt idx="144">
                  <c:v>2.3564480983810667</c:v>
                </c:pt>
                <c:pt idx="145">
                  <c:v>2.3612804730296606</c:v>
                </c:pt>
                <c:pt idx="146">
                  <c:v>2.3854464901266272</c:v>
                </c:pt>
                <c:pt idx="147">
                  <c:v>2.3864172259439091</c:v>
                </c:pt>
                <c:pt idx="148">
                  <c:v>2.3961050835262987</c:v>
                </c:pt>
                <c:pt idx="149">
                  <c:v>2.3980215560115674</c:v>
                </c:pt>
                <c:pt idx="150">
                  <c:v>2.4028582548527888</c:v>
                </c:pt>
                <c:pt idx="151">
                  <c:v>2.4163918647913381</c:v>
                </c:pt>
                <c:pt idx="152">
                  <c:v>2.422200748095253</c:v>
                </c:pt>
                <c:pt idx="153">
                  <c:v>2.430895843591578</c:v>
                </c:pt>
                <c:pt idx="154">
                  <c:v>2.4454061976381163</c:v>
                </c:pt>
                <c:pt idx="155">
                  <c:v>2.4512033365572559</c:v>
                </c:pt>
                <c:pt idx="156">
                  <c:v>2.5024511712240431</c:v>
                </c:pt>
                <c:pt idx="157">
                  <c:v>2.5788357214194422</c:v>
                </c:pt>
                <c:pt idx="158">
                  <c:v>2.5836749947555204</c:v>
                </c:pt>
                <c:pt idx="159">
                  <c:v>2.5962496276087346</c:v>
                </c:pt>
                <c:pt idx="160">
                  <c:v>2.6320192295773261</c:v>
                </c:pt>
                <c:pt idx="161">
                  <c:v>2.6455652973515518</c:v>
                </c:pt>
                <c:pt idx="162">
                  <c:v>2.6794155567744729</c:v>
                </c:pt>
                <c:pt idx="163">
                  <c:v>2.7596580172466716</c:v>
                </c:pt>
                <c:pt idx="164">
                  <c:v>2.7828743902387414</c:v>
                </c:pt>
                <c:pt idx="165">
                  <c:v>2.8060818590901433</c:v>
                </c:pt>
                <c:pt idx="166">
                  <c:v>2.8515194518904674</c:v>
                </c:pt>
                <c:pt idx="167">
                  <c:v>2.8592621186282705</c:v>
                </c:pt>
                <c:pt idx="168">
                  <c:v>2.8940707931762231</c:v>
                </c:pt>
                <c:pt idx="169">
                  <c:v>2.9124402718296283</c:v>
                </c:pt>
                <c:pt idx="170">
                  <c:v>2.920180578250394</c:v>
                </c:pt>
                <c:pt idx="171">
                  <c:v>2.9230753656551833</c:v>
                </c:pt>
                <c:pt idx="172">
                  <c:v>2.9791702563026061</c:v>
                </c:pt>
                <c:pt idx="173">
                  <c:v>3.0333124501760778</c:v>
                </c:pt>
                <c:pt idx="174">
                  <c:v>3.0391144826561143</c:v>
                </c:pt>
                <c:pt idx="175">
                  <c:v>3.0545820958468761</c:v>
                </c:pt>
                <c:pt idx="176">
                  <c:v>3.0719807679346198</c:v>
                </c:pt>
                <c:pt idx="177">
                  <c:v>3.0729485046015457</c:v>
                </c:pt>
                <c:pt idx="178">
                  <c:v>3.1058303873945832</c:v>
                </c:pt>
                <c:pt idx="179">
                  <c:v>3.1155034466428733</c:v>
                </c:pt>
                <c:pt idx="180">
                  <c:v>3.1183993573189204</c:v>
                </c:pt>
                <c:pt idx="181">
                  <c:v>3.1193668340384764</c:v>
                </c:pt>
                <c:pt idx="182">
                  <c:v>3.1212961076271961</c:v>
                </c:pt>
                <c:pt idx="183">
                  <c:v>3.1222612541610797</c:v>
                </c:pt>
                <c:pt idx="184">
                  <c:v>3.1464480243787425</c:v>
                </c:pt>
                <c:pt idx="185">
                  <c:v>3.17834386956689</c:v>
                </c:pt>
                <c:pt idx="186">
                  <c:v>3.2170280048235083</c:v>
                </c:pt>
                <c:pt idx="187">
                  <c:v>3.2470026061162387</c:v>
                </c:pt>
                <c:pt idx="188">
                  <c:v>3.2731079562855787</c:v>
                </c:pt>
                <c:pt idx="189">
                  <c:v>3.2779487163058976</c:v>
                </c:pt>
                <c:pt idx="190">
                  <c:v>3.299214902883103</c:v>
                </c:pt>
                <c:pt idx="191">
                  <c:v>3.3176039317733683</c:v>
                </c:pt>
                <c:pt idx="192">
                  <c:v>3.3320911246799434</c:v>
                </c:pt>
                <c:pt idx="193">
                  <c:v>3.347566594967625</c:v>
                </c:pt>
                <c:pt idx="194">
                  <c:v>3.3756063590164174</c:v>
                </c:pt>
                <c:pt idx="195">
                  <c:v>3.378501085985576</c:v>
                </c:pt>
                <c:pt idx="196">
                  <c:v>3.4026880624851206</c:v>
                </c:pt>
                <c:pt idx="197">
                  <c:v>3.4635941008580051</c:v>
                </c:pt>
                <c:pt idx="198">
                  <c:v>3.4810064032034616</c:v>
                </c:pt>
                <c:pt idx="199">
                  <c:v>3.4829462821176644</c:v>
                </c:pt>
                <c:pt idx="200">
                  <c:v>3.484873660807871</c:v>
                </c:pt>
                <c:pt idx="201">
                  <c:v>3.4906823476623665</c:v>
                </c:pt>
                <c:pt idx="202">
                  <c:v>3.5177466109388038</c:v>
                </c:pt>
                <c:pt idx="203">
                  <c:v>3.5312831133383993</c:v>
                </c:pt>
                <c:pt idx="204">
                  <c:v>3.5854355824871127</c:v>
                </c:pt>
                <c:pt idx="205">
                  <c:v>3.5893006886307113</c:v>
                </c:pt>
                <c:pt idx="206">
                  <c:v>3.5999334877235505</c:v>
                </c:pt>
                <c:pt idx="207">
                  <c:v>3.6502185144183561</c:v>
                </c:pt>
                <c:pt idx="208">
                  <c:v>3.6550633367474128</c:v>
                </c:pt>
                <c:pt idx="209">
                  <c:v>3.6705366370428405</c:v>
                </c:pt>
                <c:pt idx="210">
                  <c:v>3.6753587539870587</c:v>
                </c:pt>
                <c:pt idx="211">
                  <c:v>3.6772950474572781</c:v>
                </c:pt>
                <c:pt idx="212">
                  <c:v>3.6869688409395027</c:v>
                </c:pt>
                <c:pt idx="213">
                  <c:v>3.7188792828482695</c:v>
                </c:pt>
                <c:pt idx="214">
                  <c:v>3.7304844531936654</c:v>
                </c:pt>
                <c:pt idx="215">
                  <c:v>3.7807689762658989</c:v>
                </c:pt>
                <c:pt idx="216">
                  <c:v>3.7913993233450696</c:v>
                </c:pt>
                <c:pt idx="217">
                  <c:v>3.8078305965506907</c:v>
                </c:pt>
                <c:pt idx="218">
                  <c:v>3.8349102255929761</c:v>
                </c:pt>
                <c:pt idx="219">
                  <c:v>3.871649361786027</c:v>
                </c:pt>
                <c:pt idx="220">
                  <c:v>3.8822887880190597</c:v>
                </c:pt>
                <c:pt idx="221">
                  <c:v>3.8851846318159282</c:v>
                </c:pt>
                <c:pt idx="222">
                  <c:v>3.9403025535343539</c:v>
                </c:pt>
                <c:pt idx="223">
                  <c:v>3.9451358271250134</c:v>
                </c:pt>
                <c:pt idx="224">
                  <c:v>3.9557820024914547</c:v>
                </c:pt>
                <c:pt idx="225">
                  <c:v>4.0263669812499048</c:v>
                </c:pt>
                <c:pt idx="226">
                  <c:v>4.0369991993668677</c:v>
                </c:pt>
                <c:pt idx="227">
                  <c:v>4.0379596605582577</c:v>
                </c:pt>
                <c:pt idx="228">
                  <c:v>4.0398961688518042</c:v>
                </c:pt>
                <c:pt idx="229">
                  <c:v>4.044747353858976</c:v>
                </c:pt>
                <c:pt idx="230">
                  <c:v>4.0456997444211344</c:v>
                </c:pt>
                <c:pt idx="231">
                  <c:v>4.0698760409814563</c:v>
                </c:pt>
                <c:pt idx="232">
                  <c:v>4.0747273694180679</c:v>
                </c:pt>
                <c:pt idx="233">
                  <c:v>4.0776092002020716</c:v>
                </c:pt>
                <c:pt idx="234">
                  <c:v>4.0853461055442226</c:v>
                </c:pt>
                <c:pt idx="235">
                  <c:v>4.10469008450651</c:v>
                </c:pt>
                <c:pt idx="236">
                  <c:v>4.1075824308520437</c:v>
                </c:pt>
                <c:pt idx="237">
                  <c:v>4.1230572381344581</c:v>
                </c:pt>
                <c:pt idx="238">
                  <c:v>4.1443254019584783</c:v>
                </c:pt>
                <c:pt idx="239">
                  <c:v>4.1569090233985602</c:v>
                </c:pt>
                <c:pt idx="240">
                  <c:v>4.1588326611312914</c:v>
                </c:pt>
                <c:pt idx="241">
                  <c:v>4.2071948004457749</c:v>
                </c:pt>
                <c:pt idx="242">
                  <c:v>4.2303847656031195</c:v>
                </c:pt>
                <c:pt idx="243">
                  <c:v>4.237175704787874</c:v>
                </c:pt>
                <c:pt idx="244">
                  <c:v>4.2429717342949536</c:v>
                </c:pt>
                <c:pt idx="245">
                  <c:v>4.2661635924181329</c:v>
                </c:pt>
                <c:pt idx="246">
                  <c:v>4.269066031602379</c:v>
                </c:pt>
                <c:pt idx="247">
                  <c:v>4.3261114449863332</c:v>
                </c:pt>
                <c:pt idx="248">
                  <c:v>4.3425504215466857</c:v>
                </c:pt>
                <c:pt idx="249">
                  <c:v>4.362858096622297</c:v>
                </c:pt>
                <c:pt idx="250">
                  <c:v>4.3657598252642673</c:v>
                </c:pt>
                <c:pt idx="251">
                  <c:v>4.409271003255264</c:v>
                </c:pt>
                <c:pt idx="252">
                  <c:v>4.4121780542979012</c:v>
                </c:pt>
                <c:pt idx="253">
                  <c:v>4.4276489389970362</c:v>
                </c:pt>
                <c:pt idx="254">
                  <c:v>4.4576176311113418</c:v>
                </c:pt>
                <c:pt idx="255">
                  <c:v>4.484693716291078</c:v>
                </c:pt>
                <c:pt idx="256">
                  <c:v>4.4924347625862833</c:v>
                </c:pt>
                <c:pt idx="257">
                  <c:v>4.4963007804015067</c:v>
                </c:pt>
                <c:pt idx="258">
                  <c:v>4.5040364984941634</c:v>
                </c:pt>
                <c:pt idx="259">
                  <c:v>4.5398324510817005</c:v>
                </c:pt>
                <c:pt idx="260">
                  <c:v>4.5446460237517865</c:v>
                </c:pt>
                <c:pt idx="261">
                  <c:v>4.5755895674962197</c:v>
                </c:pt>
                <c:pt idx="262">
                  <c:v>4.5833249571485615</c:v>
                </c:pt>
                <c:pt idx="263">
                  <c:v>4.5920263020249248</c:v>
                </c:pt>
                <c:pt idx="264">
                  <c:v>4.6123429521509625</c:v>
                </c:pt>
                <c:pt idx="265">
                  <c:v>4.6239423225815868</c:v>
                </c:pt>
                <c:pt idx="266">
                  <c:v>4.6258705186685996</c:v>
                </c:pt>
                <c:pt idx="267">
                  <c:v>4.6626150752488051</c:v>
                </c:pt>
                <c:pt idx="268">
                  <c:v>4.6742170469282627</c:v>
                </c:pt>
                <c:pt idx="269">
                  <c:v>4.6925934507003761</c:v>
                </c:pt>
                <c:pt idx="270">
                  <c:v>4.714833264914243</c:v>
                </c:pt>
                <c:pt idx="271">
                  <c:v>4.7805895579298561</c:v>
                </c:pt>
                <c:pt idx="272">
                  <c:v>4.7892782391766344</c:v>
                </c:pt>
                <c:pt idx="273">
                  <c:v>4.7921886745339064</c:v>
                </c:pt>
                <c:pt idx="274">
                  <c:v>4.8656684290933825</c:v>
                </c:pt>
                <c:pt idx="275">
                  <c:v>4.867600813997055</c:v>
                </c:pt>
                <c:pt idx="276">
                  <c:v>4.8685789177972296</c:v>
                </c:pt>
                <c:pt idx="277">
                  <c:v>4.9198258981657075</c:v>
                </c:pt>
                <c:pt idx="278">
                  <c:v>4.9391579680350866</c:v>
                </c:pt>
                <c:pt idx="279">
                  <c:v>4.9468988262571001</c:v>
                </c:pt>
                <c:pt idx="280">
                  <c:v>4.9933085129531243</c:v>
                </c:pt>
                <c:pt idx="281">
                  <c:v>5.0107120450814868</c:v>
                </c:pt>
                <c:pt idx="282">
                  <c:v>5.0184471290169101</c:v>
                </c:pt>
                <c:pt idx="283">
                  <c:v>5.0484277371517994</c:v>
                </c:pt>
                <c:pt idx="284">
                  <c:v>5.096780180395613</c:v>
                </c:pt>
                <c:pt idx="285">
                  <c:v>5.1354456205167267</c:v>
                </c:pt>
                <c:pt idx="286">
                  <c:v>5.1509200677750711</c:v>
                </c:pt>
                <c:pt idx="287">
                  <c:v>5.1644610075039932</c:v>
                </c:pt>
                <c:pt idx="288">
                  <c:v>5.1847696757964883</c:v>
                </c:pt>
                <c:pt idx="289">
                  <c:v>5.2234419182362108</c:v>
                </c:pt>
                <c:pt idx="290">
                  <c:v>5.2447177809002499</c:v>
                </c:pt>
                <c:pt idx="291">
                  <c:v>5.2495473464043618</c:v>
                </c:pt>
                <c:pt idx="292">
                  <c:v>5.2959640371861649</c:v>
                </c:pt>
                <c:pt idx="293">
                  <c:v>5.3153037316007365</c:v>
                </c:pt>
                <c:pt idx="294">
                  <c:v>5.3172437900428458</c:v>
                </c:pt>
                <c:pt idx="295">
                  <c:v>5.3481756264653866</c:v>
                </c:pt>
                <c:pt idx="296">
                  <c:v>5.37138486403013</c:v>
                </c:pt>
                <c:pt idx="297">
                  <c:v>5.3849295714666621</c:v>
                </c:pt>
                <c:pt idx="298">
                  <c:v>5.4265038443960689</c:v>
                </c:pt>
                <c:pt idx="299">
                  <c:v>5.4535838731111799</c:v>
                </c:pt>
                <c:pt idx="300">
                  <c:v>5.4555131694232974</c:v>
                </c:pt>
                <c:pt idx="301">
                  <c:v>5.4593748161505493</c:v>
                </c:pt>
                <c:pt idx="302">
                  <c:v>5.4738776354196901</c:v>
                </c:pt>
                <c:pt idx="303">
                  <c:v>5.513527997128711</c:v>
                </c:pt>
                <c:pt idx="304">
                  <c:v>5.5164237261789539</c:v>
                </c:pt>
                <c:pt idx="305">
                  <c:v>5.5676916865793498</c:v>
                </c:pt>
                <c:pt idx="306">
                  <c:v>5.5976506081667798</c:v>
                </c:pt>
                <c:pt idx="307">
                  <c:v>5.5986167351879876</c:v>
                </c:pt>
                <c:pt idx="308">
                  <c:v>5.6150560959481997</c:v>
                </c:pt>
                <c:pt idx="309">
                  <c:v>5.6179576411892205</c:v>
                </c:pt>
                <c:pt idx="310">
                  <c:v>5.6508335704866761</c:v>
                </c:pt>
                <c:pt idx="311">
                  <c:v>5.6527737078958564</c:v>
                </c:pt>
                <c:pt idx="312">
                  <c:v>5.6595387649463484</c:v>
                </c:pt>
                <c:pt idx="313">
                  <c:v>5.6943452807830575</c:v>
                </c:pt>
                <c:pt idx="314">
                  <c:v>5.714647606219895</c:v>
                </c:pt>
                <c:pt idx="315">
                  <c:v>5.7378619080092417</c:v>
                </c:pt>
                <c:pt idx="316">
                  <c:v>5.7426971905918478</c:v>
                </c:pt>
                <c:pt idx="317">
                  <c:v>5.7484965467213378</c:v>
                </c:pt>
                <c:pt idx="318">
                  <c:v>5.7746087133912374</c:v>
                </c:pt>
                <c:pt idx="319">
                  <c:v>5.7939376200514818</c:v>
                </c:pt>
                <c:pt idx="320">
                  <c:v>5.7987731659665283</c:v>
                </c:pt>
                <c:pt idx="321">
                  <c:v>5.8132895924472301</c:v>
                </c:pt>
                <c:pt idx="322">
                  <c:v>5.818121766454448</c:v>
                </c:pt>
                <c:pt idx="323">
                  <c:v>5.8596952174761832</c:v>
                </c:pt>
                <c:pt idx="324">
                  <c:v>5.8838721037152037</c:v>
                </c:pt>
                <c:pt idx="325">
                  <c:v>5.8858065103442243</c:v>
                </c:pt>
                <c:pt idx="326">
                  <c:v>5.9012765515419279</c:v>
                </c:pt>
                <c:pt idx="327">
                  <c:v>5.9109438092655209</c:v>
                </c:pt>
                <c:pt idx="328">
                  <c:v>5.9593008785458359</c:v>
                </c:pt>
                <c:pt idx="329">
                  <c:v>5.9776584411786571</c:v>
                </c:pt>
                <c:pt idx="330">
                  <c:v>5.9902374045066686</c:v>
                </c:pt>
                <c:pt idx="331">
                  <c:v>5.9960381465981918</c:v>
                </c:pt>
                <c:pt idx="332">
                  <c:v>6.0086142783810761</c:v>
                </c:pt>
                <c:pt idx="333">
                  <c:v>6.0260119461323027</c:v>
                </c:pt>
                <c:pt idx="334">
                  <c:v>6.0637206745647898</c:v>
                </c:pt>
                <c:pt idx="335">
                  <c:v>6.0859649317446465</c:v>
                </c:pt>
                <c:pt idx="336">
                  <c:v>6.0907904932777539</c:v>
                </c:pt>
                <c:pt idx="337">
                  <c:v>6.1139998391378931</c:v>
                </c:pt>
                <c:pt idx="338">
                  <c:v>6.1246539057670368</c:v>
                </c:pt>
                <c:pt idx="339">
                  <c:v>6.1352785146542406</c:v>
                </c:pt>
                <c:pt idx="340">
                  <c:v>6.1478555434426676</c:v>
                </c:pt>
                <c:pt idx="341">
                  <c:v>6.1710590745605778</c:v>
                </c:pt>
                <c:pt idx="342">
                  <c:v>6.2629115742791504</c:v>
                </c:pt>
                <c:pt idx="343">
                  <c:v>6.2638803734627908</c:v>
                </c:pt>
                <c:pt idx="344">
                  <c:v>6.2677489208140482</c:v>
                </c:pt>
                <c:pt idx="345">
                  <c:v>6.2870861727208149</c:v>
                </c:pt>
                <c:pt idx="346">
                  <c:v>6.2880513816230099</c:v>
                </c:pt>
                <c:pt idx="347">
                  <c:v>6.2967596985172669</c:v>
                </c:pt>
                <c:pt idx="348">
                  <c:v>6.3393093590900147</c:v>
                </c:pt>
                <c:pt idx="349">
                  <c:v>6.3460710061976906</c:v>
                </c:pt>
                <c:pt idx="350">
                  <c:v>6.3489692278786194</c:v>
                </c:pt>
                <c:pt idx="351">
                  <c:v>6.3673477555545235</c:v>
                </c:pt>
                <c:pt idx="352">
                  <c:v>6.4195568945913806</c:v>
                </c:pt>
                <c:pt idx="353">
                  <c:v>6.4282610047792001</c:v>
                </c:pt>
                <c:pt idx="354">
                  <c:v>6.4301977657658416</c:v>
                </c:pt>
                <c:pt idx="355">
                  <c:v>6.4340585182271148</c:v>
                </c:pt>
                <c:pt idx="356">
                  <c:v>6.439864902618174</c:v>
                </c:pt>
                <c:pt idx="357">
                  <c:v>6.4427593578748228</c:v>
                </c:pt>
                <c:pt idx="358">
                  <c:v>6.4495471910623747</c:v>
                </c:pt>
                <c:pt idx="359">
                  <c:v>6.4572739134752668</c:v>
                </c:pt>
                <c:pt idx="360">
                  <c:v>6.4601775134816259</c:v>
                </c:pt>
                <c:pt idx="361">
                  <c:v>6.4717745144044185</c:v>
                </c:pt>
                <c:pt idx="362">
                  <c:v>6.4978832114989133</c:v>
                </c:pt>
                <c:pt idx="363">
                  <c:v>6.501746752640547</c:v>
                </c:pt>
                <c:pt idx="364">
                  <c:v>6.5123856269071148</c:v>
                </c:pt>
                <c:pt idx="365">
                  <c:v>6.5887719495159969</c:v>
                </c:pt>
                <c:pt idx="366">
                  <c:v>6.602314233460298</c:v>
                </c:pt>
                <c:pt idx="367">
                  <c:v>6.6100560334929837</c:v>
                </c:pt>
                <c:pt idx="368">
                  <c:v>6.6235829666564285</c:v>
                </c:pt>
                <c:pt idx="369">
                  <c:v>6.6245498930232891</c:v>
                </c:pt>
                <c:pt idx="370">
                  <c:v>6.6496922281280382</c:v>
                </c:pt>
                <c:pt idx="371">
                  <c:v>6.6874105072690737</c:v>
                </c:pt>
                <c:pt idx="372">
                  <c:v>6.7154442660894782</c:v>
                </c:pt>
                <c:pt idx="373">
                  <c:v>6.7183428407054206</c:v>
                </c:pt>
                <c:pt idx="374">
                  <c:v>6.7434864715202769</c:v>
                </c:pt>
                <c:pt idx="375">
                  <c:v>6.7608933127078723</c:v>
                </c:pt>
                <c:pt idx="376">
                  <c:v>6.7647553797334483</c:v>
                </c:pt>
                <c:pt idx="377">
                  <c:v>6.7889353518244588</c:v>
                </c:pt>
                <c:pt idx="378">
                  <c:v>6.8392085856215319</c:v>
                </c:pt>
                <c:pt idx="379">
                  <c:v>6.8537159553451747</c:v>
                </c:pt>
                <c:pt idx="380">
                  <c:v>6.8614565566859778</c:v>
                </c:pt>
                <c:pt idx="381">
                  <c:v>6.8624219069273984</c:v>
                </c:pt>
                <c:pt idx="382">
                  <c:v>6.8836989484608626</c:v>
                </c:pt>
                <c:pt idx="383">
                  <c:v>6.9011034407699636</c:v>
                </c:pt>
                <c:pt idx="384">
                  <c:v>6.9397815382384911</c:v>
                </c:pt>
                <c:pt idx="385">
                  <c:v>6.9600916463198841</c:v>
                </c:pt>
                <c:pt idx="386">
                  <c:v>6.9900547781602018</c:v>
                </c:pt>
                <c:pt idx="387">
                  <c:v>7.0413200907353302</c:v>
                </c:pt>
                <c:pt idx="388">
                  <c:v>7.0519375013350833</c:v>
                </c:pt>
                <c:pt idx="389">
                  <c:v>7.0693496576729125</c:v>
                </c:pt>
                <c:pt idx="390">
                  <c:v>7.0790181321356984</c:v>
                </c:pt>
                <c:pt idx="391">
                  <c:v>7.0799844755940011</c:v>
                </c:pt>
                <c:pt idx="392">
                  <c:v>7.0983607375504443</c:v>
                </c:pt>
                <c:pt idx="393">
                  <c:v>7.1206001185712058</c:v>
                </c:pt>
                <c:pt idx="394">
                  <c:v>7.1389657895454928</c:v>
                </c:pt>
                <c:pt idx="395">
                  <c:v>7.1766758797642245</c:v>
                </c:pt>
                <c:pt idx="396">
                  <c:v>7.1795865394545322</c:v>
                </c:pt>
                <c:pt idx="397">
                  <c:v>7.1863450536534961</c:v>
                </c:pt>
                <c:pt idx="398">
                  <c:v>7.1960241895240635</c:v>
                </c:pt>
                <c:pt idx="399">
                  <c:v>7.1989151602203139</c:v>
                </c:pt>
                <c:pt idx="400">
                  <c:v>7.2037536440470449</c:v>
                </c:pt>
                <c:pt idx="401">
                  <c:v>7.2134428455259005</c:v>
                </c:pt>
                <c:pt idx="402">
                  <c:v>7.2453288605545829</c:v>
                </c:pt>
                <c:pt idx="403">
                  <c:v>7.2637023028924155</c:v>
                </c:pt>
                <c:pt idx="404">
                  <c:v>7.340088313659745</c:v>
                </c:pt>
                <c:pt idx="405">
                  <c:v>7.3739348232571471</c:v>
                </c:pt>
                <c:pt idx="406">
                  <c:v>7.3903806564432601</c:v>
                </c:pt>
                <c:pt idx="407">
                  <c:v>7.4048785194565978</c:v>
                </c:pt>
                <c:pt idx="408">
                  <c:v>7.4155119610905817</c:v>
                </c:pt>
                <c:pt idx="409">
                  <c:v>7.4213204842090486</c:v>
                </c:pt>
                <c:pt idx="410">
                  <c:v>7.4454890870857255</c:v>
                </c:pt>
                <c:pt idx="411">
                  <c:v>7.4503284165079444</c:v>
                </c:pt>
                <c:pt idx="412">
                  <c:v>7.4551616000080552</c:v>
                </c:pt>
                <c:pt idx="413">
                  <c:v>7.4725615134949113</c:v>
                </c:pt>
                <c:pt idx="414">
                  <c:v>7.4832000610963094</c:v>
                </c:pt>
                <c:pt idx="415">
                  <c:v>7.4861074676521495</c:v>
                </c:pt>
                <c:pt idx="416">
                  <c:v>7.5054387544557297</c:v>
                </c:pt>
                <c:pt idx="417">
                  <c:v>7.5131791931863017</c:v>
                </c:pt>
                <c:pt idx="418">
                  <c:v>7.522842247423311</c:v>
                </c:pt>
                <c:pt idx="419">
                  <c:v>7.5566941951362674</c:v>
                </c:pt>
                <c:pt idx="420">
                  <c:v>7.5615277692836269</c:v>
                </c:pt>
                <c:pt idx="421">
                  <c:v>7.6205064257387685</c:v>
                </c:pt>
                <c:pt idx="422">
                  <c:v>7.6214819668015439</c:v>
                </c:pt>
                <c:pt idx="423">
                  <c:v>7.6524157308398335</c:v>
                </c:pt>
                <c:pt idx="424">
                  <c:v>7.7017353125304284</c:v>
                </c:pt>
                <c:pt idx="425">
                  <c:v>7.7094672345438866</c:v>
                </c:pt>
                <c:pt idx="426">
                  <c:v>7.7433105196934804</c:v>
                </c:pt>
                <c:pt idx="427">
                  <c:v>7.7539461688667304</c:v>
                </c:pt>
                <c:pt idx="428">
                  <c:v>7.7655590535212697</c:v>
                </c:pt>
                <c:pt idx="429">
                  <c:v>7.7820017771637335</c:v>
                </c:pt>
                <c:pt idx="430">
                  <c:v>7.8400104787733369</c:v>
                </c:pt>
                <c:pt idx="431">
                  <c:v>7.8632159072027292</c:v>
                </c:pt>
                <c:pt idx="432">
                  <c:v>7.8922227539425993</c:v>
                </c:pt>
                <c:pt idx="433">
                  <c:v>7.8960840367765792</c:v>
                </c:pt>
                <c:pt idx="434">
                  <c:v>7.9096309238764473</c:v>
                </c:pt>
                <c:pt idx="435">
                  <c:v>7.9260574633879965</c:v>
                </c:pt>
                <c:pt idx="436">
                  <c:v>7.9318663576540116</c:v>
                </c:pt>
                <c:pt idx="437">
                  <c:v>7.9724792416057726</c:v>
                </c:pt>
                <c:pt idx="438">
                  <c:v>7.9879537804032141</c:v>
                </c:pt>
                <c:pt idx="439">
                  <c:v>7.9985800806389307</c:v>
                </c:pt>
                <c:pt idx="440">
                  <c:v>8.0072974504248897</c:v>
                </c:pt>
                <c:pt idx="441">
                  <c:v>8.0150164280668346</c:v>
                </c:pt>
                <c:pt idx="442">
                  <c:v>8.0343607781766657</c:v>
                </c:pt>
                <c:pt idx="443">
                  <c:v>8.0391978177036325</c:v>
                </c:pt>
                <c:pt idx="444">
                  <c:v>8.0411247644917516</c:v>
                </c:pt>
                <c:pt idx="445">
                  <c:v>8.0469307044086964</c:v>
                </c:pt>
                <c:pt idx="446">
                  <c:v>8.0662748620958471</c:v>
                </c:pt>
                <c:pt idx="447">
                  <c:v>8.0691795002817557</c:v>
                </c:pt>
                <c:pt idx="448">
                  <c:v>8.0740070856342658</c:v>
                </c:pt>
                <c:pt idx="449">
                  <c:v>8.0827077713784092</c:v>
                </c:pt>
                <c:pt idx="450">
                  <c:v>8.1697364863306916</c:v>
                </c:pt>
                <c:pt idx="451">
                  <c:v>8.170711599203047</c:v>
                </c:pt>
                <c:pt idx="452">
                  <c:v>8.1726312668078034</c:v>
                </c:pt>
                <c:pt idx="453">
                  <c:v>8.1997162843268914</c:v>
                </c:pt>
                <c:pt idx="454">
                  <c:v>8.2045385037684628</c:v>
                </c:pt>
                <c:pt idx="455">
                  <c:v>8.209375643533507</c:v>
                </c:pt>
                <c:pt idx="456">
                  <c:v>8.2238837695766573</c:v>
                </c:pt>
                <c:pt idx="457">
                  <c:v>8.2654588476497555</c:v>
                </c:pt>
                <c:pt idx="458">
                  <c:v>8.2722324075543199</c:v>
                </c:pt>
                <c:pt idx="459">
                  <c:v>8.2906174261914103</c:v>
                </c:pt>
                <c:pt idx="460">
                  <c:v>8.2993059883382312</c:v>
                </c:pt>
                <c:pt idx="461">
                  <c:v>8.331216084404879</c:v>
                </c:pt>
                <c:pt idx="462">
                  <c:v>8.3321843266232136</c:v>
                </c:pt>
                <c:pt idx="463">
                  <c:v>8.3408881962058317</c:v>
                </c:pt>
                <c:pt idx="464">
                  <c:v>8.3776297884469741</c:v>
                </c:pt>
                <c:pt idx="465">
                  <c:v>8.3853737948931304</c:v>
                </c:pt>
                <c:pt idx="466">
                  <c:v>8.3902014003908523</c:v>
                </c:pt>
                <c:pt idx="467">
                  <c:v>8.4211443027314647</c:v>
                </c:pt>
                <c:pt idx="468">
                  <c:v>8.4665873918198553</c:v>
                </c:pt>
                <c:pt idx="469">
                  <c:v>8.4704616705929379</c:v>
                </c:pt>
                <c:pt idx="470">
                  <c:v>8.4926938236790175</c:v>
                </c:pt>
                <c:pt idx="471">
                  <c:v>8.5101029346166541</c:v>
                </c:pt>
                <c:pt idx="472">
                  <c:v>8.5130069699101725</c:v>
                </c:pt>
                <c:pt idx="473">
                  <c:v>8.5333071546830794</c:v>
                </c:pt>
                <c:pt idx="474">
                  <c:v>8.543947714019831</c:v>
                </c:pt>
                <c:pt idx="475">
                  <c:v>8.5671461125777277</c:v>
                </c:pt>
                <c:pt idx="476">
                  <c:v>8.5739203907668138</c:v>
                </c:pt>
                <c:pt idx="477">
                  <c:v>8.5903621474622405</c:v>
                </c:pt>
                <c:pt idx="478">
                  <c:v>8.5922901145401305</c:v>
                </c:pt>
                <c:pt idx="479">
                  <c:v>8.5951994127707891</c:v>
                </c:pt>
                <c:pt idx="480">
                  <c:v>8.615503095963291</c:v>
                </c:pt>
                <c:pt idx="481">
                  <c:v>8.6174430016276293</c:v>
                </c:pt>
                <c:pt idx="482">
                  <c:v>8.6222680282771602</c:v>
                </c:pt>
                <c:pt idx="483">
                  <c:v>8.6329122412242469</c:v>
                </c:pt>
                <c:pt idx="484">
                  <c:v>8.644503828045897</c:v>
                </c:pt>
                <c:pt idx="485">
                  <c:v>8.6609441325456196</c:v>
                </c:pt>
                <c:pt idx="486">
                  <c:v>8.6783603579623279</c:v>
                </c:pt>
                <c:pt idx="487">
                  <c:v>8.6841521058226352</c:v>
                </c:pt>
                <c:pt idx="488">
                  <c:v>8.6938238601738629</c:v>
                </c:pt>
                <c:pt idx="489">
                  <c:v>8.7121950923904006</c:v>
                </c:pt>
                <c:pt idx="490">
                  <c:v>8.7383150537850653</c:v>
                </c:pt>
                <c:pt idx="491">
                  <c:v>8.7460291559134244</c:v>
                </c:pt>
                <c:pt idx="492">
                  <c:v>8.76634153712609</c:v>
                </c:pt>
                <c:pt idx="493">
                  <c:v>8.7866494254151029</c:v>
                </c:pt>
                <c:pt idx="494">
                  <c:v>8.8349961562526662</c:v>
                </c:pt>
                <c:pt idx="495">
                  <c:v>8.8417695709564867</c:v>
                </c:pt>
                <c:pt idx="496">
                  <c:v>8.893974984017019</c:v>
                </c:pt>
                <c:pt idx="497">
                  <c:v>8.9036565596596677</c:v>
                </c:pt>
                <c:pt idx="498">
                  <c:v>8.9104128539048748</c:v>
                </c:pt>
                <c:pt idx="499">
                  <c:v>8.9365391905496807</c:v>
                </c:pt>
                <c:pt idx="500">
                  <c:v>8.9568292961816969</c:v>
                </c:pt>
                <c:pt idx="501">
                  <c:v>8.966503632443434</c:v>
                </c:pt>
                <c:pt idx="502">
                  <c:v>8.9819787544683436</c:v>
                </c:pt>
                <c:pt idx="503">
                  <c:v>8.990677686330443</c:v>
                </c:pt>
                <c:pt idx="504">
                  <c:v>9.0216227064463688</c:v>
                </c:pt>
                <c:pt idx="505">
                  <c:v>9.0419235334338239</c:v>
                </c:pt>
                <c:pt idx="506">
                  <c:v>9.0835012474095134</c:v>
                </c:pt>
                <c:pt idx="507">
                  <c:v>9.08640215607649</c:v>
                </c:pt>
                <c:pt idx="508">
                  <c:v>9.1057345065225821</c:v>
                </c:pt>
                <c:pt idx="509">
                  <c:v>9.1125165402756529</c:v>
                </c:pt>
                <c:pt idx="510">
                  <c:v>9.1376437977644489</c:v>
                </c:pt>
                <c:pt idx="511">
                  <c:v>9.2053421459686877</c:v>
                </c:pt>
                <c:pt idx="512">
                  <c:v>9.2140345000027484</c:v>
                </c:pt>
                <c:pt idx="513">
                  <c:v>9.2208051179688955</c:v>
                </c:pt>
                <c:pt idx="514">
                  <c:v>9.2333888849363159</c:v>
                </c:pt>
                <c:pt idx="515">
                  <c:v>9.2546499481366187</c:v>
                </c:pt>
                <c:pt idx="516">
                  <c:v>9.2652899273043783</c:v>
                </c:pt>
                <c:pt idx="517">
                  <c:v>9.2759320929017743</c:v>
                </c:pt>
                <c:pt idx="518">
                  <c:v>9.2913964877693616</c:v>
                </c:pt>
                <c:pt idx="519">
                  <c:v>9.3146014728542799</c:v>
                </c:pt>
                <c:pt idx="520">
                  <c:v>9.3204112075594079</c:v>
                </c:pt>
                <c:pt idx="521">
                  <c:v>9.3426413756602678</c:v>
                </c:pt>
                <c:pt idx="522">
                  <c:v>9.3600528752788428</c:v>
                </c:pt>
                <c:pt idx="523">
                  <c:v>9.4190241867972411</c:v>
                </c:pt>
                <c:pt idx="524">
                  <c:v>9.4277398663566423</c:v>
                </c:pt>
                <c:pt idx="525">
                  <c:v>9.4702762865120391</c:v>
                </c:pt>
                <c:pt idx="526">
                  <c:v>9.4973563511642389</c:v>
                </c:pt>
                <c:pt idx="527">
                  <c:v>9.5002489798577869</c:v>
                </c:pt>
                <c:pt idx="528">
                  <c:v>9.538935484941149</c:v>
                </c:pt>
                <c:pt idx="529">
                  <c:v>9.562143714941838</c:v>
                </c:pt>
                <c:pt idx="530">
                  <c:v>9.6249972495198435</c:v>
                </c:pt>
                <c:pt idx="531">
                  <c:v>9.7004132092302946</c:v>
                </c:pt>
                <c:pt idx="532">
                  <c:v>9.7052554351441387</c:v>
                </c:pt>
                <c:pt idx="533">
                  <c:v>9.7081620979563361</c:v>
                </c:pt>
                <c:pt idx="534">
                  <c:v>9.7216910609062914</c:v>
                </c:pt>
                <c:pt idx="535">
                  <c:v>9.7332913122239848</c:v>
                </c:pt>
                <c:pt idx="536">
                  <c:v>9.7555280676587515</c:v>
                </c:pt>
                <c:pt idx="537">
                  <c:v>9.7613262523306243</c:v>
                </c:pt>
                <c:pt idx="538">
                  <c:v>9.7758349482261728</c:v>
                </c:pt>
                <c:pt idx="539">
                  <c:v>9.7816407258556417</c:v>
                </c:pt>
                <c:pt idx="540">
                  <c:v>9.7913042097431475</c:v>
                </c:pt>
                <c:pt idx="541">
                  <c:v>9.8145189200656766</c:v>
                </c:pt>
                <c:pt idx="542">
                  <c:v>9.8309564347630847</c:v>
                </c:pt>
                <c:pt idx="543">
                  <c:v>9.8522173488934417</c:v>
                </c:pt>
                <c:pt idx="544">
                  <c:v>9.8889674805750936</c:v>
                </c:pt>
                <c:pt idx="545">
                  <c:v>9.8996110506621235</c:v>
                </c:pt>
                <c:pt idx="546">
                  <c:v>9.9189416581844281</c:v>
                </c:pt>
                <c:pt idx="547">
                  <c:v>9.9257204281675282</c:v>
                </c:pt>
                <c:pt idx="548">
                  <c:v>9.9305636624484706</c:v>
                </c:pt>
                <c:pt idx="549">
                  <c:v>10.00597225014929</c:v>
                </c:pt>
                <c:pt idx="550">
                  <c:v>10.03497812752147</c:v>
                </c:pt>
                <c:pt idx="551">
                  <c:v>10.037885252697558</c:v>
                </c:pt>
                <c:pt idx="552">
                  <c:v>10.052385874736341</c:v>
                </c:pt>
                <c:pt idx="553">
                  <c:v>10.058183333392972</c:v>
                </c:pt>
                <c:pt idx="554">
                  <c:v>10.063027053241488</c:v>
                </c:pt>
                <c:pt idx="555">
                  <c:v>10.091074124841388</c:v>
                </c:pt>
                <c:pt idx="556">
                  <c:v>10.104594536424312</c:v>
                </c:pt>
                <c:pt idx="557">
                  <c:v>10.115242795242748</c:v>
                </c:pt>
                <c:pt idx="558">
                  <c:v>10.124902297075762</c:v>
                </c:pt>
                <c:pt idx="559">
                  <c:v>10.12877149099106</c:v>
                </c:pt>
                <c:pt idx="560">
                  <c:v>10.129743947654235</c:v>
                </c:pt>
                <c:pt idx="561">
                  <c:v>10.156820192059133</c:v>
                </c:pt>
                <c:pt idx="562">
                  <c:v>10.165512971067605</c:v>
                </c:pt>
                <c:pt idx="563">
                  <c:v>10.187754707410408</c:v>
                </c:pt>
                <c:pt idx="564">
                  <c:v>10.188725563937574</c:v>
                </c:pt>
                <c:pt idx="565">
                  <c:v>10.20032911432066</c:v>
                </c:pt>
                <c:pt idx="566">
                  <c:v>10.230303225212195</c:v>
                </c:pt>
                <c:pt idx="567">
                  <c:v>10.239011790453899</c:v>
                </c:pt>
                <c:pt idx="568">
                  <c:v>10.255436355458198</c:v>
                </c:pt>
                <c:pt idx="569">
                  <c:v>10.260282329906545</c:v>
                </c:pt>
                <c:pt idx="570">
                  <c:v>10.268978747540357</c:v>
                </c:pt>
                <c:pt idx="571">
                  <c:v>10.276721071821113</c:v>
                </c:pt>
                <c:pt idx="572">
                  <c:v>10.284457117543358</c:v>
                </c:pt>
                <c:pt idx="573">
                  <c:v>10.300886803184996</c:v>
                </c:pt>
                <c:pt idx="574">
                  <c:v>10.329905934995097</c:v>
                </c:pt>
                <c:pt idx="575">
                  <c:v>10.339563660222671</c:v>
                </c:pt>
                <c:pt idx="576">
                  <c:v>10.375344216905313</c:v>
                </c:pt>
                <c:pt idx="577">
                  <c:v>10.384044751320234</c:v>
                </c:pt>
                <c:pt idx="578">
                  <c:v>10.385017212978408</c:v>
                </c:pt>
                <c:pt idx="579">
                  <c:v>10.406286302333253</c:v>
                </c:pt>
                <c:pt idx="580">
                  <c:v>10.413051549550993</c:v>
                </c:pt>
                <c:pt idx="581">
                  <c:v>10.440128858078689</c:v>
                </c:pt>
                <c:pt idx="582">
                  <c:v>10.449799933632775</c:v>
                </c:pt>
                <c:pt idx="583">
                  <c:v>10.454642211763556</c:v>
                </c:pt>
                <c:pt idx="584">
                  <c:v>10.465269394500107</c:v>
                </c:pt>
                <c:pt idx="585">
                  <c:v>10.473971001583116</c:v>
                </c:pt>
                <c:pt idx="586">
                  <c:v>10.48751582151084</c:v>
                </c:pt>
                <c:pt idx="587">
                  <c:v>10.524251625602353</c:v>
                </c:pt>
                <c:pt idx="588">
                  <c:v>10.527156656368192</c:v>
                </c:pt>
                <c:pt idx="589">
                  <c:v>10.56003452020523</c:v>
                </c:pt>
                <c:pt idx="590">
                  <c:v>10.563902731542989</c:v>
                </c:pt>
                <c:pt idx="591">
                  <c:v>10.586145226779644</c:v>
                </c:pt>
                <c:pt idx="592">
                  <c:v>10.591947202051589</c:v>
                </c:pt>
                <c:pt idx="593">
                  <c:v>10.593870483944521</c:v>
                </c:pt>
                <c:pt idx="594">
                  <c:v>10.626764807006211</c:v>
                </c:pt>
                <c:pt idx="595">
                  <c:v>10.632549550619363</c:v>
                </c:pt>
                <c:pt idx="596">
                  <c:v>10.638352359237521</c:v>
                </c:pt>
                <c:pt idx="597">
                  <c:v>10.640289923919305</c:v>
                </c:pt>
                <c:pt idx="598">
                  <c:v>10.65093011517083</c:v>
                </c:pt>
                <c:pt idx="599">
                  <c:v>10.655759177056211</c:v>
                </c:pt>
                <c:pt idx="600">
                  <c:v>10.669289734663044</c:v>
                </c:pt>
                <c:pt idx="601">
                  <c:v>10.678002780901885</c:v>
                </c:pt>
                <c:pt idx="602">
                  <c:v>10.693480350272061</c:v>
                </c:pt>
                <c:pt idx="603">
                  <c:v>10.717644674080152</c:v>
                </c:pt>
                <c:pt idx="604">
                  <c:v>10.736014448299104</c:v>
                </c:pt>
                <c:pt idx="605">
                  <c:v>10.744712174215048</c:v>
                </c:pt>
                <c:pt idx="606">
                  <c:v>10.762118092768915</c:v>
                </c:pt>
                <c:pt idx="607">
                  <c:v>10.788240085241105</c:v>
                </c:pt>
                <c:pt idx="608">
                  <c:v>10.810473124854759</c:v>
                </c:pt>
                <c:pt idx="609">
                  <c:v>10.81240378778674</c:v>
                </c:pt>
                <c:pt idx="610">
                  <c:v>10.813380925927051</c:v>
                </c:pt>
                <c:pt idx="611">
                  <c:v>10.870414805073471</c:v>
                </c:pt>
                <c:pt idx="612">
                  <c:v>10.873330367838223</c:v>
                </c:pt>
                <c:pt idx="613">
                  <c:v>10.882034151841163</c:v>
                </c:pt>
                <c:pt idx="614">
                  <c:v>10.918784897696215</c:v>
                </c:pt>
                <c:pt idx="615">
                  <c:v>10.948739478173346</c:v>
                </c:pt>
                <c:pt idx="616">
                  <c:v>10.968082563511318</c:v>
                </c:pt>
                <c:pt idx="617">
                  <c:v>10.986459522957723</c:v>
                </c:pt>
                <c:pt idx="618">
                  <c:v>11.016437933224429</c:v>
                </c:pt>
                <c:pt idx="619">
                  <c:v>11.024166273340352</c:v>
                </c:pt>
                <c:pt idx="620">
                  <c:v>11.026104839457712</c:v>
                </c:pt>
                <c:pt idx="621">
                  <c:v>11.058979195530668</c:v>
                </c:pt>
                <c:pt idx="622">
                  <c:v>11.075420256668814</c:v>
                </c:pt>
                <c:pt idx="623">
                  <c:v>11.09475639609736</c:v>
                </c:pt>
                <c:pt idx="624">
                  <c:v>11.121827816237351</c:v>
                </c:pt>
                <c:pt idx="625">
                  <c:v>11.124728527809399</c:v>
                </c:pt>
                <c:pt idx="626">
                  <c:v>11.131500730442431</c:v>
                </c:pt>
                <c:pt idx="627">
                  <c:v>11.133428665775188</c:v>
                </c:pt>
                <c:pt idx="628">
                  <c:v>11.149867117764718</c:v>
                </c:pt>
                <c:pt idx="629">
                  <c:v>11.157601626203393</c:v>
                </c:pt>
                <c:pt idx="630">
                  <c:v>11.166313166581041</c:v>
                </c:pt>
                <c:pt idx="631">
                  <c:v>11.180828005493916</c:v>
                </c:pt>
                <c:pt idx="632">
                  <c:v>11.196279892245412</c:v>
                </c:pt>
                <c:pt idx="633">
                  <c:v>11.234000798582375</c:v>
                </c:pt>
                <c:pt idx="634">
                  <c:v>11.245597426747695</c:v>
                </c:pt>
                <c:pt idx="635">
                  <c:v>11.247530669011995</c:v>
                </c:pt>
                <c:pt idx="636">
                  <c:v>11.257201834330035</c:v>
                </c:pt>
                <c:pt idx="637">
                  <c:v>11.267836450483951</c:v>
                </c:pt>
                <c:pt idx="638">
                  <c:v>11.281367202930284</c:v>
                </c:pt>
                <c:pt idx="639">
                  <c:v>11.283304050941313</c:v>
                </c:pt>
                <c:pt idx="640">
                  <c:v>11.299745753325743</c:v>
                </c:pt>
                <c:pt idx="641">
                  <c:v>11.318121200144653</c:v>
                </c:pt>
                <c:pt idx="642">
                  <c:v>11.352926015603433</c:v>
                </c:pt>
                <c:pt idx="643">
                  <c:v>11.379040993027742</c:v>
                </c:pt>
                <c:pt idx="644">
                  <c:v>11.384835035132793</c:v>
                </c:pt>
                <c:pt idx="645">
                  <c:v>11.393544747172195</c:v>
                </c:pt>
                <c:pt idx="646">
                  <c:v>11.422554372759965</c:v>
                </c:pt>
                <c:pt idx="647">
                  <c:v>11.444793373450072</c:v>
                </c:pt>
                <c:pt idx="648">
                  <c:v>11.445756115507296</c:v>
                </c:pt>
                <c:pt idx="649">
                  <c:v>11.463164864641872</c:v>
                </c:pt>
                <c:pt idx="650">
                  <c:v>11.490236795170732</c:v>
                </c:pt>
                <c:pt idx="651">
                  <c:v>11.49506644189735</c:v>
                </c:pt>
                <c:pt idx="652">
                  <c:v>11.521180195162975</c:v>
                </c:pt>
                <c:pt idx="653">
                  <c:v>11.533743142126678</c:v>
                </c:pt>
                <c:pt idx="654">
                  <c:v>11.535675900917461</c:v>
                </c:pt>
                <c:pt idx="655">
                  <c:v>11.536658691516362</c:v>
                </c:pt>
                <c:pt idx="656">
                  <c:v>11.555984675737891</c:v>
                </c:pt>
                <c:pt idx="657">
                  <c:v>11.560818950437531</c:v>
                </c:pt>
                <c:pt idx="658">
                  <c:v>11.574361396185177</c:v>
                </c:pt>
                <c:pt idx="659">
                  <c:v>11.584022921518685</c:v>
                </c:pt>
                <c:pt idx="660">
                  <c:v>11.588872055468343</c:v>
                </c:pt>
                <c:pt idx="661">
                  <c:v>11.595634762998678</c:v>
                </c:pt>
                <c:pt idx="662">
                  <c:v>11.614009721345232</c:v>
                </c:pt>
                <c:pt idx="663">
                  <c:v>11.625610048244928</c:v>
                </c:pt>
                <c:pt idx="664">
                  <c:v>11.659451989498054</c:v>
                </c:pt>
                <c:pt idx="665">
                  <c:v>11.719400136340786</c:v>
                </c:pt>
                <c:pt idx="666">
                  <c:v>11.733914615713719</c:v>
                </c:pt>
                <c:pt idx="667">
                  <c:v>11.744546616751922</c:v>
                </c:pt>
                <c:pt idx="668">
                  <c:v>11.748412827312585</c:v>
                </c:pt>
                <c:pt idx="669">
                  <c:v>11.763884439317975</c:v>
                </c:pt>
                <c:pt idx="670">
                  <c:v>11.795782477540683</c:v>
                </c:pt>
                <c:pt idx="671">
                  <c:v>11.80449124310101</c:v>
                </c:pt>
                <c:pt idx="672">
                  <c:v>11.847034904727536</c:v>
                </c:pt>
                <c:pt idx="673">
                  <c:v>11.866377572668126</c:v>
                </c:pt>
                <c:pt idx="674">
                  <c:v>11.869273905901773</c:v>
                </c:pt>
                <c:pt idx="675">
                  <c:v>11.884767753036016</c:v>
                </c:pt>
                <c:pt idx="676">
                  <c:v>11.900217402105355</c:v>
                </c:pt>
                <c:pt idx="677">
                  <c:v>11.968874908859355</c:v>
                </c:pt>
                <c:pt idx="678">
                  <c:v>11.97757553013729</c:v>
                </c:pt>
                <c:pt idx="679">
                  <c:v>12.007549896626699</c:v>
                </c:pt>
                <c:pt idx="680">
                  <c:v>12.025929586573266</c:v>
                </c:pt>
                <c:pt idx="681">
                  <c:v>12.028822783832043</c:v>
                </c:pt>
                <c:pt idx="682">
                  <c:v>12.050102595671962</c:v>
                </c:pt>
                <c:pt idx="683">
                  <c:v>12.112959696513162</c:v>
                </c:pt>
                <c:pt idx="684">
                  <c:v>12.120682504073493</c:v>
                </c:pt>
                <c:pt idx="685">
                  <c:v>12.140997082032385</c:v>
                </c:pt>
                <c:pt idx="686">
                  <c:v>12.162263514052253</c:v>
                </c:pt>
                <c:pt idx="687">
                  <c:v>12.190304131273564</c:v>
                </c:pt>
                <c:pt idx="688">
                  <c:v>12.234795233503199</c:v>
                </c:pt>
                <c:pt idx="689">
                  <c:v>12.261866023839287</c:v>
                </c:pt>
                <c:pt idx="690">
                  <c:v>12.31891370568227</c:v>
                </c:pt>
                <c:pt idx="691">
                  <c:v>12.334382653425012</c:v>
                </c:pt>
                <c:pt idx="692">
                  <c:v>12.364364541639507</c:v>
                </c:pt>
                <c:pt idx="693">
                  <c:v>12.372096304105053</c:v>
                </c:pt>
                <c:pt idx="694">
                  <c:v>12.392399193273496</c:v>
                </c:pt>
                <c:pt idx="695">
                  <c:v>12.416565827928935</c:v>
                </c:pt>
                <c:pt idx="696">
                  <c:v>12.421413190752283</c:v>
                </c:pt>
                <c:pt idx="697">
                  <c:v>12.433978035354063</c:v>
                </c:pt>
                <c:pt idx="698">
                  <c:v>12.446553005350417</c:v>
                </c:pt>
                <c:pt idx="699">
                  <c:v>12.452379826505908</c:v>
                </c:pt>
                <c:pt idx="700">
                  <c:v>12.492957747071646</c:v>
                </c:pt>
                <c:pt idx="701">
                  <c:v>12.493926241986919</c:v>
                </c:pt>
                <c:pt idx="702">
                  <c:v>12.513268237577755</c:v>
                </c:pt>
                <c:pt idx="703">
                  <c:v>12.569344359605569</c:v>
                </c:pt>
                <c:pt idx="704">
                  <c:v>12.585791237257244</c:v>
                </c:pt>
                <c:pt idx="705">
                  <c:v>12.611901854547995</c:v>
                </c:pt>
                <c:pt idx="706">
                  <c:v>12.612858345288656</c:v>
                </c:pt>
                <c:pt idx="707">
                  <c:v>12.620598660089492</c:v>
                </c:pt>
                <c:pt idx="708">
                  <c:v>12.632209048728273</c:v>
                </c:pt>
                <c:pt idx="709">
                  <c:v>12.643807712481982</c:v>
                </c:pt>
                <c:pt idx="710">
                  <c:v>12.65830734678301</c:v>
                </c:pt>
                <c:pt idx="711">
                  <c:v>12.662175806948502</c:v>
                </c:pt>
                <c:pt idx="712">
                  <c:v>12.678614592696096</c:v>
                </c:pt>
                <c:pt idx="713">
                  <c:v>12.696017938203658</c:v>
                </c:pt>
                <c:pt idx="714">
                  <c:v>12.713417125675274</c:v>
                </c:pt>
                <c:pt idx="715">
                  <c:v>12.727938477953819</c:v>
                </c:pt>
                <c:pt idx="716">
                  <c:v>12.737597707747726</c:v>
                </c:pt>
                <c:pt idx="717">
                  <c:v>12.74049709315171</c:v>
                </c:pt>
                <c:pt idx="718">
                  <c:v>12.752106366253798</c:v>
                </c:pt>
                <c:pt idx="719">
                  <c:v>12.753077819710096</c:v>
                </c:pt>
                <c:pt idx="720">
                  <c:v>12.756934411714766</c:v>
                </c:pt>
                <c:pt idx="721">
                  <c:v>12.784015774497725</c:v>
                </c:pt>
                <c:pt idx="722">
                  <c:v>12.809150008515287</c:v>
                </c:pt>
                <c:pt idx="723">
                  <c:v>12.841063738208433</c:v>
                </c:pt>
                <c:pt idx="724">
                  <c:v>12.85556953196801</c:v>
                </c:pt>
                <c:pt idx="725">
                  <c:v>12.890369568935274</c:v>
                </c:pt>
                <c:pt idx="726">
                  <c:v>12.895212516995155</c:v>
                </c:pt>
                <c:pt idx="727">
                  <c:v>12.941623915672874</c:v>
                </c:pt>
                <c:pt idx="728">
                  <c:v>12.945499018124934</c:v>
                </c:pt>
                <c:pt idx="729">
                  <c:v>12.964832486040397</c:v>
                </c:pt>
                <c:pt idx="730">
                  <c:v>13.012208910384581</c:v>
                </c:pt>
                <c:pt idx="731">
                  <c:v>13.03735806537496</c:v>
                </c:pt>
                <c:pt idx="732">
                  <c:v>13.04024955338776</c:v>
                </c:pt>
                <c:pt idx="733">
                  <c:v>13.08086205378517</c:v>
                </c:pt>
                <c:pt idx="734">
                  <c:v>13.096347149395141</c:v>
                </c:pt>
                <c:pt idx="735">
                  <c:v>13.130180526225084</c:v>
                </c:pt>
                <c:pt idx="736">
                  <c:v>13.144678515588812</c:v>
                </c:pt>
                <c:pt idx="737">
                  <c:v>13.152415318114695</c:v>
                </c:pt>
                <c:pt idx="738">
                  <c:v>13.158234282818778</c:v>
                </c:pt>
                <c:pt idx="739">
                  <c:v>13.206571763831088</c:v>
                </c:pt>
                <c:pt idx="740">
                  <c:v>13.209469674961477</c:v>
                </c:pt>
                <c:pt idx="741">
                  <c:v>13.212366556611299</c:v>
                </c:pt>
                <c:pt idx="742">
                  <c:v>13.224942160764883</c:v>
                </c:pt>
                <c:pt idx="743">
                  <c:v>13.251050057710682</c:v>
                </c:pt>
                <c:pt idx="744">
                  <c:v>13.275219441881861</c:v>
                </c:pt>
                <c:pt idx="745">
                  <c:v>13.281988282116767</c:v>
                </c:pt>
                <c:pt idx="746">
                  <c:v>13.303263175735871</c:v>
                </c:pt>
                <c:pt idx="747">
                  <c:v>13.323586549213443</c:v>
                </c:pt>
                <c:pt idx="748">
                  <c:v>13.336147901681642</c:v>
                </c:pt>
                <c:pt idx="749">
                  <c:v>13.369980956034528</c:v>
                </c:pt>
                <c:pt idx="750">
                  <c:v>13.392219574618832</c:v>
                </c:pt>
                <c:pt idx="751">
                  <c:v>13.395122560290416</c:v>
                </c:pt>
                <c:pt idx="752">
                  <c:v>13.40769423234717</c:v>
                </c:pt>
                <c:pt idx="753">
                  <c:v>13.411582985847657</c:v>
                </c:pt>
                <c:pt idx="754">
                  <c:v>13.458937341861333</c:v>
                </c:pt>
                <c:pt idx="755">
                  <c:v>13.459905521876573</c:v>
                </c:pt>
                <c:pt idx="756">
                  <c:v>13.478279003048595</c:v>
                </c:pt>
                <c:pt idx="757">
                  <c:v>13.481181409519445</c:v>
                </c:pt>
                <c:pt idx="758">
                  <c:v>13.489879825190792</c:v>
                </c:pt>
                <c:pt idx="759">
                  <c:v>13.490851359865751</c:v>
                </c:pt>
                <c:pt idx="760">
                  <c:v>13.496646005347325</c:v>
                </c:pt>
                <c:pt idx="761">
                  <c:v>13.515993600695682</c:v>
                </c:pt>
                <c:pt idx="762">
                  <c:v>13.517926456827446</c:v>
                </c:pt>
                <c:pt idx="763">
                  <c:v>13.535333537813354</c:v>
                </c:pt>
                <c:pt idx="764">
                  <c:v>13.583687231965991</c:v>
                </c:pt>
                <c:pt idx="765">
                  <c:v>13.597215769941531</c:v>
                </c:pt>
                <c:pt idx="766">
                  <c:v>13.603017067057994</c:v>
                </c:pt>
                <c:pt idx="767">
                  <c:v>13.635897869932514</c:v>
                </c:pt>
                <c:pt idx="768">
                  <c:v>13.675536380087159</c:v>
                </c:pt>
                <c:pt idx="769">
                  <c:v>13.702613529551074</c:v>
                </c:pt>
                <c:pt idx="770">
                  <c:v>13.733556597883146</c:v>
                </c:pt>
                <c:pt idx="771">
                  <c:v>13.739360816631443</c:v>
                </c:pt>
                <c:pt idx="772">
                  <c:v>13.761593412743087</c:v>
                </c:pt>
                <c:pt idx="773">
                  <c:v>13.79736767137136</c:v>
                </c:pt>
                <c:pt idx="774">
                  <c:v>13.798339696774113</c:v>
                </c:pt>
                <c:pt idx="775">
                  <c:v>13.804143026093893</c:v>
                </c:pt>
                <c:pt idx="776">
                  <c:v>13.812841595511271</c:v>
                </c:pt>
                <c:pt idx="777">
                  <c:v>13.829290689243658</c:v>
                </c:pt>
                <c:pt idx="778">
                  <c:v>13.840911799887229</c:v>
                </c:pt>
                <c:pt idx="779">
                  <c:v>13.846691444783398</c:v>
                </c:pt>
                <c:pt idx="780">
                  <c:v>13.866031175457813</c:v>
                </c:pt>
                <c:pt idx="781">
                  <c:v>13.869901311990665</c:v>
                </c:pt>
                <c:pt idx="782">
                  <c:v>13.893105504984204</c:v>
                </c:pt>
                <c:pt idx="783">
                  <c:v>13.903736454306411</c:v>
                </c:pt>
                <c:pt idx="784">
                  <c:v>13.952090890750299</c:v>
                </c:pt>
                <c:pt idx="785">
                  <c:v>13.975309321085893</c:v>
                </c:pt>
                <c:pt idx="786">
                  <c:v>13.997532628050125</c:v>
                </c:pt>
                <c:pt idx="787">
                  <c:v>14.03234483453795</c:v>
                </c:pt>
                <c:pt idx="788">
                  <c:v>14.055559100228832</c:v>
                </c:pt>
                <c:pt idx="789">
                  <c:v>14.057473372905553</c:v>
                </c:pt>
                <c:pt idx="790">
                  <c:v>14.058451211279234</c:v>
                </c:pt>
                <c:pt idx="791">
                  <c:v>14.116462021319661</c:v>
                </c:pt>
                <c:pt idx="792">
                  <c:v>14.13097005195451</c:v>
                </c:pt>
                <c:pt idx="793">
                  <c:v>14.136771765019809</c:v>
                </c:pt>
                <c:pt idx="794">
                  <c:v>14.165779734385431</c:v>
                </c:pt>
                <c:pt idx="795">
                  <c:v>14.174478332969752</c:v>
                </c:pt>
                <c:pt idx="796">
                  <c:v>14.178353692468237</c:v>
                </c:pt>
                <c:pt idx="797">
                  <c:v>14.184154142536821</c:v>
                </c:pt>
                <c:pt idx="798">
                  <c:v>14.19963101957341</c:v>
                </c:pt>
                <c:pt idx="799">
                  <c:v>14.241200061637404</c:v>
                </c:pt>
                <c:pt idx="800">
                  <c:v>14.252802596080208</c:v>
                </c:pt>
                <c:pt idx="801">
                  <c:v>14.273109141925147</c:v>
                </c:pt>
                <c:pt idx="802">
                  <c:v>14.274081819052155</c:v>
                </c:pt>
                <c:pt idx="803">
                  <c:v>14.277941220846818</c:v>
                </c:pt>
                <c:pt idx="804">
                  <c:v>14.281812215381967</c:v>
                </c:pt>
                <c:pt idx="805">
                  <c:v>14.28567828831507</c:v>
                </c:pt>
                <c:pt idx="806">
                  <c:v>14.302125397550212</c:v>
                </c:pt>
                <c:pt idx="807">
                  <c:v>14.307921710369719</c:v>
                </c:pt>
                <c:pt idx="808">
                  <c:v>14.311793110863709</c:v>
                </c:pt>
                <c:pt idx="809">
                  <c:v>14.313722725460927</c:v>
                </c:pt>
                <c:pt idx="810">
                  <c:v>14.337895672514065</c:v>
                </c:pt>
                <c:pt idx="811">
                  <c:v>14.364022198680612</c:v>
                </c:pt>
                <c:pt idx="812">
                  <c:v>14.382374872905066</c:v>
                </c:pt>
                <c:pt idx="813">
                  <c:v>14.413319858374923</c:v>
                </c:pt>
                <c:pt idx="814">
                  <c:v>14.41429687967455</c:v>
                </c:pt>
                <c:pt idx="815">
                  <c:v>14.415249360803701</c:v>
                </c:pt>
                <c:pt idx="816">
                  <c:v>14.438463884832025</c:v>
                </c:pt>
                <c:pt idx="817">
                  <c:v>14.451999673142895</c:v>
                </c:pt>
                <c:pt idx="818">
                  <c:v>14.501307465966336</c:v>
                </c:pt>
                <c:pt idx="819">
                  <c:v>14.51291432766409</c:v>
                </c:pt>
                <c:pt idx="820">
                  <c:v>14.573831179092888</c:v>
                </c:pt>
                <c:pt idx="821">
                  <c:v>14.614441399100908</c:v>
                </c:pt>
                <c:pt idx="822">
                  <c:v>14.618315430982776</c:v>
                </c:pt>
                <c:pt idx="823">
                  <c:v>14.660853847884693</c:v>
                </c:pt>
                <c:pt idx="824">
                  <c:v>14.66279284993472</c:v>
                </c:pt>
                <c:pt idx="825">
                  <c:v>14.679246941661882</c:v>
                </c:pt>
                <c:pt idx="826">
                  <c:v>14.715009462187549</c:v>
                </c:pt>
                <c:pt idx="827">
                  <c:v>14.744010718518224</c:v>
                </c:pt>
                <c:pt idx="828">
                  <c:v>14.750781912142493</c:v>
                </c:pt>
                <c:pt idx="829">
                  <c:v>14.760448346990152</c:v>
                </c:pt>
                <c:pt idx="830">
                  <c:v>14.777856707252628</c:v>
                </c:pt>
                <c:pt idx="831">
                  <c:v>14.800096095846579</c:v>
                </c:pt>
                <c:pt idx="832">
                  <c:v>14.816543387353029</c:v>
                </c:pt>
                <c:pt idx="833">
                  <c:v>14.822337683280814</c:v>
                </c:pt>
                <c:pt idx="834">
                  <c:v>14.829111320384991</c:v>
                </c:pt>
                <c:pt idx="835">
                  <c:v>14.874549972474494</c:v>
                </c:pt>
                <c:pt idx="836">
                  <c:v>14.879383888437232</c:v>
                </c:pt>
                <c:pt idx="837">
                  <c:v>14.894862092932904</c:v>
                </c:pt>
                <c:pt idx="838">
                  <c:v>14.900658914369982</c:v>
                </c:pt>
                <c:pt idx="839">
                  <c:v>14.910328538692784</c:v>
                </c:pt>
                <c:pt idx="840">
                  <c:v>14.927735388421826</c:v>
                </c:pt>
                <c:pt idx="841">
                  <c:v>14.934508825526292</c:v>
                </c:pt>
                <c:pt idx="842">
                  <c:v>14.944172428021938</c:v>
                </c:pt>
                <c:pt idx="843">
                  <c:v>14.946107768727074</c:v>
                </c:pt>
                <c:pt idx="844">
                  <c:v>14.958680837538898</c:v>
                </c:pt>
                <c:pt idx="845">
                  <c:v>14.977054503721792</c:v>
                </c:pt>
                <c:pt idx="846">
                  <c:v>14.99638286228477</c:v>
                </c:pt>
                <c:pt idx="847">
                  <c:v>15.007027919862928</c:v>
                </c:pt>
                <c:pt idx="848">
                  <c:v>15.052475424521667</c:v>
                </c:pt>
                <c:pt idx="849">
                  <c:v>15.064075042327636</c:v>
                </c:pt>
                <c:pt idx="850">
                  <c:v>15.074708108137985</c:v>
                </c:pt>
                <c:pt idx="851">
                  <c:v>15.13659399967838</c:v>
                </c:pt>
                <c:pt idx="852">
                  <c:v>15.166569545521348</c:v>
                </c:pt>
                <c:pt idx="853">
                  <c:v>15.202348251626473</c:v>
                </c:pt>
                <c:pt idx="854">
                  <c:v>15.225555676160722</c:v>
                </c:pt>
                <c:pt idx="855">
                  <c:v>15.23426130010567</c:v>
                </c:pt>
                <c:pt idx="856">
                  <c:v>15.240053221695842</c:v>
                </c:pt>
                <c:pt idx="857">
                  <c:v>15.254568652546691</c:v>
                </c:pt>
                <c:pt idx="858">
                  <c:v>15.271001638859802</c:v>
                </c:pt>
                <c:pt idx="859">
                  <c:v>15.284537437003138</c:v>
                </c:pt>
                <c:pt idx="860">
                  <c:v>15.287446043222962</c:v>
                </c:pt>
                <c:pt idx="861">
                  <c:v>15.305817344251354</c:v>
                </c:pt>
                <c:pt idx="862">
                  <c:v>15.324186717990596</c:v>
                </c:pt>
                <c:pt idx="863">
                  <c:v>15.401538844820875</c:v>
                </c:pt>
                <c:pt idx="864">
                  <c:v>15.433447003281779</c:v>
                </c:pt>
                <c:pt idx="865">
                  <c:v>15.441182403892379</c:v>
                </c:pt>
                <c:pt idx="866">
                  <c:v>15.446986483725945</c:v>
                </c:pt>
                <c:pt idx="867">
                  <c:v>15.470189509772732</c:v>
                </c:pt>
                <c:pt idx="868">
                  <c:v>15.471163742076929</c:v>
                </c:pt>
                <c:pt idx="869">
                  <c:v>15.477922437090971</c:v>
                </c:pt>
                <c:pt idx="870">
                  <c:v>15.507902692613596</c:v>
                </c:pt>
                <c:pt idx="871">
                  <c:v>15.534015401740254</c:v>
                </c:pt>
                <c:pt idx="872">
                  <c:v>15.545620100373426</c:v>
                </c:pt>
                <c:pt idx="873">
                  <c:v>15.562051409842736</c:v>
                </c:pt>
                <c:pt idx="874">
                  <c:v>15.565916091496053</c:v>
                </c:pt>
                <c:pt idx="875">
                  <c:v>15.622974044260944</c:v>
                </c:pt>
                <c:pt idx="876">
                  <c:v>15.635540224056371</c:v>
                </c:pt>
                <c:pt idx="877">
                  <c:v>15.645211897665382</c:v>
                </c:pt>
                <c:pt idx="878">
                  <c:v>15.6490705628093</c:v>
                </c:pt>
                <c:pt idx="879">
                  <c:v>15.654879724273115</c:v>
                </c:pt>
                <c:pt idx="880">
                  <c:v>15.673248500280184</c:v>
                </c:pt>
                <c:pt idx="881">
                  <c:v>15.69452655001937</c:v>
                </c:pt>
                <c:pt idx="882">
                  <c:v>15.707088642039253</c:v>
                </c:pt>
                <c:pt idx="883">
                  <c:v>15.7641444186911</c:v>
                </c:pt>
                <c:pt idx="884">
                  <c:v>15.785415603259235</c:v>
                </c:pt>
                <c:pt idx="885">
                  <c:v>15.789284677275372</c:v>
                </c:pt>
                <c:pt idx="886">
                  <c:v>15.791219501144246</c:v>
                </c:pt>
                <c:pt idx="887">
                  <c:v>15.792186644589865</c:v>
                </c:pt>
                <c:pt idx="888">
                  <c:v>15.801853331488955</c:v>
                </c:pt>
                <c:pt idx="889">
                  <c:v>15.82119637911854</c:v>
                </c:pt>
                <c:pt idx="890">
                  <c:v>15.84633579178457</c:v>
                </c:pt>
                <c:pt idx="891">
                  <c:v>15.879216337774041</c:v>
                </c:pt>
                <c:pt idx="892">
                  <c:v>15.887913201976019</c:v>
                </c:pt>
                <c:pt idx="893">
                  <c:v>15.942067024042935</c:v>
                </c:pt>
                <c:pt idx="894">
                  <c:v>15.994279254733662</c:v>
                </c:pt>
                <c:pt idx="895">
                  <c:v>16.019412862974058</c:v>
                </c:pt>
                <c:pt idx="896">
                  <c:v>16.02425513707426</c:v>
                </c:pt>
                <c:pt idx="897">
                  <c:v>16.043602014783609</c:v>
                </c:pt>
                <c:pt idx="898">
                  <c:v>16.092900975505778</c:v>
                </c:pt>
                <c:pt idx="899">
                  <c:v>16.09676974912275</c:v>
                </c:pt>
                <c:pt idx="900">
                  <c:v>16.127717330523684</c:v>
                </c:pt>
                <c:pt idx="901">
                  <c:v>16.175104483316204</c:v>
                </c:pt>
                <c:pt idx="902">
                  <c:v>16.194441822566269</c:v>
                </c:pt>
                <c:pt idx="903">
                  <c:v>16.225384869462118</c:v>
                </c:pt>
                <c:pt idx="904">
                  <c:v>16.235055323753748</c:v>
                </c:pt>
                <c:pt idx="905">
                  <c:v>16.236016324823709</c:v>
                </c:pt>
                <c:pt idx="906">
                  <c:v>16.260181743700532</c:v>
                </c:pt>
                <c:pt idx="907">
                  <c:v>16.265025803754501</c:v>
                </c:pt>
                <c:pt idx="908">
                  <c:v>16.268894064085504</c:v>
                </c:pt>
                <c:pt idx="909">
                  <c:v>16.282428817601897</c:v>
                </c:pt>
                <c:pt idx="910">
                  <c:v>16.32304129817301</c:v>
                </c:pt>
                <c:pt idx="911">
                  <c:v>16.347210287508819</c:v>
                </c:pt>
                <c:pt idx="912">
                  <c:v>16.419735035587379</c:v>
                </c:pt>
                <c:pt idx="913">
                  <c:v>16.48452057473456</c:v>
                </c:pt>
                <c:pt idx="914">
                  <c:v>16.514493367353964</c:v>
                </c:pt>
                <c:pt idx="915">
                  <c:v>16.547370968826822</c:v>
                </c:pt>
                <c:pt idx="916">
                  <c:v>16.548337680850643</c:v>
                </c:pt>
                <c:pt idx="917">
                  <c:v>16.569619900390919</c:v>
                </c:pt>
                <c:pt idx="918">
                  <c:v>16.606353118864096</c:v>
                </c:pt>
                <c:pt idx="919">
                  <c:v>16.611193617646034</c:v>
                </c:pt>
                <c:pt idx="920">
                  <c:v>16.616027114278712</c:v>
                </c:pt>
                <c:pt idx="921">
                  <c:v>16.625687148736024</c:v>
                </c:pt>
                <c:pt idx="922">
                  <c:v>16.651803562883071</c:v>
                </c:pt>
                <c:pt idx="923">
                  <c:v>16.652770706651442</c:v>
                </c:pt>
                <c:pt idx="924">
                  <c:v>16.659541022447119</c:v>
                </c:pt>
                <c:pt idx="925">
                  <c:v>16.673083418237105</c:v>
                </c:pt>
                <c:pt idx="926">
                  <c:v>16.683718341714023</c:v>
                </c:pt>
                <c:pt idx="927">
                  <c:v>16.701119833101465</c:v>
                </c:pt>
                <c:pt idx="928">
                  <c:v>16.703058989058903</c:v>
                </c:pt>
                <c:pt idx="929">
                  <c:v>16.725296043440441</c:v>
                </c:pt>
                <c:pt idx="930">
                  <c:v>16.72625908154734</c:v>
                </c:pt>
                <c:pt idx="931">
                  <c:v>16.727234903029288</c:v>
                </c:pt>
                <c:pt idx="932">
                  <c:v>16.730129216789177</c:v>
                </c:pt>
                <c:pt idx="933">
                  <c:v>16.74849925578912</c:v>
                </c:pt>
                <c:pt idx="934">
                  <c:v>16.782339795772465</c:v>
                </c:pt>
                <c:pt idx="935">
                  <c:v>16.794912538399409</c:v>
                </c:pt>
                <c:pt idx="936">
                  <c:v>16.798779953134922</c:v>
                </c:pt>
                <c:pt idx="937">
                  <c:v>16.811365334097555</c:v>
                </c:pt>
                <c:pt idx="938">
                  <c:v>16.812311645455402</c:v>
                </c:pt>
                <c:pt idx="939">
                  <c:v>16.821995587216971</c:v>
                </c:pt>
                <c:pt idx="940">
                  <c:v>16.832621296970949</c:v>
                </c:pt>
                <c:pt idx="941">
                  <c:v>16.842289073782396</c:v>
                </c:pt>
                <c:pt idx="942">
                  <c:v>16.850029327344554</c:v>
                </c:pt>
                <c:pt idx="943">
                  <c:v>16.859692167238524</c:v>
                </c:pt>
                <c:pt idx="944">
                  <c:v>16.907087052875472</c:v>
                </c:pt>
                <c:pt idx="945">
                  <c:v>16.91482202706311</c:v>
                </c:pt>
                <c:pt idx="946">
                  <c:v>16.918679609545102</c:v>
                </c:pt>
                <c:pt idx="947">
                  <c:v>16.94575961182899</c:v>
                </c:pt>
                <c:pt idx="948">
                  <c:v>16.959299792664059</c:v>
                </c:pt>
                <c:pt idx="949">
                  <c:v>16.965096219427156</c:v>
                </c:pt>
                <c:pt idx="950">
                  <c:v>16.978630975844489</c:v>
                </c:pt>
                <c:pt idx="951">
                  <c:v>16.980574769926317</c:v>
                </c:pt>
                <c:pt idx="952">
                  <c:v>16.98733776592546</c:v>
                </c:pt>
                <c:pt idx="953">
                  <c:v>16.991206774995103</c:v>
                </c:pt>
                <c:pt idx="954">
                  <c:v>16.994104518197506</c:v>
                </c:pt>
                <c:pt idx="955">
                  <c:v>16.995065573901218</c:v>
                </c:pt>
                <c:pt idx="956">
                  <c:v>16.998932123376321</c:v>
                </c:pt>
                <c:pt idx="957">
                  <c:v>17.003784068729736</c:v>
                </c:pt>
                <c:pt idx="958">
                  <c:v>17.023107446219459</c:v>
                </c:pt>
                <c:pt idx="959">
                  <c:v>17.032790357858797</c:v>
                </c:pt>
                <c:pt idx="960">
                  <c:v>17.036641081782346</c:v>
                </c:pt>
                <c:pt idx="961">
                  <c:v>17.052125451538451</c:v>
                </c:pt>
                <c:pt idx="962">
                  <c:v>17.065654806745581</c:v>
                </c:pt>
                <c:pt idx="963">
                  <c:v>17.100471110510966</c:v>
                </c:pt>
                <c:pt idx="964">
                  <c:v>17.101433862723407</c:v>
                </c:pt>
                <c:pt idx="965">
                  <c:v>17.108215188351014</c:v>
                </c:pt>
                <c:pt idx="966">
                  <c:v>17.118840160324602</c:v>
                </c:pt>
                <c:pt idx="967">
                  <c:v>17.129483104799689</c:v>
                </c:pt>
                <c:pt idx="968">
                  <c:v>17.147841961206094</c:v>
                </c:pt>
                <c:pt idx="969">
                  <c:v>17.166224929108427</c:v>
                </c:pt>
                <c:pt idx="970">
                  <c:v>17.167189715295486</c:v>
                </c:pt>
                <c:pt idx="971">
                  <c:v>17.17201878233724</c:v>
                </c:pt>
                <c:pt idx="972">
                  <c:v>17.19813251916548</c:v>
                </c:pt>
                <c:pt idx="973">
                  <c:v>17.215542606394642</c:v>
                </c:pt>
                <c:pt idx="974">
                  <c:v>17.234868666520924</c:v>
                </c:pt>
                <c:pt idx="975">
                  <c:v>17.342200235511445</c:v>
                </c:pt>
                <c:pt idx="976">
                  <c:v>17.350912887395211</c:v>
                </c:pt>
                <c:pt idx="977">
                  <c:v>17.366385178843256</c:v>
                </c:pt>
                <c:pt idx="978">
                  <c:v>17.369278395924486</c:v>
                </c:pt>
                <c:pt idx="979">
                  <c:v>17.37798960624805</c:v>
                </c:pt>
                <c:pt idx="980">
                  <c:v>17.40504976498881</c:v>
                </c:pt>
                <c:pt idx="981">
                  <c:v>17.437930915803346</c:v>
                </c:pt>
                <c:pt idx="982">
                  <c:v>17.438907237196201</c:v>
                </c:pt>
                <c:pt idx="983">
                  <c:v>17.447596854932058</c:v>
                </c:pt>
                <c:pt idx="984">
                  <c:v>17.450495458392194</c:v>
                </c:pt>
                <c:pt idx="985">
                  <c:v>17.48821007715275</c:v>
                </c:pt>
                <c:pt idx="986">
                  <c:v>17.502712952342815</c:v>
                </c:pt>
                <c:pt idx="987">
                  <c:v>17.512398799477022</c:v>
                </c:pt>
                <c:pt idx="988">
                  <c:v>17.526898824267764</c:v>
                </c:pt>
                <c:pt idx="989">
                  <c:v>17.528832683445028</c:v>
                </c:pt>
                <c:pt idx="990">
                  <c:v>17.536564548892059</c:v>
                </c:pt>
                <c:pt idx="991">
                  <c:v>17.552026187796521</c:v>
                </c:pt>
                <c:pt idx="992">
                  <c:v>17.552997361801907</c:v>
                </c:pt>
                <c:pt idx="993">
                  <c:v>17.571372502097017</c:v>
                </c:pt>
                <c:pt idx="994">
                  <c:v>17.594590155330071</c:v>
                </c:pt>
                <c:pt idx="995">
                  <c:v>17.605228636371198</c:v>
                </c:pt>
                <c:pt idx="996">
                  <c:v>17.61585349134273</c:v>
                </c:pt>
                <c:pt idx="997">
                  <c:v>17.642930250001861</c:v>
                </c:pt>
                <c:pt idx="998">
                  <c:v>17.654527085574859</c:v>
                </c:pt>
                <c:pt idx="999">
                  <c:v>17.670964661349561</c:v>
                </c:pt>
              </c:numCache>
            </c:numRef>
          </c:xVal>
          <c:yVal>
            <c:numRef>
              <c:f>training!$G$3:$G$1002</c:f>
              <c:numCache>
                <c:formatCode>General</c:formatCode>
                <c:ptCount val="1000"/>
                <c:pt idx="0">
                  <c:v>1.5625E-2</c:v>
                </c:pt>
                <c:pt idx="1">
                  <c:v>2.34375E-2</c:v>
                </c:pt>
                <c:pt idx="2">
                  <c:v>4.1666666666666664E-2</c:v>
                </c:pt>
                <c:pt idx="3">
                  <c:v>5.078125E-2</c:v>
                </c:pt>
                <c:pt idx="4">
                  <c:v>5.3124999999999999E-2</c:v>
                </c:pt>
                <c:pt idx="5">
                  <c:v>5.9895833333333336E-2</c:v>
                </c:pt>
                <c:pt idx="6">
                  <c:v>8.0357142857142863E-2</c:v>
                </c:pt>
                <c:pt idx="7">
                  <c:v>9.5982142857142863E-2</c:v>
                </c:pt>
                <c:pt idx="8">
                  <c:v>0.12723214285714285</c:v>
                </c:pt>
                <c:pt idx="9">
                  <c:v>0.14285714285714285</c:v>
                </c:pt>
                <c:pt idx="10">
                  <c:v>0.16071428571428573</c:v>
                </c:pt>
                <c:pt idx="11">
                  <c:v>0.16964285714285715</c:v>
                </c:pt>
                <c:pt idx="12">
                  <c:v>0.19196428571428573</c:v>
                </c:pt>
                <c:pt idx="13">
                  <c:v>0.18303571428571427</c:v>
                </c:pt>
                <c:pt idx="14">
                  <c:v>0.19196428571428573</c:v>
                </c:pt>
                <c:pt idx="15">
                  <c:v>0.19196428571428573</c:v>
                </c:pt>
                <c:pt idx="16">
                  <c:v>0.20758928571428573</c:v>
                </c:pt>
                <c:pt idx="17">
                  <c:v>0.203125</c:v>
                </c:pt>
                <c:pt idx="18">
                  <c:v>0.21875</c:v>
                </c:pt>
                <c:pt idx="19">
                  <c:v>0.22991071428571427</c:v>
                </c:pt>
                <c:pt idx="20">
                  <c:v>0.23660714285714285</c:v>
                </c:pt>
                <c:pt idx="21">
                  <c:v>0.24553571428571427</c:v>
                </c:pt>
                <c:pt idx="22">
                  <c:v>0.2544642857142857</c:v>
                </c:pt>
                <c:pt idx="23">
                  <c:v>0.26785714285714285</c:v>
                </c:pt>
                <c:pt idx="24">
                  <c:v>0.2767857142857143</c:v>
                </c:pt>
                <c:pt idx="25">
                  <c:v>0.3080357142857143</c:v>
                </c:pt>
                <c:pt idx="26">
                  <c:v>0.31026785714285715</c:v>
                </c:pt>
                <c:pt idx="27">
                  <c:v>0.34151785714285715</c:v>
                </c:pt>
                <c:pt idx="28">
                  <c:v>0.34375</c:v>
                </c:pt>
                <c:pt idx="29">
                  <c:v>0.3638392857142857</c:v>
                </c:pt>
                <c:pt idx="30">
                  <c:v>0.34598214285714285</c:v>
                </c:pt>
                <c:pt idx="31">
                  <c:v>0.3705357142857143</c:v>
                </c:pt>
                <c:pt idx="32">
                  <c:v>0.35714285714285715</c:v>
                </c:pt>
                <c:pt idx="33">
                  <c:v>0.35267857142857145</c:v>
                </c:pt>
                <c:pt idx="34">
                  <c:v>0.36607142857142855</c:v>
                </c:pt>
                <c:pt idx="35">
                  <c:v>0.38392857142857145</c:v>
                </c:pt>
                <c:pt idx="36">
                  <c:v>0.3638392857142857</c:v>
                </c:pt>
                <c:pt idx="37">
                  <c:v>0.37723214285714285</c:v>
                </c:pt>
                <c:pt idx="38">
                  <c:v>0.375</c:v>
                </c:pt>
                <c:pt idx="39">
                  <c:v>0.38169642857142855</c:v>
                </c:pt>
                <c:pt idx="40">
                  <c:v>0.38392857142857145</c:v>
                </c:pt>
                <c:pt idx="41">
                  <c:v>0.36160714285714285</c:v>
                </c:pt>
                <c:pt idx="42">
                  <c:v>0.36607142857142855</c:v>
                </c:pt>
                <c:pt idx="43">
                  <c:v>0.38392857142857145</c:v>
                </c:pt>
                <c:pt idx="44">
                  <c:v>0.3794642857142857</c:v>
                </c:pt>
                <c:pt idx="45">
                  <c:v>0.37723214285714285</c:v>
                </c:pt>
                <c:pt idx="46">
                  <c:v>0.39285714285714285</c:v>
                </c:pt>
                <c:pt idx="47">
                  <c:v>0.38392857142857145</c:v>
                </c:pt>
                <c:pt idx="48">
                  <c:v>0.40401785714285715</c:v>
                </c:pt>
                <c:pt idx="49">
                  <c:v>0.40625</c:v>
                </c:pt>
                <c:pt idx="50">
                  <c:v>0.3950892857142857</c:v>
                </c:pt>
                <c:pt idx="51">
                  <c:v>0.4017857142857143</c:v>
                </c:pt>
                <c:pt idx="52">
                  <c:v>0.40401785714285715</c:v>
                </c:pt>
                <c:pt idx="53">
                  <c:v>0.3861607142857143</c:v>
                </c:pt>
                <c:pt idx="54">
                  <c:v>0.421875</c:v>
                </c:pt>
                <c:pt idx="55">
                  <c:v>0.40625</c:v>
                </c:pt>
                <c:pt idx="56">
                  <c:v>0.41517857142857145</c:v>
                </c:pt>
                <c:pt idx="57">
                  <c:v>0.41964285714285715</c:v>
                </c:pt>
                <c:pt idx="58">
                  <c:v>0.41964285714285715</c:v>
                </c:pt>
                <c:pt idx="59">
                  <c:v>0.41964285714285715</c:v>
                </c:pt>
                <c:pt idx="60">
                  <c:v>0.42857142857142855</c:v>
                </c:pt>
                <c:pt idx="61">
                  <c:v>0.42857142857142855</c:v>
                </c:pt>
                <c:pt idx="62">
                  <c:v>0.4486607142857143</c:v>
                </c:pt>
                <c:pt idx="63">
                  <c:v>0.4330357142857143</c:v>
                </c:pt>
                <c:pt idx="64">
                  <c:v>0.4330357142857143</c:v>
                </c:pt>
                <c:pt idx="65">
                  <c:v>0.44419642857142855</c:v>
                </c:pt>
                <c:pt idx="66">
                  <c:v>0.43973214285714285</c:v>
                </c:pt>
                <c:pt idx="67">
                  <c:v>0.4486607142857143</c:v>
                </c:pt>
                <c:pt idx="68">
                  <c:v>0.4375</c:v>
                </c:pt>
                <c:pt idx="69">
                  <c:v>0.41294642857142855</c:v>
                </c:pt>
                <c:pt idx="70">
                  <c:v>0.39955357142857145</c:v>
                </c:pt>
                <c:pt idx="71">
                  <c:v>0.39732142857142855</c:v>
                </c:pt>
                <c:pt idx="72">
                  <c:v>0.39285714285714285</c:v>
                </c:pt>
                <c:pt idx="73">
                  <c:v>0.40401785714285715</c:v>
                </c:pt>
                <c:pt idx="74">
                  <c:v>0.390625</c:v>
                </c:pt>
                <c:pt idx="75">
                  <c:v>0.3861607142857143</c:v>
                </c:pt>
                <c:pt idx="76">
                  <c:v>0.3950892857142857</c:v>
                </c:pt>
                <c:pt idx="77">
                  <c:v>0.40401785714285715</c:v>
                </c:pt>
                <c:pt idx="78">
                  <c:v>0.41517857142857145</c:v>
                </c:pt>
                <c:pt idx="79">
                  <c:v>0.421875</c:v>
                </c:pt>
                <c:pt idx="80">
                  <c:v>0.41964285714285715</c:v>
                </c:pt>
                <c:pt idx="81">
                  <c:v>0.41517857142857145</c:v>
                </c:pt>
                <c:pt idx="82">
                  <c:v>0.421875</c:v>
                </c:pt>
                <c:pt idx="83">
                  <c:v>0.43080357142857145</c:v>
                </c:pt>
                <c:pt idx="84">
                  <c:v>0.4486607142857143</c:v>
                </c:pt>
                <c:pt idx="85">
                  <c:v>0.453125</c:v>
                </c:pt>
                <c:pt idx="86">
                  <c:v>0.4575892857142857</c:v>
                </c:pt>
                <c:pt idx="87">
                  <c:v>0.45535714285714285</c:v>
                </c:pt>
                <c:pt idx="88">
                  <c:v>0.45535714285714285</c:v>
                </c:pt>
                <c:pt idx="89">
                  <c:v>0.4575892857142857</c:v>
                </c:pt>
                <c:pt idx="90">
                  <c:v>0.45535714285714285</c:v>
                </c:pt>
                <c:pt idx="91">
                  <c:v>0.453125</c:v>
                </c:pt>
                <c:pt idx="92">
                  <c:v>0.4419642857142857</c:v>
                </c:pt>
                <c:pt idx="93">
                  <c:v>0.4330357142857143</c:v>
                </c:pt>
                <c:pt idx="94">
                  <c:v>0.4375</c:v>
                </c:pt>
                <c:pt idx="95">
                  <c:v>0.4375</c:v>
                </c:pt>
                <c:pt idx="96">
                  <c:v>0.4330357142857143</c:v>
                </c:pt>
                <c:pt idx="97">
                  <c:v>0.44419642857142855</c:v>
                </c:pt>
                <c:pt idx="98">
                  <c:v>0.4263392857142857</c:v>
                </c:pt>
                <c:pt idx="99">
                  <c:v>0.43973214285714285</c:v>
                </c:pt>
                <c:pt idx="100">
                  <c:v>0.4486607142857143</c:v>
                </c:pt>
                <c:pt idx="101">
                  <c:v>0.44642857142857145</c:v>
                </c:pt>
                <c:pt idx="102">
                  <c:v>0.453125</c:v>
                </c:pt>
                <c:pt idx="103">
                  <c:v>0.4486607142857143</c:v>
                </c:pt>
                <c:pt idx="104">
                  <c:v>0.44642857142857145</c:v>
                </c:pt>
                <c:pt idx="105">
                  <c:v>0.45982142857142855</c:v>
                </c:pt>
                <c:pt idx="106">
                  <c:v>0.4486607142857143</c:v>
                </c:pt>
                <c:pt idx="107">
                  <c:v>0.4375</c:v>
                </c:pt>
                <c:pt idx="108">
                  <c:v>0.4419642857142857</c:v>
                </c:pt>
                <c:pt idx="109">
                  <c:v>0.45089285714285715</c:v>
                </c:pt>
                <c:pt idx="110">
                  <c:v>0.47767857142857145</c:v>
                </c:pt>
                <c:pt idx="111">
                  <c:v>0.453125</c:v>
                </c:pt>
                <c:pt idx="112">
                  <c:v>0.4642857142857143</c:v>
                </c:pt>
                <c:pt idx="113">
                  <c:v>0.47544642857142855</c:v>
                </c:pt>
                <c:pt idx="114">
                  <c:v>0.4799107142857143</c:v>
                </c:pt>
                <c:pt idx="115">
                  <c:v>0.48660714285714285</c:v>
                </c:pt>
                <c:pt idx="116">
                  <c:v>0.5</c:v>
                </c:pt>
                <c:pt idx="117">
                  <c:v>0.47767857142857145</c:v>
                </c:pt>
                <c:pt idx="118">
                  <c:v>0.49107142857142855</c:v>
                </c:pt>
                <c:pt idx="119">
                  <c:v>0.48214285714285715</c:v>
                </c:pt>
                <c:pt idx="120">
                  <c:v>0.4732142857142857</c:v>
                </c:pt>
                <c:pt idx="121">
                  <c:v>0.4799107142857143</c:v>
                </c:pt>
                <c:pt idx="122">
                  <c:v>0.4799107142857143</c:v>
                </c:pt>
                <c:pt idx="123">
                  <c:v>0.45535714285714285</c:v>
                </c:pt>
                <c:pt idx="124">
                  <c:v>0.4575892857142857</c:v>
                </c:pt>
                <c:pt idx="125">
                  <c:v>0.453125</c:v>
                </c:pt>
                <c:pt idx="126">
                  <c:v>0.46651785714285715</c:v>
                </c:pt>
                <c:pt idx="127">
                  <c:v>0.46875</c:v>
                </c:pt>
                <c:pt idx="128">
                  <c:v>0.48660714285714285</c:v>
                </c:pt>
                <c:pt idx="129">
                  <c:v>0.47098214285714285</c:v>
                </c:pt>
                <c:pt idx="130">
                  <c:v>0.46875</c:v>
                </c:pt>
                <c:pt idx="131">
                  <c:v>0.48660714285714285</c:v>
                </c:pt>
                <c:pt idx="132">
                  <c:v>0.49776785714285715</c:v>
                </c:pt>
                <c:pt idx="133">
                  <c:v>0.484375</c:v>
                </c:pt>
                <c:pt idx="134">
                  <c:v>0.49776785714285715</c:v>
                </c:pt>
                <c:pt idx="135">
                  <c:v>0.47098214285714285</c:v>
                </c:pt>
                <c:pt idx="136">
                  <c:v>0.47544642857142855</c:v>
                </c:pt>
                <c:pt idx="137">
                  <c:v>0.49776785714285715</c:v>
                </c:pt>
                <c:pt idx="138">
                  <c:v>0.49107142857142855</c:v>
                </c:pt>
                <c:pt idx="139">
                  <c:v>0.4955357142857143</c:v>
                </c:pt>
                <c:pt idx="140">
                  <c:v>0.49107142857142855</c:v>
                </c:pt>
                <c:pt idx="141">
                  <c:v>0.48660714285714285</c:v>
                </c:pt>
                <c:pt idx="142">
                  <c:v>0.5022321428571429</c:v>
                </c:pt>
                <c:pt idx="143">
                  <c:v>0.5111607142857143</c:v>
                </c:pt>
                <c:pt idx="144">
                  <c:v>0.49107142857142855</c:v>
                </c:pt>
                <c:pt idx="145">
                  <c:v>0.4955357142857143</c:v>
                </c:pt>
                <c:pt idx="146">
                  <c:v>0.4799107142857143</c:v>
                </c:pt>
                <c:pt idx="147">
                  <c:v>0.49330357142857145</c:v>
                </c:pt>
                <c:pt idx="148">
                  <c:v>0.4955357142857143</c:v>
                </c:pt>
                <c:pt idx="149">
                  <c:v>0.484375</c:v>
                </c:pt>
                <c:pt idx="150">
                  <c:v>0.49330357142857145</c:v>
                </c:pt>
                <c:pt idx="151">
                  <c:v>0.4888392857142857</c:v>
                </c:pt>
                <c:pt idx="152">
                  <c:v>0.484375</c:v>
                </c:pt>
                <c:pt idx="153">
                  <c:v>0.49776785714285715</c:v>
                </c:pt>
                <c:pt idx="154">
                  <c:v>0.48660714285714285</c:v>
                </c:pt>
                <c:pt idx="155">
                  <c:v>0.4888392857142857</c:v>
                </c:pt>
                <c:pt idx="156">
                  <c:v>0.5089285714285714</c:v>
                </c:pt>
                <c:pt idx="157">
                  <c:v>0.5022321428571429</c:v>
                </c:pt>
                <c:pt idx="158">
                  <c:v>0.5089285714285714</c:v>
                </c:pt>
                <c:pt idx="159">
                  <c:v>0.5089285714285714</c:v>
                </c:pt>
                <c:pt idx="160">
                  <c:v>0.5089285714285714</c:v>
                </c:pt>
                <c:pt idx="161">
                  <c:v>0.5290178571428571</c:v>
                </c:pt>
                <c:pt idx="162">
                  <c:v>0.5178571428571429</c:v>
                </c:pt>
                <c:pt idx="163">
                  <c:v>0.5044642857142857</c:v>
                </c:pt>
                <c:pt idx="164">
                  <c:v>0.5111607142857143</c:v>
                </c:pt>
                <c:pt idx="165">
                  <c:v>0.5334821428571429</c:v>
                </c:pt>
                <c:pt idx="166">
                  <c:v>0.5357142857142857</c:v>
                </c:pt>
                <c:pt idx="167">
                  <c:v>0.5446428571428571</c:v>
                </c:pt>
                <c:pt idx="168">
                  <c:v>0.5401785714285714</c:v>
                </c:pt>
                <c:pt idx="169">
                  <c:v>0.5535714285714286</c:v>
                </c:pt>
                <c:pt idx="170">
                  <c:v>0.5379464285714286</c:v>
                </c:pt>
                <c:pt idx="171">
                  <c:v>0.5379464285714286</c:v>
                </c:pt>
                <c:pt idx="172">
                  <c:v>0.5357142857142857</c:v>
                </c:pt>
                <c:pt idx="173">
                  <c:v>0.5178571428571429</c:v>
                </c:pt>
                <c:pt idx="174">
                  <c:v>0.5178571428571429</c:v>
                </c:pt>
                <c:pt idx="175">
                  <c:v>0.5022321428571429</c:v>
                </c:pt>
                <c:pt idx="176">
                  <c:v>0.5</c:v>
                </c:pt>
                <c:pt idx="177">
                  <c:v>0.5178571428571429</c:v>
                </c:pt>
                <c:pt idx="178">
                  <c:v>0.5066964285714286</c:v>
                </c:pt>
                <c:pt idx="179">
                  <c:v>0.49776785714285715</c:v>
                </c:pt>
                <c:pt idx="180">
                  <c:v>0.5267857142857143</c:v>
                </c:pt>
                <c:pt idx="181">
                  <c:v>0.49776785714285715</c:v>
                </c:pt>
                <c:pt idx="182">
                  <c:v>0.49107142857142855</c:v>
                </c:pt>
                <c:pt idx="183">
                  <c:v>0.48660714285714285</c:v>
                </c:pt>
                <c:pt idx="184">
                  <c:v>0.4888392857142857</c:v>
                </c:pt>
                <c:pt idx="185">
                  <c:v>0.5111607142857143</c:v>
                </c:pt>
                <c:pt idx="186">
                  <c:v>0.5022321428571429</c:v>
                </c:pt>
                <c:pt idx="187">
                  <c:v>0.5044642857142857</c:v>
                </c:pt>
                <c:pt idx="188">
                  <c:v>0.515625</c:v>
                </c:pt>
                <c:pt idx="189">
                  <c:v>0.5446428571428571</c:v>
                </c:pt>
                <c:pt idx="190">
                  <c:v>0.546875</c:v>
                </c:pt>
                <c:pt idx="191">
                  <c:v>0.5580357142857143</c:v>
                </c:pt>
                <c:pt idx="192">
                  <c:v>0.5446428571428571</c:v>
                </c:pt>
                <c:pt idx="193">
                  <c:v>0.5691964285714286</c:v>
                </c:pt>
                <c:pt idx="194">
                  <c:v>0.5558035714285714</c:v>
                </c:pt>
                <c:pt idx="195">
                  <c:v>0.5558035714285714</c:v>
                </c:pt>
                <c:pt idx="196">
                  <c:v>0.5580357142857143</c:v>
                </c:pt>
                <c:pt idx="197">
                  <c:v>0.5535714285714286</c:v>
                </c:pt>
                <c:pt idx="198">
                  <c:v>0.5580357142857143</c:v>
                </c:pt>
                <c:pt idx="199">
                  <c:v>0.5446428571428571</c:v>
                </c:pt>
                <c:pt idx="200">
                  <c:v>0.5111607142857143</c:v>
                </c:pt>
                <c:pt idx="201">
                  <c:v>0.5133928571428571</c:v>
                </c:pt>
                <c:pt idx="202">
                  <c:v>0.5379464285714286</c:v>
                </c:pt>
                <c:pt idx="203">
                  <c:v>0.5223214285714286</c:v>
                </c:pt>
                <c:pt idx="204">
                  <c:v>0.5178571428571429</c:v>
                </c:pt>
                <c:pt idx="205">
                  <c:v>0.4888392857142857</c:v>
                </c:pt>
                <c:pt idx="206">
                  <c:v>0.5044642857142857</c:v>
                </c:pt>
                <c:pt idx="207">
                  <c:v>0.5290178571428571</c:v>
                </c:pt>
                <c:pt idx="208">
                  <c:v>0.5290178571428571</c:v>
                </c:pt>
                <c:pt idx="209">
                  <c:v>0.5044642857142857</c:v>
                </c:pt>
                <c:pt idx="210">
                  <c:v>0.5044642857142857</c:v>
                </c:pt>
                <c:pt idx="211">
                  <c:v>0.5111607142857143</c:v>
                </c:pt>
                <c:pt idx="212">
                  <c:v>0.5200892857142857</c:v>
                </c:pt>
                <c:pt idx="213">
                  <c:v>0.53125</c:v>
                </c:pt>
                <c:pt idx="214">
                  <c:v>0.53125</c:v>
                </c:pt>
                <c:pt idx="215">
                  <c:v>0.5290178571428571</c:v>
                </c:pt>
                <c:pt idx="216">
                  <c:v>0.546875</c:v>
                </c:pt>
                <c:pt idx="217">
                  <c:v>0.5513392857142857</c:v>
                </c:pt>
                <c:pt idx="218">
                  <c:v>0.5491071428571429</c:v>
                </c:pt>
                <c:pt idx="219">
                  <c:v>0.5580357142857143</c:v>
                </c:pt>
                <c:pt idx="220">
                  <c:v>0.5446428571428571</c:v>
                </c:pt>
                <c:pt idx="221">
                  <c:v>0.546875</c:v>
                </c:pt>
                <c:pt idx="222">
                  <c:v>0.5513392857142857</c:v>
                </c:pt>
                <c:pt idx="223">
                  <c:v>0.5401785714285714</c:v>
                </c:pt>
                <c:pt idx="224">
                  <c:v>0.53125</c:v>
                </c:pt>
                <c:pt idx="225">
                  <c:v>0.5446428571428571</c:v>
                </c:pt>
                <c:pt idx="226">
                  <c:v>0.5424107142857143</c:v>
                </c:pt>
                <c:pt idx="227">
                  <c:v>0.5290178571428571</c:v>
                </c:pt>
                <c:pt idx="228">
                  <c:v>0.5089285714285714</c:v>
                </c:pt>
                <c:pt idx="229">
                  <c:v>0.49776785714285715</c:v>
                </c:pt>
                <c:pt idx="230">
                  <c:v>0.4955357142857143</c:v>
                </c:pt>
                <c:pt idx="231">
                  <c:v>0.5200892857142857</c:v>
                </c:pt>
                <c:pt idx="232">
                  <c:v>0.5111607142857143</c:v>
                </c:pt>
                <c:pt idx="233">
                  <c:v>0.49330357142857145</c:v>
                </c:pt>
                <c:pt idx="234">
                  <c:v>0.49330357142857145</c:v>
                </c:pt>
                <c:pt idx="235">
                  <c:v>0.5</c:v>
                </c:pt>
                <c:pt idx="236">
                  <c:v>0.5111607142857143</c:v>
                </c:pt>
                <c:pt idx="237">
                  <c:v>0.5111607142857143</c:v>
                </c:pt>
                <c:pt idx="238">
                  <c:v>0.4955357142857143</c:v>
                </c:pt>
                <c:pt idx="239">
                  <c:v>0.49330357142857145</c:v>
                </c:pt>
                <c:pt idx="240">
                  <c:v>0.5111607142857143</c:v>
                </c:pt>
                <c:pt idx="241">
                  <c:v>0.5245535714285714</c:v>
                </c:pt>
                <c:pt idx="242">
                  <c:v>0.5200892857142857</c:v>
                </c:pt>
                <c:pt idx="243">
                  <c:v>0.5089285714285714</c:v>
                </c:pt>
                <c:pt idx="244">
                  <c:v>0.5178571428571429</c:v>
                </c:pt>
                <c:pt idx="245">
                  <c:v>0.5178571428571429</c:v>
                </c:pt>
                <c:pt idx="246">
                  <c:v>0.5111607142857143</c:v>
                </c:pt>
                <c:pt idx="247">
                  <c:v>0.5089285714285714</c:v>
                </c:pt>
                <c:pt idx="248">
                  <c:v>0.5089285714285714</c:v>
                </c:pt>
                <c:pt idx="249">
                  <c:v>0.5200892857142857</c:v>
                </c:pt>
                <c:pt idx="250">
                  <c:v>0.5446428571428571</c:v>
                </c:pt>
                <c:pt idx="251">
                  <c:v>0.5491071428571429</c:v>
                </c:pt>
                <c:pt idx="252">
                  <c:v>0.5647321428571429</c:v>
                </c:pt>
                <c:pt idx="253">
                  <c:v>0.5825892857142857</c:v>
                </c:pt>
                <c:pt idx="254">
                  <c:v>0.5803571428571429</c:v>
                </c:pt>
                <c:pt idx="255">
                  <c:v>0.5825892857142857</c:v>
                </c:pt>
                <c:pt idx="256">
                  <c:v>0.5803571428571429</c:v>
                </c:pt>
                <c:pt idx="257">
                  <c:v>0.5602678571428571</c:v>
                </c:pt>
                <c:pt idx="258">
                  <c:v>0.5535714285714286</c:v>
                </c:pt>
                <c:pt idx="259">
                  <c:v>0.546875</c:v>
                </c:pt>
                <c:pt idx="260">
                  <c:v>0.5513392857142857</c:v>
                </c:pt>
                <c:pt idx="261">
                  <c:v>0.5513392857142857</c:v>
                </c:pt>
                <c:pt idx="262">
                  <c:v>0.5491071428571429</c:v>
                </c:pt>
                <c:pt idx="263">
                  <c:v>0.5580357142857143</c:v>
                </c:pt>
                <c:pt idx="264">
                  <c:v>0.5625</c:v>
                </c:pt>
                <c:pt idx="265">
                  <c:v>0.5625</c:v>
                </c:pt>
                <c:pt idx="266">
                  <c:v>0.5513392857142857</c:v>
                </c:pt>
                <c:pt idx="267">
                  <c:v>0.5446428571428571</c:v>
                </c:pt>
                <c:pt idx="268">
                  <c:v>0.5580357142857143</c:v>
                </c:pt>
                <c:pt idx="269">
                  <c:v>0.5714285714285714</c:v>
                </c:pt>
                <c:pt idx="270">
                  <c:v>0.5647321428571429</c:v>
                </c:pt>
                <c:pt idx="271">
                  <c:v>0.5647321428571429</c:v>
                </c:pt>
                <c:pt idx="272">
                  <c:v>0.5736607142857143</c:v>
                </c:pt>
                <c:pt idx="273">
                  <c:v>0.5892857142857143</c:v>
                </c:pt>
                <c:pt idx="274">
                  <c:v>0.5803571428571429</c:v>
                </c:pt>
                <c:pt idx="275">
                  <c:v>0.5602678571428571</c:v>
                </c:pt>
                <c:pt idx="276">
                  <c:v>0.5401785714285714</c:v>
                </c:pt>
                <c:pt idx="277">
                  <c:v>0.5357142857142857</c:v>
                </c:pt>
                <c:pt idx="278">
                  <c:v>0.5357142857142857</c:v>
                </c:pt>
                <c:pt idx="279">
                  <c:v>0.5379464285714286</c:v>
                </c:pt>
                <c:pt idx="280">
                  <c:v>0.5379464285714286</c:v>
                </c:pt>
                <c:pt idx="281">
                  <c:v>0.5491071428571429</c:v>
                </c:pt>
                <c:pt idx="282">
                  <c:v>0.5669642857142857</c:v>
                </c:pt>
                <c:pt idx="283">
                  <c:v>0.5825892857142857</c:v>
                </c:pt>
                <c:pt idx="284">
                  <c:v>0.5736607142857143</c:v>
                </c:pt>
                <c:pt idx="285">
                  <c:v>0.5758928571428571</c:v>
                </c:pt>
                <c:pt idx="286">
                  <c:v>0.5870535714285714</c:v>
                </c:pt>
                <c:pt idx="287">
                  <c:v>0.5736607142857143</c:v>
                </c:pt>
                <c:pt idx="288">
                  <c:v>0.5803571428571429</c:v>
                </c:pt>
                <c:pt idx="289">
                  <c:v>0.5647321428571429</c:v>
                </c:pt>
                <c:pt idx="290">
                  <c:v>0.5580357142857143</c:v>
                </c:pt>
                <c:pt idx="291">
                  <c:v>0.5736607142857143</c:v>
                </c:pt>
                <c:pt idx="292">
                  <c:v>0.5691964285714286</c:v>
                </c:pt>
                <c:pt idx="293">
                  <c:v>0.546875</c:v>
                </c:pt>
                <c:pt idx="294">
                  <c:v>0.5580357142857143</c:v>
                </c:pt>
                <c:pt idx="295">
                  <c:v>0.5491071428571429</c:v>
                </c:pt>
                <c:pt idx="296">
                  <c:v>0.5491071428571429</c:v>
                </c:pt>
                <c:pt idx="297">
                  <c:v>0.5424107142857143</c:v>
                </c:pt>
                <c:pt idx="298">
                  <c:v>0.5401785714285714</c:v>
                </c:pt>
                <c:pt idx="299">
                  <c:v>0.5491071428571429</c:v>
                </c:pt>
                <c:pt idx="300">
                  <c:v>0.5558035714285714</c:v>
                </c:pt>
                <c:pt idx="301">
                  <c:v>0.5558035714285714</c:v>
                </c:pt>
                <c:pt idx="302">
                  <c:v>0.5513392857142857</c:v>
                </c:pt>
                <c:pt idx="303">
                  <c:v>0.5602678571428571</c:v>
                </c:pt>
                <c:pt idx="304">
                  <c:v>0.5714285714285714</c:v>
                </c:pt>
                <c:pt idx="305">
                  <c:v>0.578125</c:v>
                </c:pt>
                <c:pt idx="306">
                  <c:v>0.5625</c:v>
                </c:pt>
                <c:pt idx="307">
                  <c:v>0.5558035714285714</c:v>
                </c:pt>
                <c:pt idx="308">
                  <c:v>0.5558035714285714</c:v>
                </c:pt>
                <c:pt idx="309">
                  <c:v>0.5691964285714286</c:v>
                </c:pt>
                <c:pt idx="310">
                  <c:v>0.5535714285714286</c:v>
                </c:pt>
                <c:pt idx="311">
                  <c:v>0.5691964285714286</c:v>
                </c:pt>
                <c:pt idx="312">
                  <c:v>0.5602678571428571</c:v>
                </c:pt>
                <c:pt idx="313">
                  <c:v>0.546875</c:v>
                </c:pt>
                <c:pt idx="314">
                  <c:v>0.5491071428571429</c:v>
                </c:pt>
                <c:pt idx="315">
                  <c:v>0.5580357142857143</c:v>
                </c:pt>
                <c:pt idx="316">
                  <c:v>0.5446428571428571</c:v>
                </c:pt>
                <c:pt idx="317">
                  <c:v>0.5535714285714286</c:v>
                </c:pt>
                <c:pt idx="318">
                  <c:v>0.5379464285714286</c:v>
                </c:pt>
                <c:pt idx="319">
                  <c:v>0.5491071428571429</c:v>
                </c:pt>
                <c:pt idx="320">
                  <c:v>0.5691964285714286</c:v>
                </c:pt>
                <c:pt idx="321">
                  <c:v>0.5669642857142857</c:v>
                </c:pt>
                <c:pt idx="322">
                  <c:v>0.5513392857142857</c:v>
                </c:pt>
                <c:pt idx="323">
                  <c:v>0.5647321428571429</c:v>
                </c:pt>
                <c:pt idx="324">
                  <c:v>0.5647321428571429</c:v>
                </c:pt>
                <c:pt idx="325">
                  <c:v>0.5647321428571429</c:v>
                </c:pt>
                <c:pt idx="326">
                  <c:v>0.5602678571428571</c:v>
                </c:pt>
                <c:pt idx="327">
                  <c:v>0.5669642857142857</c:v>
                </c:pt>
                <c:pt idx="328">
                  <c:v>0.5602678571428571</c:v>
                </c:pt>
                <c:pt idx="329">
                  <c:v>0.5558035714285714</c:v>
                </c:pt>
                <c:pt idx="330">
                  <c:v>0.5401785714285714</c:v>
                </c:pt>
                <c:pt idx="331">
                  <c:v>0.546875</c:v>
                </c:pt>
                <c:pt idx="332">
                  <c:v>0.5424107142857143</c:v>
                </c:pt>
                <c:pt idx="333">
                  <c:v>0.5580357142857143</c:v>
                </c:pt>
                <c:pt idx="334">
                  <c:v>0.546875</c:v>
                </c:pt>
                <c:pt idx="335">
                  <c:v>0.5714285714285714</c:v>
                </c:pt>
                <c:pt idx="336">
                  <c:v>0.5915178571428571</c:v>
                </c:pt>
                <c:pt idx="337">
                  <c:v>0.609375</c:v>
                </c:pt>
                <c:pt idx="338">
                  <c:v>0.6160714285714286</c:v>
                </c:pt>
                <c:pt idx="339">
                  <c:v>0.6183035714285714</c:v>
                </c:pt>
                <c:pt idx="340">
                  <c:v>0.5982142857142857</c:v>
                </c:pt>
                <c:pt idx="341">
                  <c:v>0.6116071428571429</c:v>
                </c:pt>
                <c:pt idx="342">
                  <c:v>0.625</c:v>
                </c:pt>
                <c:pt idx="343">
                  <c:v>0.6227678571428571</c:v>
                </c:pt>
                <c:pt idx="344">
                  <c:v>0.6272321428571429</c:v>
                </c:pt>
                <c:pt idx="345">
                  <c:v>0.6428571428571429</c:v>
                </c:pt>
                <c:pt idx="346">
                  <c:v>0.640625</c:v>
                </c:pt>
                <c:pt idx="347">
                  <c:v>0.6852678571428571</c:v>
                </c:pt>
                <c:pt idx="348">
                  <c:v>0.6897321428571429</c:v>
                </c:pt>
                <c:pt idx="349">
                  <c:v>0.6696428571428571</c:v>
                </c:pt>
                <c:pt idx="350">
                  <c:v>0.6674107142857143</c:v>
                </c:pt>
                <c:pt idx="351">
                  <c:v>0.6696428571428571</c:v>
                </c:pt>
                <c:pt idx="352">
                  <c:v>0.6629464285714286</c:v>
                </c:pt>
                <c:pt idx="353">
                  <c:v>0.6808035714285714</c:v>
                </c:pt>
                <c:pt idx="354">
                  <c:v>0.6607142857142857</c:v>
                </c:pt>
                <c:pt idx="355">
                  <c:v>0.6629464285714286</c:v>
                </c:pt>
                <c:pt idx="356">
                  <c:v>0.6674107142857143</c:v>
                </c:pt>
                <c:pt idx="357">
                  <c:v>0.6651785714285714</c:v>
                </c:pt>
                <c:pt idx="358">
                  <c:v>0.65625</c:v>
                </c:pt>
                <c:pt idx="359">
                  <c:v>0.6629464285714286</c:v>
                </c:pt>
                <c:pt idx="360">
                  <c:v>0.65625</c:v>
                </c:pt>
                <c:pt idx="361">
                  <c:v>0.6607142857142857</c:v>
                </c:pt>
                <c:pt idx="362">
                  <c:v>0.65625</c:v>
                </c:pt>
                <c:pt idx="363">
                  <c:v>0.6651785714285714</c:v>
                </c:pt>
                <c:pt idx="364">
                  <c:v>0.6674107142857143</c:v>
                </c:pt>
                <c:pt idx="365">
                  <c:v>0.6785714285714286</c:v>
                </c:pt>
                <c:pt idx="366">
                  <c:v>0.6741071428571429</c:v>
                </c:pt>
                <c:pt idx="367">
                  <c:v>0.6875</c:v>
                </c:pt>
                <c:pt idx="368">
                  <c:v>0.6696428571428571</c:v>
                </c:pt>
                <c:pt idx="369">
                  <c:v>0.6741071428571429</c:v>
                </c:pt>
                <c:pt idx="370">
                  <c:v>0.6785714285714286</c:v>
                </c:pt>
                <c:pt idx="371">
                  <c:v>0.6875</c:v>
                </c:pt>
                <c:pt idx="372">
                  <c:v>0.6785714285714286</c:v>
                </c:pt>
                <c:pt idx="373">
                  <c:v>0.6808035714285714</c:v>
                </c:pt>
                <c:pt idx="374">
                  <c:v>0.6741071428571429</c:v>
                </c:pt>
                <c:pt idx="375">
                  <c:v>0.671875</c:v>
                </c:pt>
                <c:pt idx="376">
                  <c:v>0.671875</c:v>
                </c:pt>
                <c:pt idx="377">
                  <c:v>0.6696428571428571</c:v>
                </c:pt>
                <c:pt idx="378">
                  <c:v>0.6629464285714286</c:v>
                </c:pt>
                <c:pt idx="379">
                  <c:v>0.6517857142857143</c:v>
                </c:pt>
                <c:pt idx="380">
                  <c:v>0.6473214285714286</c:v>
                </c:pt>
                <c:pt idx="381">
                  <c:v>0.6339285714285714</c:v>
                </c:pt>
                <c:pt idx="382">
                  <c:v>0.6428571428571429</c:v>
                </c:pt>
                <c:pt idx="383">
                  <c:v>0.640625</c:v>
                </c:pt>
                <c:pt idx="384">
                  <c:v>0.6339285714285714</c:v>
                </c:pt>
                <c:pt idx="385">
                  <c:v>0.6227678571428571</c:v>
                </c:pt>
                <c:pt idx="386">
                  <c:v>0.6316964285714286</c:v>
                </c:pt>
                <c:pt idx="387">
                  <c:v>0.6361607142857143</c:v>
                </c:pt>
                <c:pt idx="388">
                  <c:v>0.6629464285714286</c:v>
                </c:pt>
                <c:pt idx="389">
                  <c:v>0.6651785714285714</c:v>
                </c:pt>
                <c:pt idx="390">
                  <c:v>0.6629464285714286</c:v>
                </c:pt>
                <c:pt idx="391">
                  <c:v>0.6651785714285714</c:v>
                </c:pt>
                <c:pt idx="392">
                  <c:v>0.6852678571428571</c:v>
                </c:pt>
                <c:pt idx="393">
                  <c:v>0.6964285714285714</c:v>
                </c:pt>
                <c:pt idx="394">
                  <c:v>0.6808035714285714</c:v>
                </c:pt>
                <c:pt idx="395">
                  <c:v>0.6629464285714286</c:v>
                </c:pt>
                <c:pt idx="396">
                  <c:v>0.6495535714285714</c:v>
                </c:pt>
                <c:pt idx="397">
                  <c:v>0.6540178571428571</c:v>
                </c:pt>
                <c:pt idx="398">
                  <c:v>0.6584821428571429</c:v>
                </c:pt>
                <c:pt idx="399">
                  <c:v>0.65625</c:v>
                </c:pt>
                <c:pt idx="400">
                  <c:v>0.6450892857142857</c:v>
                </c:pt>
                <c:pt idx="401">
                  <c:v>0.6517857142857143</c:v>
                </c:pt>
                <c:pt idx="402">
                  <c:v>0.6651785714285714</c:v>
                </c:pt>
                <c:pt idx="403">
                  <c:v>0.6785714285714286</c:v>
                </c:pt>
                <c:pt idx="404">
                  <c:v>0.6919642857142857</c:v>
                </c:pt>
                <c:pt idx="405">
                  <c:v>0.6919642857142857</c:v>
                </c:pt>
                <c:pt idx="406">
                  <c:v>0.7008928571428571</c:v>
                </c:pt>
                <c:pt idx="407">
                  <c:v>0.6986607142857143</c:v>
                </c:pt>
                <c:pt idx="408">
                  <c:v>0.6986607142857143</c:v>
                </c:pt>
                <c:pt idx="409">
                  <c:v>0.6852678571428571</c:v>
                </c:pt>
                <c:pt idx="410">
                  <c:v>0.6852678571428571</c:v>
                </c:pt>
                <c:pt idx="411">
                  <c:v>0.6696428571428571</c:v>
                </c:pt>
                <c:pt idx="412">
                  <c:v>0.6674107142857143</c:v>
                </c:pt>
                <c:pt idx="413">
                  <c:v>0.6607142857142857</c:v>
                </c:pt>
                <c:pt idx="414">
                  <c:v>0.6674107142857143</c:v>
                </c:pt>
                <c:pt idx="415">
                  <c:v>0.6808035714285714</c:v>
                </c:pt>
                <c:pt idx="416">
                  <c:v>0.6830357142857143</c:v>
                </c:pt>
                <c:pt idx="417">
                  <c:v>0.6785714285714286</c:v>
                </c:pt>
                <c:pt idx="418">
                  <c:v>0.6741071428571429</c:v>
                </c:pt>
                <c:pt idx="419">
                  <c:v>0.6651785714285714</c:v>
                </c:pt>
                <c:pt idx="420">
                  <c:v>0.671875</c:v>
                </c:pt>
                <c:pt idx="421">
                  <c:v>0.6785714285714286</c:v>
                </c:pt>
                <c:pt idx="422">
                  <c:v>0.6785714285714286</c:v>
                </c:pt>
                <c:pt idx="423">
                  <c:v>0.6785714285714286</c:v>
                </c:pt>
                <c:pt idx="424">
                  <c:v>0.6852678571428571</c:v>
                </c:pt>
                <c:pt idx="425">
                  <c:v>0.6875</c:v>
                </c:pt>
                <c:pt idx="426">
                  <c:v>0.6785714285714286</c:v>
                </c:pt>
                <c:pt idx="427">
                  <c:v>0.6741071428571429</c:v>
                </c:pt>
                <c:pt idx="428">
                  <c:v>0.6763392857142857</c:v>
                </c:pt>
                <c:pt idx="429">
                  <c:v>0.6651785714285714</c:v>
                </c:pt>
                <c:pt idx="430">
                  <c:v>0.6540178571428571</c:v>
                </c:pt>
                <c:pt idx="431">
                  <c:v>0.6540178571428571</c:v>
                </c:pt>
                <c:pt idx="432">
                  <c:v>0.6517857142857143</c:v>
                </c:pt>
                <c:pt idx="433">
                  <c:v>0.6584821428571429</c:v>
                </c:pt>
                <c:pt idx="434">
                  <c:v>0.6651785714285714</c:v>
                </c:pt>
                <c:pt idx="435">
                  <c:v>0.6540178571428571</c:v>
                </c:pt>
                <c:pt idx="436">
                  <c:v>0.6473214285714286</c:v>
                </c:pt>
                <c:pt idx="437">
                  <c:v>0.6584821428571429</c:v>
                </c:pt>
                <c:pt idx="438">
                  <c:v>0.6517857142857143</c:v>
                </c:pt>
                <c:pt idx="439">
                  <c:v>0.6584821428571429</c:v>
                </c:pt>
                <c:pt idx="440">
                  <c:v>0.6785714285714286</c:v>
                </c:pt>
                <c:pt idx="441">
                  <c:v>0.6540178571428571</c:v>
                </c:pt>
                <c:pt idx="442">
                  <c:v>0.6629464285714286</c:v>
                </c:pt>
                <c:pt idx="443">
                  <c:v>0.6808035714285714</c:v>
                </c:pt>
                <c:pt idx="444">
                  <c:v>0.671875</c:v>
                </c:pt>
                <c:pt idx="445">
                  <c:v>0.6808035714285714</c:v>
                </c:pt>
                <c:pt idx="446">
                  <c:v>0.671875</c:v>
                </c:pt>
                <c:pt idx="447">
                  <c:v>0.6674107142857143</c:v>
                </c:pt>
                <c:pt idx="448">
                  <c:v>0.671875</c:v>
                </c:pt>
                <c:pt idx="449">
                  <c:v>0.6808035714285714</c:v>
                </c:pt>
                <c:pt idx="450">
                  <c:v>0.6674107142857143</c:v>
                </c:pt>
                <c:pt idx="451">
                  <c:v>0.6808035714285714</c:v>
                </c:pt>
                <c:pt idx="452">
                  <c:v>0.6763392857142857</c:v>
                </c:pt>
                <c:pt idx="453">
                  <c:v>0.6919642857142857</c:v>
                </c:pt>
                <c:pt idx="454">
                  <c:v>0.6941964285714286</c:v>
                </c:pt>
                <c:pt idx="455">
                  <c:v>0.703125</c:v>
                </c:pt>
                <c:pt idx="456">
                  <c:v>0.6852678571428571</c:v>
                </c:pt>
                <c:pt idx="457">
                  <c:v>0.703125</c:v>
                </c:pt>
                <c:pt idx="458">
                  <c:v>0.6941964285714286</c:v>
                </c:pt>
                <c:pt idx="459">
                  <c:v>0.6941964285714286</c:v>
                </c:pt>
                <c:pt idx="460">
                  <c:v>0.6986607142857143</c:v>
                </c:pt>
                <c:pt idx="461">
                  <c:v>0.6919642857142857</c:v>
                </c:pt>
                <c:pt idx="462">
                  <c:v>0.6964285714285714</c:v>
                </c:pt>
                <c:pt idx="463">
                  <c:v>0.6941964285714286</c:v>
                </c:pt>
                <c:pt idx="464">
                  <c:v>0.6785714285714286</c:v>
                </c:pt>
                <c:pt idx="465">
                  <c:v>0.6897321428571429</c:v>
                </c:pt>
                <c:pt idx="466">
                  <c:v>0.6763392857142857</c:v>
                </c:pt>
                <c:pt idx="467">
                  <c:v>0.6785714285714286</c:v>
                </c:pt>
                <c:pt idx="468">
                  <c:v>0.6808035714285714</c:v>
                </c:pt>
                <c:pt idx="469">
                  <c:v>0.6852678571428571</c:v>
                </c:pt>
                <c:pt idx="470">
                  <c:v>0.6897321428571429</c:v>
                </c:pt>
                <c:pt idx="471">
                  <c:v>0.6941964285714286</c:v>
                </c:pt>
                <c:pt idx="472">
                  <c:v>0.6875</c:v>
                </c:pt>
                <c:pt idx="473">
                  <c:v>0.6964285714285714</c:v>
                </c:pt>
                <c:pt idx="474">
                  <c:v>0.6986607142857143</c:v>
                </c:pt>
                <c:pt idx="475">
                  <c:v>0.6875</c:v>
                </c:pt>
                <c:pt idx="476">
                  <c:v>0.6830357142857143</c:v>
                </c:pt>
                <c:pt idx="477">
                  <c:v>0.6763392857142857</c:v>
                </c:pt>
                <c:pt idx="478">
                  <c:v>0.6651785714285714</c:v>
                </c:pt>
                <c:pt idx="479">
                  <c:v>0.6651785714285714</c:v>
                </c:pt>
                <c:pt idx="480">
                  <c:v>0.6830357142857143</c:v>
                </c:pt>
                <c:pt idx="481">
                  <c:v>0.671875</c:v>
                </c:pt>
                <c:pt idx="482">
                  <c:v>0.6741071428571429</c:v>
                </c:pt>
                <c:pt idx="483">
                  <c:v>0.6584821428571429</c:v>
                </c:pt>
                <c:pt idx="484">
                  <c:v>0.6584821428571429</c:v>
                </c:pt>
                <c:pt idx="485">
                  <c:v>0.6763392857142857</c:v>
                </c:pt>
                <c:pt idx="486">
                  <c:v>0.6607142857142857</c:v>
                </c:pt>
                <c:pt idx="487">
                  <c:v>0.6517857142857143</c:v>
                </c:pt>
                <c:pt idx="488">
                  <c:v>0.6517857142857143</c:v>
                </c:pt>
                <c:pt idx="489">
                  <c:v>0.6696428571428571</c:v>
                </c:pt>
                <c:pt idx="490">
                  <c:v>0.6785714285714286</c:v>
                </c:pt>
                <c:pt idx="491">
                  <c:v>0.6741071428571429</c:v>
                </c:pt>
                <c:pt idx="492">
                  <c:v>0.6741071428571429</c:v>
                </c:pt>
                <c:pt idx="493">
                  <c:v>0.6941964285714286</c:v>
                </c:pt>
                <c:pt idx="494">
                  <c:v>0.6986607142857143</c:v>
                </c:pt>
                <c:pt idx="495">
                  <c:v>0.7075892857142857</c:v>
                </c:pt>
                <c:pt idx="496">
                  <c:v>0.6986607142857143</c:v>
                </c:pt>
                <c:pt idx="497">
                  <c:v>0.6875</c:v>
                </c:pt>
                <c:pt idx="498">
                  <c:v>0.6986607142857143</c:v>
                </c:pt>
                <c:pt idx="499">
                  <c:v>0.7075892857142857</c:v>
                </c:pt>
                <c:pt idx="500">
                  <c:v>0.7098214285714286</c:v>
                </c:pt>
                <c:pt idx="501">
                  <c:v>0.6986607142857143</c:v>
                </c:pt>
                <c:pt idx="502">
                  <c:v>0.6696428571428571</c:v>
                </c:pt>
                <c:pt idx="503">
                  <c:v>0.671875</c:v>
                </c:pt>
                <c:pt idx="504">
                  <c:v>0.6785714285714286</c:v>
                </c:pt>
                <c:pt idx="505">
                  <c:v>0.6830357142857143</c:v>
                </c:pt>
                <c:pt idx="506">
                  <c:v>0.65625</c:v>
                </c:pt>
                <c:pt idx="507">
                  <c:v>0.6540178571428571</c:v>
                </c:pt>
                <c:pt idx="508">
                  <c:v>0.6517857142857143</c:v>
                </c:pt>
                <c:pt idx="509">
                  <c:v>0.6629464285714286</c:v>
                </c:pt>
                <c:pt idx="510">
                  <c:v>0.6473214285714286</c:v>
                </c:pt>
                <c:pt idx="511">
                  <c:v>0.6584821428571429</c:v>
                </c:pt>
                <c:pt idx="512">
                  <c:v>0.6651785714285714</c:v>
                </c:pt>
                <c:pt idx="513">
                  <c:v>0.6763392857142857</c:v>
                </c:pt>
                <c:pt idx="514">
                  <c:v>0.671875</c:v>
                </c:pt>
                <c:pt idx="515">
                  <c:v>0.6830357142857143</c:v>
                </c:pt>
                <c:pt idx="516">
                  <c:v>0.6919642857142857</c:v>
                </c:pt>
                <c:pt idx="517">
                  <c:v>0.703125</c:v>
                </c:pt>
                <c:pt idx="518">
                  <c:v>0.6919642857142857</c:v>
                </c:pt>
                <c:pt idx="519">
                  <c:v>0.6852678571428571</c:v>
                </c:pt>
                <c:pt idx="520">
                  <c:v>0.6986607142857143</c:v>
                </c:pt>
                <c:pt idx="521">
                  <c:v>0.6919642857142857</c:v>
                </c:pt>
                <c:pt idx="522">
                  <c:v>0.6964285714285714</c:v>
                </c:pt>
                <c:pt idx="523">
                  <c:v>0.6941964285714286</c:v>
                </c:pt>
                <c:pt idx="524">
                  <c:v>0.6919642857142857</c:v>
                </c:pt>
                <c:pt idx="525">
                  <c:v>0.703125</c:v>
                </c:pt>
                <c:pt idx="526">
                  <c:v>0.703125</c:v>
                </c:pt>
                <c:pt idx="527">
                  <c:v>0.6808035714285714</c:v>
                </c:pt>
                <c:pt idx="528">
                  <c:v>0.7008928571428571</c:v>
                </c:pt>
                <c:pt idx="529">
                  <c:v>0.6785714285714286</c:v>
                </c:pt>
                <c:pt idx="530">
                  <c:v>0.6808035714285714</c:v>
                </c:pt>
                <c:pt idx="531">
                  <c:v>0.6785714285714286</c:v>
                </c:pt>
                <c:pt idx="532">
                  <c:v>0.6696428571428571</c:v>
                </c:pt>
                <c:pt idx="533">
                  <c:v>0.6651785714285714</c:v>
                </c:pt>
                <c:pt idx="534">
                  <c:v>0.6651785714285714</c:v>
                </c:pt>
                <c:pt idx="535">
                  <c:v>0.6629464285714286</c:v>
                </c:pt>
                <c:pt idx="536">
                  <c:v>0.6651785714285714</c:v>
                </c:pt>
                <c:pt idx="537">
                  <c:v>0.6696428571428571</c:v>
                </c:pt>
                <c:pt idx="538">
                  <c:v>0.6763392857142857</c:v>
                </c:pt>
                <c:pt idx="539">
                  <c:v>0.6830357142857143</c:v>
                </c:pt>
                <c:pt idx="540">
                  <c:v>0.6852678571428571</c:v>
                </c:pt>
                <c:pt idx="541">
                  <c:v>0.703125</c:v>
                </c:pt>
                <c:pt idx="542">
                  <c:v>0.6941964285714286</c:v>
                </c:pt>
                <c:pt idx="543">
                  <c:v>0.7098214285714286</c:v>
                </c:pt>
                <c:pt idx="544">
                  <c:v>0.6919642857142857</c:v>
                </c:pt>
                <c:pt idx="545">
                  <c:v>0.6941964285714286</c:v>
                </c:pt>
                <c:pt idx="546">
                  <c:v>0.6941964285714286</c:v>
                </c:pt>
                <c:pt idx="547">
                  <c:v>0.7008928571428571</c:v>
                </c:pt>
                <c:pt idx="548">
                  <c:v>0.7075892857142857</c:v>
                </c:pt>
                <c:pt idx="549">
                  <c:v>0.703125</c:v>
                </c:pt>
                <c:pt idx="550">
                  <c:v>0.703125</c:v>
                </c:pt>
                <c:pt idx="551">
                  <c:v>0.7299107142857143</c:v>
                </c:pt>
                <c:pt idx="552">
                  <c:v>0.7321428571428571</c:v>
                </c:pt>
                <c:pt idx="553">
                  <c:v>0.7299107142857143</c:v>
                </c:pt>
                <c:pt idx="554">
                  <c:v>0.7120535714285714</c:v>
                </c:pt>
                <c:pt idx="555">
                  <c:v>0.6964285714285714</c:v>
                </c:pt>
                <c:pt idx="556">
                  <c:v>0.7120535714285714</c:v>
                </c:pt>
                <c:pt idx="557">
                  <c:v>0.7142857142857143</c:v>
                </c:pt>
                <c:pt idx="558">
                  <c:v>0.6986607142857143</c:v>
                </c:pt>
                <c:pt idx="559">
                  <c:v>0.6964285714285714</c:v>
                </c:pt>
                <c:pt idx="560">
                  <c:v>0.6875</c:v>
                </c:pt>
                <c:pt idx="561">
                  <c:v>0.703125</c:v>
                </c:pt>
                <c:pt idx="562">
                  <c:v>0.7075892857142857</c:v>
                </c:pt>
                <c:pt idx="563">
                  <c:v>0.7008928571428571</c:v>
                </c:pt>
                <c:pt idx="564">
                  <c:v>0.7075892857142857</c:v>
                </c:pt>
                <c:pt idx="565">
                  <c:v>0.7120535714285714</c:v>
                </c:pt>
                <c:pt idx="566">
                  <c:v>0.7098214285714286</c:v>
                </c:pt>
                <c:pt idx="567">
                  <c:v>0.7209821428571429</c:v>
                </c:pt>
                <c:pt idx="568">
                  <c:v>0.7321428571428571</c:v>
                </c:pt>
                <c:pt idx="569">
                  <c:v>0.7254464285714286</c:v>
                </c:pt>
                <c:pt idx="570">
                  <c:v>0.7165178571428571</c:v>
                </c:pt>
                <c:pt idx="571">
                  <c:v>0.703125</c:v>
                </c:pt>
                <c:pt idx="572">
                  <c:v>0.6875</c:v>
                </c:pt>
                <c:pt idx="573">
                  <c:v>0.7053571428571429</c:v>
                </c:pt>
                <c:pt idx="574">
                  <c:v>0.7120535714285714</c:v>
                </c:pt>
                <c:pt idx="575">
                  <c:v>0.7053571428571429</c:v>
                </c:pt>
                <c:pt idx="576">
                  <c:v>0.7142857142857143</c:v>
                </c:pt>
                <c:pt idx="577">
                  <c:v>0.7254464285714286</c:v>
                </c:pt>
                <c:pt idx="578">
                  <c:v>0.7299107142857143</c:v>
                </c:pt>
                <c:pt idx="579">
                  <c:v>0.7477678571428571</c:v>
                </c:pt>
                <c:pt idx="580">
                  <c:v>0.7120535714285714</c:v>
                </c:pt>
                <c:pt idx="581">
                  <c:v>0.6986607142857143</c:v>
                </c:pt>
                <c:pt idx="582">
                  <c:v>0.6875</c:v>
                </c:pt>
                <c:pt idx="583">
                  <c:v>0.6674107142857143</c:v>
                </c:pt>
                <c:pt idx="584">
                  <c:v>0.6584821428571429</c:v>
                </c:pt>
                <c:pt idx="585">
                  <c:v>0.640625</c:v>
                </c:pt>
                <c:pt idx="586">
                  <c:v>0.6428571428571429</c:v>
                </c:pt>
                <c:pt idx="587">
                  <c:v>0.6629464285714286</c:v>
                </c:pt>
                <c:pt idx="588">
                  <c:v>0.6629464285714286</c:v>
                </c:pt>
                <c:pt idx="589">
                  <c:v>0.6517857142857143</c:v>
                </c:pt>
                <c:pt idx="590">
                  <c:v>0.671875</c:v>
                </c:pt>
                <c:pt idx="591">
                  <c:v>0.6808035714285714</c:v>
                </c:pt>
                <c:pt idx="592">
                  <c:v>0.7008928571428571</c:v>
                </c:pt>
                <c:pt idx="593">
                  <c:v>0.7098214285714286</c:v>
                </c:pt>
                <c:pt idx="594">
                  <c:v>0.71875</c:v>
                </c:pt>
                <c:pt idx="595">
                  <c:v>0.7142857142857143</c:v>
                </c:pt>
                <c:pt idx="596">
                  <c:v>0.7276785714285714</c:v>
                </c:pt>
                <c:pt idx="597">
                  <c:v>0.7366071428571429</c:v>
                </c:pt>
                <c:pt idx="598">
                  <c:v>0.7254464285714286</c:v>
                </c:pt>
                <c:pt idx="599">
                  <c:v>0.7165178571428571</c:v>
                </c:pt>
                <c:pt idx="600">
                  <c:v>0.703125</c:v>
                </c:pt>
                <c:pt idx="601">
                  <c:v>0.6875</c:v>
                </c:pt>
                <c:pt idx="602">
                  <c:v>0.6964285714285714</c:v>
                </c:pt>
                <c:pt idx="603">
                  <c:v>0.6964285714285714</c:v>
                </c:pt>
                <c:pt idx="604">
                  <c:v>0.6875</c:v>
                </c:pt>
                <c:pt idx="605">
                  <c:v>0.7008928571428571</c:v>
                </c:pt>
                <c:pt idx="606">
                  <c:v>0.7075892857142857</c:v>
                </c:pt>
                <c:pt idx="607">
                  <c:v>0.703125</c:v>
                </c:pt>
                <c:pt idx="608">
                  <c:v>0.7098214285714286</c:v>
                </c:pt>
                <c:pt idx="609">
                  <c:v>0.7165178571428571</c:v>
                </c:pt>
                <c:pt idx="610">
                  <c:v>0.7120535714285714</c:v>
                </c:pt>
                <c:pt idx="611">
                  <c:v>0.6964285714285714</c:v>
                </c:pt>
                <c:pt idx="612">
                  <c:v>0.6919642857142857</c:v>
                </c:pt>
                <c:pt idx="613">
                  <c:v>0.6897321428571429</c:v>
                </c:pt>
                <c:pt idx="614">
                  <c:v>0.703125</c:v>
                </c:pt>
                <c:pt idx="615">
                  <c:v>0.6986607142857143</c:v>
                </c:pt>
                <c:pt idx="616">
                  <c:v>0.6897321428571429</c:v>
                </c:pt>
                <c:pt idx="617">
                  <c:v>0.6919642857142857</c:v>
                </c:pt>
                <c:pt idx="618">
                  <c:v>0.703125</c:v>
                </c:pt>
                <c:pt idx="619">
                  <c:v>0.71875</c:v>
                </c:pt>
                <c:pt idx="620">
                  <c:v>0.7232142857142857</c:v>
                </c:pt>
                <c:pt idx="621">
                  <c:v>0.7232142857142857</c:v>
                </c:pt>
                <c:pt idx="622">
                  <c:v>0.71875</c:v>
                </c:pt>
                <c:pt idx="623">
                  <c:v>0.7276785714285714</c:v>
                </c:pt>
                <c:pt idx="624">
                  <c:v>0.7321428571428571</c:v>
                </c:pt>
                <c:pt idx="625">
                  <c:v>0.7232142857142857</c:v>
                </c:pt>
                <c:pt idx="626">
                  <c:v>0.7008928571428571</c:v>
                </c:pt>
                <c:pt idx="627">
                  <c:v>0.6986607142857143</c:v>
                </c:pt>
                <c:pt idx="628">
                  <c:v>0.6919642857142857</c:v>
                </c:pt>
                <c:pt idx="629">
                  <c:v>0.6941964285714286</c:v>
                </c:pt>
                <c:pt idx="630">
                  <c:v>0.6651785714285714</c:v>
                </c:pt>
                <c:pt idx="631">
                  <c:v>0.6629464285714286</c:v>
                </c:pt>
                <c:pt idx="632">
                  <c:v>0.6741071428571429</c:v>
                </c:pt>
                <c:pt idx="633">
                  <c:v>0.6808035714285714</c:v>
                </c:pt>
                <c:pt idx="634">
                  <c:v>0.6808035714285714</c:v>
                </c:pt>
                <c:pt idx="635">
                  <c:v>0.6763392857142857</c:v>
                </c:pt>
                <c:pt idx="636">
                  <c:v>0.6852678571428571</c:v>
                </c:pt>
                <c:pt idx="637">
                  <c:v>0.7098214285714286</c:v>
                </c:pt>
                <c:pt idx="638">
                  <c:v>0.7120535714285714</c:v>
                </c:pt>
                <c:pt idx="639">
                  <c:v>0.7254464285714286</c:v>
                </c:pt>
                <c:pt idx="640">
                  <c:v>0.7254464285714286</c:v>
                </c:pt>
                <c:pt idx="641">
                  <c:v>0.7321428571428571</c:v>
                </c:pt>
                <c:pt idx="642">
                  <c:v>0.7276785714285714</c:v>
                </c:pt>
                <c:pt idx="643">
                  <c:v>0.71875</c:v>
                </c:pt>
                <c:pt idx="644">
                  <c:v>0.7098214285714286</c:v>
                </c:pt>
                <c:pt idx="645">
                  <c:v>0.7120535714285714</c:v>
                </c:pt>
                <c:pt idx="646">
                  <c:v>0.6875</c:v>
                </c:pt>
                <c:pt idx="647">
                  <c:v>0.6830357142857143</c:v>
                </c:pt>
                <c:pt idx="648">
                  <c:v>0.6741071428571429</c:v>
                </c:pt>
                <c:pt idx="649">
                  <c:v>0.671875</c:v>
                </c:pt>
                <c:pt idx="650">
                  <c:v>0.6651785714285714</c:v>
                </c:pt>
                <c:pt idx="651">
                  <c:v>0.6651785714285714</c:v>
                </c:pt>
                <c:pt idx="652">
                  <c:v>0.6674107142857143</c:v>
                </c:pt>
                <c:pt idx="653">
                  <c:v>0.6785714285714286</c:v>
                </c:pt>
                <c:pt idx="654">
                  <c:v>0.6741071428571429</c:v>
                </c:pt>
                <c:pt idx="655">
                  <c:v>0.6875</c:v>
                </c:pt>
                <c:pt idx="656">
                  <c:v>0.6897321428571429</c:v>
                </c:pt>
                <c:pt idx="657">
                  <c:v>0.7053571428571429</c:v>
                </c:pt>
                <c:pt idx="658">
                  <c:v>0.7276785714285714</c:v>
                </c:pt>
                <c:pt idx="659">
                  <c:v>0.7299107142857143</c:v>
                </c:pt>
                <c:pt idx="660">
                  <c:v>0.7254464285714286</c:v>
                </c:pt>
                <c:pt idx="661">
                  <c:v>0.7254464285714286</c:v>
                </c:pt>
                <c:pt idx="662">
                  <c:v>0.71875</c:v>
                </c:pt>
                <c:pt idx="663">
                  <c:v>0.71875</c:v>
                </c:pt>
                <c:pt idx="664">
                  <c:v>0.71875</c:v>
                </c:pt>
                <c:pt idx="665">
                  <c:v>0.6986607142857143</c:v>
                </c:pt>
                <c:pt idx="666">
                  <c:v>0.6919642857142857</c:v>
                </c:pt>
                <c:pt idx="667">
                  <c:v>0.6875</c:v>
                </c:pt>
                <c:pt idx="668">
                  <c:v>0.6941964285714286</c:v>
                </c:pt>
                <c:pt idx="669">
                  <c:v>0.703125</c:v>
                </c:pt>
                <c:pt idx="670">
                  <c:v>0.6919642857142857</c:v>
                </c:pt>
                <c:pt idx="671">
                  <c:v>0.6875</c:v>
                </c:pt>
                <c:pt idx="672">
                  <c:v>0.6830357142857143</c:v>
                </c:pt>
                <c:pt idx="673">
                  <c:v>0.6941964285714286</c:v>
                </c:pt>
                <c:pt idx="674">
                  <c:v>0.7008928571428571</c:v>
                </c:pt>
                <c:pt idx="675">
                  <c:v>0.7075892857142857</c:v>
                </c:pt>
                <c:pt idx="676">
                  <c:v>0.6964285714285714</c:v>
                </c:pt>
                <c:pt idx="677">
                  <c:v>0.7075892857142857</c:v>
                </c:pt>
                <c:pt idx="678">
                  <c:v>0.703125</c:v>
                </c:pt>
                <c:pt idx="679">
                  <c:v>0.6964285714285714</c:v>
                </c:pt>
                <c:pt idx="680">
                  <c:v>0.6763392857142857</c:v>
                </c:pt>
                <c:pt idx="681">
                  <c:v>0.6696428571428571</c:v>
                </c:pt>
                <c:pt idx="682">
                  <c:v>0.6674107142857143</c:v>
                </c:pt>
                <c:pt idx="683">
                  <c:v>0.6428571428571429</c:v>
                </c:pt>
                <c:pt idx="684">
                  <c:v>0.6450892857142857</c:v>
                </c:pt>
                <c:pt idx="685">
                  <c:v>0.6696428571428571</c:v>
                </c:pt>
                <c:pt idx="686">
                  <c:v>0.6785714285714286</c:v>
                </c:pt>
                <c:pt idx="687">
                  <c:v>0.6897321428571429</c:v>
                </c:pt>
                <c:pt idx="688">
                  <c:v>0.6986607142857143</c:v>
                </c:pt>
                <c:pt idx="689">
                  <c:v>0.703125</c:v>
                </c:pt>
                <c:pt idx="690">
                  <c:v>0.7276785714285714</c:v>
                </c:pt>
                <c:pt idx="691">
                  <c:v>0.7276785714285714</c:v>
                </c:pt>
                <c:pt idx="692">
                  <c:v>0.7075892857142857</c:v>
                </c:pt>
                <c:pt idx="693">
                  <c:v>0.7008928571428571</c:v>
                </c:pt>
                <c:pt idx="694">
                  <c:v>0.6964285714285714</c:v>
                </c:pt>
                <c:pt idx="695">
                  <c:v>0.6986607142857143</c:v>
                </c:pt>
                <c:pt idx="696">
                  <c:v>0.6941964285714286</c:v>
                </c:pt>
                <c:pt idx="697">
                  <c:v>0.6919642857142857</c:v>
                </c:pt>
                <c:pt idx="698">
                  <c:v>0.6941964285714286</c:v>
                </c:pt>
                <c:pt idx="699">
                  <c:v>0.6919642857142857</c:v>
                </c:pt>
                <c:pt idx="700">
                  <c:v>0.7120535714285714</c:v>
                </c:pt>
                <c:pt idx="701">
                  <c:v>0.7165178571428571</c:v>
                </c:pt>
                <c:pt idx="702">
                  <c:v>0.7053571428571429</c:v>
                </c:pt>
                <c:pt idx="703">
                  <c:v>0.7075892857142857</c:v>
                </c:pt>
                <c:pt idx="704">
                  <c:v>0.7120535714285714</c:v>
                </c:pt>
                <c:pt idx="705">
                  <c:v>0.7209821428571429</c:v>
                </c:pt>
                <c:pt idx="706">
                  <c:v>0.7299107142857143</c:v>
                </c:pt>
                <c:pt idx="707">
                  <c:v>0.7299107142857143</c:v>
                </c:pt>
                <c:pt idx="708">
                  <c:v>0.7299107142857143</c:v>
                </c:pt>
                <c:pt idx="709">
                  <c:v>0.7410714285714286</c:v>
                </c:pt>
                <c:pt idx="710">
                  <c:v>0.734375</c:v>
                </c:pt>
                <c:pt idx="711">
                  <c:v>0.734375</c:v>
                </c:pt>
                <c:pt idx="712">
                  <c:v>0.7455357142857143</c:v>
                </c:pt>
                <c:pt idx="713">
                  <c:v>0.7477678571428571</c:v>
                </c:pt>
                <c:pt idx="714">
                  <c:v>0.7455357142857143</c:v>
                </c:pt>
                <c:pt idx="715">
                  <c:v>0.7455357142857143</c:v>
                </c:pt>
                <c:pt idx="716">
                  <c:v>0.7544642857142857</c:v>
                </c:pt>
                <c:pt idx="717">
                  <c:v>0.7633928571428571</c:v>
                </c:pt>
                <c:pt idx="718">
                  <c:v>0.7767857142857143</c:v>
                </c:pt>
                <c:pt idx="719">
                  <c:v>0.7477678571428571</c:v>
                </c:pt>
                <c:pt idx="720">
                  <c:v>0.7522321428571429</c:v>
                </c:pt>
                <c:pt idx="721">
                  <c:v>0.7477678571428571</c:v>
                </c:pt>
                <c:pt idx="722">
                  <c:v>0.7477678571428571</c:v>
                </c:pt>
                <c:pt idx="723">
                  <c:v>0.7410714285714286</c:v>
                </c:pt>
                <c:pt idx="724">
                  <c:v>0.7433035714285714</c:v>
                </c:pt>
                <c:pt idx="725">
                  <c:v>0.7388392857142857</c:v>
                </c:pt>
                <c:pt idx="726">
                  <c:v>0.765625</c:v>
                </c:pt>
                <c:pt idx="727">
                  <c:v>0.7544642857142857</c:v>
                </c:pt>
                <c:pt idx="728">
                  <c:v>0.7477678571428571</c:v>
                </c:pt>
                <c:pt idx="729">
                  <c:v>0.7477678571428571</c:v>
                </c:pt>
                <c:pt idx="730">
                  <c:v>0.75</c:v>
                </c:pt>
                <c:pt idx="731">
                  <c:v>0.75</c:v>
                </c:pt>
                <c:pt idx="732">
                  <c:v>0.75</c:v>
                </c:pt>
                <c:pt idx="733">
                  <c:v>0.7522321428571429</c:v>
                </c:pt>
                <c:pt idx="734">
                  <c:v>0.7522321428571429</c:v>
                </c:pt>
                <c:pt idx="735">
                  <c:v>0.7767857142857143</c:v>
                </c:pt>
                <c:pt idx="736">
                  <c:v>0.78125</c:v>
                </c:pt>
                <c:pt idx="737">
                  <c:v>0.7767857142857143</c:v>
                </c:pt>
                <c:pt idx="738">
                  <c:v>0.7723214285714286</c:v>
                </c:pt>
                <c:pt idx="739">
                  <c:v>0.7566964285714286</c:v>
                </c:pt>
                <c:pt idx="740">
                  <c:v>0.7477678571428571</c:v>
                </c:pt>
                <c:pt idx="741">
                  <c:v>0.7566964285714286</c:v>
                </c:pt>
                <c:pt idx="742">
                  <c:v>0.75</c:v>
                </c:pt>
                <c:pt idx="743">
                  <c:v>0.75</c:v>
                </c:pt>
                <c:pt idx="744">
                  <c:v>0.7433035714285714</c:v>
                </c:pt>
                <c:pt idx="745">
                  <c:v>0.734375</c:v>
                </c:pt>
                <c:pt idx="746">
                  <c:v>0.7455357142857143</c:v>
                </c:pt>
                <c:pt idx="747">
                  <c:v>0.7477678571428571</c:v>
                </c:pt>
                <c:pt idx="748">
                  <c:v>0.7522321428571429</c:v>
                </c:pt>
                <c:pt idx="749">
                  <c:v>0.7321428571428571</c:v>
                </c:pt>
                <c:pt idx="750">
                  <c:v>0.7321428571428571</c:v>
                </c:pt>
                <c:pt idx="751">
                  <c:v>0.7276785714285714</c:v>
                </c:pt>
                <c:pt idx="752">
                  <c:v>0.7366071428571429</c:v>
                </c:pt>
                <c:pt idx="753">
                  <c:v>0.7366071428571429</c:v>
                </c:pt>
                <c:pt idx="754">
                  <c:v>0.7388392857142857</c:v>
                </c:pt>
                <c:pt idx="755">
                  <c:v>0.7433035714285714</c:v>
                </c:pt>
                <c:pt idx="756">
                  <c:v>0.7589285714285714</c:v>
                </c:pt>
                <c:pt idx="757">
                  <c:v>0.7522321428571429</c:v>
                </c:pt>
                <c:pt idx="758">
                  <c:v>0.7700892857142857</c:v>
                </c:pt>
                <c:pt idx="759">
                  <c:v>0.7723214285714286</c:v>
                </c:pt>
                <c:pt idx="760">
                  <c:v>0.7678571428571429</c:v>
                </c:pt>
                <c:pt idx="761">
                  <c:v>0.7767857142857143</c:v>
                </c:pt>
                <c:pt idx="762">
                  <c:v>0.7723214285714286</c:v>
                </c:pt>
                <c:pt idx="763">
                  <c:v>0.7633928571428571</c:v>
                </c:pt>
                <c:pt idx="764">
                  <c:v>0.7790178571428571</c:v>
                </c:pt>
                <c:pt idx="765">
                  <c:v>0.7745535714285714</c:v>
                </c:pt>
                <c:pt idx="766">
                  <c:v>0.7745535714285714</c:v>
                </c:pt>
                <c:pt idx="767">
                  <c:v>0.7834821428571429</c:v>
                </c:pt>
                <c:pt idx="768">
                  <c:v>0.7589285714285714</c:v>
                </c:pt>
                <c:pt idx="769">
                  <c:v>0.7321428571428571</c:v>
                </c:pt>
                <c:pt idx="770">
                  <c:v>0.7477678571428571</c:v>
                </c:pt>
                <c:pt idx="771">
                  <c:v>0.7321428571428571</c:v>
                </c:pt>
                <c:pt idx="772">
                  <c:v>0.7276785714285714</c:v>
                </c:pt>
                <c:pt idx="773">
                  <c:v>0.7254464285714286</c:v>
                </c:pt>
                <c:pt idx="774">
                  <c:v>0.7142857142857143</c:v>
                </c:pt>
                <c:pt idx="775">
                  <c:v>0.7254464285714286</c:v>
                </c:pt>
                <c:pt idx="776">
                  <c:v>0.7544642857142857</c:v>
                </c:pt>
                <c:pt idx="777">
                  <c:v>0.7455357142857143</c:v>
                </c:pt>
                <c:pt idx="778">
                  <c:v>0.75</c:v>
                </c:pt>
                <c:pt idx="779">
                  <c:v>0.7477678571428571</c:v>
                </c:pt>
                <c:pt idx="780">
                  <c:v>0.7410714285714286</c:v>
                </c:pt>
                <c:pt idx="781">
                  <c:v>0.734375</c:v>
                </c:pt>
                <c:pt idx="782">
                  <c:v>0.734375</c:v>
                </c:pt>
                <c:pt idx="783">
                  <c:v>0.7142857142857143</c:v>
                </c:pt>
                <c:pt idx="784">
                  <c:v>0.7075892857142857</c:v>
                </c:pt>
                <c:pt idx="785">
                  <c:v>0.7075892857142857</c:v>
                </c:pt>
                <c:pt idx="786">
                  <c:v>0.71875</c:v>
                </c:pt>
                <c:pt idx="787">
                  <c:v>0.7388392857142857</c:v>
                </c:pt>
                <c:pt idx="788">
                  <c:v>0.75</c:v>
                </c:pt>
                <c:pt idx="789">
                  <c:v>0.7410714285714286</c:v>
                </c:pt>
                <c:pt idx="790">
                  <c:v>0.7522321428571429</c:v>
                </c:pt>
                <c:pt idx="791">
                  <c:v>0.7589285714285714</c:v>
                </c:pt>
                <c:pt idx="792">
                  <c:v>0.7566964285714286</c:v>
                </c:pt>
                <c:pt idx="793">
                  <c:v>0.7633928571428571</c:v>
                </c:pt>
                <c:pt idx="794">
                  <c:v>0.7477678571428571</c:v>
                </c:pt>
                <c:pt idx="795">
                  <c:v>0.7276785714285714</c:v>
                </c:pt>
                <c:pt idx="796">
                  <c:v>0.7276785714285714</c:v>
                </c:pt>
                <c:pt idx="797">
                  <c:v>0.7209821428571429</c:v>
                </c:pt>
                <c:pt idx="798">
                  <c:v>0.7142857142857143</c:v>
                </c:pt>
                <c:pt idx="799">
                  <c:v>0.7165178571428571</c:v>
                </c:pt>
                <c:pt idx="800">
                  <c:v>0.7053571428571429</c:v>
                </c:pt>
                <c:pt idx="801">
                  <c:v>0.7142857142857143</c:v>
                </c:pt>
                <c:pt idx="802">
                  <c:v>0.7388392857142857</c:v>
                </c:pt>
                <c:pt idx="803">
                  <c:v>0.7455357142857143</c:v>
                </c:pt>
                <c:pt idx="804">
                  <c:v>0.7433035714285714</c:v>
                </c:pt>
                <c:pt idx="805">
                  <c:v>0.765625</c:v>
                </c:pt>
                <c:pt idx="806">
                  <c:v>0.765625</c:v>
                </c:pt>
                <c:pt idx="807">
                  <c:v>0.7544642857142857</c:v>
                </c:pt>
                <c:pt idx="808">
                  <c:v>0.7477678571428571</c:v>
                </c:pt>
                <c:pt idx="809">
                  <c:v>0.7276785714285714</c:v>
                </c:pt>
                <c:pt idx="810">
                  <c:v>0.71875</c:v>
                </c:pt>
                <c:pt idx="811">
                  <c:v>0.7232142857142857</c:v>
                </c:pt>
                <c:pt idx="812">
                  <c:v>0.7098214285714286</c:v>
                </c:pt>
                <c:pt idx="813">
                  <c:v>0.7120535714285714</c:v>
                </c:pt>
                <c:pt idx="814">
                  <c:v>0.71875</c:v>
                </c:pt>
                <c:pt idx="815">
                  <c:v>0.7209821428571429</c:v>
                </c:pt>
                <c:pt idx="816">
                  <c:v>0.7254464285714286</c:v>
                </c:pt>
                <c:pt idx="817">
                  <c:v>0.7299107142857143</c:v>
                </c:pt>
                <c:pt idx="818">
                  <c:v>0.7321428571428571</c:v>
                </c:pt>
                <c:pt idx="819">
                  <c:v>0.7366071428571429</c:v>
                </c:pt>
                <c:pt idx="820">
                  <c:v>0.734375</c:v>
                </c:pt>
                <c:pt idx="821">
                  <c:v>0.7299107142857143</c:v>
                </c:pt>
                <c:pt idx="822">
                  <c:v>0.734375</c:v>
                </c:pt>
                <c:pt idx="823">
                  <c:v>0.7388392857142857</c:v>
                </c:pt>
                <c:pt idx="824">
                  <c:v>0.7299107142857143</c:v>
                </c:pt>
                <c:pt idx="825">
                  <c:v>0.734375</c:v>
                </c:pt>
                <c:pt idx="826">
                  <c:v>0.7321428571428571</c:v>
                </c:pt>
                <c:pt idx="827">
                  <c:v>0.7455357142857143</c:v>
                </c:pt>
                <c:pt idx="828">
                  <c:v>0.7522321428571429</c:v>
                </c:pt>
                <c:pt idx="829">
                  <c:v>0.7633928571428571</c:v>
                </c:pt>
                <c:pt idx="830">
                  <c:v>0.7700892857142857</c:v>
                </c:pt>
                <c:pt idx="831">
                  <c:v>0.7834821428571429</c:v>
                </c:pt>
                <c:pt idx="832">
                  <c:v>0.7924107142857143</c:v>
                </c:pt>
                <c:pt idx="833">
                  <c:v>0.7991071428571429</c:v>
                </c:pt>
                <c:pt idx="834">
                  <c:v>0.7924107142857143</c:v>
                </c:pt>
                <c:pt idx="835">
                  <c:v>0.796875</c:v>
                </c:pt>
                <c:pt idx="836">
                  <c:v>0.78125</c:v>
                </c:pt>
                <c:pt idx="837">
                  <c:v>0.7834821428571429</c:v>
                </c:pt>
                <c:pt idx="838">
                  <c:v>0.7700892857142857</c:v>
                </c:pt>
                <c:pt idx="839">
                  <c:v>0.7477678571428571</c:v>
                </c:pt>
                <c:pt idx="840">
                  <c:v>0.7388392857142857</c:v>
                </c:pt>
                <c:pt idx="841">
                  <c:v>0.7366071428571429</c:v>
                </c:pt>
                <c:pt idx="842">
                  <c:v>0.7366071428571429</c:v>
                </c:pt>
                <c:pt idx="843">
                  <c:v>0.7299107142857143</c:v>
                </c:pt>
                <c:pt idx="844">
                  <c:v>0.7321428571428571</c:v>
                </c:pt>
                <c:pt idx="845">
                  <c:v>0.7455357142857143</c:v>
                </c:pt>
                <c:pt idx="846">
                  <c:v>0.7589285714285714</c:v>
                </c:pt>
                <c:pt idx="847">
                  <c:v>0.7700892857142857</c:v>
                </c:pt>
                <c:pt idx="848">
                  <c:v>0.7589285714285714</c:v>
                </c:pt>
                <c:pt idx="849">
                  <c:v>0.7566964285714286</c:v>
                </c:pt>
                <c:pt idx="850">
                  <c:v>0.765625</c:v>
                </c:pt>
                <c:pt idx="851">
                  <c:v>0.7678571428571429</c:v>
                </c:pt>
                <c:pt idx="852">
                  <c:v>0.7745535714285714</c:v>
                </c:pt>
                <c:pt idx="853">
                  <c:v>0.7678571428571429</c:v>
                </c:pt>
                <c:pt idx="854">
                  <c:v>0.765625</c:v>
                </c:pt>
                <c:pt idx="855">
                  <c:v>0.7700892857142857</c:v>
                </c:pt>
                <c:pt idx="856">
                  <c:v>0.7790178571428571</c:v>
                </c:pt>
                <c:pt idx="857">
                  <c:v>0.7767857142857143</c:v>
                </c:pt>
                <c:pt idx="858">
                  <c:v>0.765625</c:v>
                </c:pt>
                <c:pt idx="859">
                  <c:v>0.7767857142857143</c:v>
                </c:pt>
                <c:pt idx="860">
                  <c:v>0.78125</c:v>
                </c:pt>
                <c:pt idx="861">
                  <c:v>0.7790178571428571</c:v>
                </c:pt>
                <c:pt idx="862">
                  <c:v>0.7924107142857143</c:v>
                </c:pt>
                <c:pt idx="863">
                  <c:v>0.7745535714285714</c:v>
                </c:pt>
                <c:pt idx="864">
                  <c:v>0.7745535714285714</c:v>
                </c:pt>
                <c:pt idx="865">
                  <c:v>0.7633928571428571</c:v>
                </c:pt>
                <c:pt idx="866">
                  <c:v>0.7410714285714286</c:v>
                </c:pt>
                <c:pt idx="867">
                  <c:v>0.7455357142857143</c:v>
                </c:pt>
                <c:pt idx="868">
                  <c:v>0.7433035714285714</c:v>
                </c:pt>
                <c:pt idx="869">
                  <c:v>0.7522321428571429</c:v>
                </c:pt>
                <c:pt idx="870">
                  <c:v>0.7589285714285714</c:v>
                </c:pt>
                <c:pt idx="871">
                  <c:v>0.7522321428571429</c:v>
                </c:pt>
                <c:pt idx="872">
                  <c:v>0.7633928571428571</c:v>
                </c:pt>
                <c:pt idx="873">
                  <c:v>0.7723214285714286</c:v>
                </c:pt>
                <c:pt idx="874">
                  <c:v>0.7700892857142857</c:v>
                </c:pt>
                <c:pt idx="875">
                  <c:v>0.7633928571428571</c:v>
                </c:pt>
                <c:pt idx="876">
                  <c:v>0.7522321428571429</c:v>
                </c:pt>
                <c:pt idx="877">
                  <c:v>0.7544642857142857</c:v>
                </c:pt>
                <c:pt idx="878">
                  <c:v>0.7633928571428571</c:v>
                </c:pt>
                <c:pt idx="879">
                  <c:v>0.7745535714285714</c:v>
                </c:pt>
                <c:pt idx="880">
                  <c:v>0.7745535714285714</c:v>
                </c:pt>
                <c:pt idx="881">
                  <c:v>0.7700892857142857</c:v>
                </c:pt>
                <c:pt idx="882">
                  <c:v>0.7633928571428571</c:v>
                </c:pt>
                <c:pt idx="883">
                  <c:v>0.7544642857142857</c:v>
                </c:pt>
                <c:pt idx="884">
                  <c:v>0.734375</c:v>
                </c:pt>
                <c:pt idx="885">
                  <c:v>0.734375</c:v>
                </c:pt>
                <c:pt idx="886">
                  <c:v>0.7321428571428571</c:v>
                </c:pt>
                <c:pt idx="887">
                  <c:v>0.7254464285714286</c:v>
                </c:pt>
                <c:pt idx="888">
                  <c:v>0.7232142857142857</c:v>
                </c:pt>
                <c:pt idx="889">
                  <c:v>0.7209821428571429</c:v>
                </c:pt>
                <c:pt idx="890">
                  <c:v>0.7232142857142857</c:v>
                </c:pt>
                <c:pt idx="891">
                  <c:v>0.7388392857142857</c:v>
                </c:pt>
                <c:pt idx="892">
                  <c:v>0.7254464285714286</c:v>
                </c:pt>
                <c:pt idx="893">
                  <c:v>0.7254464285714286</c:v>
                </c:pt>
                <c:pt idx="894">
                  <c:v>0.734375</c:v>
                </c:pt>
                <c:pt idx="895">
                  <c:v>0.7254464285714286</c:v>
                </c:pt>
                <c:pt idx="896">
                  <c:v>0.7455357142857143</c:v>
                </c:pt>
                <c:pt idx="897">
                  <c:v>0.7522321428571429</c:v>
                </c:pt>
                <c:pt idx="898">
                  <c:v>0.7477678571428571</c:v>
                </c:pt>
                <c:pt idx="899">
                  <c:v>0.7522321428571429</c:v>
                </c:pt>
                <c:pt idx="900">
                  <c:v>0.7455357142857143</c:v>
                </c:pt>
                <c:pt idx="901">
                  <c:v>0.7477678571428571</c:v>
                </c:pt>
                <c:pt idx="902">
                  <c:v>0.7678571428571429</c:v>
                </c:pt>
                <c:pt idx="903">
                  <c:v>0.7589285714285714</c:v>
                </c:pt>
                <c:pt idx="904">
                  <c:v>0.7589285714285714</c:v>
                </c:pt>
                <c:pt idx="905">
                  <c:v>0.7700892857142857</c:v>
                </c:pt>
                <c:pt idx="906">
                  <c:v>0.7700892857142857</c:v>
                </c:pt>
                <c:pt idx="907">
                  <c:v>0.765625</c:v>
                </c:pt>
                <c:pt idx="908">
                  <c:v>0.7477678571428571</c:v>
                </c:pt>
                <c:pt idx="909">
                  <c:v>0.7410714285714286</c:v>
                </c:pt>
                <c:pt idx="910">
                  <c:v>0.734375</c:v>
                </c:pt>
                <c:pt idx="911">
                  <c:v>0.71875</c:v>
                </c:pt>
                <c:pt idx="912">
                  <c:v>0.7142857142857143</c:v>
                </c:pt>
                <c:pt idx="913">
                  <c:v>0.7321428571428571</c:v>
                </c:pt>
                <c:pt idx="914">
                  <c:v>0.7410714285714286</c:v>
                </c:pt>
                <c:pt idx="915">
                  <c:v>0.75</c:v>
                </c:pt>
                <c:pt idx="916">
                  <c:v>0.7522321428571429</c:v>
                </c:pt>
                <c:pt idx="917">
                  <c:v>0.7566964285714286</c:v>
                </c:pt>
                <c:pt idx="918">
                  <c:v>0.7723214285714286</c:v>
                </c:pt>
                <c:pt idx="919">
                  <c:v>0.7901785714285714</c:v>
                </c:pt>
                <c:pt idx="920">
                  <c:v>0.7767857142857143</c:v>
                </c:pt>
                <c:pt idx="921">
                  <c:v>0.765625</c:v>
                </c:pt>
                <c:pt idx="922">
                  <c:v>0.7700892857142857</c:v>
                </c:pt>
                <c:pt idx="923">
                  <c:v>0.765625</c:v>
                </c:pt>
                <c:pt idx="924">
                  <c:v>0.7767857142857143</c:v>
                </c:pt>
                <c:pt idx="925">
                  <c:v>0.7678571428571429</c:v>
                </c:pt>
                <c:pt idx="926">
                  <c:v>0.7522321428571429</c:v>
                </c:pt>
                <c:pt idx="927">
                  <c:v>0.7477678571428571</c:v>
                </c:pt>
                <c:pt idx="928">
                  <c:v>0.7388392857142857</c:v>
                </c:pt>
                <c:pt idx="929">
                  <c:v>0.7321428571428571</c:v>
                </c:pt>
                <c:pt idx="930">
                  <c:v>0.7321428571428571</c:v>
                </c:pt>
                <c:pt idx="931">
                  <c:v>0.7254464285714286</c:v>
                </c:pt>
                <c:pt idx="932">
                  <c:v>0.7232142857142857</c:v>
                </c:pt>
                <c:pt idx="933">
                  <c:v>0.7321428571428571</c:v>
                </c:pt>
                <c:pt idx="934">
                  <c:v>0.7433035714285714</c:v>
                </c:pt>
                <c:pt idx="935">
                  <c:v>0.7589285714285714</c:v>
                </c:pt>
                <c:pt idx="936">
                  <c:v>0.7566964285714286</c:v>
                </c:pt>
                <c:pt idx="937">
                  <c:v>0.7611607142857143</c:v>
                </c:pt>
                <c:pt idx="938">
                  <c:v>0.765625</c:v>
                </c:pt>
                <c:pt idx="939">
                  <c:v>0.7700892857142857</c:v>
                </c:pt>
                <c:pt idx="940">
                  <c:v>0.7566964285714286</c:v>
                </c:pt>
                <c:pt idx="941">
                  <c:v>0.7477678571428571</c:v>
                </c:pt>
                <c:pt idx="942">
                  <c:v>0.75</c:v>
                </c:pt>
                <c:pt idx="943">
                  <c:v>0.7544642857142857</c:v>
                </c:pt>
                <c:pt idx="944">
                  <c:v>0.75</c:v>
                </c:pt>
                <c:pt idx="945">
                  <c:v>0.734375</c:v>
                </c:pt>
                <c:pt idx="946">
                  <c:v>0.7433035714285714</c:v>
                </c:pt>
                <c:pt idx="947">
                  <c:v>0.7611607142857143</c:v>
                </c:pt>
                <c:pt idx="948">
                  <c:v>0.7790178571428571</c:v>
                </c:pt>
                <c:pt idx="949">
                  <c:v>0.7745535714285714</c:v>
                </c:pt>
                <c:pt idx="950">
                  <c:v>0.7790178571428571</c:v>
                </c:pt>
                <c:pt idx="951">
                  <c:v>0.765625</c:v>
                </c:pt>
                <c:pt idx="952">
                  <c:v>0.7790178571428571</c:v>
                </c:pt>
                <c:pt idx="953">
                  <c:v>0.7611607142857143</c:v>
                </c:pt>
                <c:pt idx="954">
                  <c:v>0.7477678571428571</c:v>
                </c:pt>
                <c:pt idx="955">
                  <c:v>0.7232142857142857</c:v>
                </c:pt>
                <c:pt idx="956">
                  <c:v>0.734375</c:v>
                </c:pt>
                <c:pt idx="957">
                  <c:v>0.7276785714285714</c:v>
                </c:pt>
                <c:pt idx="958">
                  <c:v>0.7388392857142857</c:v>
                </c:pt>
                <c:pt idx="959">
                  <c:v>0.7321428571428571</c:v>
                </c:pt>
                <c:pt idx="960">
                  <c:v>0.7477678571428571</c:v>
                </c:pt>
                <c:pt idx="961">
                  <c:v>0.7522321428571429</c:v>
                </c:pt>
                <c:pt idx="962">
                  <c:v>0.7522321428571429</c:v>
                </c:pt>
                <c:pt idx="963">
                  <c:v>0.7566964285714286</c:v>
                </c:pt>
                <c:pt idx="964">
                  <c:v>0.765625</c:v>
                </c:pt>
                <c:pt idx="965">
                  <c:v>0.7745535714285714</c:v>
                </c:pt>
                <c:pt idx="966">
                  <c:v>0.7857142857142857</c:v>
                </c:pt>
                <c:pt idx="967">
                  <c:v>0.7901785714285714</c:v>
                </c:pt>
                <c:pt idx="968">
                  <c:v>0.7946428571428571</c:v>
                </c:pt>
                <c:pt idx="969">
                  <c:v>0.8035714285714286</c:v>
                </c:pt>
                <c:pt idx="970">
                  <c:v>0.78125</c:v>
                </c:pt>
                <c:pt idx="971">
                  <c:v>0.7834821428571429</c:v>
                </c:pt>
                <c:pt idx="972">
                  <c:v>0.7857142857142857</c:v>
                </c:pt>
                <c:pt idx="973">
                  <c:v>0.7700892857142857</c:v>
                </c:pt>
                <c:pt idx="974">
                  <c:v>0.7678571428571429</c:v>
                </c:pt>
                <c:pt idx="975">
                  <c:v>0.7410714285714286</c:v>
                </c:pt>
                <c:pt idx="976">
                  <c:v>0.7544642857142857</c:v>
                </c:pt>
                <c:pt idx="977">
                  <c:v>0.7745535714285714</c:v>
                </c:pt>
                <c:pt idx="978">
                  <c:v>0.7566964285714286</c:v>
                </c:pt>
                <c:pt idx="979">
                  <c:v>0.7433035714285714</c:v>
                </c:pt>
                <c:pt idx="980">
                  <c:v>0.7388392857142857</c:v>
                </c:pt>
                <c:pt idx="981">
                  <c:v>0.7299107142857143</c:v>
                </c:pt>
                <c:pt idx="982">
                  <c:v>0.7410714285714286</c:v>
                </c:pt>
                <c:pt idx="983">
                  <c:v>0.7209821428571429</c:v>
                </c:pt>
                <c:pt idx="984">
                  <c:v>0.7165178571428571</c:v>
                </c:pt>
                <c:pt idx="985">
                  <c:v>0.7321428571428571</c:v>
                </c:pt>
                <c:pt idx="986">
                  <c:v>0.7410714285714286</c:v>
                </c:pt>
                <c:pt idx="987">
                  <c:v>0.7455357142857143</c:v>
                </c:pt>
                <c:pt idx="988">
                  <c:v>0.7455357142857143</c:v>
                </c:pt>
                <c:pt idx="989">
                  <c:v>0.7388392857142857</c:v>
                </c:pt>
                <c:pt idx="990">
                  <c:v>0.7522321428571429</c:v>
                </c:pt>
                <c:pt idx="991">
                  <c:v>0.7433035714285714</c:v>
                </c:pt>
                <c:pt idx="992">
                  <c:v>0.7410714285714286</c:v>
                </c:pt>
                <c:pt idx="993">
                  <c:v>0.7299107142857143</c:v>
                </c:pt>
                <c:pt idx="994">
                  <c:v>0.7388392857142857</c:v>
                </c:pt>
                <c:pt idx="995">
                  <c:v>0.7209821428571429</c:v>
                </c:pt>
                <c:pt idx="996">
                  <c:v>0.7388392857142857</c:v>
                </c:pt>
                <c:pt idx="997">
                  <c:v>0.7299107142857143</c:v>
                </c:pt>
                <c:pt idx="998">
                  <c:v>0.7366071428571429</c:v>
                </c:pt>
                <c:pt idx="999">
                  <c:v>0.7388392857142857</c:v>
                </c:pt>
              </c:numCache>
            </c:numRef>
          </c:yVal>
          <c:smooth val="1"/>
          <c:extLst>
            <c:ext xmlns:c16="http://schemas.microsoft.com/office/drawing/2014/chart" uri="{C3380CC4-5D6E-409C-BE32-E72D297353CC}">
              <c16:uniqueId val="{00000001-1968-45C2-B9C4-4BEDA453D50D}"/>
            </c:ext>
          </c:extLst>
        </c:ser>
        <c:ser>
          <c:idx val="2"/>
          <c:order val="2"/>
          <c:tx>
            <c:v>ResNet-50 (CNTK)</c:v>
          </c:tx>
          <c:spPr>
            <a:ln w="19050" cap="rnd">
              <a:solidFill>
                <a:srgbClr val="66FF33"/>
              </a:solidFill>
              <a:round/>
            </a:ln>
            <a:effectLst/>
          </c:spPr>
          <c:marker>
            <c:symbol val="none"/>
          </c:marker>
          <c:xVal>
            <c:numRef>
              <c:f>training!$O$3:$O$326</c:f>
              <c:numCache>
                <c:formatCode>General</c:formatCode>
                <c:ptCount val="324"/>
                <c:pt idx="0">
                  <c:v>6.2719907407407405E-2</c:v>
                </c:pt>
                <c:pt idx="1">
                  <c:v>0.12543981481481481</c:v>
                </c:pt>
                <c:pt idx="2">
                  <c:v>0.18815972222222221</c:v>
                </c:pt>
                <c:pt idx="3">
                  <c:v>0.25086805555555558</c:v>
                </c:pt>
                <c:pt idx="4">
                  <c:v>0.29842592592592593</c:v>
                </c:pt>
                <c:pt idx="5">
                  <c:v>0.34598379629629633</c:v>
                </c:pt>
                <c:pt idx="6">
                  <c:v>0.39354166666666668</c:v>
                </c:pt>
                <c:pt idx="7">
                  <c:v>0.44109953703703703</c:v>
                </c:pt>
                <c:pt idx="8">
                  <c:v>0.48929398148148145</c:v>
                </c:pt>
                <c:pt idx="9">
                  <c:v>0.53749999999999998</c:v>
                </c:pt>
                <c:pt idx="10">
                  <c:v>0.58569444444444441</c:v>
                </c:pt>
                <c:pt idx="11">
                  <c:v>0.63390046296296287</c:v>
                </c:pt>
                <c:pt idx="12">
                  <c:v>0.68144675925925935</c:v>
                </c:pt>
                <c:pt idx="13">
                  <c:v>0.72900462962962964</c:v>
                </c:pt>
                <c:pt idx="14">
                  <c:v>0.77655092592592601</c:v>
                </c:pt>
                <c:pt idx="15">
                  <c:v>0.8241087962962963</c:v>
                </c:pt>
                <c:pt idx="16">
                  <c:v>0.87168981481481489</c:v>
                </c:pt>
                <c:pt idx="17">
                  <c:v>0.91928240740740741</c:v>
                </c:pt>
                <c:pt idx="18">
                  <c:v>0.966863425925926</c:v>
                </c:pt>
                <c:pt idx="19">
                  <c:v>1.0144444444444445</c:v>
                </c:pt>
                <c:pt idx="20">
                  <c:v>1.0707060185185184</c:v>
                </c:pt>
                <c:pt idx="21">
                  <c:v>1.1269675925925926</c:v>
                </c:pt>
                <c:pt idx="22">
                  <c:v>1.1832291666666668</c:v>
                </c:pt>
                <c:pt idx="23">
                  <c:v>1.2394907407407407</c:v>
                </c:pt>
                <c:pt idx="24">
                  <c:v>1.2913078703703702</c:v>
                </c:pt>
                <c:pt idx="25">
                  <c:v>1.3431365740740742</c:v>
                </c:pt>
                <c:pt idx="26">
                  <c:v>1.3949537037037036</c:v>
                </c:pt>
                <c:pt idx="27">
                  <c:v>1.4467708333333333</c:v>
                </c:pt>
                <c:pt idx="28">
                  <c:v>1.4949189814814814</c:v>
                </c:pt>
                <c:pt idx="29">
                  <c:v>1.5430671296296297</c:v>
                </c:pt>
                <c:pt idx="30">
                  <c:v>1.5912152777777777</c:v>
                </c:pt>
                <c:pt idx="31">
                  <c:v>1.6393634259259258</c:v>
                </c:pt>
                <c:pt idx="32">
                  <c:v>1.6855439814814814</c:v>
                </c:pt>
                <c:pt idx="33">
                  <c:v>1.7317245370370369</c:v>
                </c:pt>
                <c:pt idx="34">
                  <c:v>1.7779050925925926</c:v>
                </c:pt>
                <c:pt idx="35">
                  <c:v>1.8240972222222223</c:v>
                </c:pt>
                <c:pt idx="36">
                  <c:v>1.8715625</c:v>
                </c:pt>
                <c:pt idx="37">
                  <c:v>1.919039351851852</c:v>
                </c:pt>
                <c:pt idx="38">
                  <c:v>1.9665046296296298</c:v>
                </c:pt>
                <c:pt idx="39">
                  <c:v>2.0139699074074073</c:v>
                </c:pt>
                <c:pt idx="40">
                  <c:v>2.0668402777777777</c:v>
                </c:pt>
                <c:pt idx="41">
                  <c:v>2.119710648148148</c:v>
                </c:pt>
                <c:pt idx="42">
                  <c:v>2.1725810185185188</c:v>
                </c:pt>
                <c:pt idx="43">
                  <c:v>2.2254513888888887</c:v>
                </c:pt>
                <c:pt idx="44">
                  <c:v>2.2784953703703708</c:v>
                </c:pt>
                <c:pt idx="45">
                  <c:v>2.3315277777777776</c:v>
                </c:pt>
                <c:pt idx="46">
                  <c:v>2.384560185185185</c:v>
                </c:pt>
                <c:pt idx="47">
                  <c:v>2.4375925925925928</c:v>
                </c:pt>
                <c:pt idx="48">
                  <c:v>2.4845717592592593</c:v>
                </c:pt>
                <c:pt idx="49">
                  <c:v>2.5315393518518516</c:v>
                </c:pt>
                <c:pt idx="50">
                  <c:v>2.5785069444444444</c:v>
                </c:pt>
                <c:pt idx="51">
                  <c:v>2.625486111111111</c:v>
                </c:pt>
                <c:pt idx="52">
                  <c:v>2.6731597222222221</c:v>
                </c:pt>
                <c:pt idx="53">
                  <c:v>2.7208333333333332</c:v>
                </c:pt>
                <c:pt idx="54">
                  <c:v>2.7685069444444443</c:v>
                </c:pt>
                <c:pt idx="55">
                  <c:v>2.8161805555555555</c:v>
                </c:pt>
                <c:pt idx="56">
                  <c:v>2.8616898148148149</c:v>
                </c:pt>
                <c:pt idx="57">
                  <c:v>2.9071875</c:v>
                </c:pt>
                <c:pt idx="58">
                  <c:v>2.9526851851851852</c:v>
                </c:pt>
                <c:pt idx="59">
                  <c:v>2.9981944444444446</c:v>
                </c:pt>
                <c:pt idx="60">
                  <c:v>3.0449537037037038</c:v>
                </c:pt>
                <c:pt idx="61">
                  <c:v>3.0917245370370372</c:v>
                </c:pt>
                <c:pt idx="62">
                  <c:v>3.1384837962962959</c:v>
                </c:pt>
                <c:pt idx="63">
                  <c:v>3.1852546296296294</c:v>
                </c:pt>
                <c:pt idx="64">
                  <c:v>3.2362037037037039</c:v>
                </c:pt>
                <c:pt idx="65">
                  <c:v>3.2871643518518519</c:v>
                </c:pt>
                <c:pt idx="66">
                  <c:v>3.3381249999999998</c:v>
                </c:pt>
                <c:pt idx="67">
                  <c:v>3.3890856481481482</c:v>
                </c:pt>
                <c:pt idx="68">
                  <c:v>3.4426157407407407</c:v>
                </c:pt>
                <c:pt idx="69">
                  <c:v>3.4961574074074071</c:v>
                </c:pt>
                <c:pt idx="70">
                  <c:v>3.5496875000000001</c:v>
                </c:pt>
                <c:pt idx="71">
                  <c:v>3.6032175925925927</c:v>
                </c:pt>
                <c:pt idx="72">
                  <c:v>3.6505671296296294</c:v>
                </c:pt>
                <c:pt idx="73">
                  <c:v>3.6979050925925927</c:v>
                </c:pt>
                <c:pt idx="74">
                  <c:v>3.7452430555555556</c:v>
                </c:pt>
                <c:pt idx="75">
                  <c:v>3.7925925925925927</c:v>
                </c:pt>
                <c:pt idx="76">
                  <c:v>3.8385069444444446</c:v>
                </c:pt>
                <c:pt idx="77">
                  <c:v>3.8844328703703703</c:v>
                </c:pt>
                <c:pt idx="78">
                  <c:v>3.930358796296296</c:v>
                </c:pt>
                <c:pt idx="79">
                  <c:v>3.9762847222222222</c:v>
                </c:pt>
                <c:pt idx="80">
                  <c:v>4.0221412037037041</c:v>
                </c:pt>
                <c:pt idx="81">
                  <c:v>4.0679976851851851</c:v>
                </c:pt>
                <c:pt idx="82">
                  <c:v>4.113854166666667</c:v>
                </c:pt>
                <c:pt idx="83">
                  <c:v>4.1597106481481481</c:v>
                </c:pt>
                <c:pt idx="84">
                  <c:v>4.2211689814814815</c:v>
                </c:pt>
                <c:pt idx="85">
                  <c:v>4.2826157407407406</c:v>
                </c:pt>
                <c:pt idx="86">
                  <c:v>4.344074074074074</c:v>
                </c:pt>
                <c:pt idx="87">
                  <c:v>4.4055324074074074</c:v>
                </c:pt>
                <c:pt idx="88">
                  <c:v>4.4548842592592592</c:v>
                </c:pt>
                <c:pt idx="89">
                  <c:v>4.5042476851851854</c:v>
                </c:pt>
                <c:pt idx="90">
                  <c:v>4.5536111111111115</c:v>
                </c:pt>
                <c:pt idx="91">
                  <c:v>4.6029629629629634</c:v>
                </c:pt>
                <c:pt idx="92">
                  <c:v>4.6517129629629634</c:v>
                </c:pt>
                <c:pt idx="93">
                  <c:v>4.7004513888888892</c:v>
                </c:pt>
                <c:pt idx="94">
                  <c:v>4.7492013888888893</c:v>
                </c:pt>
                <c:pt idx="95">
                  <c:v>4.7979398148148142</c:v>
                </c:pt>
                <c:pt idx="96">
                  <c:v>4.845659722222222</c:v>
                </c:pt>
                <c:pt idx="97">
                  <c:v>4.8933912037037031</c:v>
                </c:pt>
                <c:pt idx="98">
                  <c:v>4.9411111111111108</c:v>
                </c:pt>
                <c:pt idx="99">
                  <c:v>4.9888310185185185</c:v>
                </c:pt>
                <c:pt idx="100">
                  <c:v>5.0390277777777781</c:v>
                </c:pt>
                <c:pt idx="101">
                  <c:v>5.0892245370370368</c:v>
                </c:pt>
                <c:pt idx="102">
                  <c:v>5.1394212962962964</c:v>
                </c:pt>
                <c:pt idx="103">
                  <c:v>5.1896064814814808</c:v>
                </c:pt>
                <c:pt idx="104">
                  <c:v>5.2476273148148147</c:v>
                </c:pt>
                <c:pt idx="105">
                  <c:v>5.3056481481481477</c:v>
                </c:pt>
                <c:pt idx="106">
                  <c:v>5.3636689814814815</c:v>
                </c:pt>
                <c:pt idx="107">
                  <c:v>5.4216782407407411</c:v>
                </c:pt>
                <c:pt idx="108">
                  <c:v>5.4753356481481479</c:v>
                </c:pt>
                <c:pt idx="109">
                  <c:v>5.5289930555555555</c:v>
                </c:pt>
                <c:pt idx="110">
                  <c:v>5.5826504629629632</c:v>
                </c:pt>
                <c:pt idx="111">
                  <c:v>5.63630787037037</c:v>
                </c:pt>
                <c:pt idx="112">
                  <c:v>5.6847337962962969</c:v>
                </c:pt>
                <c:pt idx="113">
                  <c:v>5.7331481481481479</c:v>
                </c:pt>
                <c:pt idx="114">
                  <c:v>5.7815624999999997</c:v>
                </c:pt>
                <c:pt idx="115">
                  <c:v>5.8299768518518524</c:v>
                </c:pt>
                <c:pt idx="116">
                  <c:v>5.8794212962962966</c:v>
                </c:pt>
                <c:pt idx="117">
                  <c:v>5.9288541666666665</c:v>
                </c:pt>
                <c:pt idx="118">
                  <c:v>5.9782986111111107</c:v>
                </c:pt>
                <c:pt idx="119">
                  <c:v>6.0277314814814815</c:v>
                </c:pt>
                <c:pt idx="120">
                  <c:v>6.0768981481481479</c:v>
                </c:pt>
                <c:pt idx="121">
                  <c:v>6.1260648148148142</c:v>
                </c:pt>
                <c:pt idx="122">
                  <c:v>6.1752314814814815</c:v>
                </c:pt>
                <c:pt idx="123">
                  <c:v>6.2243981481481478</c:v>
                </c:pt>
                <c:pt idx="124">
                  <c:v>6.2782754629629629</c:v>
                </c:pt>
                <c:pt idx="125">
                  <c:v>6.332152777777778</c:v>
                </c:pt>
                <c:pt idx="126">
                  <c:v>6.3860300925925921</c:v>
                </c:pt>
                <c:pt idx="127">
                  <c:v>6.4399074074074081</c:v>
                </c:pt>
                <c:pt idx="128">
                  <c:v>6.4947800925925918</c:v>
                </c:pt>
                <c:pt idx="129">
                  <c:v>6.5496412037037031</c:v>
                </c:pt>
                <c:pt idx="130">
                  <c:v>6.6045138888888886</c:v>
                </c:pt>
                <c:pt idx="131">
                  <c:v>6.6593749999999998</c:v>
                </c:pt>
                <c:pt idx="132">
                  <c:v>6.708981481481481</c:v>
                </c:pt>
                <c:pt idx="133">
                  <c:v>6.758587962962963</c:v>
                </c:pt>
                <c:pt idx="134">
                  <c:v>6.8081944444444442</c:v>
                </c:pt>
                <c:pt idx="135">
                  <c:v>6.8578009259259254</c:v>
                </c:pt>
                <c:pt idx="136">
                  <c:v>6.9068634259259252</c:v>
                </c:pt>
                <c:pt idx="137">
                  <c:v>6.9559259259259258</c:v>
                </c:pt>
                <c:pt idx="138">
                  <c:v>7.0049884259259256</c:v>
                </c:pt>
                <c:pt idx="139">
                  <c:v>7.0540509259259254</c:v>
                </c:pt>
                <c:pt idx="140">
                  <c:v>7.1007638888888893</c:v>
                </c:pt>
                <c:pt idx="141">
                  <c:v>7.1474768518518523</c:v>
                </c:pt>
                <c:pt idx="142">
                  <c:v>7.1941898148148145</c:v>
                </c:pt>
                <c:pt idx="143">
                  <c:v>7.2409027777777775</c:v>
                </c:pt>
                <c:pt idx="144">
                  <c:v>7.2923379629629634</c:v>
                </c:pt>
                <c:pt idx="145">
                  <c:v>7.3437847222222219</c:v>
                </c:pt>
                <c:pt idx="146">
                  <c:v>7.3952314814814812</c:v>
                </c:pt>
                <c:pt idx="147">
                  <c:v>7.4466666666666663</c:v>
                </c:pt>
                <c:pt idx="148">
                  <c:v>7.5026388888888889</c:v>
                </c:pt>
                <c:pt idx="149">
                  <c:v>7.5585995370370371</c:v>
                </c:pt>
                <c:pt idx="150">
                  <c:v>7.6145717592592588</c:v>
                </c:pt>
                <c:pt idx="151">
                  <c:v>7.6705439814814813</c:v>
                </c:pt>
                <c:pt idx="152">
                  <c:v>7.7225115740740744</c:v>
                </c:pt>
                <c:pt idx="153">
                  <c:v>7.7744791666666666</c:v>
                </c:pt>
                <c:pt idx="154">
                  <c:v>7.8264467592592588</c:v>
                </c:pt>
                <c:pt idx="155">
                  <c:v>7.8784259259259253</c:v>
                </c:pt>
                <c:pt idx="156">
                  <c:v>7.9240972222222226</c:v>
                </c:pt>
                <c:pt idx="157">
                  <c:v>7.9697800925925923</c:v>
                </c:pt>
                <c:pt idx="158">
                  <c:v>8.0154629629629639</c:v>
                </c:pt>
                <c:pt idx="159">
                  <c:v>8.0611342592592585</c:v>
                </c:pt>
                <c:pt idx="160">
                  <c:v>8.1076967592592588</c:v>
                </c:pt>
                <c:pt idx="161">
                  <c:v>8.1542592592592591</c:v>
                </c:pt>
                <c:pt idx="162">
                  <c:v>8.2008217592592594</c:v>
                </c:pt>
                <c:pt idx="163">
                  <c:v>8.2473842592592597</c:v>
                </c:pt>
                <c:pt idx="164">
                  <c:v>8.2954282407407405</c:v>
                </c:pt>
                <c:pt idx="165">
                  <c:v>8.3434837962962973</c:v>
                </c:pt>
                <c:pt idx="166">
                  <c:v>8.3915277777777781</c:v>
                </c:pt>
                <c:pt idx="167">
                  <c:v>8.439571759259259</c:v>
                </c:pt>
                <c:pt idx="168">
                  <c:v>8.5020486111111104</c:v>
                </c:pt>
                <c:pt idx="169">
                  <c:v>8.5645254629629637</c:v>
                </c:pt>
                <c:pt idx="170">
                  <c:v>8.6270023148148152</c:v>
                </c:pt>
                <c:pt idx="171">
                  <c:v>8.6894791666666666</c:v>
                </c:pt>
                <c:pt idx="172">
                  <c:v>8.7392708333333342</c:v>
                </c:pt>
                <c:pt idx="173">
                  <c:v>8.7890625</c:v>
                </c:pt>
                <c:pt idx="174">
                  <c:v>8.8388657407407418</c:v>
                </c:pt>
                <c:pt idx="175">
                  <c:v>8.8886574074074076</c:v>
                </c:pt>
                <c:pt idx="176">
                  <c:v>8.9379976851851861</c:v>
                </c:pt>
                <c:pt idx="177">
                  <c:v>8.9873495370370371</c:v>
                </c:pt>
                <c:pt idx="178">
                  <c:v>9.0366898148148138</c:v>
                </c:pt>
                <c:pt idx="179">
                  <c:v>9.0860300925925923</c:v>
                </c:pt>
                <c:pt idx="180">
                  <c:v>9.1353472222222223</c:v>
                </c:pt>
                <c:pt idx="181">
                  <c:v>9.1846643518518505</c:v>
                </c:pt>
                <c:pt idx="182">
                  <c:v>9.2339814814814822</c:v>
                </c:pt>
                <c:pt idx="183">
                  <c:v>9.2832986111111104</c:v>
                </c:pt>
                <c:pt idx="184">
                  <c:v>9.3328819444444449</c:v>
                </c:pt>
                <c:pt idx="185">
                  <c:v>9.3824652777777775</c:v>
                </c:pt>
                <c:pt idx="186">
                  <c:v>9.4320486111111119</c:v>
                </c:pt>
                <c:pt idx="187">
                  <c:v>9.4816319444444446</c:v>
                </c:pt>
                <c:pt idx="188">
                  <c:v>9.5392476851851846</c:v>
                </c:pt>
                <c:pt idx="189">
                  <c:v>9.5968750000000007</c:v>
                </c:pt>
                <c:pt idx="190">
                  <c:v>9.6544907407407408</c:v>
                </c:pt>
                <c:pt idx="191">
                  <c:v>9.7121064814814826</c:v>
                </c:pt>
                <c:pt idx="192">
                  <c:v>9.7657175925925941</c:v>
                </c:pt>
                <c:pt idx="193">
                  <c:v>9.8193287037037038</c:v>
                </c:pt>
                <c:pt idx="194">
                  <c:v>9.8729282407407393</c:v>
                </c:pt>
                <c:pt idx="195">
                  <c:v>9.9265393518518508</c:v>
                </c:pt>
                <c:pt idx="196">
                  <c:v>9.9742013888888881</c:v>
                </c:pt>
                <c:pt idx="197">
                  <c:v>10.021875</c:v>
                </c:pt>
                <c:pt idx="198">
                  <c:v>10.069537037037037</c:v>
                </c:pt>
                <c:pt idx="199">
                  <c:v>10.117199074074074</c:v>
                </c:pt>
                <c:pt idx="200">
                  <c:v>10.166006944444444</c:v>
                </c:pt>
                <c:pt idx="201">
                  <c:v>10.214803240740739</c:v>
                </c:pt>
                <c:pt idx="202">
                  <c:v>10.263611111111111</c:v>
                </c:pt>
                <c:pt idx="203">
                  <c:v>10.312407407407406</c:v>
                </c:pt>
                <c:pt idx="204">
                  <c:v>10.360023148148148</c:v>
                </c:pt>
                <c:pt idx="205">
                  <c:v>10.407627314814816</c:v>
                </c:pt>
                <c:pt idx="206">
                  <c:v>10.455231481481482</c:v>
                </c:pt>
                <c:pt idx="207">
                  <c:v>10.502847222222222</c:v>
                </c:pt>
                <c:pt idx="208">
                  <c:v>10.553981481481483</c:v>
                </c:pt>
                <c:pt idx="209">
                  <c:v>10.605127314814816</c:v>
                </c:pt>
                <c:pt idx="210">
                  <c:v>10.656261574074074</c:v>
                </c:pt>
                <c:pt idx="211">
                  <c:v>10.707407407407407</c:v>
                </c:pt>
                <c:pt idx="212">
                  <c:v>10.761666666666667</c:v>
                </c:pt>
                <c:pt idx="213">
                  <c:v>10.8159375</c:v>
                </c:pt>
                <c:pt idx="214">
                  <c:v>10.870208333333334</c:v>
                </c:pt>
                <c:pt idx="215">
                  <c:v>10.924467592592594</c:v>
                </c:pt>
                <c:pt idx="216">
                  <c:v>10.973171296296295</c:v>
                </c:pt>
                <c:pt idx="217">
                  <c:v>11.021863425925927</c:v>
                </c:pt>
                <c:pt idx="218">
                  <c:v>11.070567129629628</c:v>
                </c:pt>
                <c:pt idx="219">
                  <c:v>11.119259259259261</c:v>
                </c:pt>
                <c:pt idx="220">
                  <c:v>11.165532407407406</c:v>
                </c:pt>
                <c:pt idx="221">
                  <c:v>11.211805555555555</c:v>
                </c:pt>
                <c:pt idx="222">
                  <c:v>11.258078703703704</c:v>
                </c:pt>
                <c:pt idx="223">
                  <c:v>11.304351851851852</c:v>
                </c:pt>
                <c:pt idx="224">
                  <c:v>11.350023148148148</c:v>
                </c:pt>
                <c:pt idx="225">
                  <c:v>11.395694444444445</c:v>
                </c:pt>
                <c:pt idx="226">
                  <c:v>11.441377314814815</c:v>
                </c:pt>
                <c:pt idx="227">
                  <c:v>11.487048611111112</c:v>
                </c:pt>
                <c:pt idx="228">
                  <c:v>11.534548611111111</c:v>
                </c:pt>
                <c:pt idx="229">
                  <c:v>11.582037037037038</c:v>
                </c:pt>
                <c:pt idx="230">
                  <c:v>11.629537037037037</c:v>
                </c:pt>
                <c:pt idx="231">
                  <c:v>11.677037037037037</c:v>
                </c:pt>
                <c:pt idx="232">
                  <c:v>11.734131944444444</c:v>
                </c:pt>
                <c:pt idx="233">
                  <c:v>11.791226851851851</c:v>
                </c:pt>
                <c:pt idx="234">
                  <c:v>11.84832175925926</c:v>
                </c:pt>
                <c:pt idx="235">
                  <c:v>11.905416666666667</c:v>
                </c:pt>
                <c:pt idx="236">
                  <c:v>11.987719907407406</c:v>
                </c:pt>
                <c:pt idx="237">
                  <c:v>12.070011574074073</c:v>
                </c:pt>
                <c:pt idx="238">
                  <c:v>12.152314814814815</c:v>
                </c:pt>
                <c:pt idx="239">
                  <c:v>12.234606481481482</c:v>
                </c:pt>
                <c:pt idx="240">
                  <c:v>12.279745370370371</c:v>
                </c:pt>
                <c:pt idx="241">
                  <c:v>12.324872685185184</c:v>
                </c:pt>
                <c:pt idx="242">
                  <c:v>12.370011574074073</c:v>
                </c:pt>
                <c:pt idx="243">
                  <c:v>12.415150462962963</c:v>
                </c:pt>
                <c:pt idx="244">
                  <c:v>12.461539351851851</c:v>
                </c:pt>
                <c:pt idx="245">
                  <c:v>12.507939814814815</c:v>
                </c:pt>
                <c:pt idx="246">
                  <c:v>12.554340277777778</c:v>
                </c:pt>
                <c:pt idx="247">
                  <c:v>12.600729166666667</c:v>
                </c:pt>
                <c:pt idx="248">
                  <c:v>12.646481481481482</c:v>
                </c:pt>
                <c:pt idx="249">
                  <c:v>12.692233796296296</c:v>
                </c:pt>
                <c:pt idx="250">
                  <c:v>12.737974537037038</c:v>
                </c:pt>
                <c:pt idx="251">
                  <c:v>12.783726851851851</c:v>
                </c:pt>
                <c:pt idx="252">
                  <c:v>12.852314814814816</c:v>
                </c:pt>
                <c:pt idx="253">
                  <c:v>12.920914351851851</c:v>
                </c:pt>
                <c:pt idx="254">
                  <c:v>12.989502314814816</c:v>
                </c:pt>
                <c:pt idx="255">
                  <c:v>13.058101851851852</c:v>
                </c:pt>
                <c:pt idx="256">
                  <c:v>13.10431712962963</c:v>
                </c:pt>
                <c:pt idx="257">
                  <c:v>13.150543981481482</c:v>
                </c:pt>
                <c:pt idx="258">
                  <c:v>13.19675925925926</c:v>
                </c:pt>
                <c:pt idx="259">
                  <c:v>13.242986111111112</c:v>
                </c:pt>
                <c:pt idx="260">
                  <c:v>13.288935185185185</c:v>
                </c:pt>
                <c:pt idx="261">
                  <c:v>13.334895833333333</c:v>
                </c:pt>
                <c:pt idx="262">
                  <c:v>13.380856481481482</c:v>
                </c:pt>
                <c:pt idx="263">
                  <c:v>13.426817129629629</c:v>
                </c:pt>
                <c:pt idx="264">
                  <c:v>13.472222222222221</c:v>
                </c:pt>
                <c:pt idx="265">
                  <c:v>13.517638888888889</c:v>
                </c:pt>
                <c:pt idx="266">
                  <c:v>13.563055555555556</c:v>
                </c:pt>
                <c:pt idx="267">
                  <c:v>13.608472222222222</c:v>
                </c:pt>
                <c:pt idx="268">
                  <c:v>13.654513888888889</c:v>
                </c:pt>
                <c:pt idx="269">
                  <c:v>13.700543981481482</c:v>
                </c:pt>
                <c:pt idx="270">
                  <c:v>13.746585648148148</c:v>
                </c:pt>
                <c:pt idx="271">
                  <c:v>13.792627314814816</c:v>
                </c:pt>
                <c:pt idx="272">
                  <c:v>13.8453125</c:v>
                </c:pt>
                <c:pt idx="273">
                  <c:v>13.897997685185185</c:v>
                </c:pt>
                <c:pt idx="274">
                  <c:v>13.950682870370372</c:v>
                </c:pt>
                <c:pt idx="275">
                  <c:v>14.003368055555555</c:v>
                </c:pt>
                <c:pt idx="276">
                  <c:v>14.055219907407407</c:v>
                </c:pt>
                <c:pt idx="277">
                  <c:v>14.107071759259259</c:v>
                </c:pt>
                <c:pt idx="278">
                  <c:v>14.158935185185184</c:v>
                </c:pt>
                <c:pt idx="279">
                  <c:v>14.210787037037038</c:v>
                </c:pt>
                <c:pt idx="280">
                  <c:v>14.256203703703704</c:v>
                </c:pt>
                <c:pt idx="281">
                  <c:v>14.301620370370371</c:v>
                </c:pt>
                <c:pt idx="282">
                  <c:v>14.347048611111111</c:v>
                </c:pt>
                <c:pt idx="283">
                  <c:v>14.392465277777777</c:v>
                </c:pt>
                <c:pt idx="284">
                  <c:v>14.452106481481483</c:v>
                </c:pt>
                <c:pt idx="285">
                  <c:v>14.511747685185185</c:v>
                </c:pt>
                <c:pt idx="286">
                  <c:v>14.571400462962963</c:v>
                </c:pt>
                <c:pt idx="287">
                  <c:v>14.631041666666667</c:v>
                </c:pt>
                <c:pt idx="288">
                  <c:v>14.680891203703704</c:v>
                </c:pt>
                <c:pt idx="289">
                  <c:v>14.730740740740741</c:v>
                </c:pt>
                <c:pt idx="290">
                  <c:v>14.780590277777778</c:v>
                </c:pt>
                <c:pt idx="291">
                  <c:v>14.830439814814815</c:v>
                </c:pt>
                <c:pt idx="292">
                  <c:v>14.882002314814816</c:v>
                </c:pt>
                <c:pt idx="293">
                  <c:v>14.933553240740739</c:v>
                </c:pt>
                <c:pt idx="294">
                  <c:v>14.98511574074074</c:v>
                </c:pt>
                <c:pt idx="295">
                  <c:v>15.03667824074074</c:v>
                </c:pt>
                <c:pt idx="296">
                  <c:v>15.083680555555556</c:v>
                </c:pt>
                <c:pt idx="297">
                  <c:v>15.130671296296295</c:v>
                </c:pt>
                <c:pt idx="298">
                  <c:v>15.177673611111111</c:v>
                </c:pt>
                <c:pt idx="299">
                  <c:v>15.224675925925927</c:v>
                </c:pt>
                <c:pt idx="300">
                  <c:v>15.27011574074074</c:v>
                </c:pt>
                <c:pt idx="301">
                  <c:v>15.315567129629629</c:v>
                </c:pt>
                <c:pt idx="302">
                  <c:v>15.361006944444444</c:v>
                </c:pt>
                <c:pt idx="303">
                  <c:v>15.406458333333333</c:v>
                </c:pt>
                <c:pt idx="304">
                  <c:v>15.452141203703704</c:v>
                </c:pt>
                <c:pt idx="305">
                  <c:v>15.4978125</c:v>
                </c:pt>
                <c:pt idx="306">
                  <c:v>15.543495370370371</c:v>
                </c:pt>
                <c:pt idx="307">
                  <c:v>15.58917824074074</c:v>
                </c:pt>
                <c:pt idx="308">
                  <c:v>15.636898148148148</c:v>
                </c:pt>
                <c:pt idx="309">
                  <c:v>15.684606481481483</c:v>
                </c:pt>
                <c:pt idx="310">
                  <c:v>15.73232638888889</c:v>
                </c:pt>
                <c:pt idx="311">
                  <c:v>15.780046296296296</c:v>
                </c:pt>
                <c:pt idx="312">
                  <c:v>15.831875</c:v>
                </c:pt>
                <c:pt idx="313">
                  <c:v>15.883703703703704</c:v>
                </c:pt>
                <c:pt idx="314">
                  <c:v>15.935532407407408</c:v>
                </c:pt>
                <c:pt idx="315">
                  <c:v>15.987372685185184</c:v>
                </c:pt>
                <c:pt idx="316">
                  <c:v>16.038287037037037</c:v>
                </c:pt>
                <c:pt idx="317">
                  <c:v>16.089201388888888</c:v>
                </c:pt>
                <c:pt idx="318">
                  <c:v>16.140127314814816</c:v>
                </c:pt>
                <c:pt idx="319">
                  <c:v>16.191041666666667</c:v>
                </c:pt>
                <c:pt idx="320">
                  <c:v>16.236620370370371</c:v>
                </c:pt>
                <c:pt idx="321">
                  <c:v>16.282210648148148</c:v>
                </c:pt>
                <c:pt idx="322">
                  <c:v>16.327800925925928</c:v>
                </c:pt>
                <c:pt idx="323">
                  <c:v>16.373379629629628</c:v>
                </c:pt>
              </c:numCache>
            </c:numRef>
          </c:xVal>
          <c:yVal>
            <c:numRef>
              <c:f>training!$P$3:$P$326</c:f>
              <c:numCache>
                <c:formatCode>General</c:formatCode>
                <c:ptCount val="324"/>
                <c:pt idx="0">
                  <c:v>2.938E-2</c:v>
                </c:pt>
                <c:pt idx="1">
                  <c:v>7.1879999999999999E-2</c:v>
                </c:pt>
                <c:pt idx="2">
                  <c:v>0.12531</c:v>
                </c:pt>
                <c:pt idx="3">
                  <c:v>0.13625000000000001</c:v>
                </c:pt>
                <c:pt idx="4">
                  <c:v>0.20344000000000001</c:v>
                </c:pt>
                <c:pt idx="5">
                  <c:v>0.22312000000000001</c:v>
                </c:pt>
                <c:pt idx="6">
                  <c:v>0.25312000000000001</c:v>
                </c:pt>
                <c:pt idx="7">
                  <c:v>0.28000000000000003</c:v>
                </c:pt>
                <c:pt idx="8">
                  <c:v>0.29343999999999998</c:v>
                </c:pt>
                <c:pt idx="9">
                  <c:v>0.31844</c:v>
                </c:pt>
                <c:pt idx="10">
                  <c:v>0.33656000000000003</c:v>
                </c:pt>
                <c:pt idx="11">
                  <c:v>0.34844000000000003</c:v>
                </c:pt>
                <c:pt idx="12">
                  <c:v>0.35249999999999998</c:v>
                </c:pt>
                <c:pt idx="13">
                  <c:v>0.37186999999999998</c:v>
                </c:pt>
                <c:pt idx="14">
                  <c:v>0.39562000000000003</c:v>
                </c:pt>
                <c:pt idx="15">
                  <c:v>0.39906000000000003</c:v>
                </c:pt>
                <c:pt idx="16">
                  <c:v>0.41593999999999998</c:v>
                </c:pt>
                <c:pt idx="17">
                  <c:v>0.41811999999999999</c:v>
                </c:pt>
                <c:pt idx="18">
                  <c:v>0.41719000000000001</c:v>
                </c:pt>
                <c:pt idx="19">
                  <c:v>0.41687999999999997</c:v>
                </c:pt>
                <c:pt idx="20">
                  <c:v>0.44094</c:v>
                </c:pt>
                <c:pt idx="21">
                  <c:v>0.44406000000000001</c:v>
                </c:pt>
                <c:pt idx="22">
                  <c:v>0.44906000000000001</c:v>
                </c:pt>
                <c:pt idx="23">
                  <c:v>0.46156000000000003</c:v>
                </c:pt>
                <c:pt idx="24">
                  <c:v>0.44968999999999998</c:v>
                </c:pt>
                <c:pt idx="25">
                  <c:v>0.45594000000000001</c:v>
                </c:pt>
                <c:pt idx="26">
                  <c:v>0.46750000000000003</c:v>
                </c:pt>
                <c:pt idx="27">
                  <c:v>0.45844000000000001</c:v>
                </c:pt>
                <c:pt idx="28">
                  <c:v>0.47155999999999998</c:v>
                </c:pt>
                <c:pt idx="29">
                  <c:v>0.47531000000000001</c:v>
                </c:pt>
                <c:pt idx="30">
                  <c:v>0.48093999999999998</c:v>
                </c:pt>
                <c:pt idx="31">
                  <c:v>0.47</c:v>
                </c:pt>
                <c:pt idx="32">
                  <c:v>0.46311999999999998</c:v>
                </c:pt>
                <c:pt idx="33">
                  <c:v>0.49093999999999999</c:v>
                </c:pt>
                <c:pt idx="34">
                  <c:v>0.47249999999999998</c:v>
                </c:pt>
                <c:pt idx="35">
                  <c:v>0.49813000000000002</c:v>
                </c:pt>
                <c:pt idx="36">
                  <c:v>0.49406</c:v>
                </c:pt>
                <c:pt idx="37">
                  <c:v>0.48311999999999999</c:v>
                </c:pt>
                <c:pt idx="38">
                  <c:v>0.49719000000000002</c:v>
                </c:pt>
                <c:pt idx="39">
                  <c:v>0.48531000000000002</c:v>
                </c:pt>
                <c:pt idx="40">
                  <c:v>0.50031000000000003</c:v>
                </c:pt>
                <c:pt idx="41">
                  <c:v>0.50875000000000004</c:v>
                </c:pt>
                <c:pt idx="42">
                  <c:v>0.49780999999999997</c:v>
                </c:pt>
                <c:pt idx="43">
                  <c:v>0.50375000000000003</c:v>
                </c:pt>
                <c:pt idx="44">
                  <c:v>0.50312000000000001</c:v>
                </c:pt>
                <c:pt idx="45">
                  <c:v>0.51375000000000004</c:v>
                </c:pt>
                <c:pt idx="46">
                  <c:v>0.50061999999999995</c:v>
                </c:pt>
                <c:pt idx="47">
                  <c:v>0.51312000000000002</c:v>
                </c:pt>
                <c:pt idx="48">
                  <c:v>0.50561999999999996</c:v>
                </c:pt>
                <c:pt idx="49">
                  <c:v>0.50812000000000002</c:v>
                </c:pt>
                <c:pt idx="50">
                  <c:v>0.51468999999999998</c:v>
                </c:pt>
                <c:pt idx="51">
                  <c:v>0.50124999999999997</c:v>
                </c:pt>
                <c:pt idx="52">
                  <c:v>0.51124999999999998</c:v>
                </c:pt>
                <c:pt idx="53">
                  <c:v>0.49249999999999999</c:v>
                </c:pt>
                <c:pt idx="54">
                  <c:v>0.50688</c:v>
                </c:pt>
                <c:pt idx="55">
                  <c:v>0.50375000000000003</c:v>
                </c:pt>
                <c:pt idx="56">
                  <c:v>0.51656000000000002</c:v>
                </c:pt>
                <c:pt idx="57">
                  <c:v>0.51375000000000004</c:v>
                </c:pt>
                <c:pt idx="58">
                  <c:v>0.52093999999999996</c:v>
                </c:pt>
                <c:pt idx="59">
                  <c:v>0.51093999999999995</c:v>
                </c:pt>
                <c:pt idx="60">
                  <c:v>0.51905999999999997</c:v>
                </c:pt>
                <c:pt idx="61">
                  <c:v>0.51905999999999997</c:v>
                </c:pt>
                <c:pt idx="62">
                  <c:v>0.52968999999999999</c:v>
                </c:pt>
                <c:pt idx="63">
                  <c:v>0.50844</c:v>
                </c:pt>
                <c:pt idx="64">
                  <c:v>0.52937999999999996</c:v>
                </c:pt>
                <c:pt idx="65">
                  <c:v>0.50531000000000004</c:v>
                </c:pt>
                <c:pt idx="66">
                  <c:v>0.53437999999999997</c:v>
                </c:pt>
                <c:pt idx="67">
                  <c:v>0.52344000000000002</c:v>
                </c:pt>
                <c:pt idx="68">
                  <c:v>0.51656000000000002</c:v>
                </c:pt>
                <c:pt idx="69">
                  <c:v>0.52781</c:v>
                </c:pt>
                <c:pt idx="70">
                  <c:v>0.53469</c:v>
                </c:pt>
                <c:pt idx="71">
                  <c:v>0.51561999999999997</c:v>
                </c:pt>
                <c:pt idx="72">
                  <c:v>0.52375000000000005</c:v>
                </c:pt>
                <c:pt idx="73">
                  <c:v>0.50938000000000005</c:v>
                </c:pt>
                <c:pt idx="74">
                  <c:v>0.53969</c:v>
                </c:pt>
                <c:pt idx="75">
                  <c:v>0.51531000000000005</c:v>
                </c:pt>
                <c:pt idx="76">
                  <c:v>0.52561999999999998</c:v>
                </c:pt>
                <c:pt idx="77">
                  <c:v>0.52031000000000005</c:v>
                </c:pt>
                <c:pt idx="78">
                  <c:v>0.53093999999999997</c:v>
                </c:pt>
                <c:pt idx="79">
                  <c:v>0.51468999999999998</c:v>
                </c:pt>
                <c:pt idx="80">
                  <c:v>0.54218999999999995</c:v>
                </c:pt>
                <c:pt idx="81">
                  <c:v>0.52812000000000003</c:v>
                </c:pt>
                <c:pt idx="82">
                  <c:v>0.52749999999999997</c:v>
                </c:pt>
                <c:pt idx="83">
                  <c:v>0.53061999999999998</c:v>
                </c:pt>
                <c:pt idx="84">
                  <c:v>0.52875000000000005</c:v>
                </c:pt>
                <c:pt idx="85">
                  <c:v>0.53281000000000001</c:v>
                </c:pt>
                <c:pt idx="86">
                  <c:v>0.52</c:v>
                </c:pt>
                <c:pt idx="87">
                  <c:v>0.52219000000000004</c:v>
                </c:pt>
                <c:pt idx="88">
                  <c:v>0.51500000000000001</c:v>
                </c:pt>
                <c:pt idx="89">
                  <c:v>0.54188000000000003</c:v>
                </c:pt>
                <c:pt idx="90">
                  <c:v>0.53437999999999997</c:v>
                </c:pt>
                <c:pt idx="91">
                  <c:v>0.53718999999999995</c:v>
                </c:pt>
                <c:pt idx="92">
                  <c:v>0.54561999999999999</c:v>
                </c:pt>
                <c:pt idx="93">
                  <c:v>0.53625</c:v>
                </c:pt>
                <c:pt idx="94">
                  <c:v>0.53156000000000003</c:v>
                </c:pt>
                <c:pt idx="95">
                  <c:v>0.53219000000000005</c:v>
                </c:pt>
                <c:pt idx="96">
                  <c:v>0.53781000000000001</c:v>
                </c:pt>
                <c:pt idx="97">
                  <c:v>0.52844000000000002</c:v>
                </c:pt>
                <c:pt idx="98">
                  <c:v>0.52625</c:v>
                </c:pt>
                <c:pt idx="99">
                  <c:v>0.51905999999999997</c:v>
                </c:pt>
                <c:pt idx="100">
                  <c:v>0.53405999999999998</c:v>
                </c:pt>
                <c:pt idx="101">
                  <c:v>0.54188000000000003</c:v>
                </c:pt>
                <c:pt idx="102">
                  <c:v>0.54125000000000001</c:v>
                </c:pt>
                <c:pt idx="103">
                  <c:v>0.54030999999999996</c:v>
                </c:pt>
                <c:pt idx="104">
                  <c:v>0.54</c:v>
                </c:pt>
                <c:pt idx="105">
                  <c:v>0.53718999999999995</c:v>
                </c:pt>
                <c:pt idx="106">
                  <c:v>0.53844000000000003</c:v>
                </c:pt>
                <c:pt idx="107">
                  <c:v>0.54156000000000004</c:v>
                </c:pt>
                <c:pt idx="108">
                  <c:v>0.54561999999999999</c:v>
                </c:pt>
                <c:pt idx="109">
                  <c:v>0.53030999999999995</c:v>
                </c:pt>
                <c:pt idx="110">
                  <c:v>0.54312000000000005</c:v>
                </c:pt>
                <c:pt idx="111">
                  <c:v>0.54561999999999999</c:v>
                </c:pt>
                <c:pt idx="112">
                  <c:v>0.53874999999999995</c:v>
                </c:pt>
                <c:pt idx="113">
                  <c:v>0.53937999999999997</c:v>
                </c:pt>
                <c:pt idx="114">
                  <c:v>0.54469000000000001</c:v>
                </c:pt>
                <c:pt idx="115">
                  <c:v>0.54844000000000004</c:v>
                </c:pt>
                <c:pt idx="116">
                  <c:v>0.54625000000000001</c:v>
                </c:pt>
                <c:pt idx="117">
                  <c:v>0.54530999999999996</c:v>
                </c:pt>
                <c:pt idx="118">
                  <c:v>0.52531000000000005</c:v>
                </c:pt>
                <c:pt idx="119">
                  <c:v>0.53281000000000001</c:v>
                </c:pt>
                <c:pt idx="120">
                  <c:v>0.61687999999999998</c:v>
                </c:pt>
                <c:pt idx="121">
                  <c:v>0.66030999999999995</c:v>
                </c:pt>
                <c:pt idx="122">
                  <c:v>0.64688000000000001</c:v>
                </c:pt>
                <c:pt idx="123">
                  <c:v>0.64781</c:v>
                </c:pt>
                <c:pt idx="124">
                  <c:v>0.64156000000000002</c:v>
                </c:pt>
                <c:pt idx="125">
                  <c:v>0.67125000000000001</c:v>
                </c:pt>
                <c:pt idx="126">
                  <c:v>0.66688000000000003</c:v>
                </c:pt>
                <c:pt idx="127">
                  <c:v>0.65937999999999997</c:v>
                </c:pt>
                <c:pt idx="128">
                  <c:v>0.66781000000000001</c:v>
                </c:pt>
                <c:pt idx="129">
                  <c:v>0.67030999999999996</c:v>
                </c:pt>
                <c:pt idx="130">
                  <c:v>0.68062</c:v>
                </c:pt>
                <c:pt idx="131">
                  <c:v>0.66030999999999995</c:v>
                </c:pt>
                <c:pt idx="132">
                  <c:v>0.67656000000000005</c:v>
                </c:pt>
                <c:pt idx="133">
                  <c:v>0.67625000000000002</c:v>
                </c:pt>
                <c:pt idx="134">
                  <c:v>0.67844000000000004</c:v>
                </c:pt>
                <c:pt idx="135">
                  <c:v>0.67</c:v>
                </c:pt>
                <c:pt idx="136">
                  <c:v>0.68781000000000003</c:v>
                </c:pt>
                <c:pt idx="137">
                  <c:v>0.68937999999999999</c:v>
                </c:pt>
                <c:pt idx="138">
                  <c:v>0.67688000000000004</c:v>
                </c:pt>
                <c:pt idx="139">
                  <c:v>0.67781000000000002</c:v>
                </c:pt>
                <c:pt idx="140">
                  <c:v>0.69406000000000001</c:v>
                </c:pt>
                <c:pt idx="141">
                  <c:v>0.70062000000000002</c:v>
                </c:pt>
                <c:pt idx="142">
                  <c:v>0.67906</c:v>
                </c:pt>
                <c:pt idx="143">
                  <c:v>0.67625000000000002</c:v>
                </c:pt>
                <c:pt idx="144">
                  <c:v>0.67281000000000002</c:v>
                </c:pt>
                <c:pt idx="145">
                  <c:v>0.68437999999999999</c:v>
                </c:pt>
                <c:pt idx="146">
                  <c:v>0.67344000000000004</c:v>
                </c:pt>
                <c:pt idx="147">
                  <c:v>0.67218999999999995</c:v>
                </c:pt>
                <c:pt idx="148">
                  <c:v>0.69843999999999995</c:v>
                </c:pt>
                <c:pt idx="149">
                  <c:v>0.69125000000000003</c:v>
                </c:pt>
                <c:pt idx="150">
                  <c:v>0.70125000000000004</c:v>
                </c:pt>
                <c:pt idx="151">
                  <c:v>0.67500000000000004</c:v>
                </c:pt>
                <c:pt idx="152">
                  <c:v>0.69562000000000002</c:v>
                </c:pt>
                <c:pt idx="153">
                  <c:v>0.68811999999999995</c:v>
                </c:pt>
                <c:pt idx="154">
                  <c:v>0.68437999999999999</c:v>
                </c:pt>
                <c:pt idx="155">
                  <c:v>0.68030999999999997</c:v>
                </c:pt>
                <c:pt idx="156">
                  <c:v>0.70250000000000001</c:v>
                </c:pt>
                <c:pt idx="157">
                  <c:v>0.68906000000000001</c:v>
                </c:pt>
                <c:pt idx="158">
                  <c:v>0.6925</c:v>
                </c:pt>
                <c:pt idx="159">
                  <c:v>0.68655999999999995</c:v>
                </c:pt>
                <c:pt idx="160">
                  <c:v>0.69843999999999995</c:v>
                </c:pt>
                <c:pt idx="161">
                  <c:v>0.68344000000000005</c:v>
                </c:pt>
                <c:pt idx="162">
                  <c:v>0.70843999999999996</c:v>
                </c:pt>
                <c:pt idx="163">
                  <c:v>0.6825</c:v>
                </c:pt>
                <c:pt idx="164">
                  <c:v>0.69906000000000001</c:v>
                </c:pt>
                <c:pt idx="165">
                  <c:v>0.70811999999999997</c:v>
                </c:pt>
                <c:pt idx="166">
                  <c:v>0.69781000000000004</c:v>
                </c:pt>
                <c:pt idx="167">
                  <c:v>0.69062000000000001</c:v>
                </c:pt>
                <c:pt idx="168">
                  <c:v>0.70281000000000005</c:v>
                </c:pt>
                <c:pt idx="169">
                  <c:v>0.69343999999999995</c:v>
                </c:pt>
                <c:pt idx="170">
                  <c:v>0.68844000000000005</c:v>
                </c:pt>
                <c:pt idx="171">
                  <c:v>0.67906</c:v>
                </c:pt>
                <c:pt idx="172">
                  <c:v>0.68906000000000001</c:v>
                </c:pt>
                <c:pt idx="173">
                  <c:v>0.69655999999999996</c:v>
                </c:pt>
                <c:pt idx="174">
                  <c:v>0.68562000000000001</c:v>
                </c:pt>
                <c:pt idx="175">
                  <c:v>0.68374999999999997</c:v>
                </c:pt>
                <c:pt idx="176">
                  <c:v>0.68344000000000005</c:v>
                </c:pt>
                <c:pt idx="177">
                  <c:v>0.68374999999999997</c:v>
                </c:pt>
                <c:pt idx="178">
                  <c:v>0.68844000000000005</c:v>
                </c:pt>
                <c:pt idx="179">
                  <c:v>0.69562000000000002</c:v>
                </c:pt>
                <c:pt idx="180">
                  <c:v>0.70343999999999995</c:v>
                </c:pt>
                <c:pt idx="181">
                  <c:v>0.71906000000000003</c:v>
                </c:pt>
                <c:pt idx="182">
                  <c:v>0.68969000000000003</c:v>
                </c:pt>
                <c:pt idx="183">
                  <c:v>0.67530999999999997</c:v>
                </c:pt>
                <c:pt idx="184">
                  <c:v>0.70469000000000004</c:v>
                </c:pt>
                <c:pt idx="185">
                  <c:v>0.70030999999999999</c:v>
                </c:pt>
                <c:pt idx="186">
                  <c:v>0.71094000000000002</c:v>
                </c:pt>
                <c:pt idx="187">
                  <c:v>0.69688000000000005</c:v>
                </c:pt>
                <c:pt idx="188">
                  <c:v>0.68156000000000005</c:v>
                </c:pt>
                <c:pt idx="189">
                  <c:v>0.70374999999999999</c:v>
                </c:pt>
                <c:pt idx="190">
                  <c:v>0.6875</c:v>
                </c:pt>
                <c:pt idx="191">
                  <c:v>0.69343999999999995</c:v>
                </c:pt>
                <c:pt idx="192">
                  <c:v>0.69499999999999995</c:v>
                </c:pt>
                <c:pt idx="193">
                  <c:v>0.70250000000000001</c:v>
                </c:pt>
                <c:pt idx="194">
                  <c:v>0.68218999999999996</c:v>
                </c:pt>
                <c:pt idx="195">
                  <c:v>0.69843999999999995</c:v>
                </c:pt>
                <c:pt idx="196">
                  <c:v>0.70906000000000002</c:v>
                </c:pt>
                <c:pt idx="197">
                  <c:v>0.69218999999999997</c:v>
                </c:pt>
                <c:pt idx="198">
                  <c:v>0.68844000000000005</c:v>
                </c:pt>
                <c:pt idx="199">
                  <c:v>0.68937999999999999</c:v>
                </c:pt>
                <c:pt idx="200">
                  <c:v>0.69718999999999998</c:v>
                </c:pt>
                <c:pt idx="201">
                  <c:v>0.70530999999999999</c:v>
                </c:pt>
                <c:pt idx="202">
                  <c:v>0.69030999999999998</c:v>
                </c:pt>
                <c:pt idx="203">
                  <c:v>0.69625000000000004</c:v>
                </c:pt>
                <c:pt idx="204">
                  <c:v>0.70687</c:v>
                </c:pt>
                <c:pt idx="205">
                  <c:v>0.70094000000000001</c:v>
                </c:pt>
                <c:pt idx="206">
                  <c:v>0.69155999999999995</c:v>
                </c:pt>
                <c:pt idx="207">
                  <c:v>0.70281000000000005</c:v>
                </c:pt>
                <c:pt idx="208">
                  <c:v>0.69062000000000001</c:v>
                </c:pt>
                <c:pt idx="209">
                  <c:v>0.69155999999999995</c:v>
                </c:pt>
                <c:pt idx="210">
                  <c:v>0.71250000000000002</c:v>
                </c:pt>
                <c:pt idx="211">
                  <c:v>0.69499999999999995</c:v>
                </c:pt>
                <c:pt idx="212">
                  <c:v>0.70562000000000002</c:v>
                </c:pt>
                <c:pt idx="213">
                  <c:v>0.69750000000000001</c:v>
                </c:pt>
                <c:pt idx="214">
                  <c:v>0.70655999999999997</c:v>
                </c:pt>
                <c:pt idx="215">
                  <c:v>0.69218999999999997</c:v>
                </c:pt>
                <c:pt idx="216">
                  <c:v>0.69938</c:v>
                </c:pt>
                <c:pt idx="217">
                  <c:v>0.70718999999999999</c:v>
                </c:pt>
                <c:pt idx="218">
                  <c:v>0.69125000000000003</c:v>
                </c:pt>
                <c:pt idx="219">
                  <c:v>0.68500000000000005</c:v>
                </c:pt>
                <c:pt idx="220">
                  <c:v>0.70374999999999999</c:v>
                </c:pt>
                <c:pt idx="221">
                  <c:v>0.69718999999999998</c:v>
                </c:pt>
                <c:pt idx="222">
                  <c:v>0.69155999999999995</c:v>
                </c:pt>
                <c:pt idx="223">
                  <c:v>0.68655999999999995</c:v>
                </c:pt>
                <c:pt idx="224">
                  <c:v>0.69094</c:v>
                </c:pt>
                <c:pt idx="225">
                  <c:v>0.70655999999999997</c:v>
                </c:pt>
                <c:pt idx="226">
                  <c:v>0.69094</c:v>
                </c:pt>
                <c:pt idx="227">
                  <c:v>0.69811999999999996</c:v>
                </c:pt>
                <c:pt idx="228">
                  <c:v>0.69969000000000003</c:v>
                </c:pt>
                <c:pt idx="229">
                  <c:v>0.68688000000000005</c:v>
                </c:pt>
                <c:pt idx="230">
                  <c:v>0.67218999999999995</c:v>
                </c:pt>
                <c:pt idx="231">
                  <c:v>0.68874999999999997</c:v>
                </c:pt>
                <c:pt idx="232">
                  <c:v>0.70594000000000001</c:v>
                </c:pt>
                <c:pt idx="233">
                  <c:v>0.69155999999999995</c:v>
                </c:pt>
                <c:pt idx="234">
                  <c:v>0.69688000000000005</c:v>
                </c:pt>
                <c:pt idx="235">
                  <c:v>0.69343999999999995</c:v>
                </c:pt>
                <c:pt idx="236">
                  <c:v>0.70594000000000001</c:v>
                </c:pt>
                <c:pt idx="237">
                  <c:v>0.69155999999999995</c:v>
                </c:pt>
                <c:pt idx="238">
                  <c:v>0.69688000000000005</c:v>
                </c:pt>
                <c:pt idx="239">
                  <c:v>0.69343999999999995</c:v>
                </c:pt>
                <c:pt idx="240">
                  <c:v>0.70594000000000001</c:v>
                </c:pt>
                <c:pt idx="241">
                  <c:v>0.69155999999999995</c:v>
                </c:pt>
                <c:pt idx="242">
                  <c:v>0.69688000000000005</c:v>
                </c:pt>
                <c:pt idx="243">
                  <c:v>0.69343999999999995</c:v>
                </c:pt>
                <c:pt idx="244">
                  <c:v>0.70594000000000001</c:v>
                </c:pt>
                <c:pt idx="245">
                  <c:v>0.69155999999999995</c:v>
                </c:pt>
                <c:pt idx="246">
                  <c:v>0.69688000000000005</c:v>
                </c:pt>
                <c:pt idx="247">
                  <c:v>0.69343999999999995</c:v>
                </c:pt>
                <c:pt idx="248">
                  <c:v>0.70594000000000001</c:v>
                </c:pt>
                <c:pt idx="249">
                  <c:v>0.69155999999999995</c:v>
                </c:pt>
                <c:pt idx="250">
                  <c:v>0.69688000000000005</c:v>
                </c:pt>
                <c:pt idx="251">
                  <c:v>0.69343999999999995</c:v>
                </c:pt>
                <c:pt idx="252">
                  <c:v>0.70594000000000001</c:v>
                </c:pt>
                <c:pt idx="253">
                  <c:v>0.69155999999999995</c:v>
                </c:pt>
                <c:pt idx="254">
                  <c:v>0.69688000000000005</c:v>
                </c:pt>
                <c:pt idx="255">
                  <c:v>0.69343999999999995</c:v>
                </c:pt>
                <c:pt idx="256">
                  <c:v>0.70594000000000001</c:v>
                </c:pt>
                <c:pt idx="257">
                  <c:v>0.69155999999999995</c:v>
                </c:pt>
                <c:pt idx="258">
                  <c:v>0.69688000000000005</c:v>
                </c:pt>
                <c:pt idx="259">
                  <c:v>0.69343999999999995</c:v>
                </c:pt>
                <c:pt idx="260">
                  <c:v>0.70594000000000001</c:v>
                </c:pt>
                <c:pt idx="261">
                  <c:v>0.69155999999999995</c:v>
                </c:pt>
                <c:pt idx="262">
                  <c:v>0.69688000000000005</c:v>
                </c:pt>
                <c:pt idx="263">
                  <c:v>0.69343999999999995</c:v>
                </c:pt>
                <c:pt idx="264">
                  <c:v>0.70594000000000001</c:v>
                </c:pt>
                <c:pt idx="265">
                  <c:v>0.69155999999999995</c:v>
                </c:pt>
                <c:pt idx="266">
                  <c:v>0.69688000000000005</c:v>
                </c:pt>
                <c:pt idx="267">
                  <c:v>0.69343999999999995</c:v>
                </c:pt>
                <c:pt idx="268">
                  <c:v>0.70594000000000001</c:v>
                </c:pt>
                <c:pt idx="269">
                  <c:v>0.69155999999999995</c:v>
                </c:pt>
                <c:pt idx="270">
                  <c:v>0.69688000000000005</c:v>
                </c:pt>
                <c:pt idx="271">
                  <c:v>0.69343999999999995</c:v>
                </c:pt>
                <c:pt idx="272">
                  <c:v>0.70594000000000001</c:v>
                </c:pt>
                <c:pt idx="273">
                  <c:v>0.69155999999999995</c:v>
                </c:pt>
                <c:pt idx="274">
                  <c:v>0.69688000000000005</c:v>
                </c:pt>
                <c:pt idx="275">
                  <c:v>0.69343999999999995</c:v>
                </c:pt>
                <c:pt idx="276">
                  <c:v>0.70594000000000001</c:v>
                </c:pt>
                <c:pt idx="277">
                  <c:v>0.69155999999999995</c:v>
                </c:pt>
                <c:pt idx="278">
                  <c:v>0.69688000000000005</c:v>
                </c:pt>
                <c:pt idx="279">
                  <c:v>0.69343999999999995</c:v>
                </c:pt>
                <c:pt idx="280">
                  <c:v>0.70594000000000001</c:v>
                </c:pt>
                <c:pt idx="281">
                  <c:v>0.69155999999999995</c:v>
                </c:pt>
                <c:pt idx="282">
                  <c:v>0.69688000000000005</c:v>
                </c:pt>
                <c:pt idx="283">
                  <c:v>0.69343999999999995</c:v>
                </c:pt>
                <c:pt idx="284">
                  <c:v>0.70594000000000001</c:v>
                </c:pt>
                <c:pt idx="285">
                  <c:v>0.69155999999999995</c:v>
                </c:pt>
                <c:pt idx="286">
                  <c:v>0.69688000000000005</c:v>
                </c:pt>
                <c:pt idx="287">
                  <c:v>0.69343999999999995</c:v>
                </c:pt>
                <c:pt idx="288">
                  <c:v>0.70594000000000001</c:v>
                </c:pt>
                <c:pt idx="289">
                  <c:v>0.69155999999999995</c:v>
                </c:pt>
                <c:pt idx="290">
                  <c:v>0.69688000000000005</c:v>
                </c:pt>
                <c:pt idx="291">
                  <c:v>0.69343999999999995</c:v>
                </c:pt>
                <c:pt idx="292">
                  <c:v>0.70594000000000001</c:v>
                </c:pt>
                <c:pt idx="293">
                  <c:v>0.69155999999999995</c:v>
                </c:pt>
                <c:pt idx="294">
                  <c:v>0.69688000000000005</c:v>
                </c:pt>
                <c:pt idx="295">
                  <c:v>0.69343999999999995</c:v>
                </c:pt>
                <c:pt idx="296">
                  <c:v>0.70594000000000001</c:v>
                </c:pt>
                <c:pt idx="297">
                  <c:v>0.69155999999999995</c:v>
                </c:pt>
                <c:pt idx="298">
                  <c:v>0.69688000000000005</c:v>
                </c:pt>
                <c:pt idx="299">
                  <c:v>0.69343999999999995</c:v>
                </c:pt>
                <c:pt idx="300">
                  <c:v>0.70594000000000001</c:v>
                </c:pt>
                <c:pt idx="301">
                  <c:v>0.69155999999999995</c:v>
                </c:pt>
                <c:pt idx="302">
                  <c:v>0.69688000000000005</c:v>
                </c:pt>
                <c:pt idx="303">
                  <c:v>0.69343999999999995</c:v>
                </c:pt>
                <c:pt idx="304">
                  <c:v>0.70594000000000001</c:v>
                </c:pt>
                <c:pt idx="305">
                  <c:v>0.69155999999999995</c:v>
                </c:pt>
                <c:pt idx="306">
                  <c:v>0.69688000000000005</c:v>
                </c:pt>
                <c:pt idx="307">
                  <c:v>0.69343999999999995</c:v>
                </c:pt>
                <c:pt idx="308">
                  <c:v>0.70594000000000001</c:v>
                </c:pt>
                <c:pt idx="309">
                  <c:v>0.69155999999999995</c:v>
                </c:pt>
                <c:pt idx="310">
                  <c:v>0.69688000000000005</c:v>
                </c:pt>
                <c:pt idx="311">
                  <c:v>0.69343999999999995</c:v>
                </c:pt>
                <c:pt idx="312">
                  <c:v>0.70594000000000001</c:v>
                </c:pt>
                <c:pt idx="313">
                  <c:v>0.69155999999999995</c:v>
                </c:pt>
                <c:pt idx="314">
                  <c:v>0.69688000000000005</c:v>
                </c:pt>
                <c:pt idx="315">
                  <c:v>0.69343999999999995</c:v>
                </c:pt>
                <c:pt idx="316">
                  <c:v>0.70594000000000001</c:v>
                </c:pt>
                <c:pt idx="317">
                  <c:v>0.69155999999999995</c:v>
                </c:pt>
                <c:pt idx="318">
                  <c:v>0.69688000000000005</c:v>
                </c:pt>
                <c:pt idx="319">
                  <c:v>0.69343999999999995</c:v>
                </c:pt>
                <c:pt idx="320">
                  <c:v>0.70594000000000001</c:v>
                </c:pt>
                <c:pt idx="321">
                  <c:v>0.69155999999999995</c:v>
                </c:pt>
                <c:pt idx="322">
                  <c:v>0.69688000000000005</c:v>
                </c:pt>
                <c:pt idx="323">
                  <c:v>0.69343999999999995</c:v>
                </c:pt>
              </c:numCache>
            </c:numRef>
          </c:yVal>
          <c:smooth val="1"/>
          <c:extLst>
            <c:ext xmlns:c16="http://schemas.microsoft.com/office/drawing/2014/chart" uri="{C3380CC4-5D6E-409C-BE32-E72D297353CC}">
              <c16:uniqueId val="{00000002-1968-45C2-B9C4-4BEDA453D50D}"/>
            </c:ext>
          </c:extLst>
        </c:ser>
        <c:dLbls>
          <c:showLegendKey val="0"/>
          <c:showVal val="0"/>
          <c:showCatName val="0"/>
          <c:showSerName val="0"/>
          <c:showPercent val="0"/>
          <c:showBubbleSize val="0"/>
        </c:dLbls>
        <c:axId val="587570720"/>
        <c:axId val="587561208"/>
      </c:scatterChart>
      <c:valAx>
        <c:axId val="587570720"/>
        <c:scaling>
          <c:orientation val="minMax"/>
          <c:max val="18"/>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Training Time (days)</a:t>
                </a:r>
              </a:p>
            </c:rich>
          </c:tx>
          <c:layout>
            <c:manualLayout>
              <c:xMode val="edge"/>
              <c:yMode val="edge"/>
              <c:x val="0.41794528057410546"/>
              <c:y val="0.85666759236854773"/>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87561208"/>
        <c:crosses val="autoZero"/>
        <c:crossBetween val="midCat"/>
        <c:majorUnit val="3"/>
      </c:valAx>
      <c:valAx>
        <c:axId val="587561208"/>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Top-1 Accuracy</a:t>
                </a:r>
              </a:p>
            </c:rich>
          </c:tx>
          <c:layout>
            <c:manualLayout>
              <c:xMode val="edge"/>
              <c:yMode val="edge"/>
              <c:x val="6.3795837246270271E-3"/>
              <c:y val="0.1516715692822734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87570720"/>
        <c:crosses val="autoZero"/>
        <c:crossBetween val="midCat"/>
      </c:valAx>
      <c:spPr>
        <a:noFill/>
        <a:ln>
          <a:noFill/>
        </a:ln>
        <a:effectLst/>
      </c:spPr>
    </c:plotArea>
    <c:legend>
      <c:legendPos val="r"/>
      <c:layout>
        <c:manualLayout>
          <c:xMode val="edge"/>
          <c:yMode val="edge"/>
          <c:x val="0.47475930013114548"/>
          <c:y val="0.3902719534545967"/>
          <c:w val="0.44902379071844573"/>
          <c:h val="0.30930142806256633"/>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9606907480151"/>
          <c:y val="6.8293885938748619E-2"/>
          <c:w val="0.76904816524216668"/>
          <c:h val="0.69224194402011963"/>
        </c:manualLayout>
      </c:layout>
      <c:barChart>
        <c:barDir val="col"/>
        <c:grouping val="clustered"/>
        <c:varyColors val="0"/>
        <c:ser>
          <c:idx val="0"/>
          <c:order val="0"/>
          <c:tx>
            <c:v>ResNet-50 (MXNet)</c:v>
          </c:tx>
          <c:spPr>
            <a:pattFill prst="pct25">
              <a:fgClr>
                <a:srgbClr val="0070C0"/>
              </a:fgClr>
              <a:bgClr>
                <a:schemeClr val="bg1"/>
              </a:bgClr>
            </a:pattFill>
            <a:ln>
              <a:solidFill>
                <a:schemeClr val="tx1"/>
              </a:solidFill>
            </a:ln>
            <a:effectLst/>
          </c:spPr>
          <c:invertIfNegative val="0"/>
          <c:cat>
            <c:numRef>
              <c:f>utilization!$G$3:$G$7</c:f>
              <c:numCache>
                <c:formatCode>General</c:formatCode>
                <c:ptCount val="5"/>
                <c:pt idx="0">
                  <c:v>4</c:v>
                </c:pt>
                <c:pt idx="1">
                  <c:v>8</c:v>
                </c:pt>
                <c:pt idx="2">
                  <c:v>16</c:v>
                </c:pt>
                <c:pt idx="3">
                  <c:v>32</c:v>
                </c:pt>
                <c:pt idx="4">
                  <c:v>64</c:v>
                </c:pt>
              </c:numCache>
            </c:numRef>
          </c:cat>
          <c:val>
            <c:numRef>
              <c:f>utilization!$E$3:$E$6</c:f>
              <c:numCache>
                <c:formatCode>0.00%</c:formatCode>
                <c:ptCount val="4"/>
                <c:pt idx="0">
                  <c:v>0.55300000000000005</c:v>
                </c:pt>
                <c:pt idx="1">
                  <c:v>0.60799999999999998</c:v>
                </c:pt>
                <c:pt idx="2">
                  <c:v>0.63200000000000001</c:v>
                </c:pt>
                <c:pt idx="3">
                  <c:v>0.63300000000000001</c:v>
                </c:pt>
              </c:numCache>
            </c:numRef>
          </c:val>
          <c:extLst>
            <c:ext xmlns:c16="http://schemas.microsoft.com/office/drawing/2014/chart" uri="{C3380CC4-5D6E-409C-BE32-E72D297353CC}">
              <c16:uniqueId val="{00000000-8E5E-4402-B329-145CBD7C75BF}"/>
            </c:ext>
          </c:extLst>
        </c:ser>
        <c:ser>
          <c:idx val="1"/>
          <c:order val="1"/>
          <c:tx>
            <c:v>ResNet-50 (TF)</c:v>
          </c:tx>
          <c:spPr>
            <a:pattFill prst="wdDnDiag">
              <a:fgClr>
                <a:srgbClr val="FF0000"/>
              </a:fgClr>
              <a:bgClr>
                <a:schemeClr val="bg1"/>
              </a:bgClr>
            </a:pattFill>
            <a:ln>
              <a:solidFill>
                <a:schemeClr val="tx1"/>
              </a:solidFill>
            </a:ln>
            <a:effectLst/>
          </c:spPr>
          <c:invertIfNegative val="0"/>
          <c:cat>
            <c:numRef>
              <c:f>utilization!$G$3:$G$7</c:f>
              <c:numCache>
                <c:formatCode>General</c:formatCode>
                <c:ptCount val="5"/>
                <c:pt idx="0">
                  <c:v>4</c:v>
                </c:pt>
                <c:pt idx="1">
                  <c:v>8</c:v>
                </c:pt>
                <c:pt idx="2">
                  <c:v>16</c:v>
                </c:pt>
                <c:pt idx="3">
                  <c:v>32</c:v>
                </c:pt>
                <c:pt idx="4">
                  <c:v>64</c:v>
                </c:pt>
              </c:numCache>
            </c:numRef>
          </c:cat>
          <c:val>
            <c:numRef>
              <c:f>utilization!$B$3:$B$6</c:f>
              <c:numCache>
                <c:formatCode>0.00%</c:formatCode>
                <c:ptCount val="4"/>
                <c:pt idx="0">
                  <c:v>0.59699999999999998</c:v>
                </c:pt>
                <c:pt idx="1">
                  <c:v>0.64200000000000002</c:v>
                </c:pt>
                <c:pt idx="2">
                  <c:v>0.66800000000000004</c:v>
                </c:pt>
                <c:pt idx="3">
                  <c:v>0.66600000000000004</c:v>
                </c:pt>
              </c:numCache>
            </c:numRef>
          </c:val>
          <c:extLst>
            <c:ext xmlns:c16="http://schemas.microsoft.com/office/drawing/2014/chart" uri="{C3380CC4-5D6E-409C-BE32-E72D297353CC}">
              <c16:uniqueId val="{00000001-8E5E-4402-B329-145CBD7C75BF}"/>
            </c:ext>
          </c:extLst>
        </c:ser>
        <c:ser>
          <c:idx val="2"/>
          <c:order val="2"/>
          <c:tx>
            <c:v>ResNet-50 (CNTK)</c:v>
          </c:tx>
          <c:spPr>
            <a:pattFill prst="wdUpDiag">
              <a:fgClr>
                <a:srgbClr val="00B050"/>
              </a:fgClr>
              <a:bgClr>
                <a:schemeClr val="bg1"/>
              </a:bgClr>
            </a:pattFill>
            <a:ln>
              <a:solidFill>
                <a:schemeClr val="tx1"/>
              </a:solidFill>
            </a:ln>
            <a:effectLst/>
          </c:spPr>
          <c:invertIfNegative val="0"/>
          <c:cat>
            <c:numRef>
              <c:f>utilization!$G$3:$G$7</c:f>
              <c:numCache>
                <c:formatCode>General</c:formatCode>
                <c:ptCount val="5"/>
                <c:pt idx="0">
                  <c:v>4</c:v>
                </c:pt>
                <c:pt idx="1">
                  <c:v>8</c:v>
                </c:pt>
                <c:pt idx="2">
                  <c:v>16</c:v>
                </c:pt>
                <c:pt idx="3">
                  <c:v>32</c:v>
                </c:pt>
                <c:pt idx="4">
                  <c:v>64</c:v>
                </c:pt>
              </c:numCache>
            </c:numRef>
          </c:cat>
          <c:val>
            <c:numRef>
              <c:f>utilization!$H$3:$H$7</c:f>
              <c:numCache>
                <c:formatCode>0.00%</c:formatCode>
                <c:ptCount val="5"/>
                <c:pt idx="0">
                  <c:v>0.55800000000000005</c:v>
                </c:pt>
                <c:pt idx="1">
                  <c:v>0.61699999999999999</c:v>
                </c:pt>
                <c:pt idx="2">
                  <c:v>0.65900000000000003</c:v>
                </c:pt>
                <c:pt idx="3">
                  <c:v>0.66500000000000004</c:v>
                </c:pt>
                <c:pt idx="4">
                  <c:v>0.67200000000000004</c:v>
                </c:pt>
              </c:numCache>
            </c:numRef>
          </c:val>
          <c:extLst>
            <c:ext xmlns:c16="http://schemas.microsoft.com/office/drawing/2014/chart" uri="{C3380CC4-5D6E-409C-BE32-E72D297353CC}">
              <c16:uniqueId val="{00000002-8E5E-4402-B329-145CBD7C75BF}"/>
            </c:ext>
          </c:extLst>
        </c:ser>
        <c:dLbls>
          <c:showLegendKey val="0"/>
          <c:showVal val="0"/>
          <c:showCatName val="0"/>
          <c:showSerName val="0"/>
          <c:showPercent val="0"/>
          <c:showBubbleSize val="0"/>
        </c:dLbls>
        <c:gapWidth val="219"/>
        <c:axId val="506800696"/>
        <c:axId val="421479592"/>
      </c:barChart>
      <c:catAx>
        <c:axId val="5068006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solidFill>
                      <a:schemeClr val="tx1"/>
                    </a:solidFill>
                  </a:rPr>
                  <a:t>Mini-batch size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1479592"/>
        <c:crosses val="autoZero"/>
        <c:auto val="1"/>
        <c:lblAlgn val="ctr"/>
        <c:lblOffset val="100"/>
        <c:noMultiLvlLbl val="0"/>
      </c:catAx>
      <c:valAx>
        <c:axId val="42147959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solidFill>
                      <a:schemeClr val="tx1"/>
                    </a:solidFill>
                  </a:rPr>
                  <a:t>FP32 Utilization</a:t>
                </a:r>
              </a:p>
            </c:rich>
          </c:tx>
          <c:layout>
            <c:manualLayout>
              <c:xMode val="edge"/>
              <c:yMode val="edge"/>
              <c:x val="4.3783136482939633E-2"/>
              <c:y val="0.2113263959395330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06800696"/>
        <c:crosses val="autoZero"/>
        <c:crossBetween val="between"/>
        <c:majorUnit val="0.25"/>
      </c:valAx>
      <c:spPr>
        <a:noFill/>
        <a:ln>
          <a:noFill/>
        </a:ln>
        <a:effectLst/>
      </c:spPr>
    </c:plotArea>
    <c:legend>
      <c:legendPos val="r"/>
      <c:layout>
        <c:manualLayout>
          <c:xMode val="edge"/>
          <c:yMode val="edge"/>
          <c:x val="0.23926419454623615"/>
          <c:y val="1.7699474080324348E-2"/>
          <c:w val="0.42977131387988265"/>
          <c:h val="0.25984087932566313"/>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overall!$J$1</c:f>
              <c:strCache>
                <c:ptCount val="1"/>
                <c:pt idx="0">
                  <c:v>P4000</c:v>
                </c:pt>
              </c:strCache>
            </c:strRef>
          </c:tx>
          <c:spPr>
            <a:solidFill>
              <a:schemeClr val="accent1"/>
            </a:solidFill>
            <a:ln>
              <a:noFill/>
            </a:ln>
            <a:effectLst/>
          </c:spPr>
          <c:invertIfNegative val="0"/>
          <c:cat>
            <c:strRef>
              <c:f>overall!$I$2:$I$9</c:f>
              <c:strCache>
                <c:ptCount val="8"/>
                <c:pt idx="0">
                  <c:v>InceptionV3</c:v>
                </c:pt>
                <c:pt idx="1">
                  <c:v>ResNet-50</c:v>
                </c:pt>
                <c:pt idx="2">
                  <c:v>Faster RCNN</c:v>
                </c:pt>
                <c:pt idx="3">
                  <c:v>NMT</c:v>
                </c:pt>
                <c:pt idx="4">
                  <c:v>Sockeye</c:v>
                </c:pt>
                <c:pt idx="5">
                  <c:v>Transformer</c:v>
                </c:pt>
                <c:pt idx="6">
                  <c:v>WGAN</c:v>
                </c:pt>
                <c:pt idx="7">
                  <c:v>A3C</c:v>
                </c:pt>
              </c:strCache>
            </c:strRef>
          </c:cat>
          <c:val>
            <c:numRef>
              <c:f>overall!$J$2:$J$9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3A8E-4048-AEF0-80B092DB4572}"/>
            </c:ext>
          </c:extLst>
        </c:ser>
        <c:ser>
          <c:idx val="1"/>
          <c:order val="1"/>
          <c:tx>
            <c:strRef>
              <c:f>overall!$K$1</c:f>
              <c:strCache>
                <c:ptCount val="1"/>
                <c:pt idx="0">
                  <c:v>1080 Ti</c:v>
                </c:pt>
              </c:strCache>
            </c:strRef>
          </c:tx>
          <c:spPr>
            <a:solidFill>
              <a:schemeClr val="accent2"/>
            </a:solidFill>
            <a:ln>
              <a:noFill/>
            </a:ln>
            <a:effectLst/>
          </c:spPr>
          <c:invertIfNegative val="0"/>
          <c:cat>
            <c:strRef>
              <c:f>overall!$I$2:$I$9</c:f>
              <c:strCache>
                <c:ptCount val="8"/>
                <c:pt idx="0">
                  <c:v>InceptionV3</c:v>
                </c:pt>
                <c:pt idx="1">
                  <c:v>ResNet-50</c:v>
                </c:pt>
                <c:pt idx="2">
                  <c:v>Faster RCNN</c:v>
                </c:pt>
                <c:pt idx="3">
                  <c:v>NMT</c:v>
                </c:pt>
                <c:pt idx="4">
                  <c:v>Sockeye</c:v>
                </c:pt>
                <c:pt idx="5">
                  <c:v>Transformer</c:v>
                </c:pt>
                <c:pt idx="6">
                  <c:v>WGAN</c:v>
                </c:pt>
                <c:pt idx="7">
                  <c:v>A3C</c:v>
                </c:pt>
              </c:strCache>
            </c:strRef>
          </c:cat>
          <c:val>
            <c:numRef>
              <c:f>overall!$K$2:$K$9</c:f>
              <c:numCache>
                <c:formatCode>General</c:formatCode>
                <c:ptCount val="8"/>
                <c:pt idx="0">
                  <c:v>1.8783491248842328</c:v>
                </c:pt>
                <c:pt idx="1">
                  <c:v>1.9006395195720804</c:v>
                </c:pt>
                <c:pt idx="2">
                  <c:v>1.7413961542557228</c:v>
                </c:pt>
                <c:pt idx="3">
                  <c:v>1.3999424128995113</c:v>
                </c:pt>
                <c:pt idx="4">
                  <c:v>1.2161701075000821</c:v>
                </c:pt>
                <c:pt idx="5">
                  <c:v>1.8083187102617342</c:v>
                </c:pt>
                <c:pt idx="6">
                  <c:v>1.5716079758378991</c:v>
                </c:pt>
                <c:pt idx="7">
                  <c:v>1.1514843147446998</c:v>
                </c:pt>
              </c:numCache>
            </c:numRef>
          </c:val>
          <c:extLst>
            <c:ext xmlns:c16="http://schemas.microsoft.com/office/drawing/2014/chart" uri="{C3380CC4-5D6E-409C-BE32-E72D297353CC}">
              <c16:uniqueId val="{00000001-3A8E-4048-AEF0-80B092DB4572}"/>
            </c:ext>
          </c:extLst>
        </c:ser>
        <c:ser>
          <c:idx val="2"/>
          <c:order val="2"/>
          <c:tx>
            <c:strRef>
              <c:f>overall!$L$1</c:f>
              <c:strCache>
                <c:ptCount val="1"/>
                <c:pt idx="0">
                  <c:v>Titan Xp</c:v>
                </c:pt>
              </c:strCache>
            </c:strRef>
          </c:tx>
          <c:spPr>
            <a:solidFill>
              <a:schemeClr val="accent3"/>
            </a:solidFill>
            <a:ln>
              <a:noFill/>
            </a:ln>
            <a:effectLst/>
          </c:spPr>
          <c:invertIfNegative val="0"/>
          <c:cat>
            <c:strRef>
              <c:f>overall!$I$2:$I$9</c:f>
              <c:strCache>
                <c:ptCount val="8"/>
                <c:pt idx="0">
                  <c:v>InceptionV3</c:v>
                </c:pt>
                <c:pt idx="1">
                  <c:v>ResNet-50</c:v>
                </c:pt>
                <c:pt idx="2">
                  <c:v>Faster RCNN</c:v>
                </c:pt>
                <c:pt idx="3">
                  <c:v>NMT</c:v>
                </c:pt>
                <c:pt idx="4">
                  <c:v>Sockeye</c:v>
                </c:pt>
                <c:pt idx="5">
                  <c:v>Transformer</c:v>
                </c:pt>
                <c:pt idx="6">
                  <c:v>WGAN</c:v>
                </c:pt>
                <c:pt idx="7">
                  <c:v>A3C</c:v>
                </c:pt>
              </c:strCache>
            </c:strRef>
          </c:cat>
          <c:val>
            <c:numRef>
              <c:f>overall!$L$2:$L$9</c:f>
              <c:numCache>
                <c:formatCode>General</c:formatCode>
                <c:ptCount val="8"/>
                <c:pt idx="0">
                  <c:v>2.0249490276293054</c:v>
                </c:pt>
                <c:pt idx="1">
                  <c:v>2.0971223525758131</c:v>
                </c:pt>
                <c:pt idx="2">
                  <c:v>1.957995916269623</c:v>
                </c:pt>
                <c:pt idx="3">
                  <c:v>1.5814003425944454</c:v>
                </c:pt>
                <c:pt idx="4">
                  <c:v>1.2716773739036229</c:v>
                </c:pt>
                <c:pt idx="5">
                  <c:v>2.0038883203680413</c:v>
                </c:pt>
                <c:pt idx="6">
                  <c:v>1.8734385647376741</c:v>
                </c:pt>
                <c:pt idx="7">
                  <c:v>1.2565539559938603</c:v>
                </c:pt>
              </c:numCache>
            </c:numRef>
          </c:val>
          <c:extLst>
            <c:ext xmlns:c16="http://schemas.microsoft.com/office/drawing/2014/chart" uri="{C3380CC4-5D6E-409C-BE32-E72D297353CC}">
              <c16:uniqueId val="{00000002-3A8E-4048-AEF0-80B092DB4572}"/>
            </c:ext>
          </c:extLst>
        </c:ser>
        <c:ser>
          <c:idx val="3"/>
          <c:order val="3"/>
          <c:tx>
            <c:strRef>
              <c:f>overall!$M$1</c:f>
              <c:strCache>
                <c:ptCount val="1"/>
                <c:pt idx="0">
                  <c:v>V100-SXM2</c:v>
                </c:pt>
              </c:strCache>
            </c:strRef>
          </c:tx>
          <c:spPr>
            <a:solidFill>
              <a:schemeClr val="accent4"/>
            </a:solidFill>
            <a:ln>
              <a:noFill/>
            </a:ln>
            <a:effectLst/>
          </c:spPr>
          <c:invertIfNegative val="0"/>
          <c:cat>
            <c:strRef>
              <c:f>overall!$I$2:$I$9</c:f>
              <c:strCache>
                <c:ptCount val="8"/>
                <c:pt idx="0">
                  <c:v>InceptionV3</c:v>
                </c:pt>
                <c:pt idx="1">
                  <c:v>ResNet-50</c:v>
                </c:pt>
                <c:pt idx="2">
                  <c:v>Faster RCNN</c:v>
                </c:pt>
                <c:pt idx="3">
                  <c:v>NMT</c:v>
                </c:pt>
                <c:pt idx="4">
                  <c:v>Sockeye</c:v>
                </c:pt>
                <c:pt idx="5">
                  <c:v>Transformer</c:v>
                </c:pt>
                <c:pt idx="6">
                  <c:v>WGAN</c:v>
                </c:pt>
                <c:pt idx="7">
                  <c:v>A3C</c:v>
                </c:pt>
              </c:strCache>
            </c:strRef>
          </c:cat>
          <c:val>
            <c:numRef>
              <c:f>overall!$M$2:$M$9</c:f>
              <c:numCache>
                <c:formatCode>General</c:formatCode>
                <c:ptCount val="8"/>
                <c:pt idx="0">
                  <c:v>3.0335177993995881</c:v>
                </c:pt>
                <c:pt idx="1">
                  <c:v>2.962618944342382</c:v>
                </c:pt>
                <c:pt idx="2">
                  <c:v>2.8074581325035974</c:v>
                </c:pt>
                <c:pt idx="3">
                  <c:v>1.573870097166032</c:v>
                </c:pt>
                <c:pt idx="4">
                  <c:v>1.4371775953688473</c:v>
                </c:pt>
                <c:pt idx="5">
                  <c:v>4.0006210260719044</c:v>
                </c:pt>
                <c:pt idx="6">
                  <c:v>2.7367871047154102</c:v>
                </c:pt>
                <c:pt idx="7">
                  <c:v>1.1390331947320766</c:v>
                </c:pt>
              </c:numCache>
            </c:numRef>
          </c:val>
          <c:extLst>
            <c:ext xmlns:c16="http://schemas.microsoft.com/office/drawing/2014/chart" uri="{C3380CC4-5D6E-409C-BE32-E72D297353CC}">
              <c16:uniqueId val="{00000003-3A8E-4048-AEF0-80B092DB4572}"/>
            </c:ext>
          </c:extLst>
        </c:ser>
        <c:dLbls>
          <c:showLegendKey val="0"/>
          <c:showVal val="0"/>
          <c:showCatName val="0"/>
          <c:showSerName val="0"/>
          <c:showPercent val="0"/>
          <c:showBubbleSize val="0"/>
        </c:dLbls>
        <c:gapWidth val="219"/>
        <c:overlap val="-27"/>
        <c:axId val="503849496"/>
        <c:axId val="503859336"/>
      </c:barChart>
      <c:catAx>
        <c:axId val="50384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03859336"/>
        <c:crosses val="autoZero"/>
        <c:auto val="1"/>
        <c:lblAlgn val="ctr"/>
        <c:lblOffset val="100"/>
        <c:noMultiLvlLbl val="0"/>
      </c:catAx>
      <c:valAx>
        <c:axId val="503859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Throughput</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03849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P4000</c:v>
                </c:pt>
              </c:strCache>
            </c:strRef>
          </c:tx>
          <c:spPr>
            <a:solidFill>
              <a:schemeClr val="accent1"/>
            </a:solidFill>
            <a:ln>
              <a:noFill/>
            </a:ln>
            <a:effectLst/>
          </c:spPr>
          <c:invertIfNegative val="0"/>
          <c:cat>
            <c:strRef>
              <c:f>sheet1!$A$2:$A$9</c:f>
              <c:strCache>
                <c:ptCount val="8"/>
                <c:pt idx="0">
                  <c:v>InceptionV3</c:v>
                </c:pt>
                <c:pt idx="1">
                  <c:v>ResNet-50</c:v>
                </c:pt>
                <c:pt idx="2">
                  <c:v>Faster RCNN</c:v>
                </c:pt>
                <c:pt idx="3">
                  <c:v>NMT</c:v>
                </c:pt>
                <c:pt idx="4">
                  <c:v>Sockeye</c:v>
                </c:pt>
                <c:pt idx="5">
                  <c:v>Transformer</c:v>
                </c:pt>
                <c:pt idx="6">
                  <c:v>WGAN</c:v>
                </c:pt>
                <c:pt idx="7">
                  <c:v>A3C</c:v>
                </c:pt>
              </c:strCache>
            </c:strRef>
          </c:cat>
          <c:val>
            <c:numRef>
              <c:f>sheet1!$B$2:$B$9</c:f>
              <c:numCache>
                <c:formatCode>General</c:formatCode>
                <c:ptCount val="8"/>
                <c:pt idx="0">
                  <c:v>0.89178599999999997</c:v>
                </c:pt>
                <c:pt idx="1">
                  <c:v>0.93574100000000004</c:v>
                </c:pt>
                <c:pt idx="2">
                  <c:v>0.92008199999999996</c:v>
                </c:pt>
                <c:pt idx="3">
                  <c:v>0.59799800000000003</c:v>
                </c:pt>
                <c:pt idx="4">
                  <c:v>0.61131599999999997</c:v>
                </c:pt>
                <c:pt idx="5">
                  <c:v>0.931778</c:v>
                </c:pt>
                <c:pt idx="6">
                  <c:v>0.95475900000000002</c:v>
                </c:pt>
                <c:pt idx="7">
                  <c:v>0.25419999999999998</c:v>
                </c:pt>
              </c:numCache>
            </c:numRef>
          </c:val>
          <c:extLst>
            <c:ext xmlns:c16="http://schemas.microsoft.com/office/drawing/2014/chart" uri="{C3380CC4-5D6E-409C-BE32-E72D297353CC}">
              <c16:uniqueId val="{00000000-E650-44BD-A4C9-CCABE1556494}"/>
            </c:ext>
          </c:extLst>
        </c:ser>
        <c:ser>
          <c:idx val="1"/>
          <c:order val="1"/>
          <c:tx>
            <c:strRef>
              <c:f>sheet1!$C$1</c:f>
              <c:strCache>
                <c:ptCount val="1"/>
                <c:pt idx="0">
                  <c:v>1080 Ti</c:v>
                </c:pt>
              </c:strCache>
            </c:strRef>
          </c:tx>
          <c:spPr>
            <a:solidFill>
              <a:schemeClr val="accent2"/>
            </a:solidFill>
            <a:ln>
              <a:noFill/>
            </a:ln>
            <a:effectLst/>
          </c:spPr>
          <c:invertIfNegative val="0"/>
          <c:cat>
            <c:strRef>
              <c:f>sheet1!$A$2:$A$9</c:f>
              <c:strCache>
                <c:ptCount val="8"/>
                <c:pt idx="0">
                  <c:v>InceptionV3</c:v>
                </c:pt>
                <c:pt idx="1">
                  <c:v>ResNet-50</c:v>
                </c:pt>
                <c:pt idx="2">
                  <c:v>Faster RCNN</c:v>
                </c:pt>
                <c:pt idx="3">
                  <c:v>NMT</c:v>
                </c:pt>
                <c:pt idx="4">
                  <c:v>Sockeye</c:v>
                </c:pt>
                <c:pt idx="5">
                  <c:v>Transformer</c:v>
                </c:pt>
                <c:pt idx="6">
                  <c:v>WGAN</c:v>
                </c:pt>
                <c:pt idx="7">
                  <c:v>A3C</c:v>
                </c:pt>
              </c:strCache>
            </c:strRef>
          </c:cat>
          <c:val>
            <c:numRef>
              <c:f>sheet1!$C$2:$C$9</c:f>
              <c:numCache>
                <c:formatCode>General</c:formatCode>
                <c:ptCount val="8"/>
                <c:pt idx="0">
                  <c:v>0.92154700000000001</c:v>
                </c:pt>
                <c:pt idx="1">
                  <c:v>0.87770700000000001</c:v>
                </c:pt>
                <c:pt idx="2">
                  <c:v>0.91168300000000002</c:v>
                </c:pt>
                <c:pt idx="3">
                  <c:v>0.431703</c:v>
                </c:pt>
                <c:pt idx="4">
                  <c:v>0.66828799999999999</c:v>
                </c:pt>
                <c:pt idx="5">
                  <c:v>0.88119400000000003</c:v>
                </c:pt>
                <c:pt idx="6">
                  <c:v>0.76071900000000003</c:v>
                </c:pt>
                <c:pt idx="7">
                  <c:v>0.17544499999999999</c:v>
                </c:pt>
              </c:numCache>
            </c:numRef>
          </c:val>
          <c:extLst>
            <c:ext xmlns:c16="http://schemas.microsoft.com/office/drawing/2014/chart" uri="{C3380CC4-5D6E-409C-BE32-E72D297353CC}">
              <c16:uniqueId val="{00000001-E650-44BD-A4C9-CCABE1556494}"/>
            </c:ext>
          </c:extLst>
        </c:ser>
        <c:ser>
          <c:idx val="2"/>
          <c:order val="2"/>
          <c:tx>
            <c:strRef>
              <c:f>sheet1!$D$1</c:f>
              <c:strCache>
                <c:ptCount val="1"/>
                <c:pt idx="0">
                  <c:v>Titan Xp</c:v>
                </c:pt>
              </c:strCache>
            </c:strRef>
          </c:tx>
          <c:spPr>
            <a:solidFill>
              <a:schemeClr val="accent3"/>
            </a:solidFill>
            <a:ln>
              <a:noFill/>
            </a:ln>
            <a:effectLst/>
          </c:spPr>
          <c:invertIfNegative val="0"/>
          <c:cat>
            <c:strRef>
              <c:f>sheet1!$A$2:$A$9</c:f>
              <c:strCache>
                <c:ptCount val="8"/>
                <c:pt idx="0">
                  <c:v>InceptionV3</c:v>
                </c:pt>
                <c:pt idx="1">
                  <c:v>ResNet-50</c:v>
                </c:pt>
                <c:pt idx="2">
                  <c:v>Faster RCNN</c:v>
                </c:pt>
                <c:pt idx="3">
                  <c:v>NMT</c:v>
                </c:pt>
                <c:pt idx="4">
                  <c:v>Sockeye</c:v>
                </c:pt>
                <c:pt idx="5">
                  <c:v>Transformer</c:v>
                </c:pt>
                <c:pt idx="6">
                  <c:v>WGAN</c:v>
                </c:pt>
                <c:pt idx="7">
                  <c:v>A3C</c:v>
                </c:pt>
              </c:strCache>
            </c:strRef>
          </c:cat>
          <c:val>
            <c:numRef>
              <c:f>sheet1!$D$2:$D$9</c:f>
              <c:numCache>
                <c:formatCode>General</c:formatCode>
                <c:ptCount val="8"/>
                <c:pt idx="0">
                  <c:v>0.83547099999999996</c:v>
                </c:pt>
                <c:pt idx="1">
                  <c:v>0.86900500000000003</c:v>
                </c:pt>
                <c:pt idx="2">
                  <c:v>0.809531</c:v>
                </c:pt>
                <c:pt idx="3">
                  <c:v>0.38830100000000001</c:v>
                </c:pt>
                <c:pt idx="4">
                  <c:v>0.31268099999999999</c:v>
                </c:pt>
                <c:pt idx="5">
                  <c:v>0.85993900000000001</c:v>
                </c:pt>
                <c:pt idx="6">
                  <c:v>0.68729399999999996</c:v>
                </c:pt>
                <c:pt idx="7">
                  <c:v>0.16666400000000001</c:v>
                </c:pt>
              </c:numCache>
            </c:numRef>
          </c:val>
          <c:extLst>
            <c:ext xmlns:c16="http://schemas.microsoft.com/office/drawing/2014/chart" uri="{C3380CC4-5D6E-409C-BE32-E72D297353CC}">
              <c16:uniqueId val="{00000002-E650-44BD-A4C9-CCABE1556494}"/>
            </c:ext>
          </c:extLst>
        </c:ser>
        <c:ser>
          <c:idx val="3"/>
          <c:order val="3"/>
          <c:tx>
            <c:strRef>
              <c:f>sheet1!$E$1</c:f>
              <c:strCache>
                <c:ptCount val="1"/>
                <c:pt idx="0">
                  <c:v>V100-SXM2</c:v>
                </c:pt>
              </c:strCache>
            </c:strRef>
          </c:tx>
          <c:spPr>
            <a:solidFill>
              <a:schemeClr val="accent4"/>
            </a:solidFill>
            <a:ln>
              <a:noFill/>
            </a:ln>
            <a:effectLst/>
          </c:spPr>
          <c:invertIfNegative val="0"/>
          <c:cat>
            <c:strRef>
              <c:f>sheet1!$A$2:$A$9</c:f>
              <c:strCache>
                <c:ptCount val="8"/>
                <c:pt idx="0">
                  <c:v>InceptionV3</c:v>
                </c:pt>
                <c:pt idx="1">
                  <c:v>ResNet-50</c:v>
                </c:pt>
                <c:pt idx="2">
                  <c:v>Faster RCNN</c:v>
                </c:pt>
                <c:pt idx="3">
                  <c:v>NMT</c:v>
                </c:pt>
                <c:pt idx="4">
                  <c:v>Sockeye</c:v>
                </c:pt>
                <c:pt idx="5">
                  <c:v>Transformer</c:v>
                </c:pt>
                <c:pt idx="6">
                  <c:v>WGAN</c:v>
                </c:pt>
                <c:pt idx="7">
                  <c:v>A3C</c:v>
                </c:pt>
              </c:strCache>
            </c:strRef>
          </c:cat>
          <c:val>
            <c:numRef>
              <c:f>sheet1!$E$2:$E$9</c:f>
              <c:numCache>
                <c:formatCode>General</c:formatCode>
                <c:ptCount val="8"/>
                <c:pt idx="0">
                  <c:v>0.69909900000000003</c:v>
                </c:pt>
                <c:pt idx="1">
                  <c:v>0.619197</c:v>
                </c:pt>
                <c:pt idx="2">
                  <c:v>0.72190500000000002</c:v>
                </c:pt>
                <c:pt idx="3">
                  <c:v>0.27987400000000001</c:v>
                </c:pt>
                <c:pt idx="4">
                  <c:v>0.27019500000000002</c:v>
                </c:pt>
                <c:pt idx="5">
                  <c:v>0.68349599999999999</c:v>
                </c:pt>
                <c:pt idx="6">
                  <c:v>0.75006600000000001</c:v>
                </c:pt>
                <c:pt idx="7">
                  <c:v>0.12116</c:v>
                </c:pt>
              </c:numCache>
            </c:numRef>
          </c:val>
          <c:extLst>
            <c:ext xmlns:c16="http://schemas.microsoft.com/office/drawing/2014/chart" uri="{C3380CC4-5D6E-409C-BE32-E72D297353CC}">
              <c16:uniqueId val="{00000003-E650-44BD-A4C9-CCABE1556494}"/>
            </c:ext>
          </c:extLst>
        </c:ser>
        <c:dLbls>
          <c:showLegendKey val="0"/>
          <c:showVal val="0"/>
          <c:showCatName val="0"/>
          <c:showSerName val="0"/>
          <c:showPercent val="0"/>
          <c:showBubbleSize val="0"/>
        </c:dLbls>
        <c:gapWidth val="219"/>
        <c:overlap val="-27"/>
        <c:axId val="511018552"/>
        <c:axId val="511010680"/>
      </c:barChart>
      <c:catAx>
        <c:axId val="511018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11010680"/>
        <c:crosses val="autoZero"/>
        <c:auto val="1"/>
        <c:lblAlgn val="ctr"/>
        <c:lblOffset val="100"/>
        <c:noMultiLvlLbl val="0"/>
      </c:catAx>
      <c:valAx>
        <c:axId val="5110106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Compute Utilization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11018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P4000</c:v>
                </c:pt>
              </c:strCache>
            </c:strRef>
          </c:tx>
          <c:spPr>
            <a:solidFill>
              <a:schemeClr val="accent1"/>
            </a:solidFill>
            <a:ln>
              <a:noFill/>
            </a:ln>
            <a:effectLst/>
          </c:spPr>
          <c:invertIfNegative val="0"/>
          <c:cat>
            <c:strRef>
              <c:f>Sheet1!$A$2:$A$9</c:f>
              <c:strCache>
                <c:ptCount val="8"/>
                <c:pt idx="0">
                  <c:v>InceptionV3</c:v>
                </c:pt>
                <c:pt idx="1">
                  <c:v>ResNet-50</c:v>
                </c:pt>
                <c:pt idx="2">
                  <c:v>Faster RCNN</c:v>
                </c:pt>
                <c:pt idx="3">
                  <c:v>NMT</c:v>
                </c:pt>
                <c:pt idx="4">
                  <c:v>Sockeye</c:v>
                </c:pt>
                <c:pt idx="5">
                  <c:v>Transformer</c:v>
                </c:pt>
                <c:pt idx="6">
                  <c:v>WGAN</c:v>
                </c:pt>
                <c:pt idx="7">
                  <c:v>A3C</c:v>
                </c:pt>
              </c:strCache>
            </c:strRef>
          </c:cat>
          <c:val>
            <c:numRef>
              <c:f>Sheet1!$B$2:$B$9</c:f>
              <c:numCache>
                <c:formatCode>General</c:formatCode>
                <c:ptCount val="8"/>
                <c:pt idx="0">
                  <c:v>0.89178599999999997</c:v>
                </c:pt>
                <c:pt idx="1">
                  <c:v>0.93574100000000004</c:v>
                </c:pt>
                <c:pt idx="2">
                  <c:v>0.70610970809999996</c:v>
                </c:pt>
                <c:pt idx="3">
                  <c:v>0.59799800000000003</c:v>
                </c:pt>
                <c:pt idx="4">
                  <c:v>0.61131599999999997</c:v>
                </c:pt>
                <c:pt idx="5">
                  <c:v>0.931778</c:v>
                </c:pt>
                <c:pt idx="6">
                  <c:v>0.6247379435</c:v>
                </c:pt>
                <c:pt idx="7">
                  <c:v>0.55623259229999999</c:v>
                </c:pt>
              </c:numCache>
            </c:numRef>
          </c:val>
          <c:extLst>
            <c:ext xmlns:c16="http://schemas.microsoft.com/office/drawing/2014/chart" uri="{C3380CC4-5D6E-409C-BE32-E72D297353CC}">
              <c16:uniqueId val="{00000000-F1EF-4AB2-BE72-CB6348AFBEAA}"/>
            </c:ext>
          </c:extLst>
        </c:ser>
        <c:ser>
          <c:idx val="1"/>
          <c:order val="1"/>
          <c:tx>
            <c:strRef>
              <c:f>Sheet1!$C$1</c:f>
              <c:strCache>
                <c:ptCount val="1"/>
                <c:pt idx="0">
                  <c:v>1080 Ti</c:v>
                </c:pt>
              </c:strCache>
            </c:strRef>
          </c:tx>
          <c:spPr>
            <a:solidFill>
              <a:schemeClr val="accent2"/>
            </a:solidFill>
            <a:ln>
              <a:noFill/>
            </a:ln>
            <a:effectLst/>
          </c:spPr>
          <c:invertIfNegative val="0"/>
          <c:cat>
            <c:strRef>
              <c:f>Sheet1!$A$2:$A$9</c:f>
              <c:strCache>
                <c:ptCount val="8"/>
                <c:pt idx="0">
                  <c:v>InceptionV3</c:v>
                </c:pt>
                <c:pt idx="1">
                  <c:v>ResNet-50</c:v>
                </c:pt>
                <c:pt idx="2">
                  <c:v>Faster RCNN</c:v>
                </c:pt>
                <c:pt idx="3">
                  <c:v>NMT</c:v>
                </c:pt>
                <c:pt idx="4">
                  <c:v>Sockeye</c:v>
                </c:pt>
                <c:pt idx="5">
                  <c:v>Transformer</c:v>
                </c:pt>
                <c:pt idx="6">
                  <c:v>WGAN</c:v>
                </c:pt>
                <c:pt idx="7">
                  <c:v>A3C</c:v>
                </c:pt>
              </c:strCache>
            </c:strRef>
          </c:cat>
          <c:val>
            <c:numRef>
              <c:f>Sheet1!$C$2:$C$9</c:f>
              <c:numCache>
                <c:formatCode>General</c:formatCode>
                <c:ptCount val="8"/>
                <c:pt idx="0">
                  <c:v>0.92154700000000001</c:v>
                </c:pt>
                <c:pt idx="1">
                  <c:v>0.87770700000000001</c:v>
                </c:pt>
                <c:pt idx="2">
                  <c:v>0.61899779290000001</c:v>
                </c:pt>
                <c:pt idx="3">
                  <c:v>0.431703</c:v>
                </c:pt>
                <c:pt idx="4">
                  <c:v>0.66828799999999999</c:v>
                </c:pt>
                <c:pt idx="5">
                  <c:v>0.88119400000000003</c:v>
                </c:pt>
                <c:pt idx="6">
                  <c:v>0.52771179349999997</c:v>
                </c:pt>
                <c:pt idx="7">
                  <c:v>0.4875979755</c:v>
                </c:pt>
              </c:numCache>
            </c:numRef>
          </c:val>
          <c:extLst>
            <c:ext xmlns:c16="http://schemas.microsoft.com/office/drawing/2014/chart" uri="{C3380CC4-5D6E-409C-BE32-E72D297353CC}">
              <c16:uniqueId val="{00000001-F1EF-4AB2-BE72-CB6348AFBEAA}"/>
            </c:ext>
          </c:extLst>
        </c:ser>
        <c:ser>
          <c:idx val="2"/>
          <c:order val="2"/>
          <c:tx>
            <c:strRef>
              <c:f>Sheet1!$D$1</c:f>
              <c:strCache>
                <c:ptCount val="1"/>
                <c:pt idx="0">
                  <c:v>Titan Xp</c:v>
                </c:pt>
              </c:strCache>
            </c:strRef>
          </c:tx>
          <c:spPr>
            <a:solidFill>
              <a:schemeClr val="accent3"/>
            </a:solidFill>
            <a:ln>
              <a:noFill/>
            </a:ln>
            <a:effectLst/>
          </c:spPr>
          <c:invertIfNegative val="0"/>
          <c:cat>
            <c:strRef>
              <c:f>Sheet1!$A$2:$A$9</c:f>
              <c:strCache>
                <c:ptCount val="8"/>
                <c:pt idx="0">
                  <c:v>InceptionV3</c:v>
                </c:pt>
                <c:pt idx="1">
                  <c:v>ResNet-50</c:v>
                </c:pt>
                <c:pt idx="2">
                  <c:v>Faster RCNN</c:v>
                </c:pt>
                <c:pt idx="3">
                  <c:v>NMT</c:v>
                </c:pt>
                <c:pt idx="4">
                  <c:v>Sockeye</c:v>
                </c:pt>
                <c:pt idx="5">
                  <c:v>Transformer</c:v>
                </c:pt>
                <c:pt idx="6">
                  <c:v>WGAN</c:v>
                </c:pt>
                <c:pt idx="7">
                  <c:v>A3C</c:v>
                </c:pt>
              </c:strCache>
            </c:strRef>
          </c:cat>
          <c:val>
            <c:numRef>
              <c:f>Sheet1!$D$2:$D$9</c:f>
              <c:numCache>
                <c:formatCode>General</c:formatCode>
                <c:ptCount val="8"/>
                <c:pt idx="0">
                  <c:v>0.83547099999999996</c:v>
                </c:pt>
                <c:pt idx="1">
                  <c:v>0.86900500000000003</c:v>
                </c:pt>
                <c:pt idx="2">
                  <c:v>0.65749758479999998</c:v>
                </c:pt>
                <c:pt idx="3">
                  <c:v>0.38830100000000001</c:v>
                </c:pt>
                <c:pt idx="4">
                  <c:v>0.31268099999999999</c:v>
                </c:pt>
                <c:pt idx="5">
                  <c:v>0.85993900000000001</c:v>
                </c:pt>
                <c:pt idx="6">
                  <c:v>0.53231302489999999</c:v>
                </c:pt>
                <c:pt idx="7">
                  <c:v>0.51242132269999996</c:v>
                </c:pt>
              </c:numCache>
            </c:numRef>
          </c:val>
          <c:extLst>
            <c:ext xmlns:c16="http://schemas.microsoft.com/office/drawing/2014/chart" uri="{C3380CC4-5D6E-409C-BE32-E72D297353CC}">
              <c16:uniqueId val="{00000002-F1EF-4AB2-BE72-CB6348AFBEAA}"/>
            </c:ext>
          </c:extLst>
        </c:ser>
        <c:ser>
          <c:idx val="3"/>
          <c:order val="3"/>
          <c:tx>
            <c:strRef>
              <c:f>Sheet1!$E$1</c:f>
              <c:strCache>
                <c:ptCount val="1"/>
                <c:pt idx="0">
                  <c:v>V100-SXM2</c:v>
                </c:pt>
              </c:strCache>
            </c:strRef>
          </c:tx>
          <c:spPr>
            <a:solidFill>
              <a:schemeClr val="accent4"/>
            </a:solidFill>
            <a:ln>
              <a:noFill/>
            </a:ln>
            <a:effectLst/>
          </c:spPr>
          <c:invertIfNegative val="0"/>
          <c:cat>
            <c:strRef>
              <c:f>Sheet1!$A$2:$A$9</c:f>
              <c:strCache>
                <c:ptCount val="8"/>
                <c:pt idx="0">
                  <c:v>InceptionV3</c:v>
                </c:pt>
                <c:pt idx="1">
                  <c:v>ResNet-50</c:v>
                </c:pt>
                <c:pt idx="2">
                  <c:v>Faster RCNN</c:v>
                </c:pt>
                <c:pt idx="3">
                  <c:v>NMT</c:v>
                </c:pt>
                <c:pt idx="4">
                  <c:v>Sockeye</c:v>
                </c:pt>
                <c:pt idx="5">
                  <c:v>Transformer</c:v>
                </c:pt>
                <c:pt idx="6">
                  <c:v>WGAN</c:v>
                </c:pt>
                <c:pt idx="7">
                  <c:v>A3C</c:v>
                </c:pt>
              </c:strCache>
            </c:strRef>
          </c:cat>
          <c:val>
            <c:numRef>
              <c:f>Sheet1!$E$2:$E$9</c:f>
              <c:numCache>
                <c:formatCode>General</c:formatCode>
                <c:ptCount val="8"/>
                <c:pt idx="0">
                  <c:v>0.69909900000000003</c:v>
                </c:pt>
                <c:pt idx="1">
                  <c:v>0.619197</c:v>
                </c:pt>
                <c:pt idx="2">
                  <c:v>0.65138415859999999</c:v>
                </c:pt>
                <c:pt idx="3">
                  <c:v>0.27987400000000001</c:v>
                </c:pt>
                <c:pt idx="4">
                  <c:v>0.27019500000000002</c:v>
                </c:pt>
                <c:pt idx="5">
                  <c:v>0.68349599999999999</c:v>
                </c:pt>
                <c:pt idx="6">
                  <c:v>0.50091406859999998</c:v>
                </c:pt>
                <c:pt idx="7">
                  <c:v>0.36565119369999999</c:v>
                </c:pt>
              </c:numCache>
            </c:numRef>
          </c:val>
          <c:extLst>
            <c:ext xmlns:c16="http://schemas.microsoft.com/office/drawing/2014/chart" uri="{C3380CC4-5D6E-409C-BE32-E72D297353CC}">
              <c16:uniqueId val="{00000003-F1EF-4AB2-BE72-CB6348AFBEAA}"/>
            </c:ext>
          </c:extLst>
        </c:ser>
        <c:dLbls>
          <c:showLegendKey val="0"/>
          <c:showVal val="0"/>
          <c:showCatName val="0"/>
          <c:showSerName val="0"/>
          <c:showPercent val="0"/>
          <c:showBubbleSize val="0"/>
        </c:dLbls>
        <c:gapWidth val="219"/>
        <c:overlap val="-27"/>
        <c:axId val="500655824"/>
        <c:axId val="500656152"/>
      </c:barChart>
      <c:catAx>
        <c:axId val="50065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00656152"/>
        <c:crosses val="autoZero"/>
        <c:auto val="1"/>
        <c:lblAlgn val="ctr"/>
        <c:lblOffset val="100"/>
        <c:noMultiLvlLbl val="0"/>
      </c:catAx>
      <c:valAx>
        <c:axId val="500656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FP32 Utilization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00655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62318498233244"/>
          <c:y val="5.820108244847829E-2"/>
          <c:w val="0.84612038700827741"/>
          <c:h val="0.61893511209896979"/>
        </c:manualLayout>
      </c:layout>
      <c:barChart>
        <c:barDir val="col"/>
        <c:grouping val="stacked"/>
        <c:varyColors val="0"/>
        <c:ser>
          <c:idx val="1"/>
          <c:order val="0"/>
          <c:tx>
            <c:v>feature maps</c:v>
          </c:tx>
          <c:spPr>
            <a:pattFill prst="wdUpDiag">
              <a:fgClr>
                <a:schemeClr val="bg1">
                  <a:lumMod val="50000"/>
                </a:schemeClr>
              </a:fgClr>
              <a:bgClr>
                <a:schemeClr val="bg1"/>
              </a:bgClr>
            </a:pattFill>
            <a:ln>
              <a:solidFill>
                <a:schemeClr val="tx1"/>
              </a:solidFill>
            </a:ln>
            <a:effectLst/>
          </c:spPr>
          <c:invertIfNegative val="0"/>
          <c:cat>
            <c:multiLvlStrRef>
              <c:f>mem!$B$3:$J$4</c:f>
              <c:multiLvlStrCache>
                <c:ptCount val="9"/>
                <c:lvl>
                  <c:pt idx="0">
                    <c:v>8</c:v>
                  </c:pt>
                  <c:pt idx="1">
                    <c:v>16</c:v>
                  </c:pt>
                  <c:pt idx="2">
                    <c:v>32</c:v>
                  </c:pt>
                  <c:pt idx="3">
                    <c:v>8</c:v>
                  </c:pt>
                  <c:pt idx="4">
                    <c:v>16</c:v>
                  </c:pt>
                  <c:pt idx="5">
                    <c:v>32</c:v>
                  </c:pt>
                  <c:pt idx="6">
                    <c:v>16</c:v>
                  </c:pt>
                  <c:pt idx="7">
                    <c:v>32</c:v>
                  </c:pt>
                  <c:pt idx="8">
                    <c:v>64</c:v>
                  </c:pt>
                </c:lvl>
                <c:lvl>
                  <c:pt idx="0">
                    <c:v>MXNet, ResNet-50</c:v>
                  </c:pt>
                  <c:pt idx="3">
                    <c:v>TF, ResNet-50</c:v>
                  </c:pt>
                  <c:pt idx="6">
                    <c:v>CNTK, ResNet-50</c:v>
                  </c:pt>
                </c:lvl>
              </c:multiLvlStrCache>
            </c:multiLvlStrRef>
          </c:cat>
          <c:val>
            <c:numRef>
              <c:f>mem!$B$14:$J$14</c:f>
              <c:numCache>
                <c:formatCode>General</c:formatCode>
                <c:ptCount val="9"/>
                <c:pt idx="0">
                  <c:v>0.93570777028799057</c:v>
                </c:pt>
                <c:pt idx="1">
                  <c:v>1.8712379857897758</c:v>
                </c:pt>
                <c:pt idx="2">
                  <c:v>3.7422984167933464</c:v>
                </c:pt>
                <c:pt idx="3">
                  <c:v>1.8898799419403027</c:v>
                </c:pt>
                <c:pt idx="4">
                  <c:v>3.7877228260040234</c:v>
                </c:pt>
                <c:pt idx="5">
                  <c:v>7.383170366287227</c:v>
                </c:pt>
                <c:pt idx="6">
                  <c:v>1.3324862159788575</c:v>
                </c:pt>
                <c:pt idx="7">
                  <c:v>2.7038518227636721</c:v>
                </c:pt>
                <c:pt idx="8">
                  <c:v>5.4256479777395707</c:v>
                </c:pt>
              </c:numCache>
            </c:numRef>
          </c:val>
          <c:extLst>
            <c:ext xmlns:c16="http://schemas.microsoft.com/office/drawing/2014/chart" uri="{C3380CC4-5D6E-409C-BE32-E72D297353CC}">
              <c16:uniqueId val="{00000000-E179-44F6-8330-69C06D587B91}"/>
            </c:ext>
          </c:extLst>
        </c:ser>
        <c:ser>
          <c:idx val="2"/>
          <c:order val="1"/>
          <c:tx>
            <c:v>weights</c:v>
          </c:tx>
          <c:spPr>
            <a:solidFill>
              <a:schemeClr val="bg2">
                <a:lumMod val="50000"/>
              </a:schemeClr>
            </a:solidFill>
            <a:ln>
              <a:solidFill>
                <a:schemeClr val="tx1"/>
              </a:solidFill>
            </a:ln>
            <a:effectLst/>
          </c:spPr>
          <c:invertIfNegative val="0"/>
          <c:cat>
            <c:multiLvlStrRef>
              <c:f>mem!$B$3:$J$4</c:f>
              <c:multiLvlStrCache>
                <c:ptCount val="9"/>
                <c:lvl>
                  <c:pt idx="0">
                    <c:v>8</c:v>
                  </c:pt>
                  <c:pt idx="1">
                    <c:v>16</c:v>
                  </c:pt>
                  <c:pt idx="2">
                    <c:v>32</c:v>
                  </c:pt>
                  <c:pt idx="3">
                    <c:v>8</c:v>
                  </c:pt>
                  <c:pt idx="4">
                    <c:v>16</c:v>
                  </c:pt>
                  <c:pt idx="5">
                    <c:v>32</c:v>
                  </c:pt>
                  <c:pt idx="6">
                    <c:v>16</c:v>
                  </c:pt>
                  <c:pt idx="7">
                    <c:v>32</c:v>
                  </c:pt>
                  <c:pt idx="8">
                    <c:v>64</c:v>
                  </c:pt>
                </c:lvl>
                <c:lvl>
                  <c:pt idx="0">
                    <c:v>MXNet, ResNet-50</c:v>
                  </c:pt>
                  <c:pt idx="3">
                    <c:v>TF, ResNet-50</c:v>
                  </c:pt>
                  <c:pt idx="6">
                    <c:v>CNTK, ResNet-50</c:v>
                  </c:pt>
                </c:lvl>
              </c:multiLvlStrCache>
            </c:multiLvlStrRef>
          </c:cat>
          <c:val>
            <c:numRef>
              <c:f>mem!$B$15:$J$15</c:f>
              <c:numCache>
                <c:formatCode>General</c:formatCode>
                <c:ptCount val="9"/>
                <c:pt idx="0">
                  <c:v>9.5356747508049011E-2</c:v>
                </c:pt>
                <c:pt idx="1">
                  <c:v>9.5356747508049011E-2</c:v>
                </c:pt>
                <c:pt idx="2">
                  <c:v>9.5356747508049011E-2</c:v>
                </c:pt>
                <c:pt idx="3">
                  <c:v>0.19169402122497559</c:v>
                </c:pt>
                <c:pt idx="4">
                  <c:v>0.19017601013183594</c:v>
                </c:pt>
                <c:pt idx="5">
                  <c:v>0.19017601013183594</c:v>
                </c:pt>
                <c:pt idx="6">
                  <c:v>9.5405451953411033E-2</c:v>
                </c:pt>
                <c:pt idx="7">
                  <c:v>9.5405451953411033E-2</c:v>
                </c:pt>
                <c:pt idx="8">
                  <c:v>9.5405451953411033E-2</c:v>
                </c:pt>
              </c:numCache>
            </c:numRef>
          </c:val>
          <c:extLst>
            <c:ext xmlns:c16="http://schemas.microsoft.com/office/drawing/2014/chart" uri="{C3380CC4-5D6E-409C-BE32-E72D297353CC}">
              <c16:uniqueId val="{00000001-E179-44F6-8330-69C06D587B91}"/>
            </c:ext>
          </c:extLst>
        </c:ser>
        <c:ser>
          <c:idx val="3"/>
          <c:order val="2"/>
          <c:tx>
            <c:v>weight gradients</c:v>
          </c:tx>
          <c:spPr>
            <a:pattFill prst="pct40">
              <a:fgClr>
                <a:srgbClr val="0070C0"/>
              </a:fgClr>
              <a:bgClr>
                <a:schemeClr val="bg1"/>
              </a:bgClr>
            </a:pattFill>
            <a:ln>
              <a:solidFill>
                <a:schemeClr val="tx1"/>
              </a:solidFill>
            </a:ln>
            <a:effectLst/>
          </c:spPr>
          <c:invertIfNegative val="0"/>
          <c:cat>
            <c:multiLvlStrRef>
              <c:f>mem!$B$3:$J$4</c:f>
              <c:multiLvlStrCache>
                <c:ptCount val="9"/>
                <c:lvl>
                  <c:pt idx="0">
                    <c:v>8</c:v>
                  </c:pt>
                  <c:pt idx="1">
                    <c:v>16</c:v>
                  </c:pt>
                  <c:pt idx="2">
                    <c:v>32</c:v>
                  </c:pt>
                  <c:pt idx="3">
                    <c:v>8</c:v>
                  </c:pt>
                  <c:pt idx="4">
                    <c:v>16</c:v>
                  </c:pt>
                  <c:pt idx="5">
                    <c:v>32</c:v>
                  </c:pt>
                  <c:pt idx="6">
                    <c:v>16</c:v>
                  </c:pt>
                  <c:pt idx="7">
                    <c:v>32</c:v>
                  </c:pt>
                  <c:pt idx="8">
                    <c:v>64</c:v>
                  </c:pt>
                </c:lvl>
                <c:lvl>
                  <c:pt idx="0">
                    <c:v>MXNet, ResNet-50</c:v>
                  </c:pt>
                  <c:pt idx="3">
                    <c:v>TF, ResNet-50</c:v>
                  </c:pt>
                  <c:pt idx="6">
                    <c:v>CNTK, ResNet-50</c:v>
                  </c:pt>
                </c:lvl>
              </c:multiLvlStrCache>
            </c:multiLvlStrRef>
          </c:cat>
          <c:val>
            <c:numRef>
              <c:f>mem!$B$16:$J$16</c:f>
              <c:numCache>
                <c:formatCode>General</c:formatCode>
                <c:ptCount val="9"/>
                <c:pt idx="0">
                  <c:v>9.5183931291103363E-2</c:v>
                </c:pt>
                <c:pt idx="1">
                  <c:v>9.5183931291103363E-2</c:v>
                </c:pt>
                <c:pt idx="2">
                  <c:v>9.5183931291103363E-2</c:v>
                </c:pt>
                <c:pt idx="3">
                  <c:v>9.501338005065918E-2</c:v>
                </c:pt>
                <c:pt idx="4">
                  <c:v>9.501338005065918E-2</c:v>
                </c:pt>
                <c:pt idx="5">
                  <c:v>9.501338005065918E-2</c:v>
                </c:pt>
                <c:pt idx="6">
                  <c:v>5.9529691934585544E-2</c:v>
                </c:pt>
                <c:pt idx="7">
                  <c:v>3.2185941934585544E-2</c:v>
                </c:pt>
                <c:pt idx="8">
                  <c:v>2.0467191934585547E-2</c:v>
                </c:pt>
              </c:numCache>
            </c:numRef>
          </c:val>
          <c:extLst>
            <c:ext xmlns:c16="http://schemas.microsoft.com/office/drawing/2014/chart" uri="{C3380CC4-5D6E-409C-BE32-E72D297353CC}">
              <c16:uniqueId val="{00000002-E179-44F6-8330-69C06D587B91}"/>
            </c:ext>
          </c:extLst>
        </c:ser>
        <c:ser>
          <c:idx val="4"/>
          <c:order val="3"/>
          <c:tx>
            <c:v>dynamic</c:v>
          </c:tx>
          <c:spPr>
            <a:pattFill prst="wdDnDiag">
              <a:fgClr>
                <a:srgbClr val="00B050"/>
              </a:fgClr>
              <a:bgClr>
                <a:schemeClr val="bg1"/>
              </a:bgClr>
            </a:pattFill>
            <a:ln>
              <a:solidFill>
                <a:schemeClr val="tx1"/>
              </a:solidFill>
            </a:ln>
            <a:effectLst/>
          </c:spPr>
          <c:invertIfNegative val="0"/>
          <c:cat>
            <c:multiLvlStrRef>
              <c:f>mem!$B$3:$J$4</c:f>
              <c:multiLvlStrCache>
                <c:ptCount val="9"/>
                <c:lvl>
                  <c:pt idx="0">
                    <c:v>8</c:v>
                  </c:pt>
                  <c:pt idx="1">
                    <c:v>16</c:v>
                  </c:pt>
                  <c:pt idx="2">
                    <c:v>32</c:v>
                  </c:pt>
                  <c:pt idx="3">
                    <c:v>8</c:v>
                  </c:pt>
                  <c:pt idx="4">
                    <c:v>16</c:v>
                  </c:pt>
                  <c:pt idx="5">
                    <c:v>32</c:v>
                  </c:pt>
                  <c:pt idx="6">
                    <c:v>16</c:v>
                  </c:pt>
                  <c:pt idx="7">
                    <c:v>32</c:v>
                  </c:pt>
                  <c:pt idx="8">
                    <c:v>64</c:v>
                  </c:pt>
                </c:lvl>
                <c:lvl>
                  <c:pt idx="0">
                    <c:v>MXNet, ResNet-50</c:v>
                  </c:pt>
                  <c:pt idx="3">
                    <c:v>TF, ResNet-50</c:v>
                  </c:pt>
                  <c:pt idx="6">
                    <c:v>CNTK, ResNet-50</c:v>
                  </c:pt>
                </c:lvl>
              </c:multiLvlStrCache>
            </c:multiLvlStrRef>
          </c:cat>
          <c:val>
            <c:numRef>
              <c:f>mem!$B$17:$J$17</c:f>
              <c:numCache>
                <c:formatCode>General</c:formatCode>
                <c:ptCount val="9"/>
                <c:pt idx="0">
                  <c:v>0.19023056328296661</c:v>
                </c:pt>
                <c:pt idx="1">
                  <c:v>0.19036795198917389</c:v>
                </c:pt>
                <c:pt idx="2">
                  <c:v>0.19036801159381866</c:v>
                </c:pt>
                <c:pt idx="3">
                  <c:v>0</c:v>
                </c:pt>
                <c:pt idx="4">
                  <c:v>0</c:v>
                </c:pt>
                <c:pt idx="5">
                  <c:v>0</c:v>
                </c:pt>
                <c:pt idx="6">
                  <c:v>0</c:v>
                </c:pt>
                <c:pt idx="7">
                  <c:v>0</c:v>
                </c:pt>
                <c:pt idx="8">
                  <c:v>0</c:v>
                </c:pt>
              </c:numCache>
            </c:numRef>
          </c:val>
          <c:extLst>
            <c:ext xmlns:c16="http://schemas.microsoft.com/office/drawing/2014/chart" uri="{C3380CC4-5D6E-409C-BE32-E72D297353CC}">
              <c16:uniqueId val="{00000003-E179-44F6-8330-69C06D587B91}"/>
            </c:ext>
          </c:extLst>
        </c:ser>
        <c:ser>
          <c:idx val="0"/>
          <c:order val="4"/>
          <c:tx>
            <c:v>workspace</c:v>
          </c:tx>
          <c:spPr>
            <a:solidFill>
              <a:schemeClr val="accent1">
                <a:lumMod val="50000"/>
              </a:schemeClr>
            </a:solidFill>
            <a:ln>
              <a:solidFill>
                <a:schemeClr val="tx1"/>
              </a:solidFill>
            </a:ln>
            <a:effectLst/>
          </c:spPr>
          <c:invertIfNegative val="0"/>
          <c:cat>
            <c:multiLvlStrRef>
              <c:f>mem!$B$3:$J$4</c:f>
              <c:multiLvlStrCache>
                <c:ptCount val="9"/>
                <c:lvl>
                  <c:pt idx="0">
                    <c:v>8</c:v>
                  </c:pt>
                  <c:pt idx="1">
                    <c:v>16</c:v>
                  </c:pt>
                  <c:pt idx="2">
                    <c:v>32</c:v>
                  </c:pt>
                  <c:pt idx="3">
                    <c:v>8</c:v>
                  </c:pt>
                  <c:pt idx="4">
                    <c:v>16</c:v>
                  </c:pt>
                  <c:pt idx="5">
                    <c:v>32</c:v>
                  </c:pt>
                  <c:pt idx="6">
                    <c:v>16</c:v>
                  </c:pt>
                  <c:pt idx="7">
                    <c:v>32</c:v>
                  </c:pt>
                  <c:pt idx="8">
                    <c:v>64</c:v>
                  </c:pt>
                </c:lvl>
                <c:lvl>
                  <c:pt idx="0">
                    <c:v>MXNet, ResNet-50</c:v>
                  </c:pt>
                  <c:pt idx="3">
                    <c:v>TF, ResNet-50</c:v>
                  </c:pt>
                  <c:pt idx="6">
                    <c:v>CNTK, ResNet-50</c:v>
                  </c:pt>
                </c:lvl>
              </c:multiLvlStrCache>
            </c:multiLvlStrRef>
          </c:cat>
          <c:val>
            <c:numRef>
              <c:f>mem!$B$18:$J$18</c:f>
              <c:numCache>
                <c:formatCode>General</c:formatCode>
                <c:ptCount val="9"/>
                <c:pt idx="0">
                  <c:v>3.6935437470674515E-2</c:v>
                </c:pt>
                <c:pt idx="1">
                  <c:v>4.5236252248287201E-2</c:v>
                </c:pt>
                <c:pt idx="2">
                  <c:v>5.6344617158174515E-2</c:v>
                </c:pt>
                <c:pt idx="3">
                  <c:v>9.2301368713378906E-3</c:v>
                </c:pt>
                <c:pt idx="4">
                  <c:v>1.8232107162475586E-2</c:v>
                </c:pt>
                <c:pt idx="5">
                  <c:v>3.6236047744750977E-2</c:v>
                </c:pt>
                <c:pt idx="6">
                  <c:v>0.59656269085383595</c:v>
                </c:pt>
                <c:pt idx="7">
                  <c:v>0.60996269184227636</c:v>
                </c:pt>
                <c:pt idx="8">
                  <c:v>0.62254150241290718</c:v>
                </c:pt>
              </c:numCache>
            </c:numRef>
          </c:val>
          <c:extLst>
            <c:ext xmlns:c16="http://schemas.microsoft.com/office/drawing/2014/chart" uri="{C3380CC4-5D6E-409C-BE32-E72D297353CC}">
              <c16:uniqueId val="{00000004-E179-44F6-8330-69C06D587B91}"/>
            </c:ext>
          </c:extLst>
        </c:ser>
        <c:dLbls>
          <c:showLegendKey val="0"/>
          <c:showVal val="0"/>
          <c:showCatName val="0"/>
          <c:showSerName val="0"/>
          <c:showPercent val="0"/>
          <c:showBubbleSize val="0"/>
        </c:dLbls>
        <c:gapWidth val="150"/>
        <c:overlap val="100"/>
        <c:axId val="2128822504"/>
        <c:axId val="2128821192"/>
      </c:barChart>
      <c:catAx>
        <c:axId val="2128822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128821192"/>
        <c:crosses val="autoZero"/>
        <c:auto val="1"/>
        <c:lblAlgn val="ctr"/>
        <c:lblOffset val="100"/>
        <c:noMultiLvlLbl val="0"/>
      </c:catAx>
      <c:valAx>
        <c:axId val="2128821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solidFill>
                      <a:sysClr val="windowText" lastClr="000000"/>
                    </a:solidFill>
                  </a:rPr>
                  <a:t>Memory (GB)</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128822504"/>
        <c:crosses val="autoZero"/>
        <c:crossBetween val="between"/>
        <c:majorUnit val="1.5"/>
      </c:valAx>
      <c:spPr>
        <a:noFill/>
        <a:ln>
          <a:noFill/>
        </a:ln>
        <a:effectLst/>
      </c:spPr>
    </c:plotArea>
    <c:legend>
      <c:legendPos val="b"/>
      <c:layout>
        <c:manualLayout>
          <c:xMode val="edge"/>
          <c:yMode val="edge"/>
          <c:x val="0.12573018293901211"/>
          <c:y val="4.0451528924738064E-2"/>
          <c:w val="0.47549203096505738"/>
          <c:h val="0.28656116056378228"/>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00950806821794"/>
          <c:y val="0.10054192387785393"/>
          <c:w val="0.79833140931978697"/>
          <c:h val="0.5999124348470839"/>
        </c:manualLayout>
      </c:layout>
      <c:barChart>
        <c:barDir val="col"/>
        <c:grouping val="stacked"/>
        <c:varyColors val="0"/>
        <c:ser>
          <c:idx val="1"/>
          <c:order val="0"/>
          <c:tx>
            <c:strRef>
              <c:f>memory!$A$3</c:f>
              <c:strCache>
                <c:ptCount val="1"/>
                <c:pt idx="0">
                  <c:v>feature maps</c:v>
                </c:pt>
              </c:strCache>
            </c:strRef>
          </c:tx>
          <c:spPr>
            <a:pattFill prst="wdUpDiag">
              <a:fgClr>
                <a:schemeClr val="bg1">
                  <a:lumMod val="50000"/>
                </a:schemeClr>
              </a:fgClr>
              <a:bgClr>
                <a:schemeClr val="bg1"/>
              </a:bgClr>
            </a:pattFill>
            <a:ln>
              <a:solidFill>
                <a:schemeClr val="tx1"/>
              </a:solidFill>
            </a:ln>
            <a:effectLst/>
          </c:spPr>
          <c:invertIfNegative val="0"/>
          <c:cat>
            <c:multiLvlStrRef>
              <c:f>memory!$B$1:$E$2</c:f>
              <c:multiLvlStrCache>
                <c:ptCount val="4"/>
                <c:lvl>
                  <c:pt idx="0">
                    <c:v>1</c:v>
                  </c:pt>
                  <c:pt idx="1">
                    <c:v>2</c:v>
                  </c:pt>
                  <c:pt idx="2">
                    <c:v>3</c:v>
                  </c:pt>
                  <c:pt idx="3">
                    <c:v>4</c:v>
                  </c:pt>
                </c:lvl>
                <c:lvl>
                  <c:pt idx="0">
                    <c:v>MXNet, Deep Speech 2</c:v>
                  </c:pt>
                </c:lvl>
              </c:multiLvlStrCache>
            </c:multiLvlStrRef>
          </c:cat>
          <c:val>
            <c:numRef>
              <c:f>memory!$B$10:$E$10</c:f>
              <c:numCache>
                <c:formatCode>General</c:formatCode>
                <c:ptCount val="4"/>
                <c:pt idx="0">
                  <c:v>1.3009168617427349</c:v>
                </c:pt>
                <c:pt idx="1">
                  <c:v>2.368048183619976</c:v>
                </c:pt>
                <c:pt idx="2">
                  <c:v>3.1075255014002323</c:v>
                </c:pt>
                <c:pt idx="3">
                  <c:v>3.8447576314210892</c:v>
                </c:pt>
              </c:numCache>
            </c:numRef>
          </c:val>
          <c:extLst>
            <c:ext xmlns:c16="http://schemas.microsoft.com/office/drawing/2014/chart" uri="{C3380CC4-5D6E-409C-BE32-E72D297353CC}">
              <c16:uniqueId val="{00000000-87F1-4322-B59F-85BD8105BC55}"/>
            </c:ext>
          </c:extLst>
        </c:ser>
        <c:ser>
          <c:idx val="2"/>
          <c:order val="1"/>
          <c:tx>
            <c:v>weights</c:v>
          </c:tx>
          <c:spPr>
            <a:solidFill>
              <a:schemeClr val="bg2">
                <a:lumMod val="50000"/>
              </a:schemeClr>
            </a:solidFill>
            <a:ln>
              <a:solidFill>
                <a:schemeClr val="tx1"/>
              </a:solidFill>
            </a:ln>
            <a:effectLst/>
          </c:spPr>
          <c:invertIfNegative val="0"/>
          <c:cat>
            <c:multiLvlStrRef>
              <c:f>memory!$B$1:$E$2</c:f>
              <c:multiLvlStrCache>
                <c:ptCount val="4"/>
                <c:lvl>
                  <c:pt idx="0">
                    <c:v>1</c:v>
                  </c:pt>
                  <c:pt idx="1">
                    <c:v>2</c:v>
                  </c:pt>
                  <c:pt idx="2">
                    <c:v>3</c:v>
                  </c:pt>
                  <c:pt idx="3">
                    <c:v>4</c:v>
                  </c:pt>
                </c:lvl>
                <c:lvl>
                  <c:pt idx="0">
                    <c:v>MXNet, Deep Speech 2</c:v>
                  </c:pt>
                </c:lvl>
              </c:multiLvlStrCache>
            </c:multiLvlStrRef>
          </c:cat>
          <c:val>
            <c:numRef>
              <c:f>memory!$B$11:$E$11</c:f>
              <c:numCache>
                <c:formatCode>General</c:formatCode>
                <c:ptCount val="4"/>
                <c:pt idx="0">
                  <c:v>0.67781451344490051</c:v>
                </c:pt>
                <c:pt idx="1">
                  <c:v>0.89476770162582397</c:v>
                </c:pt>
                <c:pt idx="2">
                  <c:v>0.89476770162582397</c:v>
                </c:pt>
                <c:pt idx="3">
                  <c:v>0.89476770162582397</c:v>
                </c:pt>
              </c:numCache>
            </c:numRef>
          </c:val>
          <c:extLst>
            <c:ext xmlns:c16="http://schemas.microsoft.com/office/drawing/2014/chart" uri="{C3380CC4-5D6E-409C-BE32-E72D297353CC}">
              <c16:uniqueId val="{00000001-87F1-4322-B59F-85BD8105BC55}"/>
            </c:ext>
          </c:extLst>
        </c:ser>
        <c:ser>
          <c:idx val="3"/>
          <c:order val="2"/>
          <c:tx>
            <c:v>weight gradients</c:v>
          </c:tx>
          <c:spPr>
            <a:pattFill prst="pct40">
              <a:fgClr>
                <a:srgbClr val="00B0F0"/>
              </a:fgClr>
              <a:bgClr>
                <a:schemeClr val="bg1"/>
              </a:bgClr>
            </a:pattFill>
            <a:ln>
              <a:solidFill>
                <a:schemeClr val="tx1"/>
              </a:solidFill>
            </a:ln>
            <a:effectLst/>
          </c:spPr>
          <c:invertIfNegative val="0"/>
          <c:cat>
            <c:multiLvlStrRef>
              <c:f>memory!$B$1:$E$2</c:f>
              <c:multiLvlStrCache>
                <c:ptCount val="4"/>
                <c:lvl>
                  <c:pt idx="0">
                    <c:v>1</c:v>
                  </c:pt>
                  <c:pt idx="1">
                    <c:v>2</c:v>
                  </c:pt>
                  <c:pt idx="2">
                    <c:v>3</c:v>
                  </c:pt>
                  <c:pt idx="3">
                    <c:v>4</c:v>
                  </c:pt>
                </c:lvl>
                <c:lvl>
                  <c:pt idx="0">
                    <c:v>MXNet, Deep Speech 2</c:v>
                  </c:pt>
                </c:lvl>
              </c:multiLvlStrCache>
            </c:multiLvlStrRef>
          </c:cat>
          <c:val>
            <c:numRef>
              <c:f>memory!$B$12:$E$12</c:f>
              <c:numCache>
                <c:formatCode>General</c:formatCode>
                <c:ptCount val="4"/>
                <c:pt idx="0">
                  <c:v>0.67781451344490051</c:v>
                </c:pt>
                <c:pt idx="1">
                  <c:v>0.67808425426483154</c:v>
                </c:pt>
                <c:pt idx="2">
                  <c:v>0.67808425426483154</c:v>
                </c:pt>
                <c:pt idx="3">
                  <c:v>0.67808425426483154</c:v>
                </c:pt>
              </c:numCache>
            </c:numRef>
          </c:val>
          <c:extLst>
            <c:ext xmlns:c16="http://schemas.microsoft.com/office/drawing/2014/chart" uri="{C3380CC4-5D6E-409C-BE32-E72D297353CC}">
              <c16:uniqueId val="{00000002-87F1-4322-B59F-85BD8105BC55}"/>
            </c:ext>
          </c:extLst>
        </c:ser>
        <c:ser>
          <c:idx val="4"/>
          <c:order val="3"/>
          <c:tx>
            <c:v>dynamic</c:v>
          </c:tx>
          <c:spPr>
            <a:pattFill prst="wdDnDiag">
              <a:fgClr>
                <a:srgbClr val="00B050"/>
              </a:fgClr>
              <a:bgClr>
                <a:schemeClr val="bg1"/>
              </a:bgClr>
            </a:pattFill>
            <a:ln>
              <a:solidFill>
                <a:schemeClr val="tx1"/>
              </a:solidFill>
            </a:ln>
            <a:effectLst/>
          </c:spPr>
          <c:invertIfNegative val="0"/>
          <c:cat>
            <c:multiLvlStrRef>
              <c:f>memory!$B$1:$E$2</c:f>
              <c:multiLvlStrCache>
                <c:ptCount val="4"/>
                <c:lvl>
                  <c:pt idx="0">
                    <c:v>1</c:v>
                  </c:pt>
                  <c:pt idx="1">
                    <c:v>2</c:v>
                  </c:pt>
                  <c:pt idx="2">
                    <c:v>3</c:v>
                  </c:pt>
                  <c:pt idx="3">
                    <c:v>4</c:v>
                  </c:pt>
                </c:lvl>
                <c:lvl>
                  <c:pt idx="0">
                    <c:v>MXNet, Deep Speech 2</c:v>
                  </c:pt>
                </c:lvl>
              </c:multiLvlStrCache>
            </c:multiLvlStrRef>
          </c:cat>
          <c:val>
            <c:numRef>
              <c:f>memory!$B$13:$E$13</c:f>
              <c:numCache>
                <c:formatCode>General</c:formatCode>
                <c:ptCount val="4"/>
                <c:pt idx="0">
                  <c:v>0.68747605383396149</c:v>
                </c:pt>
                <c:pt idx="1">
                  <c:v>0.73543474078178406</c:v>
                </c:pt>
                <c:pt idx="2">
                  <c:v>0.69456855952739716</c:v>
                </c:pt>
                <c:pt idx="3">
                  <c:v>0.71285971999168396</c:v>
                </c:pt>
              </c:numCache>
            </c:numRef>
          </c:val>
          <c:extLst>
            <c:ext xmlns:c16="http://schemas.microsoft.com/office/drawing/2014/chart" uri="{C3380CC4-5D6E-409C-BE32-E72D297353CC}">
              <c16:uniqueId val="{00000003-87F1-4322-B59F-85BD8105BC55}"/>
            </c:ext>
          </c:extLst>
        </c:ser>
        <c:ser>
          <c:idx val="0"/>
          <c:order val="4"/>
          <c:tx>
            <c:v>workspace</c:v>
          </c:tx>
          <c:spPr>
            <a:solidFill>
              <a:schemeClr val="accent1">
                <a:lumMod val="50000"/>
              </a:schemeClr>
            </a:solidFill>
            <a:ln>
              <a:solidFill>
                <a:schemeClr val="tx1"/>
              </a:solidFill>
            </a:ln>
            <a:effectLst/>
          </c:spPr>
          <c:invertIfNegative val="0"/>
          <c:cat>
            <c:multiLvlStrRef>
              <c:f>memory!$B$1:$E$2</c:f>
              <c:multiLvlStrCache>
                <c:ptCount val="4"/>
                <c:lvl>
                  <c:pt idx="0">
                    <c:v>1</c:v>
                  </c:pt>
                  <c:pt idx="1">
                    <c:v>2</c:v>
                  </c:pt>
                  <c:pt idx="2">
                    <c:v>3</c:v>
                  </c:pt>
                  <c:pt idx="3">
                    <c:v>4</c:v>
                  </c:pt>
                </c:lvl>
                <c:lvl>
                  <c:pt idx="0">
                    <c:v>MXNet, Deep Speech 2</c:v>
                  </c:pt>
                </c:lvl>
              </c:multiLvlStrCache>
            </c:multiLvlStrRef>
          </c:cat>
          <c:val>
            <c:numRef>
              <c:f>memory!$B$14:$E$14</c:f>
              <c:numCache>
                <c:formatCode>General</c:formatCode>
                <c:ptCount val="4"/>
                <c:pt idx="0">
                  <c:v>3.2421201467514038E-5</c:v>
                </c:pt>
                <c:pt idx="1">
                  <c:v>3.2421201467514038E-5</c:v>
                </c:pt>
                <c:pt idx="2">
                  <c:v>3.2421201467514038E-5</c:v>
                </c:pt>
                <c:pt idx="3">
                  <c:v>3.2421201467514038E-5</c:v>
                </c:pt>
              </c:numCache>
            </c:numRef>
          </c:val>
          <c:extLst>
            <c:ext xmlns:c16="http://schemas.microsoft.com/office/drawing/2014/chart" uri="{C3380CC4-5D6E-409C-BE32-E72D297353CC}">
              <c16:uniqueId val="{00000004-87F1-4322-B59F-85BD8105BC55}"/>
            </c:ext>
          </c:extLst>
        </c:ser>
        <c:dLbls>
          <c:showLegendKey val="0"/>
          <c:showVal val="0"/>
          <c:showCatName val="0"/>
          <c:showSerName val="0"/>
          <c:showPercent val="0"/>
          <c:showBubbleSize val="0"/>
        </c:dLbls>
        <c:gapWidth val="150"/>
        <c:overlap val="100"/>
        <c:axId val="2128822504"/>
        <c:axId val="2128821192"/>
      </c:barChart>
      <c:catAx>
        <c:axId val="2128822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128821192"/>
        <c:crosses val="autoZero"/>
        <c:auto val="0"/>
        <c:lblAlgn val="ctr"/>
        <c:lblOffset val="100"/>
        <c:noMultiLvlLbl val="0"/>
      </c:catAx>
      <c:valAx>
        <c:axId val="2128821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solidFill>
                      <a:sysClr val="windowText" lastClr="000000"/>
                    </a:solidFill>
                  </a:rPr>
                  <a:t>Memory (GB)</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128822504"/>
        <c:crosses val="autoZero"/>
        <c:crossBetween val="between"/>
        <c:majorUnit val="1.5"/>
      </c:valAx>
      <c:spPr>
        <a:noFill/>
        <a:ln>
          <a:noFill/>
        </a:ln>
        <a:effectLst/>
      </c:spPr>
    </c:plotArea>
    <c:legend>
      <c:legendPos val="b"/>
      <c:layout>
        <c:manualLayout>
          <c:xMode val="edge"/>
          <c:yMode val="edge"/>
          <c:x val="0.1902375808443553"/>
          <c:y val="1.1308361693543031E-2"/>
          <c:w val="0.62520832630628775"/>
          <c:h val="0.24675054052704878"/>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4688797703104"/>
          <c:y val="5.820108244847829E-2"/>
          <c:w val="0.81127450617968533"/>
          <c:h val="0.63948537779583181"/>
        </c:manualLayout>
      </c:layout>
      <c:barChart>
        <c:barDir val="col"/>
        <c:grouping val="stacked"/>
        <c:varyColors val="0"/>
        <c:ser>
          <c:idx val="1"/>
          <c:order val="0"/>
          <c:tx>
            <c:v>feature maps</c:v>
          </c:tx>
          <c:spPr>
            <a:pattFill prst="wdUpDiag">
              <a:fgClr>
                <a:schemeClr val="bg1">
                  <a:lumMod val="50000"/>
                </a:schemeClr>
              </a:fgClr>
              <a:bgClr>
                <a:schemeClr val="bg1"/>
              </a:bgClr>
            </a:pattFill>
            <a:ln>
              <a:solidFill>
                <a:schemeClr val="tx1"/>
              </a:solidFill>
            </a:ln>
            <a:effectLst/>
          </c:spPr>
          <c:invertIfNegative val="0"/>
          <c:cat>
            <c:multiLvlStrRef>
              <c:f>memory!$B$2:$G$3</c:f>
              <c:multiLvlStrCache>
                <c:ptCount val="6"/>
                <c:lvl>
                  <c:pt idx="0">
                    <c:v>16</c:v>
                  </c:pt>
                  <c:pt idx="1">
                    <c:v>32</c:v>
                  </c:pt>
                  <c:pt idx="2">
                    <c:v>64</c:v>
                  </c:pt>
                  <c:pt idx="3">
                    <c:v>32</c:v>
                  </c:pt>
                  <c:pt idx="4">
                    <c:v>64</c:v>
                  </c:pt>
                  <c:pt idx="5">
                    <c:v>128</c:v>
                  </c:pt>
                </c:lvl>
                <c:lvl>
                  <c:pt idx="0">
                    <c:v>MXNet, Sockeye</c:v>
                  </c:pt>
                  <c:pt idx="3">
                    <c:v>TF, NMT</c:v>
                  </c:pt>
                </c:lvl>
              </c:multiLvlStrCache>
            </c:multiLvlStrRef>
          </c:cat>
          <c:val>
            <c:numRef>
              <c:f>memory!$B$12:$G$12</c:f>
              <c:numCache>
                <c:formatCode>General</c:formatCode>
                <c:ptCount val="6"/>
                <c:pt idx="0">
                  <c:v>0.98406237363815308</c:v>
                </c:pt>
                <c:pt idx="1">
                  <c:v>1.9345013834536076</c:v>
                </c:pt>
                <c:pt idx="2">
                  <c:v>3.8560675419867039</c:v>
                </c:pt>
                <c:pt idx="3">
                  <c:v>1.8387333007812501</c:v>
                </c:pt>
                <c:pt idx="4">
                  <c:v>3.5993403320312498</c:v>
                </c:pt>
                <c:pt idx="5">
                  <c:v>6.9629157226562501</c:v>
                </c:pt>
              </c:numCache>
            </c:numRef>
          </c:val>
          <c:extLst>
            <c:ext xmlns:c16="http://schemas.microsoft.com/office/drawing/2014/chart" uri="{C3380CC4-5D6E-409C-BE32-E72D297353CC}">
              <c16:uniqueId val="{00000000-8B9C-4469-9212-46582EB690CD}"/>
            </c:ext>
          </c:extLst>
        </c:ser>
        <c:ser>
          <c:idx val="2"/>
          <c:order val="1"/>
          <c:tx>
            <c:v>weights</c:v>
          </c:tx>
          <c:spPr>
            <a:solidFill>
              <a:schemeClr val="bg2">
                <a:lumMod val="50000"/>
              </a:schemeClr>
            </a:solidFill>
            <a:ln>
              <a:solidFill>
                <a:schemeClr val="tx1"/>
              </a:solidFill>
            </a:ln>
            <a:effectLst/>
          </c:spPr>
          <c:invertIfNegative val="0"/>
          <c:cat>
            <c:multiLvlStrRef>
              <c:f>memory!$B$2:$G$3</c:f>
              <c:multiLvlStrCache>
                <c:ptCount val="6"/>
                <c:lvl>
                  <c:pt idx="0">
                    <c:v>16</c:v>
                  </c:pt>
                  <c:pt idx="1">
                    <c:v>32</c:v>
                  </c:pt>
                  <c:pt idx="2">
                    <c:v>64</c:v>
                  </c:pt>
                  <c:pt idx="3">
                    <c:v>32</c:v>
                  </c:pt>
                  <c:pt idx="4">
                    <c:v>64</c:v>
                  </c:pt>
                  <c:pt idx="5">
                    <c:v>128</c:v>
                  </c:pt>
                </c:lvl>
                <c:lvl>
                  <c:pt idx="0">
                    <c:v>MXNet, Sockeye</c:v>
                  </c:pt>
                  <c:pt idx="3">
                    <c:v>TF, NMT</c:v>
                  </c:pt>
                </c:lvl>
              </c:multiLvlStrCache>
            </c:multiLvlStrRef>
          </c:cat>
          <c:val>
            <c:numRef>
              <c:f>memory!$B$13:$G$13</c:f>
              <c:numCache>
                <c:formatCode>General</c:formatCode>
                <c:ptCount val="6"/>
                <c:pt idx="0">
                  <c:v>0.10332038253545761</c:v>
                </c:pt>
                <c:pt idx="1">
                  <c:v>0.10332038253545761</c:v>
                </c:pt>
                <c:pt idx="2">
                  <c:v>0.10332038253545761</c:v>
                </c:pt>
                <c:pt idx="3">
                  <c:v>0.24714056640625001</c:v>
                </c:pt>
                <c:pt idx="4">
                  <c:v>0.24714056640625001</c:v>
                </c:pt>
                <c:pt idx="5">
                  <c:v>0.24714056640625001</c:v>
                </c:pt>
              </c:numCache>
            </c:numRef>
          </c:val>
          <c:extLst>
            <c:ext xmlns:c16="http://schemas.microsoft.com/office/drawing/2014/chart" uri="{C3380CC4-5D6E-409C-BE32-E72D297353CC}">
              <c16:uniqueId val="{00000001-8B9C-4469-9212-46582EB690CD}"/>
            </c:ext>
          </c:extLst>
        </c:ser>
        <c:ser>
          <c:idx val="3"/>
          <c:order val="2"/>
          <c:tx>
            <c:v>weight gradients</c:v>
          </c:tx>
          <c:spPr>
            <a:pattFill prst="pct40">
              <a:fgClr>
                <a:srgbClr val="00B0F0"/>
              </a:fgClr>
              <a:bgClr>
                <a:schemeClr val="bg1"/>
              </a:bgClr>
            </a:pattFill>
            <a:ln>
              <a:solidFill>
                <a:schemeClr val="tx1"/>
              </a:solidFill>
            </a:ln>
            <a:effectLst/>
          </c:spPr>
          <c:invertIfNegative val="0"/>
          <c:cat>
            <c:multiLvlStrRef>
              <c:f>memory!$B$2:$G$3</c:f>
              <c:multiLvlStrCache>
                <c:ptCount val="6"/>
                <c:lvl>
                  <c:pt idx="0">
                    <c:v>16</c:v>
                  </c:pt>
                  <c:pt idx="1">
                    <c:v>32</c:v>
                  </c:pt>
                  <c:pt idx="2">
                    <c:v>64</c:v>
                  </c:pt>
                  <c:pt idx="3">
                    <c:v>32</c:v>
                  </c:pt>
                  <c:pt idx="4">
                    <c:v>64</c:v>
                  </c:pt>
                  <c:pt idx="5">
                    <c:v>128</c:v>
                  </c:pt>
                </c:lvl>
                <c:lvl>
                  <c:pt idx="0">
                    <c:v>MXNet, Sockeye</c:v>
                  </c:pt>
                  <c:pt idx="3">
                    <c:v>TF, NMT</c:v>
                  </c:pt>
                </c:lvl>
              </c:multiLvlStrCache>
            </c:multiLvlStrRef>
          </c:cat>
          <c:val>
            <c:numRef>
              <c:f>memory!$B$14:$G$14</c:f>
              <c:numCache>
                <c:formatCode>General</c:formatCode>
                <c:ptCount val="6"/>
                <c:pt idx="0">
                  <c:v>0.10332038253545761</c:v>
                </c:pt>
                <c:pt idx="1">
                  <c:v>0.10332038253545761</c:v>
                </c:pt>
                <c:pt idx="2">
                  <c:v>0.10332038253545761</c:v>
                </c:pt>
                <c:pt idx="3">
                  <c:v>0.23641324218750001</c:v>
                </c:pt>
                <c:pt idx="4">
                  <c:v>0.23641324218750001</c:v>
                </c:pt>
                <c:pt idx="5">
                  <c:v>0.239304677734375</c:v>
                </c:pt>
              </c:numCache>
            </c:numRef>
          </c:val>
          <c:extLst>
            <c:ext xmlns:c16="http://schemas.microsoft.com/office/drawing/2014/chart" uri="{C3380CC4-5D6E-409C-BE32-E72D297353CC}">
              <c16:uniqueId val="{00000002-8B9C-4469-9212-46582EB690CD}"/>
            </c:ext>
          </c:extLst>
        </c:ser>
        <c:ser>
          <c:idx val="4"/>
          <c:order val="3"/>
          <c:tx>
            <c:v>dynamic</c:v>
          </c:tx>
          <c:spPr>
            <a:pattFill prst="wdDnDiag">
              <a:fgClr>
                <a:srgbClr val="00B050"/>
              </a:fgClr>
              <a:bgClr>
                <a:schemeClr val="bg1"/>
              </a:bgClr>
            </a:pattFill>
            <a:ln>
              <a:solidFill>
                <a:schemeClr val="tx1"/>
              </a:solidFill>
            </a:ln>
            <a:effectLst/>
          </c:spPr>
          <c:invertIfNegative val="0"/>
          <c:cat>
            <c:multiLvlStrRef>
              <c:f>memory!$B$2:$G$3</c:f>
              <c:multiLvlStrCache>
                <c:ptCount val="6"/>
                <c:lvl>
                  <c:pt idx="0">
                    <c:v>16</c:v>
                  </c:pt>
                  <c:pt idx="1">
                    <c:v>32</c:v>
                  </c:pt>
                  <c:pt idx="2">
                    <c:v>64</c:v>
                  </c:pt>
                  <c:pt idx="3">
                    <c:v>32</c:v>
                  </c:pt>
                  <c:pt idx="4">
                    <c:v>64</c:v>
                  </c:pt>
                  <c:pt idx="5">
                    <c:v>128</c:v>
                  </c:pt>
                </c:lvl>
                <c:lvl>
                  <c:pt idx="0">
                    <c:v>MXNet, Sockeye</c:v>
                  </c:pt>
                  <c:pt idx="3">
                    <c:v>TF, NMT</c:v>
                  </c:pt>
                </c:lvl>
              </c:multiLvlStrCache>
            </c:multiLvlStrRef>
          </c:cat>
          <c:val>
            <c:numRef>
              <c:f>memory!$B$15:$G$15</c:f>
              <c:numCache>
                <c:formatCode>General</c:formatCode>
                <c:ptCount val="6"/>
                <c:pt idx="0">
                  <c:v>0.20669396594166756</c:v>
                </c:pt>
                <c:pt idx="1">
                  <c:v>0.20681818202137947</c:v>
                </c:pt>
                <c:pt idx="2">
                  <c:v>0.20684178546071053</c:v>
                </c:pt>
                <c:pt idx="3">
                  <c:v>0</c:v>
                </c:pt>
                <c:pt idx="4">
                  <c:v>0</c:v>
                </c:pt>
                <c:pt idx="5">
                  <c:v>0</c:v>
                </c:pt>
              </c:numCache>
            </c:numRef>
          </c:val>
          <c:extLst>
            <c:ext xmlns:c16="http://schemas.microsoft.com/office/drawing/2014/chart" uri="{C3380CC4-5D6E-409C-BE32-E72D297353CC}">
              <c16:uniqueId val="{00000003-8B9C-4469-9212-46582EB690CD}"/>
            </c:ext>
          </c:extLst>
        </c:ser>
        <c:ser>
          <c:idx val="0"/>
          <c:order val="4"/>
          <c:tx>
            <c:v>workspace</c:v>
          </c:tx>
          <c:spPr>
            <a:solidFill>
              <a:schemeClr val="accent1">
                <a:lumMod val="50000"/>
              </a:schemeClr>
            </a:solidFill>
            <a:ln>
              <a:solidFill>
                <a:schemeClr val="tx1"/>
              </a:solidFill>
            </a:ln>
            <a:effectLst/>
          </c:spPr>
          <c:invertIfNegative val="0"/>
          <c:cat>
            <c:multiLvlStrRef>
              <c:f>memory!$B$2:$G$3</c:f>
              <c:multiLvlStrCache>
                <c:ptCount val="6"/>
                <c:lvl>
                  <c:pt idx="0">
                    <c:v>16</c:v>
                  </c:pt>
                  <c:pt idx="1">
                    <c:v>32</c:v>
                  </c:pt>
                  <c:pt idx="2">
                    <c:v>64</c:v>
                  </c:pt>
                  <c:pt idx="3">
                    <c:v>32</c:v>
                  </c:pt>
                  <c:pt idx="4">
                    <c:v>64</c:v>
                  </c:pt>
                  <c:pt idx="5">
                    <c:v>128</c:v>
                  </c:pt>
                </c:lvl>
                <c:lvl>
                  <c:pt idx="0">
                    <c:v>MXNet, Sockeye</c:v>
                  </c:pt>
                  <c:pt idx="3">
                    <c:v>TF, NMT</c:v>
                  </c:pt>
                </c:lvl>
              </c:multiLvlStrCache>
            </c:multiLvlStrRef>
          </c:cat>
          <c:val>
            <c:numRef>
              <c:f>memory!$B$16:$G$16</c:f>
              <c:numCache>
                <c:formatCode>General</c:formatCode>
                <c:ptCount val="6"/>
                <c:pt idx="0">
                  <c:v>3.7469901144504547E-5</c:v>
                </c:pt>
                <c:pt idx="1">
                  <c:v>1.3489648699760437E-4</c:v>
                </c:pt>
                <c:pt idx="2">
                  <c:v>1.5036109834909439E-4</c:v>
                </c:pt>
                <c:pt idx="3">
                  <c:v>0.12830949218750001</c:v>
                </c:pt>
                <c:pt idx="4">
                  <c:v>0.14351576171875</c:v>
                </c:pt>
                <c:pt idx="5">
                  <c:v>0.16719349609375</c:v>
                </c:pt>
              </c:numCache>
            </c:numRef>
          </c:val>
          <c:extLst>
            <c:ext xmlns:c16="http://schemas.microsoft.com/office/drawing/2014/chart" uri="{C3380CC4-5D6E-409C-BE32-E72D297353CC}">
              <c16:uniqueId val="{00000004-8B9C-4469-9212-46582EB690CD}"/>
            </c:ext>
          </c:extLst>
        </c:ser>
        <c:dLbls>
          <c:showLegendKey val="0"/>
          <c:showVal val="0"/>
          <c:showCatName val="0"/>
          <c:showSerName val="0"/>
          <c:showPercent val="0"/>
          <c:showBubbleSize val="0"/>
        </c:dLbls>
        <c:gapWidth val="150"/>
        <c:overlap val="100"/>
        <c:axId val="2128822504"/>
        <c:axId val="2128821192"/>
      </c:barChart>
      <c:catAx>
        <c:axId val="2128822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128821192"/>
        <c:crosses val="autoZero"/>
        <c:auto val="1"/>
        <c:lblAlgn val="ctr"/>
        <c:lblOffset val="100"/>
        <c:noMultiLvlLbl val="0"/>
      </c:catAx>
      <c:valAx>
        <c:axId val="2128821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solidFill>
                      <a:sysClr val="windowText" lastClr="000000"/>
                    </a:solidFill>
                  </a:rPr>
                  <a:t>Memory (GB)</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128822504"/>
        <c:crosses val="autoZero"/>
        <c:crossBetween val="between"/>
        <c:majorUnit val="2"/>
      </c:valAx>
      <c:spPr>
        <a:noFill/>
        <a:ln>
          <a:noFill/>
        </a:ln>
        <a:effectLst/>
      </c:spPr>
    </c:plotArea>
    <c:legend>
      <c:legendPos val="b"/>
      <c:layout>
        <c:manualLayout>
          <c:xMode val="edge"/>
          <c:yMode val="edge"/>
          <c:x val="0.16455362093822778"/>
          <c:y val="6.2131908818152379E-2"/>
          <c:w val="0.67569504516160828"/>
          <c:h val="0.24093446376687044"/>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69358827102507"/>
          <c:y val="7.1995063917028992E-2"/>
          <c:w val="0.76475089607771274"/>
          <c:h val="0.49559268780475446"/>
        </c:manualLayout>
      </c:layout>
      <c:barChart>
        <c:barDir val="col"/>
        <c:grouping val="clustered"/>
        <c:varyColors val="0"/>
        <c:ser>
          <c:idx val="0"/>
          <c:order val="0"/>
          <c:tx>
            <c:strRef>
              <c:f>Sheet2!$L$12</c:f>
              <c:strCache>
                <c:ptCount val="1"/>
                <c:pt idx="0">
                  <c:v>eth</c:v>
                </c:pt>
              </c:strCache>
            </c:strRef>
          </c:tx>
          <c:spPr>
            <a:pattFill prst="wdUpDiag">
              <a:fgClr>
                <a:srgbClr val="92D050"/>
              </a:fgClr>
              <a:bgClr>
                <a:schemeClr val="bg1"/>
              </a:bgClr>
            </a:pattFill>
            <a:ln>
              <a:solidFill>
                <a:srgbClr val="92D050"/>
              </a:solidFill>
            </a:ln>
            <a:effectLst/>
          </c:spPr>
          <c:invertIfNegative val="0"/>
          <c:cat>
            <c:multiLvlStrRef>
              <c:f>Sheet2!$M$10:$X$11</c:f>
              <c:multiLvlStrCache>
                <c:ptCount val="12"/>
                <c:lvl>
                  <c:pt idx="0">
                    <c:v>8</c:v>
                  </c:pt>
                  <c:pt idx="1">
                    <c:v>16</c:v>
                  </c:pt>
                  <c:pt idx="2">
                    <c:v>32</c:v>
                  </c:pt>
                  <c:pt idx="3">
                    <c:v>8</c:v>
                  </c:pt>
                  <c:pt idx="4">
                    <c:v>16</c:v>
                  </c:pt>
                  <c:pt idx="5">
                    <c:v>32</c:v>
                  </c:pt>
                  <c:pt idx="6">
                    <c:v>8</c:v>
                  </c:pt>
                  <c:pt idx="7">
                    <c:v>16</c:v>
                  </c:pt>
                  <c:pt idx="8">
                    <c:v>32</c:v>
                  </c:pt>
                  <c:pt idx="9">
                    <c:v>8</c:v>
                  </c:pt>
                  <c:pt idx="10">
                    <c:v>16</c:v>
                  </c:pt>
                  <c:pt idx="11">
                    <c:v>32</c:v>
                  </c:pt>
                </c:lvl>
                <c:lvl>
                  <c:pt idx="0">
                    <c:v>1</c:v>
                  </c:pt>
                  <c:pt idx="3">
                    <c:v>2</c:v>
                  </c:pt>
                  <c:pt idx="6">
                    <c:v>3</c:v>
                  </c:pt>
                  <c:pt idx="9">
                    <c:v>4</c:v>
                  </c:pt>
                </c:lvl>
              </c:multiLvlStrCache>
            </c:multiLvlStrRef>
          </c:cat>
          <c:val>
            <c:numRef>
              <c:f>Sheet2!$M$12:$X$12</c:f>
              <c:numCache>
                <c:formatCode>General</c:formatCode>
                <c:ptCount val="12"/>
                <c:pt idx="0">
                  <c:v>76</c:v>
                </c:pt>
                <c:pt idx="1">
                  <c:v>90</c:v>
                </c:pt>
                <c:pt idx="2">
                  <c:v>97</c:v>
                </c:pt>
                <c:pt idx="3">
                  <c:v>9.6</c:v>
                </c:pt>
                <c:pt idx="4">
                  <c:v>19.7</c:v>
                </c:pt>
                <c:pt idx="5">
                  <c:v>62</c:v>
                </c:pt>
                <c:pt idx="6">
                  <c:v>11</c:v>
                </c:pt>
                <c:pt idx="7">
                  <c:v>23</c:v>
                </c:pt>
                <c:pt idx="8">
                  <c:v>45</c:v>
                </c:pt>
                <c:pt idx="9">
                  <c:v>13</c:v>
                </c:pt>
                <c:pt idx="10">
                  <c:v>26</c:v>
                </c:pt>
                <c:pt idx="11">
                  <c:v>61</c:v>
                </c:pt>
              </c:numCache>
            </c:numRef>
          </c:val>
          <c:extLst>
            <c:ext xmlns:c16="http://schemas.microsoft.com/office/drawing/2014/chart" uri="{C3380CC4-5D6E-409C-BE32-E72D297353CC}">
              <c16:uniqueId val="{00000000-B6A9-405F-AE1C-67B6052BCD6D}"/>
            </c:ext>
          </c:extLst>
        </c:ser>
        <c:ser>
          <c:idx val="1"/>
          <c:order val="1"/>
          <c:tx>
            <c:strRef>
              <c:f>Sheet2!$L$13</c:f>
              <c:strCache>
                <c:ptCount val="1"/>
                <c:pt idx="0">
                  <c:v>ib</c:v>
                </c:pt>
              </c:strCache>
            </c:strRef>
          </c:tx>
          <c:spPr>
            <a:pattFill prst="dkDnDiag">
              <a:fgClr>
                <a:srgbClr val="0070C0"/>
              </a:fgClr>
              <a:bgClr>
                <a:schemeClr val="bg1"/>
              </a:bgClr>
            </a:pattFill>
            <a:ln>
              <a:solidFill>
                <a:srgbClr val="0070C0"/>
              </a:solidFill>
            </a:ln>
            <a:effectLst/>
          </c:spPr>
          <c:invertIfNegative val="0"/>
          <c:cat>
            <c:multiLvlStrRef>
              <c:f>Sheet2!$M$10:$X$11</c:f>
              <c:multiLvlStrCache>
                <c:ptCount val="12"/>
                <c:lvl>
                  <c:pt idx="0">
                    <c:v>8</c:v>
                  </c:pt>
                  <c:pt idx="1">
                    <c:v>16</c:v>
                  </c:pt>
                  <c:pt idx="2">
                    <c:v>32</c:v>
                  </c:pt>
                  <c:pt idx="3">
                    <c:v>8</c:v>
                  </c:pt>
                  <c:pt idx="4">
                    <c:v>16</c:v>
                  </c:pt>
                  <c:pt idx="5">
                    <c:v>32</c:v>
                  </c:pt>
                  <c:pt idx="6">
                    <c:v>8</c:v>
                  </c:pt>
                  <c:pt idx="7">
                    <c:v>16</c:v>
                  </c:pt>
                  <c:pt idx="8">
                    <c:v>32</c:v>
                  </c:pt>
                  <c:pt idx="9">
                    <c:v>8</c:v>
                  </c:pt>
                  <c:pt idx="10">
                    <c:v>16</c:v>
                  </c:pt>
                  <c:pt idx="11">
                    <c:v>32</c:v>
                  </c:pt>
                </c:lvl>
                <c:lvl>
                  <c:pt idx="0">
                    <c:v>1</c:v>
                  </c:pt>
                  <c:pt idx="3">
                    <c:v>2</c:v>
                  </c:pt>
                  <c:pt idx="6">
                    <c:v>3</c:v>
                  </c:pt>
                  <c:pt idx="9">
                    <c:v>4</c:v>
                  </c:pt>
                </c:lvl>
              </c:multiLvlStrCache>
            </c:multiLvlStrRef>
          </c:cat>
          <c:val>
            <c:numRef>
              <c:f>Sheet2!$M$13:$X$13</c:f>
              <c:numCache>
                <c:formatCode>General</c:formatCode>
                <c:ptCount val="12"/>
                <c:pt idx="0">
                  <c:v>76</c:v>
                </c:pt>
                <c:pt idx="1">
                  <c:v>90</c:v>
                </c:pt>
                <c:pt idx="2">
                  <c:v>97</c:v>
                </c:pt>
                <c:pt idx="3">
                  <c:v>93</c:v>
                </c:pt>
                <c:pt idx="4">
                  <c:v>161</c:v>
                </c:pt>
                <c:pt idx="5">
                  <c:v>191</c:v>
                </c:pt>
                <c:pt idx="6">
                  <c:v>165</c:v>
                </c:pt>
                <c:pt idx="7">
                  <c:v>259</c:v>
                </c:pt>
                <c:pt idx="8">
                  <c:v>286</c:v>
                </c:pt>
                <c:pt idx="9">
                  <c:v>198</c:v>
                </c:pt>
                <c:pt idx="10">
                  <c:v>329</c:v>
                </c:pt>
                <c:pt idx="11">
                  <c:v>382</c:v>
                </c:pt>
              </c:numCache>
            </c:numRef>
          </c:val>
          <c:extLst>
            <c:ext xmlns:c16="http://schemas.microsoft.com/office/drawing/2014/chart" uri="{C3380CC4-5D6E-409C-BE32-E72D297353CC}">
              <c16:uniqueId val="{00000001-B6A9-405F-AE1C-67B6052BCD6D}"/>
            </c:ext>
          </c:extLst>
        </c:ser>
        <c:dLbls>
          <c:showLegendKey val="0"/>
          <c:showVal val="0"/>
          <c:showCatName val="0"/>
          <c:showSerName val="0"/>
          <c:showPercent val="0"/>
          <c:showBubbleSize val="0"/>
        </c:dLbls>
        <c:gapWidth val="219"/>
        <c:overlap val="-27"/>
        <c:axId val="543513696"/>
        <c:axId val="543521568"/>
      </c:barChart>
      <c:catAx>
        <c:axId val="543513696"/>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 of machines</a:t>
                </a:r>
              </a:p>
            </c:rich>
          </c:tx>
          <c:layout>
            <c:manualLayout>
              <c:xMode val="edge"/>
              <c:yMode val="edge"/>
              <c:x val="0.49495013123359582"/>
              <c:y val="0.8696996786478405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43521568"/>
        <c:crosses val="autoZero"/>
        <c:auto val="1"/>
        <c:lblAlgn val="ctr"/>
        <c:lblOffset val="100"/>
        <c:noMultiLvlLbl val="0"/>
      </c:catAx>
      <c:valAx>
        <c:axId val="543521568"/>
        <c:scaling>
          <c:orientation val="minMax"/>
          <c:max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Overall throughput (samples/s)</a:t>
                </a:r>
              </a:p>
            </c:rich>
          </c:tx>
          <c:layout>
            <c:manualLayout>
              <c:xMode val="edge"/>
              <c:yMode val="edge"/>
              <c:x val="7.1994405304600093E-2"/>
              <c:y val="2.8587424404309031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43513696"/>
        <c:crosses val="autoZero"/>
        <c:crossBetween val="between"/>
      </c:valAx>
      <c:spPr>
        <a:noFill/>
        <a:ln>
          <a:noFill/>
        </a:ln>
        <a:effectLst/>
      </c:spPr>
    </c:plotArea>
    <c:legend>
      <c:legendPos val="b"/>
      <c:layout>
        <c:manualLayout>
          <c:xMode val="edge"/>
          <c:yMode val="edge"/>
          <c:x val="0.27288744781892843"/>
          <c:y val="0.18725410901528064"/>
          <c:w val="0.18634667541557307"/>
          <c:h val="0.12053217589063091"/>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57675899426561"/>
          <c:y val="7.5795064992804584E-2"/>
          <c:w val="0.76640959199269365"/>
          <c:h val="0.50076680979513521"/>
        </c:manualLayout>
      </c:layout>
      <c:barChart>
        <c:barDir val="col"/>
        <c:grouping val="clustered"/>
        <c:varyColors val="0"/>
        <c:ser>
          <c:idx val="0"/>
          <c:order val="0"/>
          <c:tx>
            <c:strRef>
              <c:f>Sheet3!$A$3</c:f>
              <c:strCache>
                <c:ptCount val="1"/>
                <c:pt idx="0">
                  <c:v>multi-GPU</c:v>
                </c:pt>
              </c:strCache>
            </c:strRef>
          </c:tx>
          <c:spPr>
            <a:solidFill>
              <a:srgbClr val="FF0000"/>
            </a:solidFill>
            <a:ln>
              <a:solidFill>
                <a:srgbClr val="FF0000"/>
              </a:solidFill>
            </a:ln>
            <a:effectLst/>
          </c:spPr>
          <c:invertIfNegative val="0"/>
          <c:cat>
            <c:multiLvlStrRef>
              <c:f>Sheet3!$B$1:$M$2</c:f>
              <c:multiLvlStrCache>
                <c:ptCount val="12"/>
                <c:lvl>
                  <c:pt idx="0">
                    <c:v>8</c:v>
                  </c:pt>
                  <c:pt idx="1">
                    <c:v>16</c:v>
                  </c:pt>
                  <c:pt idx="2">
                    <c:v>32</c:v>
                  </c:pt>
                  <c:pt idx="3">
                    <c:v>8</c:v>
                  </c:pt>
                  <c:pt idx="4">
                    <c:v>16</c:v>
                  </c:pt>
                  <c:pt idx="5">
                    <c:v>32</c:v>
                  </c:pt>
                  <c:pt idx="6">
                    <c:v>8</c:v>
                  </c:pt>
                  <c:pt idx="7">
                    <c:v>16</c:v>
                  </c:pt>
                  <c:pt idx="8">
                    <c:v>32</c:v>
                  </c:pt>
                  <c:pt idx="9">
                    <c:v>8</c:v>
                  </c:pt>
                  <c:pt idx="10">
                    <c:v>16</c:v>
                  </c:pt>
                  <c:pt idx="11">
                    <c:v>32</c:v>
                  </c:pt>
                </c:lvl>
                <c:lvl>
                  <c:pt idx="0">
                    <c:v>1</c:v>
                  </c:pt>
                  <c:pt idx="3">
                    <c:v>2</c:v>
                  </c:pt>
                  <c:pt idx="6">
                    <c:v>3</c:v>
                  </c:pt>
                  <c:pt idx="9">
                    <c:v>4</c:v>
                  </c:pt>
                </c:lvl>
              </c:multiLvlStrCache>
            </c:multiLvlStrRef>
          </c:cat>
          <c:val>
            <c:numRef>
              <c:f>Sheet3!$B$3:$M$3</c:f>
              <c:numCache>
                <c:formatCode>General</c:formatCode>
                <c:ptCount val="12"/>
                <c:pt idx="0">
                  <c:v>72</c:v>
                </c:pt>
                <c:pt idx="1">
                  <c:v>84</c:v>
                </c:pt>
                <c:pt idx="2">
                  <c:v>90</c:v>
                </c:pt>
                <c:pt idx="3">
                  <c:v>137</c:v>
                </c:pt>
                <c:pt idx="4">
                  <c:v>159</c:v>
                </c:pt>
                <c:pt idx="5">
                  <c:v>171</c:v>
                </c:pt>
                <c:pt idx="6">
                  <c:v>196</c:v>
                </c:pt>
                <c:pt idx="7">
                  <c:v>235</c:v>
                </c:pt>
                <c:pt idx="8">
                  <c:v>257</c:v>
                </c:pt>
                <c:pt idx="9">
                  <c:v>255</c:v>
                </c:pt>
                <c:pt idx="10">
                  <c:v>309</c:v>
                </c:pt>
                <c:pt idx="11">
                  <c:v>341</c:v>
                </c:pt>
              </c:numCache>
            </c:numRef>
          </c:val>
          <c:extLst>
            <c:ext xmlns:c16="http://schemas.microsoft.com/office/drawing/2014/chart" uri="{C3380CC4-5D6E-409C-BE32-E72D297353CC}">
              <c16:uniqueId val="{00000000-3566-4CC2-9993-E1F85F111905}"/>
            </c:ext>
          </c:extLst>
        </c:ser>
        <c:dLbls>
          <c:showLegendKey val="0"/>
          <c:showVal val="0"/>
          <c:showCatName val="0"/>
          <c:showSerName val="0"/>
          <c:showPercent val="0"/>
          <c:showBubbleSize val="0"/>
        </c:dLbls>
        <c:gapWidth val="219"/>
        <c:overlap val="-27"/>
        <c:axId val="315607168"/>
        <c:axId val="315599296"/>
      </c:barChart>
      <c:catAx>
        <c:axId val="315607168"/>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 of GPUs</a:t>
                </a:r>
              </a:p>
            </c:rich>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15599296"/>
        <c:crosses val="autoZero"/>
        <c:auto val="1"/>
        <c:lblAlgn val="ctr"/>
        <c:lblOffset val="100"/>
        <c:noMultiLvlLbl val="0"/>
      </c:catAx>
      <c:valAx>
        <c:axId val="315599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Overall throughput (samples/s)</a:t>
                </a:r>
              </a:p>
            </c:rich>
          </c:tx>
          <c:layout>
            <c:manualLayout>
              <c:xMode val="edge"/>
              <c:yMode val="edge"/>
              <c:x val="4.2081330742748065E-2"/>
              <c:y val="8.5054316127150767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15607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12109383762928"/>
          <c:y val="8.8967846990498881E-2"/>
          <c:w val="0.78799089216412044"/>
          <c:h val="0.64622171405541207"/>
        </c:manualLayout>
      </c:layout>
      <c:scatterChart>
        <c:scatterStyle val="smoothMarker"/>
        <c:varyColors val="0"/>
        <c:ser>
          <c:idx val="0"/>
          <c:order val="0"/>
          <c:tx>
            <c:v>Sockeye (MXNet)</c:v>
          </c:tx>
          <c:spPr>
            <a:ln w="19050" cap="rnd">
              <a:solidFill>
                <a:schemeClr val="accent1">
                  <a:lumMod val="75000"/>
                </a:schemeClr>
              </a:solidFill>
              <a:round/>
            </a:ln>
            <a:effectLst/>
          </c:spPr>
          <c:marker>
            <c:symbol val="none"/>
          </c:marker>
          <c:xVal>
            <c:numRef>
              <c:f>training!$D$3:$D$124</c:f>
              <c:numCache>
                <c:formatCode>General</c:formatCode>
                <c:ptCount val="122"/>
                <c:pt idx="0">
                  <c:v>0</c:v>
                </c:pt>
                <c:pt idx="1">
                  <c:v>3.0406263868014018E-2</c:v>
                </c:pt>
                <c:pt idx="2">
                  <c:v>6.5463905533154801E-2</c:v>
                </c:pt>
                <c:pt idx="3">
                  <c:v>0.10851690835422939</c:v>
                </c:pt>
                <c:pt idx="4">
                  <c:v>0.14578755557537079</c:v>
                </c:pt>
                <c:pt idx="5">
                  <c:v>0.18759682218233745</c:v>
                </c:pt>
                <c:pt idx="6">
                  <c:v>0.23014076385233137</c:v>
                </c:pt>
                <c:pt idx="7">
                  <c:v>0.28603046662277648</c:v>
                </c:pt>
                <c:pt idx="8">
                  <c:v>0.33482343051168656</c:v>
                </c:pt>
                <c:pt idx="9">
                  <c:v>0.37496678332487743</c:v>
                </c:pt>
                <c:pt idx="10">
                  <c:v>0.42398946662743886</c:v>
                </c:pt>
                <c:pt idx="11">
                  <c:v>0.46771698329183792</c:v>
                </c:pt>
                <c:pt idx="12">
                  <c:v>0.51061271945635478</c:v>
                </c:pt>
                <c:pt idx="13">
                  <c:v>0.55456438607639735</c:v>
                </c:pt>
                <c:pt idx="14">
                  <c:v>0.59768815557161969</c:v>
                </c:pt>
                <c:pt idx="15">
                  <c:v>0.63737549165884655</c:v>
                </c:pt>
                <c:pt idx="16">
                  <c:v>0.67701122774018185</c:v>
                </c:pt>
                <c:pt idx="17">
                  <c:v>0.72148953331841359</c:v>
                </c:pt>
                <c:pt idx="18">
                  <c:v>0.76870703611108993</c:v>
                </c:pt>
                <c:pt idx="19">
                  <c:v>0.81267244723108079</c:v>
                </c:pt>
                <c:pt idx="20">
                  <c:v>0.85548168334696029</c:v>
                </c:pt>
                <c:pt idx="21">
                  <c:v>0.90004290554258559</c:v>
                </c:pt>
                <c:pt idx="22">
                  <c:v>0.9433294555213716</c:v>
                </c:pt>
                <c:pt idx="23">
                  <c:v>0.98939068052503798</c:v>
                </c:pt>
                <c:pt idx="24">
                  <c:v>1.0329607055584589</c:v>
                </c:pt>
                <c:pt idx="25">
                  <c:v>1.0813812749915652</c:v>
                </c:pt>
                <c:pt idx="26">
                  <c:v>1.1272949194245869</c:v>
                </c:pt>
                <c:pt idx="27">
                  <c:v>1.1681514805555344</c:v>
                </c:pt>
                <c:pt idx="28">
                  <c:v>1.2095566277371512</c:v>
                </c:pt>
                <c:pt idx="29">
                  <c:v>1.2524416333436965</c:v>
                </c:pt>
                <c:pt idx="30">
                  <c:v>1.2953290499581231</c:v>
                </c:pt>
                <c:pt idx="31">
                  <c:v>1.3413111777438058</c:v>
                </c:pt>
                <c:pt idx="32">
                  <c:v>1.3827078527874417</c:v>
                </c:pt>
                <c:pt idx="33">
                  <c:v>1.4258498722314834</c:v>
                </c:pt>
                <c:pt idx="34">
                  <c:v>1.4714138555526732</c:v>
                </c:pt>
                <c:pt idx="35">
                  <c:v>1.5140679527653589</c:v>
                </c:pt>
                <c:pt idx="36">
                  <c:v>1.5528409916824764</c:v>
                </c:pt>
                <c:pt idx="37">
                  <c:v>1.5980361333158282</c:v>
                </c:pt>
                <c:pt idx="38">
                  <c:v>1.6376854860782624</c:v>
                </c:pt>
                <c:pt idx="39">
                  <c:v>1.6809449916415744</c:v>
                </c:pt>
                <c:pt idx="40">
                  <c:v>1.7234734472301272</c:v>
                </c:pt>
                <c:pt idx="41">
                  <c:v>1.7666000555621253</c:v>
                </c:pt>
                <c:pt idx="42">
                  <c:v>1.8092530444595549</c:v>
                </c:pt>
                <c:pt idx="43">
                  <c:v>1.8510818721850713</c:v>
                </c:pt>
                <c:pt idx="44">
                  <c:v>1.8966552972131305</c:v>
                </c:pt>
                <c:pt idx="45">
                  <c:v>1.9392610083023707</c:v>
                </c:pt>
                <c:pt idx="46">
                  <c:v>1.9813677722215652</c:v>
                </c:pt>
                <c:pt idx="47">
                  <c:v>2.0258495389090645</c:v>
                </c:pt>
                <c:pt idx="48">
                  <c:v>2.0693397721979352</c:v>
                </c:pt>
                <c:pt idx="49">
                  <c:v>2.110902427766058</c:v>
                </c:pt>
                <c:pt idx="50">
                  <c:v>2.1537269638644325</c:v>
                </c:pt>
                <c:pt idx="51">
                  <c:v>2.1963002638684377</c:v>
                </c:pt>
                <c:pt idx="52">
                  <c:v>2.2396707805660037</c:v>
                </c:pt>
                <c:pt idx="53">
                  <c:v>2.2809580388996338</c:v>
                </c:pt>
                <c:pt idx="54">
                  <c:v>2.3270752166377173</c:v>
                </c:pt>
                <c:pt idx="55">
                  <c:v>2.3702524166636998</c:v>
                </c:pt>
                <c:pt idx="56">
                  <c:v>2.4129218055142299</c:v>
                </c:pt>
                <c:pt idx="57">
                  <c:v>2.4556107972065608</c:v>
                </c:pt>
                <c:pt idx="58">
                  <c:v>2.4980365527338453</c:v>
                </c:pt>
                <c:pt idx="59">
                  <c:v>2.5400328222248287</c:v>
                </c:pt>
                <c:pt idx="60">
                  <c:v>2.5818850555684834</c:v>
                </c:pt>
                <c:pt idx="61">
                  <c:v>2.6242902638514836</c:v>
                </c:pt>
                <c:pt idx="62">
                  <c:v>2.6670808000034758</c:v>
                </c:pt>
                <c:pt idx="63">
                  <c:v>2.7094411110877989</c:v>
                </c:pt>
                <c:pt idx="64">
                  <c:v>2.7525398610697853</c:v>
                </c:pt>
                <c:pt idx="65">
                  <c:v>2.7942816027667789</c:v>
                </c:pt>
                <c:pt idx="66">
                  <c:v>2.8390097555187013</c:v>
                </c:pt>
                <c:pt idx="67">
                  <c:v>2.8818375111288494</c:v>
                </c:pt>
                <c:pt idx="68">
                  <c:v>2.9247190833091734</c:v>
                </c:pt>
                <c:pt idx="69">
                  <c:v>2.9678137250079049</c:v>
                </c:pt>
                <c:pt idx="70">
                  <c:v>3.0106136666403875</c:v>
                </c:pt>
                <c:pt idx="71">
                  <c:v>3.0533239166604149</c:v>
                </c:pt>
                <c:pt idx="72">
                  <c:v>3.0965178249941934</c:v>
                </c:pt>
                <c:pt idx="73">
                  <c:v>3.1389781749910779</c:v>
                </c:pt>
                <c:pt idx="74">
                  <c:v>3.1818807527754043</c:v>
                </c:pt>
                <c:pt idx="75">
                  <c:v>3.223780858318011</c:v>
                </c:pt>
                <c:pt idx="76">
                  <c:v>3.2661591777536603</c:v>
                </c:pt>
                <c:pt idx="77">
                  <c:v>3.3091002611319222</c:v>
                </c:pt>
                <c:pt idx="78">
                  <c:v>3.3519395444128248</c:v>
                </c:pt>
                <c:pt idx="79">
                  <c:v>3.3962657166851891</c:v>
                </c:pt>
                <c:pt idx="80">
                  <c:v>3.4391608277956647</c:v>
                </c:pt>
                <c:pt idx="81">
                  <c:v>3.4833494666549893</c:v>
                </c:pt>
                <c:pt idx="82">
                  <c:v>3.5259040777550803</c:v>
                </c:pt>
                <c:pt idx="83">
                  <c:v>3.5688502611054314</c:v>
                </c:pt>
                <c:pt idx="84">
                  <c:v>3.6108861221869786</c:v>
                </c:pt>
                <c:pt idx="85">
                  <c:v>3.6536117416620253</c:v>
                </c:pt>
                <c:pt idx="86">
                  <c:v>3.6967184583346051</c:v>
                </c:pt>
                <c:pt idx="87">
                  <c:v>3.7391835582918591</c:v>
                </c:pt>
                <c:pt idx="88">
                  <c:v>3.7817915666765636</c:v>
                </c:pt>
                <c:pt idx="89">
                  <c:v>3.8265106611119375</c:v>
                </c:pt>
                <c:pt idx="90">
                  <c:v>3.8689833249648413</c:v>
                </c:pt>
                <c:pt idx="91">
                  <c:v>3.9119060277938842</c:v>
                </c:pt>
                <c:pt idx="92">
                  <c:v>3.9544081805149713</c:v>
                </c:pt>
                <c:pt idx="93">
                  <c:v>3.9970223610930971</c:v>
                </c:pt>
                <c:pt idx="94">
                  <c:v>4.0415980721844571</c:v>
                </c:pt>
                <c:pt idx="95">
                  <c:v>4.0838902083370421</c:v>
                </c:pt>
                <c:pt idx="96">
                  <c:v>4.1265905527936084</c:v>
                </c:pt>
                <c:pt idx="97">
                  <c:v>4.1692795388566122</c:v>
                </c:pt>
                <c:pt idx="98">
                  <c:v>4.2123019611173209</c:v>
                </c:pt>
                <c:pt idx="99">
                  <c:v>4.2547509860992427</c:v>
                </c:pt>
                <c:pt idx="100">
                  <c:v>4.2967402444283165</c:v>
                </c:pt>
                <c:pt idx="101">
                  <c:v>4.3397701916429732</c:v>
                </c:pt>
                <c:pt idx="102">
                  <c:v>4.3828312027454377</c:v>
                </c:pt>
                <c:pt idx="103">
                  <c:v>4.4257082805368633</c:v>
                </c:pt>
                <c:pt idx="104">
                  <c:v>4.469624852736791</c:v>
                </c:pt>
                <c:pt idx="105">
                  <c:v>4.5125516221920652</c:v>
                </c:pt>
                <c:pt idx="106">
                  <c:v>4.5549951944086287</c:v>
                </c:pt>
                <c:pt idx="107">
                  <c:v>4.5975019499990673</c:v>
                </c:pt>
                <c:pt idx="108">
                  <c:v>4.6401105472114352</c:v>
                </c:pt>
                <c:pt idx="109">
                  <c:v>4.6824425444338056</c:v>
                </c:pt>
                <c:pt idx="110">
                  <c:v>4.726086691684193</c:v>
                </c:pt>
                <c:pt idx="111">
                  <c:v>4.7686924694644084</c:v>
                </c:pt>
                <c:pt idx="112">
                  <c:v>4.8114776721927859</c:v>
                </c:pt>
                <c:pt idx="113">
                  <c:v>4.8571310527457134</c:v>
                </c:pt>
                <c:pt idx="114">
                  <c:v>4.9008840111229155</c:v>
                </c:pt>
                <c:pt idx="115">
                  <c:v>4.9447052027781808</c:v>
                </c:pt>
                <c:pt idx="116">
                  <c:v>4.9883550833331212</c:v>
                </c:pt>
                <c:pt idx="117">
                  <c:v>5.0308179499705634</c:v>
                </c:pt>
                <c:pt idx="118">
                  <c:v>5.0754963694016135</c:v>
                </c:pt>
                <c:pt idx="119">
                  <c:v>5.1204705611202455</c:v>
                </c:pt>
                <c:pt idx="120">
                  <c:v>5.1651520194609963</c:v>
                </c:pt>
                <c:pt idx="121">
                  <c:v>5.2092702916595668</c:v>
                </c:pt>
              </c:numCache>
            </c:numRef>
          </c:xVal>
          <c:yVal>
            <c:numRef>
              <c:f>training!$F$3:$F$124</c:f>
              <c:numCache>
                <c:formatCode>0.00E+00</c:formatCode>
                <c:ptCount val="122"/>
                <c:pt idx="0">
                  <c:v>3.8826678064651701E-3</c:v>
                </c:pt>
                <c:pt idx="1">
                  <c:v>2.6245979825034699E-2</c:v>
                </c:pt>
                <c:pt idx="2">
                  <c:v>0.55635021999478296</c:v>
                </c:pt>
                <c:pt idx="3">
                  <c:v>1.26763526350259</c:v>
                </c:pt>
                <c:pt idx="4">
                  <c:v>1.57235451042652</c:v>
                </c:pt>
                <c:pt idx="5">
                  <c:v>2.2098086774349199</c:v>
                </c:pt>
                <c:pt idx="6">
                  <c:v>2.5191286578774399</c:v>
                </c:pt>
                <c:pt idx="7">
                  <c:v>2.85742077976465</c:v>
                </c:pt>
                <c:pt idx="8">
                  <c:v>3.5043478012084899</c:v>
                </c:pt>
                <c:pt idx="9">
                  <c:v>4.9183875322341901</c:v>
                </c:pt>
                <c:pt idx="10">
                  <c:v>4.0113810449838594</c:v>
                </c:pt>
                <c:pt idx="11">
                  <c:v>6.7663028836250305</c:v>
                </c:pt>
                <c:pt idx="12">
                  <c:v>6.8005226552486402</c:v>
                </c:pt>
                <c:pt idx="13">
                  <c:v>7.4919536709785408</c:v>
                </c:pt>
                <c:pt idx="14">
                  <c:v>8.6562909185886294</c:v>
                </c:pt>
                <c:pt idx="15">
                  <c:v>8.49825218319892</c:v>
                </c:pt>
                <c:pt idx="16">
                  <c:v>9.3705743551254201</c:v>
                </c:pt>
                <c:pt idx="17">
                  <c:v>11.093384027480999</c:v>
                </c:pt>
                <c:pt idx="18">
                  <c:v>11.003215610980901</c:v>
                </c:pt>
                <c:pt idx="19">
                  <c:v>11.827016621827999</c:v>
                </c:pt>
                <c:pt idx="20">
                  <c:v>12.664602696895599</c:v>
                </c:pt>
                <c:pt idx="21">
                  <c:v>13.256587088107999</c:v>
                </c:pt>
                <c:pt idx="22">
                  <c:v>13.986384868621801</c:v>
                </c:pt>
                <c:pt idx="23">
                  <c:v>13.638569414615601</c:v>
                </c:pt>
                <c:pt idx="24">
                  <c:v>15.140587091445902</c:v>
                </c:pt>
                <c:pt idx="25">
                  <c:v>9.9706500768661499</c:v>
                </c:pt>
                <c:pt idx="26">
                  <c:v>15.142829716205499</c:v>
                </c:pt>
                <c:pt idx="27">
                  <c:v>14.322417974471998</c:v>
                </c:pt>
                <c:pt idx="28">
                  <c:v>15.8126145601272</c:v>
                </c:pt>
                <c:pt idx="29">
                  <c:v>16.418763995170497</c:v>
                </c:pt>
                <c:pt idx="30">
                  <c:v>16.8637663125991</c:v>
                </c:pt>
                <c:pt idx="31">
                  <c:v>16.973032057285302</c:v>
                </c:pt>
                <c:pt idx="32">
                  <c:v>17.364099621772699</c:v>
                </c:pt>
                <c:pt idx="33">
                  <c:v>18.101011216640401</c:v>
                </c:pt>
                <c:pt idx="34">
                  <c:v>17.133885622024501</c:v>
                </c:pt>
                <c:pt idx="35">
                  <c:v>17.8811654448509</c:v>
                </c:pt>
                <c:pt idx="36">
                  <c:v>16.204480826854699</c:v>
                </c:pt>
                <c:pt idx="37">
                  <c:v>18.673387169837898</c:v>
                </c:pt>
                <c:pt idx="38">
                  <c:v>16.5157616138458</c:v>
                </c:pt>
                <c:pt idx="39">
                  <c:v>19.3827137351036</c:v>
                </c:pt>
                <c:pt idx="40">
                  <c:v>19.581851363182</c:v>
                </c:pt>
                <c:pt idx="41">
                  <c:v>19.706055521964998</c:v>
                </c:pt>
                <c:pt idx="42">
                  <c:v>19.660356640815699</c:v>
                </c:pt>
                <c:pt idx="43">
                  <c:v>19.976490736007598</c:v>
                </c:pt>
                <c:pt idx="44">
                  <c:v>19.665266573429101</c:v>
                </c:pt>
                <c:pt idx="45">
                  <c:v>19.878806173801401</c:v>
                </c:pt>
                <c:pt idx="46">
                  <c:v>20.285043120384199</c:v>
                </c:pt>
                <c:pt idx="47">
                  <c:v>20.104584097862201</c:v>
                </c:pt>
                <c:pt idx="48">
                  <c:v>20.506221055984401</c:v>
                </c:pt>
                <c:pt idx="49">
                  <c:v>20.3122735023498</c:v>
                </c:pt>
                <c:pt idx="50">
                  <c:v>20.722576975822399</c:v>
                </c:pt>
                <c:pt idx="51">
                  <c:v>20.275749266147599</c:v>
                </c:pt>
                <c:pt idx="52">
                  <c:v>20.7930609583854</c:v>
                </c:pt>
                <c:pt idx="53">
                  <c:v>20.775181055068899</c:v>
                </c:pt>
                <c:pt idx="54">
                  <c:v>20.028495788574201</c:v>
                </c:pt>
                <c:pt idx="55">
                  <c:v>20.979820191860199</c:v>
                </c:pt>
                <c:pt idx="56">
                  <c:v>20.956875383853902</c:v>
                </c:pt>
                <c:pt idx="57">
                  <c:v>21.3224604725837</c:v>
                </c:pt>
                <c:pt idx="58">
                  <c:v>21.0826471447944</c:v>
                </c:pt>
                <c:pt idx="59">
                  <c:v>21.193146705627399</c:v>
                </c:pt>
                <c:pt idx="60">
                  <c:v>21.240723133087101</c:v>
                </c:pt>
                <c:pt idx="61">
                  <c:v>21.396903693675899</c:v>
                </c:pt>
                <c:pt idx="62">
                  <c:v>21.263910830020897</c:v>
                </c:pt>
                <c:pt idx="63">
                  <c:v>21.548292040824801</c:v>
                </c:pt>
                <c:pt idx="64">
                  <c:v>21.733647584915101</c:v>
                </c:pt>
                <c:pt idx="65">
                  <c:v>21.768461167812301</c:v>
                </c:pt>
                <c:pt idx="66">
                  <c:v>21.6577887535095</c:v>
                </c:pt>
                <c:pt idx="67">
                  <c:v>21.8823194503784</c:v>
                </c:pt>
                <c:pt idx="68">
                  <c:v>21.793182194232898</c:v>
                </c:pt>
                <c:pt idx="69">
                  <c:v>21.753533184528301</c:v>
                </c:pt>
                <c:pt idx="70">
                  <c:v>22.017306089401202</c:v>
                </c:pt>
                <c:pt idx="71">
                  <c:v>21.804985404014502</c:v>
                </c:pt>
                <c:pt idx="72">
                  <c:v>21.908538043498901</c:v>
                </c:pt>
                <c:pt idx="73">
                  <c:v>21.885190904140401</c:v>
                </c:pt>
                <c:pt idx="74">
                  <c:v>21.839168667793199</c:v>
                </c:pt>
                <c:pt idx="75">
                  <c:v>21.813370287418298</c:v>
                </c:pt>
                <c:pt idx="76">
                  <c:v>21.996214985847402</c:v>
                </c:pt>
                <c:pt idx="77">
                  <c:v>22.020018100738501</c:v>
                </c:pt>
                <c:pt idx="78">
                  <c:v>21.943961083889</c:v>
                </c:pt>
                <c:pt idx="79">
                  <c:v>22.1401438117027</c:v>
                </c:pt>
                <c:pt idx="80">
                  <c:v>22.037614881992301</c:v>
                </c:pt>
                <c:pt idx="81">
                  <c:v>22.109135985374401</c:v>
                </c:pt>
                <c:pt idx="82">
                  <c:v>22.249269485473601</c:v>
                </c:pt>
                <c:pt idx="83">
                  <c:v>22.2006812691688</c:v>
                </c:pt>
                <c:pt idx="84">
                  <c:v>22.122259438037801</c:v>
                </c:pt>
                <c:pt idx="85">
                  <c:v>22.0938593149185</c:v>
                </c:pt>
                <c:pt idx="86">
                  <c:v>22.314397990703501</c:v>
                </c:pt>
                <c:pt idx="87">
                  <c:v>22.276972234249101</c:v>
                </c:pt>
                <c:pt idx="88">
                  <c:v>22.185699641704502</c:v>
                </c:pt>
                <c:pt idx="89">
                  <c:v>22.104546427726703</c:v>
                </c:pt>
                <c:pt idx="90">
                  <c:v>22.155363857746099</c:v>
                </c:pt>
                <c:pt idx="91">
                  <c:v>22.140610218048</c:v>
                </c:pt>
                <c:pt idx="92">
                  <c:v>22.1732497215271</c:v>
                </c:pt>
                <c:pt idx="93">
                  <c:v>22.251304984092702</c:v>
                </c:pt>
                <c:pt idx="94">
                  <c:v>22.200898826122202</c:v>
                </c:pt>
                <c:pt idx="95">
                  <c:v>22.170133888721399</c:v>
                </c:pt>
                <c:pt idx="96">
                  <c:v>22.275049984455102</c:v>
                </c:pt>
                <c:pt idx="97">
                  <c:v>22.148974239826199</c:v>
                </c:pt>
                <c:pt idx="98">
                  <c:v>22.1478849649429</c:v>
                </c:pt>
                <c:pt idx="99">
                  <c:v>22.124534845352102</c:v>
                </c:pt>
                <c:pt idx="100">
                  <c:v>22.1717000007629</c:v>
                </c:pt>
                <c:pt idx="101">
                  <c:v>22.166669368743801</c:v>
                </c:pt>
                <c:pt idx="102">
                  <c:v>22.105193138122502</c:v>
                </c:pt>
                <c:pt idx="103">
                  <c:v>22.147224843502002</c:v>
                </c:pt>
                <c:pt idx="104">
                  <c:v>22.132390737533498</c:v>
                </c:pt>
                <c:pt idx="105">
                  <c:v>22.1265822649002</c:v>
                </c:pt>
                <c:pt idx="106">
                  <c:v>22.1605062484741</c:v>
                </c:pt>
                <c:pt idx="107">
                  <c:v>22.163999080657902</c:v>
                </c:pt>
                <c:pt idx="108">
                  <c:v>22.169972956180501</c:v>
                </c:pt>
                <c:pt idx="109">
                  <c:v>22.1654534339904</c:v>
                </c:pt>
                <c:pt idx="110">
                  <c:v>22.169716656207999</c:v>
                </c:pt>
                <c:pt idx="111">
                  <c:v>22.152118384838097</c:v>
                </c:pt>
                <c:pt idx="112">
                  <c:v>22.152011096477501</c:v>
                </c:pt>
                <c:pt idx="113">
                  <c:v>22.146318852901402</c:v>
                </c:pt>
                <c:pt idx="114">
                  <c:v>22.139064967632198</c:v>
                </c:pt>
                <c:pt idx="115">
                  <c:v>22.126351296901699</c:v>
                </c:pt>
                <c:pt idx="116">
                  <c:v>22.1300199627876</c:v>
                </c:pt>
                <c:pt idx="117">
                  <c:v>22.129975259304</c:v>
                </c:pt>
                <c:pt idx="118">
                  <c:v>22.144530713558101</c:v>
                </c:pt>
                <c:pt idx="119">
                  <c:v>22.144486010074598</c:v>
                </c:pt>
                <c:pt idx="120">
                  <c:v>22.144530713558101</c:v>
                </c:pt>
                <c:pt idx="121">
                  <c:v>22.1445754170417</c:v>
                </c:pt>
              </c:numCache>
            </c:numRef>
          </c:yVal>
          <c:smooth val="1"/>
          <c:extLst>
            <c:ext xmlns:c16="http://schemas.microsoft.com/office/drawing/2014/chart" uri="{C3380CC4-5D6E-409C-BE32-E72D297353CC}">
              <c16:uniqueId val="{00000000-39E3-4B9B-85FA-9814592D1AB4}"/>
            </c:ext>
          </c:extLst>
        </c:ser>
        <c:ser>
          <c:idx val="1"/>
          <c:order val="1"/>
          <c:tx>
            <c:v>NMT (TF)</c:v>
          </c:tx>
          <c:spPr>
            <a:ln w="38100" cap="rnd">
              <a:solidFill>
                <a:srgbClr val="FF0000"/>
              </a:solidFill>
              <a:round/>
            </a:ln>
            <a:effectLst/>
          </c:spPr>
          <c:marker>
            <c:symbol val="none"/>
          </c:marker>
          <c:xVal>
            <c:numRef>
              <c:f>training!$I$3:$I$277</c:f>
              <c:numCache>
                <c:formatCode>General</c:formatCode>
                <c:ptCount val="275"/>
                <c:pt idx="0">
                  <c:v>0</c:v>
                </c:pt>
                <c:pt idx="1">
                  <c:v>1.5487430559264289E-2</c:v>
                </c:pt>
                <c:pt idx="2">
                  <c:v>3.1428575052155391E-2</c:v>
                </c:pt>
                <c:pt idx="3">
                  <c:v>4.9425269497765434E-2</c:v>
                </c:pt>
                <c:pt idx="4">
                  <c:v>6.877436392837101E-2</c:v>
                </c:pt>
                <c:pt idx="5">
                  <c:v>8.6200297276178992E-2</c:v>
                </c:pt>
                <c:pt idx="6">
                  <c:v>0.10269743614726597</c:v>
                </c:pt>
                <c:pt idx="7">
                  <c:v>0.12002904726399316</c:v>
                </c:pt>
                <c:pt idx="8">
                  <c:v>0.13737198889255522</c:v>
                </c:pt>
                <c:pt idx="9">
                  <c:v>0.15662831948863135</c:v>
                </c:pt>
                <c:pt idx="10">
                  <c:v>0.1692453333404329</c:v>
                </c:pt>
                <c:pt idx="11">
                  <c:v>0.18408904446495905</c:v>
                </c:pt>
                <c:pt idx="12">
                  <c:v>0.20173492226335737</c:v>
                </c:pt>
                <c:pt idx="13">
                  <c:v>0.21940214448504977</c:v>
                </c:pt>
                <c:pt idx="14">
                  <c:v>0.23655697226524353</c:v>
                </c:pt>
                <c:pt idx="15">
                  <c:v>0.25421648336781394</c:v>
                </c:pt>
                <c:pt idx="16">
                  <c:v>0.27225631945663026</c:v>
                </c:pt>
                <c:pt idx="17">
                  <c:v>0.28967446115281847</c:v>
                </c:pt>
                <c:pt idx="18">
                  <c:v>0.30612964166535273</c:v>
                </c:pt>
                <c:pt idx="19">
                  <c:v>0.32266448060671488</c:v>
                </c:pt>
                <c:pt idx="20">
                  <c:v>0.34235936111874049</c:v>
                </c:pt>
                <c:pt idx="21">
                  <c:v>0.36038637505637272</c:v>
                </c:pt>
                <c:pt idx="22">
                  <c:v>0.37290421949492558</c:v>
                </c:pt>
                <c:pt idx="23">
                  <c:v>0.38943608336978486</c:v>
                </c:pt>
                <c:pt idx="24">
                  <c:v>0.4066075500514772</c:v>
                </c:pt>
                <c:pt idx="25">
                  <c:v>0.42391917222075992</c:v>
                </c:pt>
                <c:pt idx="26">
                  <c:v>0.44122179170449577</c:v>
                </c:pt>
                <c:pt idx="27">
                  <c:v>0.45907844722270963</c:v>
                </c:pt>
                <c:pt idx="28">
                  <c:v>0.4764495555559794</c:v>
                </c:pt>
                <c:pt idx="29">
                  <c:v>0.4928928056028154</c:v>
                </c:pt>
                <c:pt idx="30">
                  <c:v>0.51024263613753851</c:v>
                </c:pt>
                <c:pt idx="31">
                  <c:v>0.52859997782442303</c:v>
                </c:pt>
                <c:pt idx="32">
                  <c:v>0.54585963891612155</c:v>
                </c:pt>
                <c:pt idx="33">
                  <c:v>0.55898084726598529</c:v>
                </c:pt>
                <c:pt idx="34">
                  <c:v>0.5741469222307205</c:v>
                </c:pt>
                <c:pt idx="35">
                  <c:v>0.59140567223231</c:v>
                </c:pt>
                <c:pt idx="36">
                  <c:v>0.60854647225803804</c:v>
                </c:pt>
                <c:pt idx="37">
                  <c:v>0.62564673059516485</c:v>
                </c:pt>
                <c:pt idx="38">
                  <c:v>0.64221106390158333</c:v>
                </c:pt>
                <c:pt idx="39">
                  <c:v>0.65991590837637581</c:v>
                </c:pt>
                <c:pt idx="40">
                  <c:v>0.67725758055845897</c:v>
                </c:pt>
                <c:pt idx="41">
                  <c:v>0.69447253889507721</c:v>
                </c:pt>
                <c:pt idx="42">
                  <c:v>0.7135535833570692</c:v>
                </c:pt>
                <c:pt idx="43">
                  <c:v>0.73128111110793215</c:v>
                </c:pt>
                <c:pt idx="44">
                  <c:v>0.74787927223576445</c:v>
                </c:pt>
                <c:pt idx="45">
                  <c:v>0.75995119445853765</c:v>
                </c:pt>
                <c:pt idx="46">
                  <c:v>0.7760548167096244</c:v>
                </c:pt>
                <c:pt idx="47">
                  <c:v>0.79275864170657262</c:v>
                </c:pt>
                <c:pt idx="48">
                  <c:v>0.81026291390260063</c:v>
                </c:pt>
                <c:pt idx="49">
                  <c:v>0.82750901394420195</c:v>
                </c:pt>
                <c:pt idx="50">
                  <c:v>0.84468326946099603</c:v>
                </c:pt>
                <c:pt idx="51">
                  <c:v>0.86172125836213431</c:v>
                </c:pt>
                <c:pt idx="52">
                  <c:v>0.87903499444325761</c:v>
                </c:pt>
                <c:pt idx="53">
                  <c:v>0.89848545557922788</c:v>
                </c:pt>
                <c:pt idx="54">
                  <c:v>0.91523858891593091</c:v>
                </c:pt>
                <c:pt idx="55">
                  <c:v>0.93210037502977583</c:v>
                </c:pt>
                <c:pt idx="56">
                  <c:v>0.94457562777731152</c:v>
                </c:pt>
                <c:pt idx="57">
                  <c:v>0.95975255555576744</c:v>
                </c:pt>
                <c:pt idx="58">
                  <c:v>0.97652276111973657</c:v>
                </c:pt>
                <c:pt idx="59">
                  <c:v>0.99403478337658779</c:v>
                </c:pt>
                <c:pt idx="60">
                  <c:v>1.0113573611444897</c:v>
                </c:pt>
                <c:pt idx="61">
                  <c:v>1.0281807639201481</c:v>
                </c:pt>
                <c:pt idx="62">
                  <c:v>1.0456046889225641</c:v>
                </c:pt>
                <c:pt idx="63">
                  <c:v>1.062805522216691</c:v>
                </c:pt>
                <c:pt idx="64">
                  <c:v>1.0815560389227337</c:v>
                </c:pt>
                <c:pt idx="65">
                  <c:v>1.0985551972521677</c:v>
                </c:pt>
                <c:pt idx="66">
                  <c:v>1.1160485111342535</c:v>
                </c:pt>
                <c:pt idx="67">
                  <c:v>1.1321148139238357</c:v>
                </c:pt>
                <c:pt idx="68">
                  <c:v>1.1448885694477293</c:v>
                </c:pt>
                <c:pt idx="69">
                  <c:v>1.1616812611288494</c:v>
                </c:pt>
                <c:pt idx="70">
                  <c:v>1.1786891222662397</c:v>
                </c:pt>
                <c:pt idx="71">
                  <c:v>1.1958737583292856</c:v>
                </c:pt>
                <c:pt idx="72">
                  <c:v>1.2134996000263425</c:v>
                </c:pt>
                <c:pt idx="73">
                  <c:v>1.2306109833717347</c:v>
                </c:pt>
                <c:pt idx="74">
                  <c:v>1.2477947778171963</c:v>
                </c:pt>
                <c:pt idx="75">
                  <c:v>1.2676949222220315</c:v>
                </c:pt>
                <c:pt idx="76">
                  <c:v>1.2849573389026854</c:v>
                </c:pt>
                <c:pt idx="77">
                  <c:v>1.3022652083635331</c:v>
                </c:pt>
                <c:pt idx="78">
                  <c:v>1.3195832888947592</c:v>
                </c:pt>
                <c:pt idx="79">
                  <c:v>1.3313352444436815</c:v>
                </c:pt>
                <c:pt idx="80">
                  <c:v>1.3471954305966696</c:v>
                </c:pt>
                <c:pt idx="81">
                  <c:v>1.3645534167024824</c:v>
                </c:pt>
                <c:pt idx="82">
                  <c:v>1.3819279750188191</c:v>
                </c:pt>
                <c:pt idx="83">
                  <c:v>1.3989034277862973</c:v>
                </c:pt>
                <c:pt idx="84">
                  <c:v>1.4157925250132879</c:v>
                </c:pt>
                <c:pt idx="85">
                  <c:v>1.4324974500470691</c:v>
                </c:pt>
                <c:pt idx="86">
                  <c:v>1.4516234778033363</c:v>
                </c:pt>
                <c:pt idx="87">
                  <c:v>1.469049030608601</c:v>
                </c:pt>
                <c:pt idx="88">
                  <c:v>1.4864245639244715</c:v>
                </c:pt>
                <c:pt idx="89">
                  <c:v>1.503277149995168</c:v>
                </c:pt>
                <c:pt idx="90">
                  <c:v>1.5176217167245016</c:v>
                </c:pt>
                <c:pt idx="91">
                  <c:v>1.5303651305701997</c:v>
                </c:pt>
                <c:pt idx="92">
                  <c:v>1.5471254333522584</c:v>
                </c:pt>
                <c:pt idx="93">
                  <c:v>1.5646393361356523</c:v>
                </c:pt>
                <c:pt idx="94">
                  <c:v>1.5826510444614623</c:v>
                </c:pt>
                <c:pt idx="95">
                  <c:v>1.6000223528014288</c:v>
                </c:pt>
                <c:pt idx="96">
                  <c:v>1.6173357333739597</c:v>
                </c:pt>
                <c:pt idx="97">
                  <c:v>1.636304933362537</c:v>
                </c:pt>
                <c:pt idx="98">
                  <c:v>1.6539284611410565</c:v>
                </c:pt>
                <c:pt idx="99">
                  <c:v>1.6712073916859096</c:v>
                </c:pt>
                <c:pt idx="100">
                  <c:v>1.6882173611058129</c:v>
                </c:pt>
                <c:pt idx="101">
                  <c:v>1.7053831722338995</c:v>
                </c:pt>
                <c:pt idx="102">
                  <c:v>1.716972980565495</c:v>
                </c:pt>
                <c:pt idx="103">
                  <c:v>1.734275652832455</c:v>
                </c:pt>
                <c:pt idx="104">
                  <c:v>1.7518586750162972</c:v>
                </c:pt>
                <c:pt idx="105">
                  <c:v>1.7687509777810839</c:v>
                </c:pt>
                <c:pt idx="106">
                  <c:v>1.7855166055758793</c:v>
                </c:pt>
                <c:pt idx="107">
                  <c:v>1.8024643861585192</c:v>
                </c:pt>
                <c:pt idx="108">
                  <c:v>1.8222235861089495</c:v>
                </c:pt>
                <c:pt idx="109">
                  <c:v>1.8392013527949651</c:v>
                </c:pt>
                <c:pt idx="110">
                  <c:v>1.8560682361655765</c:v>
                </c:pt>
                <c:pt idx="111">
                  <c:v>1.87322897500462</c:v>
                </c:pt>
                <c:pt idx="112">
                  <c:v>1.8907927555508084</c:v>
                </c:pt>
                <c:pt idx="113">
                  <c:v>1.9048063306013743</c:v>
                </c:pt>
                <c:pt idx="114">
                  <c:v>1.9187839027908113</c:v>
                </c:pt>
                <c:pt idx="115">
                  <c:v>1.9361243667205175</c:v>
                </c:pt>
                <c:pt idx="116">
                  <c:v>1.9532972472243839</c:v>
                </c:pt>
                <c:pt idx="117">
                  <c:v>1.9705830750200484</c:v>
                </c:pt>
                <c:pt idx="118">
                  <c:v>1.9875829972161188</c:v>
                </c:pt>
                <c:pt idx="119">
                  <c:v>2.0065926167037751</c:v>
                </c:pt>
                <c:pt idx="120">
                  <c:v>2.0242440083291795</c:v>
                </c:pt>
                <c:pt idx="121">
                  <c:v>2.0413547333743836</c:v>
                </c:pt>
                <c:pt idx="122">
                  <c:v>2.0589818722671933</c:v>
                </c:pt>
                <c:pt idx="123">
                  <c:v>2.0763091000583436</c:v>
                </c:pt>
                <c:pt idx="124">
                  <c:v>2.0941068249940873</c:v>
                </c:pt>
                <c:pt idx="125">
                  <c:v>2.1053146416611144</c:v>
                </c:pt>
                <c:pt idx="126">
                  <c:v>2.1225314917167029</c:v>
                </c:pt>
                <c:pt idx="127">
                  <c:v>2.1400403722789552</c:v>
                </c:pt>
                <c:pt idx="128">
                  <c:v>2.1573908750216164</c:v>
                </c:pt>
                <c:pt idx="129">
                  <c:v>2.1750175500578353</c:v>
                </c:pt>
                <c:pt idx="130">
                  <c:v>2.1950896055830849</c:v>
                </c:pt>
                <c:pt idx="131">
                  <c:v>2.2119702722628913</c:v>
                </c:pt>
                <c:pt idx="132">
                  <c:v>2.229106716712316</c:v>
                </c:pt>
                <c:pt idx="133">
                  <c:v>2.2465225889285407</c:v>
                </c:pt>
                <c:pt idx="134">
                  <c:v>2.2636994916862911</c:v>
                </c:pt>
                <c:pt idx="135">
                  <c:v>2.2810821444458433</c:v>
                </c:pt>
                <c:pt idx="136">
                  <c:v>2.2951142528322008</c:v>
                </c:pt>
                <c:pt idx="137">
                  <c:v>2.3098908389276929</c:v>
                </c:pt>
                <c:pt idx="138">
                  <c:v>2.3268135166830488</c:v>
                </c:pt>
                <c:pt idx="139">
                  <c:v>2.3438827361663184</c:v>
                </c:pt>
                <c:pt idx="140">
                  <c:v>2.3605842444631788</c:v>
                </c:pt>
                <c:pt idx="141">
                  <c:v>2.3791480222675534</c:v>
                </c:pt>
                <c:pt idx="142">
                  <c:v>2.3965300277868908</c:v>
                </c:pt>
                <c:pt idx="143">
                  <c:v>2.4132733389404084</c:v>
                </c:pt>
                <c:pt idx="144">
                  <c:v>2.4308373472425671</c:v>
                </c:pt>
                <c:pt idx="145">
                  <c:v>2.4481297833389708</c:v>
                </c:pt>
                <c:pt idx="146">
                  <c:v>2.4653671277893916</c:v>
                </c:pt>
                <c:pt idx="147">
                  <c:v>2.482710936135716</c:v>
                </c:pt>
                <c:pt idx="148">
                  <c:v>2.4947596111562516</c:v>
                </c:pt>
                <c:pt idx="149">
                  <c:v>2.511939158373409</c:v>
                </c:pt>
                <c:pt idx="150">
                  <c:v>2.5287742639250226</c:v>
                </c:pt>
                <c:pt idx="151">
                  <c:v>2.5465723666879865</c:v>
                </c:pt>
                <c:pt idx="152">
                  <c:v>2.5653007694747711</c:v>
                </c:pt>
                <c:pt idx="153">
                  <c:v>2.5825235472785102</c:v>
                </c:pt>
                <c:pt idx="154">
                  <c:v>2.5996376500527063</c:v>
                </c:pt>
                <c:pt idx="155">
                  <c:v>2.6167316916916104</c:v>
                </c:pt>
                <c:pt idx="156">
                  <c:v>2.634081177777714</c:v>
                </c:pt>
                <c:pt idx="157">
                  <c:v>2.6510140750143263</c:v>
                </c:pt>
                <c:pt idx="158">
                  <c:v>2.668143100010024</c:v>
                </c:pt>
                <c:pt idx="159">
                  <c:v>2.6812492389149134</c:v>
                </c:pt>
                <c:pt idx="160">
                  <c:v>2.6961020000113383</c:v>
                </c:pt>
                <c:pt idx="161">
                  <c:v>2.7131188750267028</c:v>
                </c:pt>
                <c:pt idx="162">
                  <c:v>2.7300247528155643</c:v>
                </c:pt>
                <c:pt idx="163">
                  <c:v>2.7487826333443324</c:v>
                </c:pt>
                <c:pt idx="164">
                  <c:v>2.7658483778105842</c:v>
                </c:pt>
                <c:pt idx="165">
                  <c:v>2.7828374611669116</c:v>
                </c:pt>
                <c:pt idx="166">
                  <c:v>2.7999942889478473</c:v>
                </c:pt>
                <c:pt idx="167">
                  <c:v>2.8179173750347561</c:v>
                </c:pt>
                <c:pt idx="168">
                  <c:v>2.8353478861517378</c:v>
                </c:pt>
                <c:pt idx="169">
                  <c:v>2.8524478333526186</c:v>
                </c:pt>
                <c:pt idx="170">
                  <c:v>2.8686733750502267</c:v>
                </c:pt>
                <c:pt idx="171">
                  <c:v>2.8809554222557279</c:v>
                </c:pt>
                <c:pt idx="172">
                  <c:v>2.8981392972336875</c:v>
                </c:pt>
                <c:pt idx="173">
                  <c:v>2.9153159028291702</c:v>
                </c:pt>
                <c:pt idx="174">
                  <c:v>2.9348404055833814</c:v>
                </c:pt>
                <c:pt idx="175">
                  <c:v>2.9522911944654253</c:v>
                </c:pt>
                <c:pt idx="176">
                  <c:v>2.9693693250417708</c:v>
                </c:pt>
                <c:pt idx="177">
                  <c:v>2.9864215777979957</c:v>
                </c:pt>
                <c:pt idx="178">
                  <c:v>3.0037932500574325</c:v>
                </c:pt>
                <c:pt idx="179">
                  <c:v>3.0210616277986104</c:v>
                </c:pt>
                <c:pt idx="180">
                  <c:v>3.0386424028211172</c:v>
                </c:pt>
                <c:pt idx="181">
                  <c:v>3.0558138777812323</c:v>
                </c:pt>
                <c:pt idx="182">
                  <c:v>3.0685477028290431</c:v>
                </c:pt>
                <c:pt idx="183">
                  <c:v>3.0839382000101936</c:v>
                </c:pt>
                <c:pt idx="184">
                  <c:v>3.1013810333278444</c:v>
                </c:pt>
                <c:pt idx="185">
                  <c:v>3.1207688500483832</c:v>
                </c:pt>
                <c:pt idx="186">
                  <c:v>3.1380272000365785</c:v>
                </c:pt>
                <c:pt idx="187">
                  <c:v>3.1552906250291399</c:v>
                </c:pt>
                <c:pt idx="188">
                  <c:v>3.1724491888946957</c:v>
                </c:pt>
                <c:pt idx="189">
                  <c:v>3.1894985139369965</c:v>
                </c:pt>
                <c:pt idx="190">
                  <c:v>3.2062780250443352</c:v>
                </c:pt>
                <c:pt idx="191">
                  <c:v>3.2232342416710322</c:v>
                </c:pt>
                <c:pt idx="192">
                  <c:v>3.2404525166749956</c:v>
                </c:pt>
                <c:pt idx="193">
                  <c:v>3.256463119453854</c:v>
                </c:pt>
                <c:pt idx="194">
                  <c:v>3.2691919194989736</c:v>
                </c:pt>
                <c:pt idx="195">
                  <c:v>3.2868699139356612</c:v>
                </c:pt>
                <c:pt idx="196">
                  <c:v>3.3061638833416831</c:v>
                </c:pt>
                <c:pt idx="197">
                  <c:v>3.3234497333897486</c:v>
                </c:pt>
                <c:pt idx="198">
                  <c:v>3.3409255722496245</c:v>
                </c:pt>
                <c:pt idx="199">
                  <c:v>3.3581334055794612</c:v>
                </c:pt>
                <c:pt idx="200">
                  <c:v>3.3750978444682227</c:v>
                </c:pt>
                <c:pt idx="201">
                  <c:v>3.3926241194539601</c:v>
                </c:pt>
                <c:pt idx="202">
                  <c:v>3.4096392889155283</c:v>
                </c:pt>
                <c:pt idx="203">
                  <c:v>3.4271715111202665</c:v>
                </c:pt>
                <c:pt idx="204">
                  <c:v>3.4441360916694004</c:v>
                </c:pt>
                <c:pt idx="205">
                  <c:v>3.4564736416604784</c:v>
                </c:pt>
                <c:pt idx="206">
                  <c:v>3.4718482195006475</c:v>
                </c:pt>
                <c:pt idx="207">
                  <c:v>3.491098325053851</c:v>
                </c:pt>
                <c:pt idx="208">
                  <c:v>3.508045880595843</c:v>
                </c:pt>
                <c:pt idx="209">
                  <c:v>3.524833699994617</c:v>
                </c:pt>
                <c:pt idx="210">
                  <c:v>3.5421012972460852</c:v>
                </c:pt>
                <c:pt idx="211">
                  <c:v>3.5587873027722039</c:v>
                </c:pt>
                <c:pt idx="212">
                  <c:v>3.5756133694781198</c:v>
                </c:pt>
                <c:pt idx="213">
                  <c:v>3.5929181611537935</c:v>
                </c:pt>
                <c:pt idx="214">
                  <c:v>3.6100856167078019</c:v>
                </c:pt>
                <c:pt idx="215">
                  <c:v>3.6274728055795036</c:v>
                </c:pt>
                <c:pt idx="216">
                  <c:v>3.6431158000230788</c:v>
                </c:pt>
                <c:pt idx="217">
                  <c:v>3.6563349444998634</c:v>
                </c:pt>
                <c:pt idx="218">
                  <c:v>3.675116236143642</c:v>
                </c:pt>
                <c:pt idx="219">
                  <c:v>3.6922195888890159</c:v>
                </c:pt>
                <c:pt idx="220">
                  <c:v>3.7093534389469358</c:v>
                </c:pt>
                <c:pt idx="221">
                  <c:v>3.7261933111482195</c:v>
                </c:pt>
                <c:pt idx="222">
                  <c:v>3.7431914305686949</c:v>
                </c:pt>
                <c:pt idx="223">
                  <c:v>3.760060877799988</c:v>
                </c:pt>
                <c:pt idx="224">
                  <c:v>3.7773092222213744</c:v>
                </c:pt>
                <c:pt idx="225">
                  <c:v>3.7946641083558399</c:v>
                </c:pt>
                <c:pt idx="226">
                  <c:v>3.8114399944411383</c:v>
                </c:pt>
                <c:pt idx="227">
                  <c:v>3.8287179833650589</c:v>
                </c:pt>
                <c:pt idx="228">
                  <c:v>3.8406345472733179</c:v>
                </c:pt>
                <c:pt idx="229">
                  <c:v>3.8590923666954042</c:v>
                </c:pt>
                <c:pt idx="230">
                  <c:v>3.8768284444676504</c:v>
                </c:pt>
                <c:pt idx="231">
                  <c:v>3.8940867527988221</c:v>
                </c:pt>
                <c:pt idx="232">
                  <c:v>3.9110094722774296</c:v>
                </c:pt>
                <c:pt idx="233">
                  <c:v>3.9283020361264547</c:v>
                </c:pt>
                <c:pt idx="234">
                  <c:v>3.9452984805901847</c:v>
                </c:pt>
                <c:pt idx="235">
                  <c:v>3.9627705833646987</c:v>
                </c:pt>
                <c:pt idx="236">
                  <c:v>3.9805058889256584</c:v>
                </c:pt>
                <c:pt idx="237">
                  <c:v>3.9976282805866665</c:v>
                </c:pt>
                <c:pt idx="238">
                  <c:v>4.0153010027938416</c:v>
                </c:pt>
                <c:pt idx="239">
                  <c:v>4.0298892278141443</c:v>
                </c:pt>
                <c:pt idx="240">
                  <c:v>4.0453253667222127</c:v>
                </c:pt>
                <c:pt idx="241">
                  <c:v>4.0622946583562429</c:v>
                </c:pt>
                <c:pt idx="242">
                  <c:v>4.07950366391076</c:v>
                </c:pt>
                <c:pt idx="243">
                  <c:v>4.0972758833567298</c:v>
                </c:pt>
                <c:pt idx="244">
                  <c:v>4.114291644493739</c:v>
                </c:pt>
                <c:pt idx="245">
                  <c:v>4.1313494972387952</c:v>
                </c:pt>
                <c:pt idx="246">
                  <c:v>4.148597599996461</c:v>
                </c:pt>
                <c:pt idx="247">
                  <c:v>4.1657717055744596</c:v>
                </c:pt>
                <c:pt idx="248">
                  <c:v>4.1832144000132878</c:v>
                </c:pt>
                <c:pt idx="249">
                  <c:v>4.20035221947564</c:v>
                </c:pt>
                <c:pt idx="250">
                  <c:v>4.2192360028293399</c:v>
                </c:pt>
                <c:pt idx="251">
                  <c:v>4.2308833139472535</c:v>
                </c:pt>
                <c:pt idx="252">
                  <c:v>4.2478532916969725</c:v>
                </c:pt>
                <c:pt idx="253">
                  <c:v>4.2651370250516472</c:v>
                </c:pt>
                <c:pt idx="254">
                  <c:v>4.2827172222402359</c:v>
                </c:pt>
                <c:pt idx="255">
                  <c:v>4.3002079055706659</c:v>
                </c:pt>
                <c:pt idx="256">
                  <c:v>4.3179053250286312</c:v>
                </c:pt>
                <c:pt idx="257">
                  <c:v>4.3352373805973263</c:v>
                </c:pt>
                <c:pt idx="258">
                  <c:v>4.3527509000566269</c:v>
                </c:pt>
                <c:pt idx="259">
                  <c:v>4.3699880417188011</c:v>
                </c:pt>
                <c:pt idx="260">
                  <c:v>4.3872295611434513</c:v>
                </c:pt>
                <c:pt idx="261">
                  <c:v>4.4070945417218734</c:v>
                </c:pt>
                <c:pt idx="262">
                  <c:v>4.421768019464281</c:v>
                </c:pt>
                <c:pt idx="263">
                  <c:v>4.4359862333536144</c:v>
                </c:pt>
                <c:pt idx="264">
                  <c:v>4.4532239778174292</c:v>
                </c:pt>
                <c:pt idx="265">
                  <c:v>4.4706794277826942</c:v>
                </c:pt>
                <c:pt idx="266">
                  <c:v>4.488186441726155</c:v>
                </c:pt>
                <c:pt idx="267">
                  <c:v>4.5051565722624458</c:v>
                </c:pt>
                <c:pt idx="268">
                  <c:v>4.5223546222183444</c:v>
                </c:pt>
                <c:pt idx="269">
                  <c:v>4.5397411750422583</c:v>
                </c:pt>
                <c:pt idx="270">
                  <c:v>4.5571529083781774</c:v>
                </c:pt>
                <c:pt idx="271">
                  <c:v>4.5745499500301152</c:v>
                </c:pt>
                <c:pt idx="272">
                  <c:v>4.5932377055618501</c:v>
                </c:pt>
                <c:pt idx="273">
                  <c:v>4.605232044458389</c:v>
                </c:pt>
                <c:pt idx="274">
                  <c:v>4.6170619444714651</c:v>
                </c:pt>
              </c:numCache>
            </c:numRef>
          </c:xVal>
          <c:yVal>
            <c:numRef>
              <c:f>training!$J$3:$J$277</c:f>
              <c:numCache>
                <c:formatCode>General</c:formatCode>
                <c:ptCount val="275"/>
                <c:pt idx="0">
                  <c:v>0</c:v>
                </c:pt>
                <c:pt idx="1">
                  <c:v>0.452119439840316</c:v>
                </c:pt>
                <c:pt idx="2">
                  <c:v>0.72190201282501198</c:v>
                </c:pt>
                <c:pt idx="3">
                  <c:v>1.38061487674713</c:v>
                </c:pt>
                <c:pt idx="4">
                  <c:v>2.0105888843536301</c:v>
                </c:pt>
                <c:pt idx="5">
                  <c:v>2.3333969116210902</c:v>
                </c:pt>
                <c:pt idx="6">
                  <c:v>2.6844205856323198</c:v>
                </c:pt>
                <c:pt idx="7">
                  <c:v>3.7817130088806099</c:v>
                </c:pt>
                <c:pt idx="8">
                  <c:v>4.33314704895019</c:v>
                </c:pt>
                <c:pt idx="9">
                  <c:v>4.7648277282714799</c:v>
                </c:pt>
                <c:pt idx="10">
                  <c:v>4.7648277282714799</c:v>
                </c:pt>
                <c:pt idx="11">
                  <c:v>6.0349097251892001</c:v>
                </c:pt>
                <c:pt idx="12">
                  <c:v>6.9556293487548801</c:v>
                </c:pt>
                <c:pt idx="13">
                  <c:v>6.9408006668090803</c:v>
                </c:pt>
                <c:pt idx="14">
                  <c:v>7.1383237838745099</c:v>
                </c:pt>
                <c:pt idx="15">
                  <c:v>9.1485748291015607</c:v>
                </c:pt>
                <c:pt idx="16">
                  <c:v>9.70867824554443</c:v>
                </c:pt>
                <c:pt idx="17">
                  <c:v>9.5557365417480398</c:v>
                </c:pt>
                <c:pt idx="18">
                  <c:v>8.1586284637451101</c:v>
                </c:pt>
                <c:pt idx="19">
                  <c:v>11.387993812561</c:v>
                </c:pt>
                <c:pt idx="20">
                  <c:v>12.2674350738525</c:v>
                </c:pt>
                <c:pt idx="21">
                  <c:v>12.2674350738525</c:v>
                </c:pt>
                <c:pt idx="22">
                  <c:v>11.7620286941528</c:v>
                </c:pt>
                <c:pt idx="23">
                  <c:v>12.7449293136596</c:v>
                </c:pt>
                <c:pt idx="24">
                  <c:v>13.081488609313899</c:v>
                </c:pt>
                <c:pt idx="25">
                  <c:v>13.6393280029296</c:v>
                </c:pt>
                <c:pt idx="26">
                  <c:v>14.116913795471101</c:v>
                </c:pt>
                <c:pt idx="27">
                  <c:v>14.443483352661101</c:v>
                </c:pt>
                <c:pt idx="28">
                  <c:v>14.158810615539499</c:v>
                </c:pt>
                <c:pt idx="29">
                  <c:v>14.5075969696044</c:v>
                </c:pt>
                <c:pt idx="30">
                  <c:v>15.0629472732543</c:v>
                </c:pt>
                <c:pt idx="31">
                  <c:v>15.040326118469199</c:v>
                </c:pt>
                <c:pt idx="32">
                  <c:v>15.8005628585815</c:v>
                </c:pt>
                <c:pt idx="33">
                  <c:v>15.8005628585815</c:v>
                </c:pt>
                <c:pt idx="34">
                  <c:v>16.054597854614201</c:v>
                </c:pt>
                <c:pt idx="35">
                  <c:v>15.829968452453601</c:v>
                </c:pt>
                <c:pt idx="36">
                  <c:v>16.748191833496001</c:v>
                </c:pt>
                <c:pt idx="37">
                  <c:v>16.364356994628899</c:v>
                </c:pt>
                <c:pt idx="38">
                  <c:v>16.824098587036101</c:v>
                </c:pt>
                <c:pt idx="39">
                  <c:v>17.415208816528299</c:v>
                </c:pt>
                <c:pt idx="40">
                  <c:v>16.981967926025298</c:v>
                </c:pt>
                <c:pt idx="41">
                  <c:v>17.7124919891357</c:v>
                </c:pt>
                <c:pt idx="42">
                  <c:v>17.634365081787099</c:v>
                </c:pt>
                <c:pt idx="43">
                  <c:v>17.677978515625</c:v>
                </c:pt>
                <c:pt idx="44">
                  <c:v>17.677978515625</c:v>
                </c:pt>
                <c:pt idx="45">
                  <c:v>17.567205429077099</c:v>
                </c:pt>
                <c:pt idx="46">
                  <c:v>17.863721847534102</c:v>
                </c:pt>
                <c:pt idx="47">
                  <c:v>18.412021636962798</c:v>
                </c:pt>
                <c:pt idx="48">
                  <c:v>19.109224319458001</c:v>
                </c:pt>
                <c:pt idx="49">
                  <c:v>17.574312210083001</c:v>
                </c:pt>
                <c:pt idx="50">
                  <c:v>18.039485931396399</c:v>
                </c:pt>
                <c:pt idx="51">
                  <c:v>18.9962062835693</c:v>
                </c:pt>
                <c:pt idx="52">
                  <c:v>19.4590034484863</c:v>
                </c:pt>
                <c:pt idx="53">
                  <c:v>19.0739650726318</c:v>
                </c:pt>
                <c:pt idx="54">
                  <c:v>19.032579421996999</c:v>
                </c:pt>
                <c:pt idx="55">
                  <c:v>18.957839965820298</c:v>
                </c:pt>
                <c:pt idx="56">
                  <c:v>18.957839965820298</c:v>
                </c:pt>
                <c:pt idx="57">
                  <c:v>19.270055770873999</c:v>
                </c:pt>
                <c:pt idx="58">
                  <c:v>19.485679626464801</c:v>
                </c:pt>
                <c:pt idx="59">
                  <c:v>19.574565887451101</c:v>
                </c:pt>
                <c:pt idx="60">
                  <c:v>20.079511642456001</c:v>
                </c:pt>
                <c:pt idx="61">
                  <c:v>19.668024063110298</c:v>
                </c:pt>
                <c:pt idx="62">
                  <c:v>19.7477092742919</c:v>
                </c:pt>
                <c:pt idx="63">
                  <c:v>18.245862960815401</c:v>
                </c:pt>
                <c:pt idx="64">
                  <c:v>20.097373962402301</c:v>
                </c:pt>
                <c:pt idx="65">
                  <c:v>19.851390838623001</c:v>
                </c:pt>
                <c:pt idx="66">
                  <c:v>20.254814147949201</c:v>
                </c:pt>
                <c:pt idx="67">
                  <c:v>20.254814147949201</c:v>
                </c:pt>
                <c:pt idx="68">
                  <c:v>20.223934173583899</c:v>
                </c:pt>
                <c:pt idx="69">
                  <c:v>20.304916381835898</c:v>
                </c:pt>
                <c:pt idx="70">
                  <c:v>20.0256023406982</c:v>
                </c:pt>
                <c:pt idx="71">
                  <c:v>20.250007629394499</c:v>
                </c:pt>
                <c:pt idx="72">
                  <c:v>20.127819061279201</c:v>
                </c:pt>
                <c:pt idx="73">
                  <c:v>19.977943420410099</c:v>
                </c:pt>
                <c:pt idx="74">
                  <c:v>20.424158096313398</c:v>
                </c:pt>
                <c:pt idx="75">
                  <c:v>20.400148391723601</c:v>
                </c:pt>
                <c:pt idx="76">
                  <c:v>20.0280361175537</c:v>
                </c:pt>
                <c:pt idx="77">
                  <c:v>20.4085884094238</c:v>
                </c:pt>
                <c:pt idx="78">
                  <c:v>20.528438568115199</c:v>
                </c:pt>
                <c:pt idx="79">
                  <c:v>20.528438568115199</c:v>
                </c:pt>
                <c:pt idx="80">
                  <c:v>20.580995559692301</c:v>
                </c:pt>
                <c:pt idx="81">
                  <c:v>20.068803787231399</c:v>
                </c:pt>
                <c:pt idx="82">
                  <c:v>20.3659553527832</c:v>
                </c:pt>
                <c:pt idx="83">
                  <c:v>20.804582595825099</c:v>
                </c:pt>
                <c:pt idx="84">
                  <c:v>20.532283782958899</c:v>
                </c:pt>
                <c:pt idx="85">
                  <c:v>20.6437664031982</c:v>
                </c:pt>
                <c:pt idx="86">
                  <c:v>20.523096084594702</c:v>
                </c:pt>
                <c:pt idx="87">
                  <c:v>21.0040283203125</c:v>
                </c:pt>
                <c:pt idx="88">
                  <c:v>20.479118347167901</c:v>
                </c:pt>
                <c:pt idx="89">
                  <c:v>20.684434890746999</c:v>
                </c:pt>
                <c:pt idx="90">
                  <c:v>20.684434890746999</c:v>
                </c:pt>
                <c:pt idx="91">
                  <c:v>20.996400833129801</c:v>
                </c:pt>
                <c:pt idx="92">
                  <c:v>21.062240600585898</c:v>
                </c:pt>
                <c:pt idx="93">
                  <c:v>21.178125381469702</c:v>
                </c:pt>
                <c:pt idx="94">
                  <c:v>21.118869781494102</c:v>
                </c:pt>
                <c:pt idx="95">
                  <c:v>21.214046478271399</c:v>
                </c:pt>
                <c:pt idx="96">
                  <c:v>20.3873195648193</c:v>
                </c:pt>
                <c:pt idx="97">
                  <c:v>21.351171493530199</c:v>
                </c:pt>
                <c:pt idx="98">
                  <c:v>20.5914306640625</c:v>
                </c:pt>
                <c:pt idx="99">
                  <c:v>20.976049423217699</c:v>
                </c:pt>
                <c:pt idx="100">
                  <c:v>21.2620544433593</c:v>
                </c:pt>
                <c:pt idx="101">
                  <c:v>20.959751129150298</c:v>
                </c:pt>
                <c:pt idx="102">
                  <c:v>20.959751129150298</c:v>
                </c:pt>
                <c:pt idx="103">
                  <c:v>20.9751167297363</c:v>
                </c:pt>
                <c:pt idx="104">
                  <c:v>20.40061378479</c:v>
                </c:pt>
                <c:pt idx="105">
                  <c:v>20.874183654785099</c:v>
                </c:pt>
                <c:pt idx="106">
                  <c:v>20.536026000976499</c:v>
                </c:pt>
                <c:pt idx="107">
                  <c:v>20.5163860321044</c:v>
                </c:pt>
                <c:pt idx="108">
                  <c:v>20.984146118163999</c:v>
                </c:pt>
                <c:pt idx="109">
                  <c:v>20.5756511688232</c:v>
                </c:pt>
                <c:pt idx="110">
                  <c:v>20.7424011230468</c:v>
                </c:pt>
                <c:pt idx="111">
                  <c:v>21.367641448974599</c:v>
                </c:pt>
                <c:pt idx="112">
                  <c:v>20.317909240722599</c:v>
                </c:pt>
                <c:pt idx="113">
                  <c:v>20.317909240722599</c:v>
                </c:pt>
                <c:pt idx="114">
                  <c:v>20.8243389129638</c:v>
                </c:pt>
                <c:pt idx="115">
                  <c:v>20.872175216674801</c:v>
                </c:pt>
                <c:pt idx="116">
                  <c:v>21.0242385864257</c:v>
                </c:pt>
                <c:pt idx="117">
                  <c:v>20.798595428466701</c:v>
                </c:pt>
                <c:pt idx="118">
                  <c:v>21.03293800354</c:v>
                </c:pt>
                <c:pt idx="119">
                  <c:v>20.780351638793899</c:v>
                </c:pt>
                <c:pt idx="120">
                  <c:v>20.5389194488525</c:v>
                </c:pt>
                <c:pt idx="121">
                  <c:v>20.674219131469702</c:v>
                </c:pt>
                <c:pt idx="122">
                  <c:v>20.746030807495099</c:v>
                </c:pt>
                <c:pt idx="123">
                  <c:v>21.550962448120099</c:v>
                </c:pt>
                <c:pt idx="124">
                  <c:v>20.754074096679599</c:v>
                </c:pt>
                <c:pt idx="125">
                  <c:v>20.754074096679599</c:v>
                </c:pt>
                <c:pt idx="126">
                  <c:v>20.907791137695298</c:v>
                </c:pt>
                <c:pt idx="127">
                  <c:v>21.0039157867431</c:v>
                </c:pt>
                <c:pt idx="128">
                  <c:v>20.986190795898398</c:v>
                </c:pt>
                <c:pt idx="129">
                  <c:v>20.9352703094482</c:v>
                </c:pt>
                <c:pt idx="130">
                  <c:v>20.184673309326101</c:v>
                </c:pt>
                <c:pt idx="131">
                  <c:v>20.7367763519287</c:v>
                </c:pt>
                <c:pt idx="132">
                  <c:v>20.327964782714801</c:v>
                </c:pt>
                <c:pt idx="133">
                  <c:v>21.0929145812988</c:v>
                </c:pt>
                <c:pt idx="134">
                  <c:v>21.258440017700099</c:v>
                </c:pt>
                <c:pt idx="135">
                  <c:v>20.87109375</c:v>
                </c:pt>
                <c:pt idx="136">
                  <c:v>20.87109375</c:v>
                </c:pt>
                <c:pt idx="137">
                  <c:v>21.031805038452099</c:v>
                </c:pt>
                <c:pt idx="138">
                  <c:v>20.854673385620099</c:v>
                </c:pt>
                <c:pt idx="139">
                  <c:v>20.923597335815401</c:v>
                </c:pt>
                <c:pt idx="140">
                  <c:v>20.494873046875</c:v>
                </c:pt>
                <c:pt idx="141">
                  <c:v>20.328678131103501</c:v>
                </c:pt>
                <c:pt idx="142">
                  <c:v>21.073102951049801</c:v>
                </c:pt>
                <c:pt idx="143">
                  <c:v>20.938705444335898</c:v>
                </c:pt>
                <c:pt idx="144">
                  <c:v>20.965358734130799</c:v>
                </c:pt>
                <c:pt idx="145">
                  <c:v>20.1917190551757</c:v>
                </c:pt>
                <c:pt idx="146">
                  <c:v>20.5874214172363</c:v>
                </c:pt>
                <c:pt idx="147">
                  <c:v>20.5874214172363</c:v>
                </c:pt>
                <c:pt idx="148">
                  <c:v>20.786598205566399</c:v>
                </c:pt>
                <c:pt idx="149">
                  <c:v>20.448163986206001</c:v>
                </c:pt>
                <c:pt idx="150">
                  <c:v>20.766832351684499</c:v>
                </c:pt>
                <c:pt idx="151">
                  <c:v>20.624586105346602</c:v>
                </c:pt>
                <c:pt idx="152">
                  <c:v>20.3959236145019</c:v>
                </c:pt>
                <c:pt idx="153">
                  <c:v>20.447740554809499</c:v>
                </c:pt>
                <c:pt idx="154">
                  <c:v>20.791759490966701</c:v>
                </c:pt>
                <c:pt idx="155">
                  <c:v>20.88498878479</c:v>
                </c:pt>
                <c:pt idx="156">
                  <c:v>20.793666839599599</c:v>
                </c:pt>
                <c:pt idx="157">
                  <c:v>20.090692520141602</c:v>
                </c:pt>
                <c:pt idx="158">
                  <c:v>20.339427947998001</c:v>
                </c:pt>
                <c:pt idx="159">
                  <c:v>20.339427947998001</c:v>
                </c:pt>
                <c:pt idx="160">
                  <c:v>20.650373458862301</c:v>
                </c:pt>
                <c:pt idx="161">
                  <c:v>19.202110290527301</c:v>
                </c:pt>
                <c:pt idx="162">
                  <c:v>20.768016815185501</c:v>
                </c:pt>
                <c:pt idx="163">
                  <c:v>20.2730388641357</c:v>
                </c:pt>
                <c:pt idx="164">
                  <c:v>20.429985046386701</c:v>
                </c:pt>
                <c:pt idx="165">
                  <c:v>20.449922561645501</c:v>
                </c:pt>
                <c:pt idx="166">
                  <c:v>19.936977386474599</c:v>
                </c:pt>
                <c:pt idx="167">
                  <c:v>20.797925949096602</c:v>
                </c:pt>
                <c:pt idx="168">
                  <c:v>20.7693576812744</c:v>
                </c:pt>
                <c:pt idx="169">
                  <c:v>19.7989196777343</c:v>
                </c:pt>
                <c:pt idx="170">
                  <c:v>19.7989196777343</c:v>
                </c:pt>
                <c:pt idx="171">
                  <c:v>19.9706096649169</c:v>
                </c:pt>
                <c:pt idx="172">
                  <c:v>19.948276519775298</c:v>
                </c:pt>
                <c:pt idx="173">
                  <c:v>20.378347396850501</c:v>
                </c:pt>
                <c:pt idx="174">
                  <c:v>20.384160995483398</c:v>
                </c:pt>
                <c:pt idx="175">
                  <c:v>20.463609695434499</c:v>
                </c:pt>
                <c:pt idx="176">
                  <c:v>20.500045776367099</c:v>
                </c:pt>
                <c:pt idx="177">
                  <c:v>21.051326751708899</c:v>
                </c:pt>
                <c:pt idx="178">
                  <c:v>20.6472053527832</c:v>
                </c:pt>
                <c:pt idx="179">
                  <c:v>20.333248138427699</c:v>
                </c:pt>
                <c:pt idx="180">
                  <c:v>20.358043670654201</c:v>
                </c:pt>
                <c:pt idx="181">
                  <c:v>19.741641998291001</c:v>
                </c:pt>
                <c:pt idx="182">
                  <c:v>19.741641998291001</c:v>
                </c:pt>
                <c:pt idx="183">
                  <c:v>20.3392429351806</c:v>
                </c:pt>
                <c:pt idx="184">
                  <c:v>20.2615242004394</c:v>
                </c:pt>
                <c:pt idx="185">
                  <c:v>19.977504730224599</c:v>
                </c:pt>
                <c:pt idx="186">
                  <c:v>19.948692321777301</c:v>
                </c:pt>
                <c:pt idx="187">
                  <c:v>19.163946151733398</c:v>
                </c:pt>
                <c:pt idx="188">
                  <c:v>19.643020629882798</c:v>
                </c:pt>
                <c:pt idx="189">
                  <c:v>20.193885803222599</c:v>
                </c:pt>
                <c:pt idx="190">
                  <c:v>19.778398513793899</c:v>
                </c:pt>
                <c:pt idx="191">
                  <c:v>19.804225921630799</c:v>
                </c:pt>
                <c:pt idx="192">
                  <c:v>19.811071395873999</c:v>
                </c:pt>
                <c:pt idx="193">
                  <c:v>19.811071395873999</c:v>
                </c:pt>
                <c:pt idx="194">
                  <c:v>20.075628280639599</c:v>
                </c:pt>
                <c:pt idx="195">
                  <c:v>19.915084838867099</c:v>
                </c:pt>
                <c:pt idx="196">
                  <c:v>19.7422161102294</c:v>
                </c:pt>
                <c:pt idx="197">
                  <c:v>19.8108215332031</c:v>
                </c:pt>
                <c:pt idx="198">
                  <c:v>19.7029628753662</c:v>
                </c:pt>
                <c:pt idx="199">
                  <c:v>19.6219272613525</c:v>
                </c:pt>
                <c:pt idx="200">
                  <c:v>19.7066955566406</c:v>
                </c:pt>
                <c:pt idx="201">
                  <c:v>19.606243133544901</c:v>
                </c:pt>
                <c:pt idx="202">
                  <c:v>19.877342224121001</c:v>
                </c:pt>
                <c:pt idx="203">
                  <c:v>19.761785507202099</c:v>
                </c:pt>
                <c:pt idx="204">
                  <c:v>19.582881927490199</c:v>
                </c:pt>
                <c:pt idx="205">
                  <c:v>19.582881927490199</c:v>
                </c:pt>
                <c:pt idx="206">
                  <c:v>19.3243083953857</c:v>
                </c:pt>
                <c:pt idx="207">
                  <c:v>19.8425693511962</c:v>
                </c:pt>
                <c:pt idx="208">
                  <c:v>19.336656570434499</c:v>
                </c:pt>
                <c:pt idx="209">
                  <c:v>19.3022346496582</c:v>
                </c:pt>
                <c:pt idx="210">
                  <c:v>19.791172027587798</c:v>
                </c:pt>
                <c:pt idx="211">
                  <c:v>19.282077789306602</c:v>
                </c:pt>
                <c:pt idx="212">
                  <c:v>19.925752639770501</c:v>
                </c:pt>
                <c:pt idx="213">
                  <c:v>19.926904678344702</c:v>
                </c:pt>
                <c:pt idx="214">
                  <c:v>19.771892547607401</c:v>
                </c:pt>
                <c:pt idx="215">
                  <c:v>19.228948593139599</c:v>
                </c:pt>
                <c:pt idx="216">
                  <c:v>19.228948593139599</c:v>
                </c:pt>
                <c:pt idx="217">
                  <c:v>19.854036331176701</c:v>
                </c:pt>
                <c:pt idx="218">
                  <c:v>19.235122680663999</c:v>
                </c:pt>
                <c:pt idx="219">
                  <c:v>19.357595443725501</c:v>
                </c:pt>
                <c:pt idx="220">
                  <c:v>18.909305572509702</c:v>
                </c:pt>
                <c:pt idx="221">
                  <c:v>18.997714996337798</c:v>
                </c:pt>
                <c:pt idx="222">
                  <c:v>18.804750442504801</c:v>
                </c:pt>
                <c:pt idx="223">
                  <c:v>19.0601997375488</c:v>
                </c:pt>
                <c:pt idx="224">
                  <c:v>19.549455642700099</c:v>
                </c:pt>
                <c:pt idx="225">
                  <c:v>19.767787933349599</c:v>
                </c:pt>
                <c:pt idx="226">
                  <c:v>19.035459518432599</c:v>
                </c:pt>
                <c:pt idx="227">
                  <c:v>19.7951755523681</c:v>
                </c:pt>
                <c:pt idx="228">
                  <c:v>19.7951755523681</c:v>
                </c:pt>
                <c:pt idx="229">
                  <c:v>19.013454437255799</c:v>
                </c:pt>
                <c:pt idx="230">
                  <c:v>19.347398757934499</c:v>
                </c:pt>
                <c:pt idx="231">
                  <c:v>19.305158615112301</c:v>
                </c:pt>
                <c:pt idx="232">
                  <c:v>18.923143386840799</c:v>
                </c:pt>
                <c:pt idx="233">
                  <c:v>19.200242996215799</c:v>
                </c:pt>
                <c:pt idx="234">
                  <c:v>18.985610961913999</c:v>
                </c:pt>
                <c:pt idx="235">
                  <c:v>19.586483001708899</c:v>
                </c:pt>
                <c:pt idx="236">
                  <c:v>19.0044555664062</c:v>
                </c:pt>
                <c:pt idx="237">
                  <c:v>19.303218841552699</c:v>
                </c:pt>
                <c:pt idx="238">
                  <c:v>18.858493804931602</c:v>
                </c:pt>
                <c:pt idx="239">
                  <c:v>18.858493804931602</c:v>
                </c:pt>
                <c:pt idx="240">
                  <c:v>18.743572235107401</c:v>
                </c:pt>
                <c:pt idx="241">
                  <c:v>18.955682754516602</c:v>
                </c:pt>
                <c:pt idx="242">
                  <c:v>19.0806369781494</c:v>
                </c:pt>
                <c:pt idx="243">
                  <c:v>18.836988449096602</c:v>
                </c:pt>
                <c:pt idx="244">
                  <c:v>18.600418090820298</c:v>
                </c:pt>
                <c:pt idx="245">
                  <c:v>18.8155117034912</c:v>
                </c:pt>
                <c:pt idx="246">
                  <c:v>18.6502475738525</c:v>
                </c:pt>
                <c:pt idx="247">
                  <c:v>18.4532566070556</c:v>
                </c:pt>
                <c:pt idx="248">
                  <c:v>19.077709197998001</c:v>
                </c:pt>
                <c:pt idx="249">
                  <c:v>18.9102172851562</c:v>
                </c:pt>
                <c:pt idx="250">
                  <c:v>18.567216873168899</c:v>
                </c:pt>
                <c:pt idx="251">
                  <c:v>18.567216873168899</c:v>
                </c:pt>
                <c:pt idx="252">
                  <c:v>18.6008396148681</c:v>
                </c:pt>
                <c:pt idx="253">
                  <c:v>18.087507247924801</c:v>
                </c:pt>
                <c:pt idx="254">
                  <c:v>19.1393508911132</c:v>
                </c:pt>
                <c:pt idx="255">
                  <c:v>18.662252426147401</c:v>
                </c:pt>
                <c:pt idx="256">
                  <c:v>18.3994426727294</c:v>
                </c:pt>
                <c:pt idx="257">
                  <c:v>18.92134475708</c:v>
                </c:pt>
                <c:pt idx="258">
                  <c:v>19.012933731079102</c:v>
                </c:pt>
                <c:pt idx="259">
                  <c:v>18.8190898895263</c:v>
                </c:pt>
                <c:pt idx="260">
                  <c:v>18.568424224853501</c:v>
                </c:pt>
                <c:pt idx="261">
                  <c:v>19.340150833129801</c:v>
                </c:pt>
                <c:pt idx="262">
                  <c:v>19.340150833129801</c:v>
                </c:pt>
                <c:pt idx="263">
                  <c:v>18.788553237915</c:v>
                </c:pt>
                <c:pt idx="264">
                  <c:v>18.958412170410099</c:v>
                </c:pt>
                <c:pt idx="265">
                  <c:v>18.981195449829102</c:v>
                </c:pt>
                <c:pt idx="266">
                  <c:v>18.616825103759702</c:v>
                </c:pt>
                <c:pt idx="267">
                  <c:v>18.976604461669901</c:v>
                </c:pt>
                <c:pt idx="268">
                  <c:v>18.747562408447202</c:v>
                </c:pt>
                <c:pt idx="269">
                  <c:v>18.475845336913999</c:v>
                </c:pt>
                <c:pt idx="270">
                  <c:v>18.453126907348601</c:v>
                </c:pt>
                <c:pt idx="271">
                  <c:v>18.467147827148398</c:v>
                </c:pt>
                <c:pt idx="272">
                  <c:v>18.690223693847599</c:v>
                </c:pt>
                <c:pt idx="273">
                  <c:v>18.690223693847599</c:v>
                </c:pt>
                <c:pt idx="274">
                  <c:v>21.550962448120099</c:v>
                </c:pt>
              </c:numCache>
            </c:numRef>
          </c:yVal>
          <c:smooth val="1"/>
          <c:extLst>
            <c:ext xmlns:c16="http://schemas.microsoft.com/office/drawing/2014/chart" uri="{C3380CC4-5D6E-409C-BE32-E72D297353CC}">
              <c16:uniqueId val="{00000001-39E3-4B9B-85FA-9814592D1AB4}"/>
            </c:ext>
          </c:extLst>
        </c:ser>
        <c:dLbls>
          <c:showLegendKey val="0"/>
          <c:showVal val="0"/>
          <c:showCatName val="0"/>
          <c:showSerName val="0"/>
          <c:showPercent val="0"/>
          <c:showBubbleSize val="0"/>
        </c:dLbls>
        <c:axId val="-275993984"/>
        <c:axId val="-275991808"/>
      </c:scatterChart>
      <c:valAx>
        <c:axId val="-275993984"/>
        <c:scaling>
          <c:orientation val="minMax"/>
          <c:max val="5"/>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Training Time (hours)</a:t>
                </a:r>
              </a:p>
            </c:rich>
          </c:tx>
          <c:layout>
            <c:manualLayout>
              <c:xMode val="edge"/>
              <c:yMode val="edge"/>
              <c:x val="0.32415976849047717"/>
              <c:y val="0.887014582653447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75991808"/>
        <c:crosses val="autoZero"/>
        <c:crossBetween val="midCat"/>
      </c:valAx>
      <c:valAx>
        <c:axId val="-2759918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solidFill>
                      <a:schemeClr val="tx1"/>
                    </a:solidFill>
                  </a:rPr>
                  <a:t>BLEU Score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75993984"/>
        <c:crosses val="autoZero"/>
        <c:crossBetween val="midCat"/>
      </c:valAx>
      <c:spPr>
        <a:noFill/>
        <a:ln>
          <a:noFill/>
        </a:ln>
        <a:effectLst/>
      </c:spPr>
    </c:plotArea>
    <c:legend>
      <c:legendPos val="r"/>
      <c:layout>
        <c:manualLayout>
          <c:xMode val="edge"/>
          <c:yMode val="edge"/>
          <c:x val="0.56534715211880571"/>
          <c:y val="0.43098404750483527"/>
          <c:w val="0.37625905736141962"/>
          <c:h val="0.22287495372834545"/>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74505741756522"/>
          <c:y val="7.1604874329002866E-2"/>
          <c:w val="0.7596262635790455"/>
          <c:h val="0.70228751988439919"/>
        </c:manualLayout>
      </c:layout>
      <c:scatterChart>
        <c:scatterStyle val="lineMarker"/>
        <c:varyColors val="0"/>
        <c:ser>
          <c:idx val="1"/>
          <c:order val="0"/>
          <c:tx>
            <c:v>Inception-v3 (MXNet)</c:v>
          </c:tx>
          <c:spPr>
            <a:ln w="19050" cap="rnd">
              <a:solidFill>
                <a:srgbClr val="002060">
                  <a:alpha val="99000"/>
                </a:srgbClr>
              </a:solidFill>
              <a:round/>
            </a:ln>
            <a:effectLst/>
          </c:spPr>
          <c:marker>
            <c:symbol val="square"/>
            <c:size val="7"/>
            <c:spPr>
              <a:solidFill>
                <a:srgbClr val="002060"/>
              </a:solidFill>
              <a:ln w="9525" cap="sq" cmpd="sng">
                <a:solidFill>
                  <a:schemeClr val="accent5">
                    <a:lumMod val="50000"/>
                  </a:schemeClr>
                </a:solidFill>
                <a:prstDash val="solid"/>
                <a:miter lim="800000"/>
              </a:ln>
              <a:effectLst/>
            </c:spPr>
          </c:marker>
          <c:dLbls>
            <c:delete val="1"/>
          </c:dLbls>
          <c:errBars>
            <c:errDir val="y"/>
            <c:errBarType val="minus"/>
            <c:errValType val="percentage"/>
            <c:noEndCap val="1"/>
            <c:val val="100"/>
            <c:spPr>
              <a:noFill/>
              <a:ln w="12700" cap="flat" cmpd="sng" algn="ctr">
                <a:solidFill>
                  <a:schemeClr val="bg2">
                    <a:lumMod val="75000"/>
                  </a:schemeClr>
                </a:solidFill>
                <a:prstDash val="lgDash"/>
                <a:round/>
              </a:ln>
              <a:effectLst/>
            </c:spPr>
          </c:errBars>
          <c:xVal>
            <c:numRef>
              <c:f>throughput!$A$3:$A$6</c:f>
              <c:numCache>
                <c:formatCode>General</c:formatCode>
                <c:ptCount val="4"/>
                <c:pt idx="0">
                  <c:v>4</c:v>
                </c:pt>
                <c:pt idx="1">
                  <c:v>8</c:v>
                </c:pt>
                <c:pt idx="2">
                  <c:v>16</c:v>
                </c:pt>
                <c:pt idx="3">
                  <c:v>32</c:v>
                </c:pt>
              </c:numCache>
            </c:numRef>
          </c:xVal>
          <c:yVal>
            <c:numRef>
              <c:f>throughput!$B$3:$B$6</c:f>
              <c:numCache>
                <c:formatCode>General</c:formatCode>
                <c:ptCount val="4"/>
                <c:pt idx="0">
                  <c:v>40</c:v>
                </c:pt>
                <c:pt idx="1">
                  <c:v>49</c:v>
                </c:pt>
                <c:pt idx="2">
                  <c:v>56.5</c:v>
                </c:pt>
                <c:pt idx="3">
                  <c:v>61</c:v>
                </c:pt>
              </c:numCache>
            </c:numRef>
          </c:yVal>
          <c:smooth val="0"/>
          <c:extLst>
            <c:ext xmlns:c16="http://schemas.microsoft.com/office/drawing/2014/chart" uri="{C3380CC4-5D6E-409C-BE32-E72D297353CC}">
              <c16:uniqueId val="{00000000-8899-4CBC-A701-506F2D5FBBA1}"/>
            </c:ext>
          </c:extLst>
        </c:ser>
        <c:ser>
          <c:idx val="0"/>
          <c:order val="1"/>
          <c:tx>
            <c:v>Inception-v3 (TF)</c:v>
          </c:tx>
          <c:spPr>
            <a:ln w="19050" cap="rnd">
              <a:solidFill>
                <a:srgbClr val="FF0000"/>
              </a:solidFill>
              <a:round/>
            </a:ln>
            <a:effectLst/>
          </c:spPr>
          <c:marker>
            <c:symbol val="triangle"/>
            <c:size val="7"/>
            <c:spPr>
              <a:solidFill>
                <a:srgbClr val="FF0000"/>
              </a:solidFill>
              <a:ln w="9525">
                <a:solidFill>
                  <a:srgbClr val="FF0000"/>
                </a:solidFill>
              </a:ln>
              <a:effectLst/>
            </c:spPr>
          </c:marker>
          <c:dLbls>
            <c:delete val="1"/>
          </c:dLbls>
          <c:xVal>
            <c:numRef>
              <c:f>throughput!$D$3:$D$6</c:f>
              <c:numCache>
                <c:formatCode>General</c:formatCode>
                <c:ptCount val="4"/>
                <c:pt idx="0">
                  <c:v>4</c:v>
                </c:pt>
                <c:pt idx="1">
                  <c:v>8</c:v>
                </c:pt>
                <c:pt idx="2">
                  <c:v>16</c:v>
                </c:pt>
                <c:pt idx="3">
                  <c:v>32</c:v>
                </c:pt>
              </c:numCache>
            </c:numRef>
          </c:xVal>
          <c:yVal>
            <c:numRef>
              <c:f>throughput!$E$3:$E$6</c:f>
              <c:numCache>
                <c:formatCode>General</c:formatCode>
                <c:ptCount val="4"/>
                <c:pt idx="0">
                  <c:v>33</c:v>
                </c:pt>
                <c:pt idx="1">
                  <c:v>39</c:v>
                </c:pt>
                <c:pt idx="2">
                  <c:v>42</c:v>
                </c:pt>
                <c:pt idx="3">
                  <c:v>44</c:v>
                </c:pt>
              </c:numCache>
            </c:numRef>
          </c:yVal>
          <c:smooth val="0"/>
          <c:extLst>
            <c:ext xmlns:c16="http://schemas.microsoft.com/office/drawing/2014/chart" uri="{C3380CC4-5D6E-409C-BE32-E72D297353CC}">
              <c16:uniqueId val="{00000001-8899-4CBC-A701-506F2D5FBBA1}"/>
            </c:ext>
          </c:extLst>
        </c:ser>
        <c:ser>
          <c:idx val="3"/>
          <c:order val="2"/>
          <c:tx>
            <c:v>Inception-v3 (CNTK)</c:v>
          </c:tx>
          <c:spPr>
            <a:ln w="19050" cap="rnd">
              <a:solidFill>
                <a:srgbClr val="66FF33"/>
              </a:solidFill>
              <a:round/>
            </a:ln>
            <a:effectLst/>
          </c:spPr>
          <c:marker>
            <c:symbol val="circle"/>
            <c:size val="7"/>
            <c:spPr>
              <a:solidFill>
                <a:srgbClr val="66FF33"/>
              </a:solidFill>
              <a:ln w="9525">
                <a:solidFill>
                  <a:srgbClr val="66FF33"/>
                </a:solidFill>
              </a:ln>
              <a:effectLst/>
            </c:spPr>
          </c:marker>
          <c:dLbls>
            <c:delete val="1"/>
          </c:dLbls>
          <c:xVal>
            <c:numRef>
              <c:f>throughput!$G$3:$G$7</c:f>
              <c:numCache>
                <c:formatCode>General</c:formatCode>
                <c:ptCount val="5"/>
                <c:pt idx="0">
                  <c:v>4</c:v>
                </c:pt>
                <c:pt idx="1">
                  <c:v>8</c:v>
                </c:pt>
                <c:pt idx="2">
                  <c:v>16</c:v>
                </c:pt>
                <c:pt idx="3">
                  <c:v>32</c:v>
                </c:pt>
                <c:pt idx="4">
                  <c:v>64</c:v>
                </c:pt>
              </c:numCache>
            </c:numRef>
          </c:xVal>
          <c:yVal>
            <c:numRef>
              <c:f>throughput!$H$3:$H$7</c:f>
              <c:numCache>
                <c:formatCode>General</c:formatCode>
                <c:ptCount val="5"/>
                <c:pt idx="0">
                  <c:v>41</c:v>
                </c:pt>
                <c:pt idx="1">
                  <c:v>50</c:v>
                </c:pt>
                <c:pt idx="2">
                  <c:v>55</c:v>
                </c:pt>
                <c:pt idx="3">
                  <c:v>59</c:v>
                </c:pt>
                <c:pt idx="4">
                  <c:v>62</c:v>
                </c:pt>
              </c:numCache>
            </c:numRef>
          </c:yVal>
          <c:smooth val="0"/>
          <c:extLst>
            <c:ext xmlns:c16="http://schemas.microsoft.com/office/drawing/2014/chart" uri="{C3380CC4-5D6E-409C-BE32-E72D297353CC}">
              <c16:uniqueId val="{00000002-8899-4CBC-A701-506F2D5FBBA1}"/>
            </c:ext>
          </c:extLst>
        </c:ser>
        <c:ser>
          <c:idx val="2"/>
          <c:order val="3"/>
          <c:tx>
            <c:v>Axis</c:v>
          </c:tx>
          <c:spPr>
            <a:ln w="19050"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throughput!$G$3:$G$7</c:f>
              <c:numCache>
                <c:formatCode>General</c:formatCode>
                <c:ptCount val="5"/>
                <c:pt idx="0">
                  <c:v>4</c:v>
                </c:pt>
                <c:pt idx="1">
                  <c:v>8</c:v>
                </c:pt>
                <c:pt idx="2">
                  <c:v>16</c:v>
                </c:pt>
                <c:pt idx="3">
                  <c:v>32</c:v>
                </c:pt>
                <c:pt idx="4">
                  <c:v>64</c:v>
                </c:pt>
              </c:numCache>
            </c:numRef>
          </c:xVal>
          <c:yVal>
            <c:numRef>
              <c:f>[2]throughput!$C$3:$C$8</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3-8899-4CBC-A701-506F2D5FBBA1}"/>
            </c:ext>
          </c:extLst>
        </c:ser>
        <c:dLbls>
          <c:dLblPos val="t"/>
          <c:showLegendKey val="0"/>
          <c:showVal val="1"/>
          <c:showCatName val="0"/>
          <c:showSerName val="0"/>
          <c:showPercent val="0"/>
          <c:showBubbleSize val="0"/>
        </c:dLbls>
        <c:axId val="-439931344"/>
        <c:axId val="-439929712"/>
      </c:scatterChart>
      <c:valAx>
        <c:axId val="-439931344"/>
        <c:scaling>
          <c:orientation val="minMax"/>
          <c:max val="64"/>
          <c:min val="0"/>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Mini-batch size</a:t>
                </a:r>
              </a:p>
            </c:rich>
          </c:tx>
          <c:layout>
            <c:manualLayout>
              <c:xMode val="edge"/>
              <c:yMode val="edge"/>
              <c:x val="0.45849186029660405"/>
              <c:y val="0.90163925185441618"/>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39929712"/>
        <c:crosses val="autoZero"/>
        <c:crossBetween val="midCat"/>
      </c:valAx>
      <c:valAx>
        <c:axId val="-439929712"/>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solidFill>
                      <a:sysClr val="windowText" lastClr="000000"/>
                    </a:solidFill>
                  </a:rPr>
                  <a:t>Throughpt (samples/s)</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39931344"/>
        <c:crosses val="autoZero"/>
        <c:crossBetween val="midCat"/>
        <c:majorUnit val="20"/>
      </c:valAx>
      <c:spPr>
        <a:solidFill>
          <a:schemeClr val="bg1"/>
        </a:solidFill>
        <a:ln>
          <a:solidFill>
            <a:schemeClr val="bg1"/>
          </a:solidFill>
          <a:prstDash val="sysDash"/>
        </a:ln>
        <a:effectLst>
          <a:softEdge rad="76200"/>
        </a:effectLst>
      </c:spPr>
    </c:plotArea>
    <c:legend>
      <c:legendPos val="r"/>
      <c:layout>
        <c:manualLayout>
          <c:xMode val="edge"/>
          <c:yMode val="edge"/>
          <c:x val="0.39799116303348853"/>
          <c:y val="0.47552762596996662"/>
          <c:w val="0.50915840065446361"/>
          <c:h val="0.1860361350180065"/>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283267889869291"/>
          <c:y val="7.1604874329002866E-2"/>
          <c:w val="0.73453864209791775"/>
          <c:h val="0.70228751988439919"/>
        </c:manualLayout>
      </c:layout>
      <c:scatterChart>
        <c:scatterStyle val="lineMarker"/>
        <c:varyColors val="0"/>
        <c:ser>
          <c:idx val="1"/>
          <c:order val="0"/>
          <c:tx>
            <c:v>Transformer (TF)</c:v>
          </c:tx>
          <c:spPr>
            <a:ln w="19050" cap="rnd">
              <a:solidFill>
                <a:srgbClr val="FF0000">
                  <a:alpha val="99000"/>
                </a:srgbClr>
              </a:solidFill>
              <a:round/>
            </a:ln>
            <a:effectLst/>
          </c:spPr>
          <c:marker>
            <c:symbol val="triangle"/>
            <c:size val="7"/>
            <c:spPr>
              <a:solidFill>
                <a:srgbClr val="FF0000"/>
              </a:solidFill>
              <a:ln w="9525" cap="sq" cmpd="sng">
                <a:solidFill>
                  <a:srgbClr val="FF0000"/>
                </a:solidFill>
                <a:prstDash val="solid"/>
                <a:miter lim="800000"/>
              </a:ln>
              <a:effectLst/>
            </c:spPr>
          </c:marker>
          <c:errBars>
            <c:errDir val="y"/>
            <c:errBarType val="minus"/>
            <c:errValType val="percentage"/>
            <c:noEndCap val="1"/>
            <c:val val="100"/>
            <c:spPr>
              <a:noFill/>
              <a:ln w="12700" cap="flat" cmpd="sng" algn="ctr">
                <a:solidFill>
                  <a:schemeClr val="bg2">
                    <a:lumMod val="75000"/>
                  </a:schemeClr>
                </a:solidFill>
                <a:prstDash val="lgDash"/>
                <a:round/>
              </a:ln>
              <a:effectLst/>
            </c:spPr>
          </c:errBars>
          <c:xVal>
            <c:numRef>
              <c:f>throughput!$A$2:$A$6</c:f>
              <c:numCache>
                <c:formatCode>General</c:formatCode>
                <c:ptCount val="5"/>
                <c:pt idx="0">
                  <c:v>64</c:v>
                </c:pt>
                <c:pt idx="1">
                  <c:v>256</c:v>
                </c:pt>
                <c:pt idx="2">
                  <c:v>1024</c:v>
                </c:pt>
                <c:pt idx="3">
                  <c:v>2048</c:v>
                </c:pt>
                <c:pt idx="4">
                  <c:v>4096</c:v>
                </c:pt>
              </c:numCache>
            </c:numRef>
          </c:xVal>
          <c:yVal>
            <c:numRef>
              <c:f>throughput!$B$2:$B$6</c:f>
              <c:numCache>
                <c:formatCode>General</c:formatCode>
                <c:ptCount val="5"/>
                <c:pt idx="0">
                  <c:v>1063</c:v>
                </c:pt>
                <c:pt idx="1">
                  <c:v>2947</c:v>
                </c:pt>
                <c:pt idx="2">
                  <c:v>4405</c:v>
                </c:pt>
                <c:pt idx="3">
                  <c:v>4932</c:v>
                </c:pt>
                <c:pt idx="4">
                  <c:v>5383</c:v>
                </c:pt>
              </c:numCache>
            </c:numRef>
          </c:yVal>
          <c:smooth val="0"/>
          <c:extLst>
            <c:ext xmlns:c16="http://schemas.microsoft.com/office/drawing/2014/chart" uri="{C3380CC4-5D6E-409C-BE32-E72D297353CC}">
              <c16:uniqueId val="{00000000-41B6-4868-9B67-61D380B81BE3}"/>
            </c:ext>
          </c:extLst>
        </c:ser>
        <c:ser>
          <c:idx val="2"/>
          <c:order val="1"/>
          <c:tx>
            <c:v>Axis</c:v>
          </c:tx>
          <c:spPr>
            <a:ln w="19050" cap="rnd">
              <a:noFill/>
              <a:round/>
            </a:ln>
            <a:effectLst/>
          </c:spPr>
          <c:marker>
            <c:symbol val="none"/>
          </c:marker>
          <c:dLbls>
            <c:dLbl>
              <c:idx val="1"/>
              <c:layout>
                <c:manualLayout>
                  <c:x val="-1.8815716110845832E-2"/>
                  <c:y val="8.4669554620467574E-2"/>
                </c:manualLayout>
              </c:layout>
              <c:dLblPos val="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1B6-4868-9B67-61D380B81BE3}"/>
                </c:ext>
              </c:extLst>
            </c:dLbl>
            <c:dLbl>
              <c:idx val="2"/>
              <c:layout>
                <c:manualLayout>
                  <c:x val="-4.5471313934544025E-2"/>
                  <c:y val="8.4669554620467574E-2"/>
                </c:manualLayout>
              </c:layout>
              <c:dLblPos val="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41B6-4868-9B67-61D380B81BE3}"/>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b"/>
            <c:showLegendKey val="0"/>
            <c:showVal val="0"/>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throughput!$A$2:$A$6</c:f>
              <c:numCache>
                <c:formatCode>General</c:formatCode>
                <c:ptCount val="5"/>
                <c:pt idx="0">
                  <c:v>64</c:v>
                </c:pt>
                <c:pt idx="1">
                  <c:v>256</c:v>
                </c:pt>
                <c:pt idx="2">
                  <c:v>1024</c:v>
                </c:pt>
                <c:pt idx="3">
                  <c:v>2048</c:v>
                </c:pt>
                <c:pt idx="4">
                  <c:v>4096</c:v>
                </c:pt>
              </c:numCache>
            </c:numRef>
          </c:xVal>
          <c:yVal>
            <c:numRef>
              <c:f>[2]throughput!$C$3:$C$8</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3-41B6-4868-9B67-61D380B81BE3}"/>
            </c:ext>
          </c:extLst>
        </c:ser>
        <c:dLbls>
          <c:showLegendKey val="0"/>
          <c:showVal val="0"/>
          <c:showCatName val="0"/>
          <c:showSerName val="0"/>
          <c:showPercent val="0"/>
          <c:showBubbleSize val="0"/>
        </c:dLbls>
        <c:axId val="-439931344"/>
        <c:axId val="-439929712"/>
      </c:scatterChart>
      <c:valAx>
        <c:axId val="-439931344"/>
        <c:scaling>
          <c:orientation val="minMax"/>
          <c:max val="4096"/>
          <c:min val="0"/>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Mini-batch size</a:t>
                </a:r>
              </a:p>
            </c:rich>
          </c:tx>
          <c:layout>
            <c:manualLayout>
              <c:xMode val="edge"/>
              <c:yMode val="edge"/>
              <c:x val="0.45849186029660405"/>
              <c:y val="0.90163925185441618"/>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39929712"/>
        <c:crosses val="autoZero"/>
        <c:crossBetween val="midCat"/>
      </c:valAx>
      <c:valAx>
        <c:axId val="-439929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Throughpt (samples/s)</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39931344"/>
        <c:crosses val="autoZero"/>
        <c:crossBetween val="midCat"/>
        <c:majorUnit val="1500"/>
      </c:valAx>
      <c:spPr>
        <a:solidFill>
          <a:schemeClr val="bg1"/>
        </a:solidFill>
        <a:ln>
          <a:solidFill>
            <a:schemeClr val="bg1"/>
          </a:solidFill>
          <a:prstDash val="sysDash"/>
        </a:ln>
        <a:effectLst>
          <a:softEdge rad="76200"/>
        </a:effectLst>
      </c:spPr>
    </c:plotArea>
    <c:legend>
      <c:legendPos val="r"/>
      <c:layout>
        <c:manualLayout>
          <c:xMode val="edge"/>
          <c:yMode val="edge"/>
          <c:x val="0.58395193931383593"/>
          <c:y val="0.28684914090725699"/>
          <c:w val="0.32303513192725747"/>
          <c:h val="9.7888610154144781E-2"/>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11204097896165"/>
          <c:y val="7.1604874329002866E-2"/>
          <c:w val="0.76132141143828025"/>
          <c:h val="0.68789115381071519"/>
        </c:manualLayout>
      </c:layout>
      <c:scatterChart>
        <c:scatterStyle val="lineMarker"/>
        <c:varyColors val="0"/>
        <c:ser>
          <c:idx val="0"/>
          <c:order val="0"/>
          <c:tx>
            <c:v>NMT (TF)</c:v>
          </c:tx>
          <c:spPr>
            <a:ln w="19050" cap="rnd">
              <a:solidFill>
                <a:srgbClr val="FF0000"/>
              </a:solidFill>
              <a:round/>
            </a:ln>
            <a:effectLst/>
          </c:spPr>
          <c:marker>
            <c:symbol val="triangle"/>
            <c:size val="7"/>
            <c:spPr>
              <a:solidFill>
                <a:srgbClr val="FF0000"/>
              </a:solidFill>
              <a:ln w="9525" cap="rnd">
                <a:solidFill>
                  <a:srgbClr val="FF0000"/>
                </a:solidFill>
                <a:round/>
              </a:ln>
              <a:effectLst/>
            </c:spPr>
          </c:marker>
          <c:xVal>
            <c:numRef>
              <c:f>throughput!$A$3:$A$8</c:f>
              <c:numCache>
                <c:formatCode>General</c:formatCode>
                <c:ptCount val="6"/>
                <c:pt idx="0">
                  <c:v>4</c:v>
                </c:pt>
                <c:pt idx="1">
                  <c:v>8</c:v>
                </c:pt>
                <c:pt idx="2">
                  <c:v>16</c:v>
                </c:pt>
                <c:pt idx="3">
                  <c:v>32</c:v>
                </c:pt>
                <c:pt idx="4">
                  <c:v>64</c:v>
                </c:pt>
                <c:pt idx="5">
                  <c:v>128</c:v>
                </c:pt>
              </c:numCache>
            </c:numRef>
          </c:xVal>
          <c:yVal>
            <c:numRef>
              <c:f>throughput!$B$3:$B$8</c:f>
              <c:numCache>
                <c:formatCode>General</c:formatCode>
                <c:ptCount val="6"/>
                <c:pt idx="0">
                  <c:v>28</c:v>
                </c:pt>
                <c:pt idx="1">
                  <c:v>52</c:v>
                </c:pt>
                <c:pt idx="2">
                  <c:v>102</c:v>
                </c:pt>
                <c:pt idx="3">
                  <c:v>169</c:v>
                </c:pt>
                <c:pt idx="4">
                  <c:v>272</c:v>
                </c:pt>
                <c:pt idx="5">
                  <c:v>365</c:v>
                </c:pt>
              </c:numCache>
            </c:numRef>
          </c:yVal>
          <c:smooth val="0"/>
          <c:extLst>
            <c:ext xmlns:c16="http://schemas.microsoft.com/office/drawing/2014/chart" uri="{C3380CC4-5D6E-409C-BE32-E72D297353CC}">
              <c16:uniqueId val="{00000000-0519-407E-B74D-DE9E5B73F7F8}"/>
            </c:ext>
          </c:extLst>
        </c:ser>
        <c:ser>
          <c:idx val="1"/>
          <c:order val="1"/>
          <c:tx>
            <c:v>Sockeye (MXNet)</c:v>
          </c:tx>
          <c:spPr>
            <a:ln w="19050" cap="rnd">
              <a:solidFill>
                <a:schemeClr val="accent1">
                  <a:lumMod val="75000"/>
                </a:schemeClr>
              </a:solidFill>
              <a:round/>
            </a:ln>
            <a:effectLst/>
          </c:spPr>
          <c:marker>
            <c:symbol val="star"/>
            <c:size val="7"/>
            <c:spPr>
              <a:solidFill>
                <a:schemeClr val="accent1">
                  <a:lumMod val="75000"/>
                </a:schemeClr>
              </a:solidFill>
              <a:ln w="9525" cap="sq" cmpd="sng">
                <a:solidFill>
                  <a:schemeClr val="accent1">
                    <a:lumMod val="75000"/>
                  </a:schemeClr>
                </a:solidFill>
                <a:prstDash val="solid"/>
                <a:miter lim="800000"/>
              </a:ln>
              <a:effectLst/>
            </c:spPr>
          </c:marker>
          <c:errBars>
            <c:errDir val="y"/>
            <c:errBarType val="both"/>
            <c:errValType val="percentage"/>
            <c:noEndCap val="1"/>
            <c:val val="5"/>
            <c:spPr>
              <a:noFill/>
              <a:ln w="9525" cap="flat" cmpd="sng" algn="ctr">
                <a:solidFill>
                  <a:schemeClr val="tx1">
                    <a:lumMod val="65000"/>
                    <a:lumOff val="35000"/>
                  </a:schemeClr>
                </a:solidFill>
                <a:round/>
              </a:ln>
              <a:effectLst/>
            </c:spPr>
          </c:errBars>
          <c:xVal>
            <c:numRef>
              <c:f>throughput!$E$3:$E$8</c:f>
              <c:numCache>
                <c:formatCode>General</c:formatCode>
                <c:ptCount val="6"/>
                <c:pt idx="0">
                  <c:v>4</c:v>
                </c:pt>
                <c:pt idx="1">
                  <c:v>8</c:v>
                </c:pt>
                <c:pt idx="2">
                  <c:v>16</c:v>
                </c:pt>
                <c:pt idx="3">
                  <c:v>32</c:v>
                </c:pt>
                <c:pt idx="4">
                  <c:v>64</c:v>
                </c:pt>
                <c:pt idx="5">
                  <c:v>128</c:v>
                </c:pt>
              </c:numCache>
            </c:numRef>
          </c:xVal>
          <c:yVal>
            <c:numRef>
              <c:f>throughput!$F$3:$F$8</c:f>
              <c:numCache>
                <c:formatCode>General</c:formatCode>
                <c:ptCount val="6"/>
                <c:pt idx="0">
                  <c:v>37</c:v>
                </c:pt>
                <c:pt idx="1">
                  <c:v>70</c:v>
                </c:pt>
                <c:pt idx="2">
                  <c:v>110</c:v>
                </c:pt>
                <c:pt idx="3">
                  <c:v>142</c:v>
                </c:pt>
                <c:pt idx="4">
                  <c:v>229</c:v>
                </c:pt>
              </c:numCache>
            </c:numRef>
          </c:yVal>
          <c:smooth val="0"/>
          <c:extLst>
            <c:ext xmlns:c16="http://schemas.microsoft.com/office/drawing/2014/chart" uri="{C3380CC4-5D6E-409C-BE32-E72D297353CC}">
              <c16:uniqueId val="{00000001-0519-407E-B74D-DE9E5B73F7F8}"/>
            </c:ext>
          </c:extLst>
        </c:ser>
        <c:ser>
          <c:idx val="2"/>
          <c:order val="2"/>
          <c:tx>
            <c:v>“坐标轴“</c:v>
          </c:tx>
          <c:spPr>
            <a:ln w="19050" cap="rnd">
              <a:noFill/>
              <a:round/>
            </a:ln>
            <a:effectLst/>
          </c:spPr>
          <c:marker>
            <c:symbol val="none"/>
          </c:marker>
          <c:dLbls>
            <c:dLbl>
              <c:idx val="0"/>
              <c:layout>
                <c:manualLayout>
                  <c:x val="-3.7666040135093552E-2"/>
                  <c:y val="8.4669517113311346E-2"/>
                </c:manualLayout>
              </c:layout>
              <c:dLblPos val="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519-407E-B74D-DE9E5B73F7F8}"/>
                </c:ext>
              </c:extLst>
            </c:dLbl>
            <c:dLbl>
              <c:idx val="1"/>
              <c:layout>
                <c:manualLayout>
                  <c:x val="-3.1388366779244656E-2"/>
                  <c:y val="8.4669517113311346E-2"/>
                </c:manualLayout>
              </c:layout>
              <c:dLblPos val="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519-407E-B74D-DE9E5B73F7F8}"/>
                </c:ext>
              </c:extLst>
            </c:dLbl>
            <c:dLbl>
              <c:idx val="2"/>
              <c:layout>
                <c:manualLayout>
                  <c:x val="-3.9235458474055782E-2"/>
                  <c:y val="8.4669517113311346E-2"/>
                </c:manualLayout>
              </c:layout>
              <c:dLblPos val="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0519-407E-B74D-DE9E5B73F7F8}"/>
                </c:ext>
              </c:extLst>
            </c:dLbl>
            <c:dLbl>
              <c:idx val="3"/>
              <c:layout>
                <c:manualLayout>
                  <c:x val="-4.5513131829904713E-2"/>
                  <c:y val="8.4669517113311346E-2"/>
                </c:manualLayout>
              </c:layout>
              <c:dLblPos val="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0519-407E-B74D-DE9E5B73F7F8}"/>
                </c:ext>
              </c:extLst>
            </c:dLbl>
            <c:dLbl>
              <c:idx val="4"/>
              <c:layout>
                <c:manualLayout>
                  <c:x val="-4.5513131829904713E-2"/>
                  <c:y val="8.4669517113311346E-2"/>
                </c:manualLayout>
              </c:layout>
              <c:dLblPos val="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0519-407E-B74D-DE9E5B73F7F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
            <c:showLegendKey val="0"/>
            <c:showVal val="0"/>
            <c:showCatName val="1"/>
            <c:showSerName val="0"/>
            <c:showPercent val="0"/>
            <c:showBubbleSize val="0"/>
            <c:separator>. </c:separator>
            <c:showLeaderLines val="0"/>
            <c:extLst>
              <c:ext xmlns:c15="http://schemas.microsoft.com/office/drawing/2012/chart" uri="{CE6537A1-D6FC-4f65-9D91-7224C49458BB}">
                <c15:showLeaderLines val="0"/>
              </c:ext>
            </c:extLst>
          </c:dLbls>
          <c:errBars>
            <c:errDir val="x"/>
            <c:errBarType val="minus"/>
            <c:errValType val="percentage"/>
            <c:noEndCap val="1"/>
            <c:val val="5"/>
            <c:spPr>
              <a:noFill/>
              <a:ln w="9525" cap="flat" cmpd="sng" algn="ctr">
                <a:solidFill>
                  <a:schemeClr val="tx1">
                    <a:lumMod val="65000"/>
                    <a:lumOff val="35000"/>
                  </a:schemeClr>
                </a:solidFill>
                <a:round/>
              </a:ln>
              <a:effectLst/>
            </c:spPr>
          </c:errBars>
          <c:errBars>
            <c:errDir val="y"/>
            <c:errBarType val="both"/>
            <c:errValType val="percentage"/>
            <c:noEndCap val="0"/>
            <c:val val="5"/>
            <c:spPr>
              <a:noFill/>
              <a:ln w="9525" cap="flat" cmpd="sng" algn="ctr">
                <a:solidFill>
                  <a:schemeClr val="tx1">
                    <a:lumMod val="65000"/>
                    <a:lumOff val="35000"/>
                  </a:schemeClr>
                </a:solidFill>
                <a:round/>
              </a:ln>
              <a:effectLst/>
            </c:spPr>
          </c:errBars>
          <c:xVal>
            <c:numRef>
              <c:f>throughput!$A$3:$A$8</c:f>
              <c:numCache>
                <c:formatCode>General</c:formatCode>
                <c:ptCount val="6"/>
                <c:pt idx="0">
                  <c:v>4</c:v>
                </c:pt>
                <c:pt idx="1">
                  <c:v>8</c:v>
                </c:pt>
                <c:pt idx="2">
                  <c:v>16</c:v>
                </c:pt>
                <c:pt idx="3">
                  <c:v>32</c:v>
                </c:pt>
                <c:pt idx="4">
                  <c:v>64</c:v>
                </c:pt>
                <c:pt idx="5">
                  <c:v>128</c:v>
                </c:pt>
              </c:numCache>
            </c:numRef>
          </c:xVal>
          <c:yVal>
            <c:numRef>
              <c:f>throughput!$C$3:$C$8</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7-0519-407E-B74D-DE9E5B73F7F8}"/>
            </c:ext>
          </c:extLst>
        </c:ser>
        <c:dLbls>
          <c:showLegendKey val="0"/>
          <c:showVal val="0"/>
          <c:showCatName val="0"/>
          <c:showSerName val="0"/>
          <c:showPercent val="0"/>
          <c:showBubbleSize val="0"/>
        </c:dLbls>
        <c:axId val="-439931344"/>
        <c:axId val="-439929712"/>
      </c:scatterChart>
      <c:valAx>
        <c:axId val="-439931344"/>
        <c:scaling>
          <c:orientation val="minMax"/>
          <c:max val="128"/>
          <c:min val="0"/>
        </c:scaling>
        <c:delete val="0"/>
        <c:axPos val="b"/>
        <c:majorGridlines>
          <c:spPr>
            <a:ln w="9525" cap="flat" cmpd="sng" algn="ctr">
              <a:solidFill>
                <a:schemeClr val="bg1"/>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Mini-batch size</a:t>
                </a:r>
              </a:p>
            </c:rich>
          </c:tx>
          <c:layout>
            <c:manualLayout>
              <c:xMode val="edge"/>
              <c:yMode val="edge"/>
              <c:x val="0.39930599986265247"/>
              <c:y val="0.8869197811310590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39929712"/>
        <c:crosses val="autoZero"/>
        <c:crossBetween val="midCat"/>
      </c:valAx>
      <c:valAx>
        <c:axId val="-439929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Throughpt (samples/s)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39931344"/>
        <c:crosses val="autoZero"/>
        <c:crossBetween val="midCat"/>
        <c:majorUnit val="100"/>
      </c:valAx>
      <c:spPr>
        <a:solidFill>
          <a:schemeClr val="bg1"/>
        </a:solidFill>
        <a:ln>
          <a:solidFill>
            <a:schemeClr val="bg1"/>
          </a:solidFill>
          <a:prstDash val="sysDash"/>
        </a:ln>
        <a:effectLst>
          <a:softEdge rad="76200"/>
        </a:effectLst>
      </c:spPr>
    </c:plotArea>
    <c:legend>
      <c:legendPos val="r"/>
      <c:legendEntry>
        <c:idx val="2"/>
        <c:delete val="1"/>
      </c:legendEntry>
      <c:layout>
        <c:manualLayout>
          <c:xMode val="edge"/>
          <c:yMode val="edge"/>
          <c:x val="0.50351891220777223"/>
          <c:y val="0.50293608998575368"/>
          <c:w val="0.40652895999479077"/>
          <c:h val="0.18230789188160351"/>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52148325129652"/>
          <c:y val="7.1604874329002866E-2"/>
          <c:w val="0.78784983774531425"/>
          <c:h val="0.68540986780058499"/>
        </c:manualLayout>
      </c:layout>
      <c:scatterChart>
        <c:scatterStyle val="lineMarker"/>
        <c:varyColors val="0"/>
        <c:ser>
          <c:idx val="1"/>
          <c:order val="0"/>
          <c:tx>
            <c:v>Deep Speech 2 (MXNet)</c:v>
          </c:tx>
          <c:spPr>
            <a:ln w="19050" cap="rnd">
              <a:solidFill>
                <a:schemeClr val="accent1">
                  <a:lumMod val="75000"/>
                  <a:alpha val="99000"/>
                </a:schemeClr>
              </a:solidFill>
              <a:round/>
            </a:ln>
            <a:effectLst/>
          </c:spPr>
          <c:marker>
            <c:symbol val="square"/>
            <c:size val="7"/>
            <c:spPr>
              <a:solidFill>
                <a:schemeClr val="accent1">
                  <a:lumMod val="75000"/>
                </a:schemeClr>
              </a:solidFill>
              <a:ln w="9525" cap="sq" cmpd="sng">
                <a:solidFill>
                  <a:schemeClr val="accent1">
                    <a:lumMod val="75000"/>
                  </a:schemeClr>
                </a:solidFill>
                <a:prstDash val="solid"/>
                <a:miter lim="800000"/>
              </a:ln>
              <a:effectLst/>
            </c:spPr>
          </c:marker>
          <c:errBars>
            <c:errDir val="y"/>
            <c:errBarType val="minus"/>
            <c:errValType val="percentage"/>
            <c:noEndCap val="1"/>
            <c:val val="100"/>
            <c:spPr>
              <a:noFill/>
              <a:ln w="12700" cap="flat" cmpd="sng" algn="ctr">
                <a:solidFill>
                  <a:schemeClr val="bg2">
                    <a:lumMod val="75000"/>
                  </a:schemeClr>
                </a:solidFill>
                <a:prstDash val="lgDash"/>
                <a:round/>
              </a:ln>
              <a:effectLst/>
            </c:spPr>
          </c:errBars>
          <c:xVal>
            <c:numRef>
              <c:f>throughput!$A$2:$A$5</c:f>
              <c:numCache>
                <c:formatCode>General</c:formatCode>
                <c:ptCount val="4"/>
                <c:pt idx="0">
                  <c:v>1</c:v>
                </c:pt>
                <c:pt idx="1">
                  <c:v>2</c:v>
                </c:pt>
                <c:pt idx="2">
                  <c:v>3</c:v>
                </c:pt>
                <c:pt idx="3">
                  <c:v>4</c:v>
                </c:pt>
              </c:numCache>
            </c:numRef>
          </c:xVal>
          <c:yVal>
            <c:numRef>
              <c:f>throughput!$B$2:$B$5</c:f>
              <c:numCache>
                <c:formatCode>General</c:formatCode>
                <c:ptCount val="4"/>
                <c:pt idx="0">
                  <c:v>1.1549594320486816</c:v>
                </c:pt>
                <c:pt idx="1">
                  <c:v>1.7430701330108829</c:v>
                </c:pt>
                <c:pt idx="2">
                  <c:v>2.4957054337464251</c:v>
                </c:pt>
                <c:pt idx="3">
                  <c:v>3.3422710265170004</c:v>
                </c:pt>
              </c:numCache>
            </c:numRef>
          </c:yVal>
          <c:smooth val="0"/>
          <c:extLst>
            <c:ext xmlns:c16="http://schemas.microsoft.com/office/drawing/2014/chart" uri="{C3380CC4-5D6E-409C-BE32-E72D297353CC}">
              <c16:uniqueId val="{00000000-6E52-4E39-A425-292789D0457E}"/>
            </c:ext>
          </c:extLst>
        </c:ser>
        <c:dLbls>
          <c:showLegendKey val="0"/>
          <c:showVal val="0"/>
          <c:showCatName val="0"/>
          <c:showSerName val="0"/>
          <c:showPercent val="0"/>
          <c:showBubbleSize val="0"/>
        </c:dLbls>
        <c:axId val="-439931344"/>
        <c:axId val="-439929712"/>
      </c:scatterChart>
      <c:valAx>
        <c:axId val="-439931344"/>
        <c:scaling>
          <c:orientation val="minMax"/>
          <c:max val="5"/>
          <c:min val="0"/>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Mini-batch size</a:t>
                </a:r>
              </a:p>
            </c:rich>
          </c:tx>
          <c:layout>
            <c:manualLayout>
              <c:xMode val="edge"/>
              <c:yMode val="edge"/>
              <c:x val="0.43654017007234419"/>
              <c:y val="0.8812938470105071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39929712"/>
        <c:crosses val="autoZero"/>
        <c:crossBetween val="midCat"/>
        <c:majorUnit val="1"/>
      </c:valAx>
      <c:valAx>
        <c:axId val="-439929712"/>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Throughput</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39931344"/>
        <c:crosses val="autoZero"/>
        <c:crossBetween val="midCat"/>
        <c:majorUnit val="1"/>
      </c:valAx>
      <c:spPr>
        <a:solidFill>
          <a:schemeClr val="bg1"/>
        </a:solidFill>
        <a:ln>
          <a:solidFill>
            <a:schemeClr val="bg1"/>
          </a:solidFill>
          <a:prstDash val="sysDash"/>
        </a:ln>
        <a:effectLst>
          <a:softEdge rad="76200"/>
        </a:effectLst>
      </c:spPr>
    </c:plotArea>
    <c:legend>
      <c:legendPos val="r"/>
      <c:layout>
        <c:manualLayout>
          <c:xMode val="edge"/>
          <c:yMode val="edge"/>
          <c:x val="0.18788233312904368"/>
          <c:y val="0.1098451641539933"/>
          <c:w val="0.37308429095122086"/>
          <c:h val="0.19521728980346173"/>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608820952843288"/>
          <c:y val="7.1604874329002866E-2"/>
          <c:w val="0.73934522980780248"/>
          <c:h val="0.68789115381071519"/>
        </c:manualLayout>
      </c:layout>
      <c:scatterChart>
        <c:scatterStyle val="lineMarker"/>
        <c:varyColors val="0"/>
        <c:ser>
          <c:idx val="0"/>
          <c:order val="0"/>
          <c:tx>
            <c:v>NMT (TF)</c:v>
          </c:tx>
          <c:spPr>
            <a:ln w="19050" cap="rnd">
              <a:solidFill>
                <a:srgbClr val="FF0000"/>
              </a:solidFill>
              <a:round/>
            </a:ln>
            <a:effectLst/>
          </c:spPr>
          <c:marker>
            <c:symbol val="triangle"/>
            <c:size val="7"/>
            <c:spPr>
              <a:solidFill>
                <a:srgbClr val="FF0000"/>
              </a:solidFill>
              <a:ln w="9525" cap="rnd">
                <a:solidFill>
                  <a:srgbClr val="FF0000"/>
                </a:solidFill>
                <a:round/>
              </a:ln>
              <a:effectLst/>
            </c:spPr>
          </c:marker>
          <c:xVal>
            <c:numRef>
              <c:f>occupation!$A$3:$A$8</c:f>
              <c:numCache>
                <c:formatCode>General</c:formatCode>
                <c:ptCount val="6"/>
                <c:pt idx="0">
                  <c:v>4</c:v>
                </c:pt>
                <c:pt idx="1">
                  <c:v>8</c:v>
                </c:pt>
                <c:pt idx="2">
                  <c:v>16</c:v>
                </c:pt>
                <c:pt idx="3">
                  <c:v>32</c:v>
                </c:pt>
                <c:pt idx="4">
                  <c:v>64</c:v>
                </c:pt>
                <c:pt idx="5">
                  <c:v>128</c:v>
                </c:pt>
              </c:numCache>
            </c:numRef>
          </c:xVal>
          <c:yVal>
            <c:numRef>
              <c:f>occupation!$B$3:$B$8</c:f>
              <c:numCache>
                <c:formatCode>0.00%</c:formatCode>
                <c:ptCount val="6"/>
                <c:pt idx="0">
                  <c:v>0.39100000000000001</c:v>
                </c:pt>
                <c:pt idx="1">
                  <c:v>0.437</c:v>
                </c:pt>
                <c:pt idx="2">
                  <c:v>0.496</c:v>
                </c:pt>
                <c:pt idx="3" formatCode="0%">
                  <c:v>0.64</c:v>
                </c:pt>
                <c:pt idx="4">
                  <c:v>0.68400000000000005</c:v>
                </c:pt>
                <c:pt idx="5">
                  <c:v>0.82299999999999995</c:v>
                </c:pt>
              </c:numCache>
            </c:numRef>
          </c:yVal>
          <c:smooth val="0"/>
          <c:extLst>
            <c:ext xmlns:c16="http://schemas.microsoft.com/office/drawing/2014/chart" uri="{C3380CC4-5D6E-409C-BE32-E72D297353CC}">
              <c16:uniqueId val="{00000000-5A1D-47CD-BBA9-CF8668133107}"/>
            </c:ext>
          </c:extLst>
        </c:ser>
        <c:ser>
          <c:idx val="1"/>
          <c:order val="1"/>
          <c:tx>
            <c:v>Sockeye (MXNet)</c:v>
          </c:tx>
          <c:spPr>
            <a:ln w="19050" cap="rnd">
              <a:solidFill>
                <a:schemeClr val="accent1">
                  <a:lumMod val="75000"/>
                </a:schemeClr>
              </a:solidFill>
              <a:round/>
            </a:ln>
            <a:effectLst/>
          </c:spPr>
          <c:marker>
            <c:symbol val="star"/>
            <c:size val="7"/>
            <c:spPr>
              <a:solidFill>
                <a:schemeClr val="accent1">
                  <a:lumMod val="75000"/>
                </a:schemeClr>
              </a:solidFill>
              <a:ln w="9525" cap="sq" cmpd="sng">
                <a:solidFill>
                  <a:schemeClr val="accent1">
                    <a:lumMod val="75000"/>
                  </a:schemeClr>
                </a:solidFill>
                <a:prstDash val="solid"/>
                <a:miter lim="800000"/>
              </a:ln>
              <a:effectLst/>
            </c:spPr>
          </c:marker>
          <c:errBars>
            <c:errDir val="y"/>
            <c:errBarType val="both"/>
            <c:errValType val="percentage"/>
            <c:noEndCap val="1"/>
            <c:val val="5"/>
            <c:spPr>
              <a:noFill/>
              <a:ln w="9525" cap="flat" cmpd="sng" algn="ctr">
                <a:solidFill>
                  <a:schemeClr val="tx1">
                    <a:lumMod val="65000"/>
                    <a:lumOff val="35000"/>
                  </a:schemeClr>
                </a:solidFill>
                <a:round/>
              </a:ln>
              <a:effectLst/>
            </c:spPr>
          </c:errBars>
          <c:xVal>
            <c:numRef>
              <c:f>occupation!$E$3:$E$7</c:f>
              <c:numCache>
                <c:formatCode>General</c:formatCode>
                <c:ptCount val="5"/>
                <c:pt idx="0">
                  <c:v>4</c:v>
                </c:pt>
                <c:pt idx="1">
                  <c:v>8</c:v>
                </c:pt>
                <c:pt idx="2">
                  <c:v>16</c:v>
                </c:pt>
                <c:pt idx="3">
                  <c:v>32</c:v>
                </c:pt>
                <c:pt idx="4">
                  <c:v>64</c:v>
                </c:pt>
              </c:numCache>
            </c:numRef>
          </c:xVal>
          <c:yVal>
            <c:numRef>
              <c:f>occupation!$F$3:$F$7</c:f>
              <c:numCache>
                <c:formatCode>0.00%</c:formatCode>
                <c:ptCount val="5"/>
                <c:pt idx="0">
                  <c:v>0.17499999999999999</c:v>
                </c:pt>
                <c:pt idx="1">
                  <c:v>0.223</c:v>
                </c:pt>
                <c:pt idx="2">
                  <c:v>0.313</c:v>
                </c:pt>
                <c:pt idx="3">
                  <c:v>0.36099999999999999</c:v>
                </c:pt>
                <c:pt idx="4">
                  <c:v>0.36599999999999999</c:v>
                </c:pt>
              </c:numCache>
            </c:numRef>
          </c:yVal>
          <c:smooth val="0"/>
          <c:extLst>
            <c:ext xmlns:c16="http://schemas.microsoft.com/office/drawing/2014/chart" uri="{C3380CC4-5D6E-409C-BE32-E72D297353CC}">
              <c16:uniqueId val="{00000001-5A1D-47CD-BBA9-CF8668133107}"/>
            </c:ext>
          </c:extLst>
        </c:ser>
        <c:ser>
          <c:idx val="2"/>
          <c:order val="2"/>
          <c:tx>
            <c:v>Axis</c:v>
          </c:tx>
          <c:spPr>
            <a:ln w="19050" cap="rnd">
              <a:noFill/>
              <a:round/>
            </a:ln>
            <a:effectLst/>
          </c:spPr>
          <c:marker>
            <c:symbol val="none"/>
          </c:marker>
          <c:dLbls>
            <c:dLbl>
              <c:idx val="0"/>
              <c:layout>
                <c:manualLayout>
                  <c:x val="-3.7666040135093552E-2"/>
                  <c:y val="8.4669517113311346E-2"/>
                </c:manualLayout>
              </c:layout>
              <c:dLblPos val="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5A1D-47CD-BBA9-CF8668133107}"/>
                </c:ext>
              </c:extLst>
            </c:dLbl>
            <c:dLbl>
              <c:idx val="1"/>
              <c:layout>
                <c:manualLayout>
                  <c:x val="-3.1388366779244656E-2"/>
                  <c:y val="8.4669517113311346E-2"/>
                </c:manualLayout>
              </c:layout>
              <c:dLblPos val="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A1D-47CD-BBA9-CF8668133107}"/>
                </c:ext>
              </c:extLst>
            </c:dLbl>
            <c:dLbl>
              <c:idx val="2"/>
              <c:layout>
                <c:manualLayout>
                  <c:x val="-3.9235458474055782E-2"/>
                  <c:y val="8.4669517113311346E-2"/>
                </c:manualLayout>
              </c:layout>
              <c:dLblPos val="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5A1D-47CD-BBA9-CF8668133107}"/>
                </c:ext>
              </c:extLst>
            </c:dLbl>
            <c:dLbl>
              <c:idx val="3"/>
              <c:layout>
                <c:manualLayout>
                  <c:x val="-4.5513131829904713E-2"/>
                  <c:y val="8.4669517113311346E-2"/>
                </c:manualLayout>
              </c:layout>
              <c:dLblPos val="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5A1D-47CD-BBA9-CF8668133107}"/>
                </c:ext>
              </c:extLst>
            </c:dLbl>
            <c:dLbl>
              <c:idx val="4"/>
              <c:layout>
                <c:manualLayout>
                  <c:x val="-4.5513131829904713E-2"/>
                  <c:y val="8.4669517113311346E-2"/>
                </c:manualLayout>
              </c:layout>
              <c:dLblPos val="r"/>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5A1D-47CD-BBA9-CF866813310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
            <c:showLegendKey val="0"/>
            <c:showVal val="0"/>
            <c:showCatName val="1"/>
            <c:showSerName val="0"/>
            <c:showPercent val="0"/>
            <c:showBubbleSize val="0"/>
            <c:separator>. </c:separator>
            <c:showLeaderLines val="0"/>
            <c:extLst>
              <c:ext xmlns:c15="http://schemas.microsoft.com/office/drawing/2012/chart" uri="{CE6537A1-D6FC-4f65-9D91-7224C49458BB}">
                <c15:showLeaderLines val="0"/>
              </c:ext>
            </c:extLst>
          </c:dLbls>
          <c:errBars>
            <c:errDir val="x"/>
            <c:errBarType val="minus"/>
            <c:errValType val="percentage"/>
            <c:noEndCap val="1"/>
            <c:val val="5"/>
            <c:spPr>
              <a:noFill/>
              <a:ln w="9525" cap="flat" cmpd="sng" algn="ctr">
                <a:solidFill>
                  <a:schemeClr val="tx1">
                    <a:lumMod val="65000"/>
                    <a:lumOff val="35000"/>
                  </a:schemeClr>
                </a:solidFill>
                <a:round/>
              </a:ln>
              <a:effectLst/>
            </c:spPr>
          </c:errBars>
          <c:errBars>
            <c:errDir val="y"/>
            <c:errBarType val="both"/>
            <c:errValType val="percentage"/>
            <c:noEndCap val="0"/>
            <c:val val="5"/>
            <c:spPr>
              <a:noFill/>
              <a:ln w="9525" cap="flat" cmpd="sng" algn="ctr">
                <a:solidFill>
                  <a:schemeClr val="tx1">
                    <a:lumMod val="65000"/>
                    <a:lumOff val="35000"/>
                  </a:schemeClr>
                </a:solidFill>
                <a:round/>
              </a:ln>
              <a:effectLst/>
            </c:spPr>
          </c:errBars>
          <c:xVal>
            <c:numRef>
              <c:f>throughput!$A$3:$A$8</c:f>
              <c:numCache>
                <c:formatCode>General</c:formatCode>
                <c:ptCount val="6"/>
                <c:pt idx="0">
                  <c:v>4</c:v>
                </c:pt>
                <c:pt idx="1">
                  <c:v>8</c:v>
                </c:pt>
                <c:pt idx="2">
                  <c:v>16</c:v>
                </c:pt>
                <c:pt idx="3">
                  <c:v>32</c:v>
                </c:pt>
                <c:pt idx="4">
                  <c:v>64</c:v>
                </c:pt>
                <c:pt idx="5">
                  <c:v>128</c:v>
                </c:pt>
              </c:numCache>
            </c:numRef>
          </c:xVal>
          <c:yVal>
            <c:numRef>
              <c:f>throughput!$C$3:$C$8</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7-5A1D-47CD-BBA9-CF8668133107}"/>
            </c:ext>
          </c:extLst>
        </c:ser>
        <c:dLbls>
          <c:showLegendKey val="0"/>
          <c:showVal val="0"/>
          <c:showCatName val="0"/>
          <c:showSerName val="0"/>
          <c:showPercent val="0"/>
          <c:showBubbleSize val="0"/>
        </c:dLbls>
        <c:axId val="-439931344"/>
        <c:axId val="-439929712"/>
      </c:scatterChart>
      <c:valAx>
        <c:axId val="-439931344"/>
        <c:scaling>
          <c:orientation val="minMax"/>
          <c:max val="128"/>
          <c:min val="0"/>
        </c:scaling>
        <c:delete val="0"/>
        <c:axPos val="b"/>
        <c:majorGridlines>
          <c:spPr>
            <a:ln w="9525" cap="flat" cmpd="sng" algn="ctr">
              <a:solidFill>
                <a:schemeClr val="bg1"/>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Mini-batch size</a:t>
                </a:r>
              </a:p>
            </c:rich>
          </c:tx>
          <c:layout>
            <c:manualLayout>
              <c:xMode val="edge"/>
              <c:yMode val="edge"/>
              <c:x val="0.39930599986265247"/>
              <c:y val="0.8869197811310590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39929712"/>
        <c:crosses val="autoZero"/>
        <c:crossBetween val="midCat"/>
      </c:valAx>
      <c:valAx>
        <c:axId val="-4399297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Compute Utilization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39931344"/>
        <c:crosses val="autoZero"/>
        <c:crossBetween val="midCat"/>
        <c:majorUnit val="0.25"/>
      </c:valAx>
      <c:spPr>
        <a:solidFill>
          <a:schemeClr val="bg1"/>
        </a:solidFill>
        <a:ln>
          <a:solidFill>
            <a:schemeClr val="bg1"/>
          </a:solidFill>
          <a:prstDash val="sysDash"/>
        </a:ln>
        <a:effectLst>
          <a:softEdge rad="76200"/>
        </a:effectLst>
      </c:spPr>
    </c:plotArea>
    <c:legend>
      <c:legendPos val="r"/>
      <c:legendEntry>
        <c:idx val="2"/>
        <c:delete val="1"/>
      </c:legendEntry>
      <c:layout>
        <c:manualLayout>
          <c:xMode val="edge"/>
          <c:yMode val="edge"/>
          <c:x val="0.25315316536329507"/>
          <c:y val="5.2865567124297429E-2"/>
          <c:w val="0.40652895999479077"/>
          <c:h val="0.18230789188160351"/>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35050859044429"/>
          <c:y val="7.1604874329002866E-2"/>
          <c:w val="0.79902105786028044"/>
          <c:h val="0.70228751988439919"/>
        </c:manualLayout>
      </c:layout>
      <c:scatterChart>
        <c:scatterStyle val="lineMarker"/>
        <c:varyColors val="0"/>
        <c:ser>
          <c:idx val="1"/>
          <c:order val="0"/>
          <c:tx>
            <c:v>Inception-v3 (MXNet)</c:v>
          </c:tx>
          <c:spPr>
            <a:ln w="19050" cap="rnd">
              <a:solidFill>
                <a:srgbClr val="002060">
                  <a:alpha val="99000"/>
                </a:srgbClr>
              </a:solidFill>
              <a:round/>
            </a:ln>
            <a:effectLst/>
          </c:spPr>
          <c:marker>
            <c:symbol val="square"/>
            <c:size val="7"/>
            <c:spPr>
              <a:solidFill>
                <a:srgbClr val="002060"/>
              </a:solidFill>
              <a:ln w="9525" cap="sq" cmpd="sng">
                <a:solidFill>
                  <a:srgbClr val="002060">
                    <a:alpha val="92000"/>
                  </a:srgbClr>
                </a:solidFill>
                <a:prstDash val="solid"/>
                <a:miter lim="800000"/>
              </a:ln>
              <a:effectLst/>
            </c:spPr>
          </c:marker>
          <c:dLbls>
            <c:delete val="1"/>
          </c:dLbls>
          <c:errBars>
            <c:errDir val="y"/>
            <c:errBarType val="minus"/>
            <c:errValType val="percentage"/>
            <c:noEndCap val="1"/>
            <c:val val="100"/>
            <c:spPr>
              <a:noFill/>
              <a:ln w="12700" cap="flat" cmpd="sng" algn="ctr">
                <a:solidFill>
                  <a:schemeClr val="bg2">
                    <a:lumMod val="75000"/>
                  </a:schemeClr>
                </a:solidFill>
                <a:prstDash val="lgDash"/>
                <a:round/>
              </a:ln>
              <a:effectLst/>
            </c:spPr>
          </c:errBars>
          <c:xVal>
            <c:numRef>
              <c:f>occupation!$A$3:$A$6</c:f>
              <c:numCache>
                <c:formatCode>General</c:formatCode>
                <c:ptCount val="4"/>
                <c:pt idx="0">
                  <c:v>4</c:v>
                </c:pt>
                <c:pt idx="1">
                  <c:v>8</c:v>
                </c:pt>
                <c:pt idx="2">
                  <c:v>16</c:v>
                </c:pt>
                <c:pt idx="3">
                  <c:v>32</c:v>
                </c:pt>
              </c:numCache>
            </c:numRef>
          </c:xVal>
          <c:yVal>
            <c:numRef>
              <c:f>occupation!$B$3:$B$6</c:f>
              <c:numCache>
                <c:formatCode>0.00%</c:formatCode>
                <c:ptCount val="4"/>
                <c:pt idx="0">
                  <c:v>0.83082706766917291</c:v>
                </c:pt>
                <c:pt idx="1">
                  <c:v>0.90715883668903807</c:v>
                </c:pt>
                <c:pt idx="2">
                  <c:v>0.95887760038703429</c:v>
                </c:pt>
                <c:pt idx="3">
                  <c:v>0.98355452971725321</c:v>
                </c:pt>
              </c:numCache>
            </c:numRef>
          </c:yVal>
          <c:smooth val="0"/>
          <c:extLst>
            <c:ext xmlns:c16="http://schemas.microsoft.com/office/drawing/2014/chart" uri="{C3380CC4-5D6E-409C-BE32-E72D297353CC}">
              <c16:uniqueId val="{00000000-45A5-4080-9FEE-8CC6E61FD8C8}"/>
            </c:ext>
          </c:extLst>
        </c:ser>
        <c:ser>
          <c:idx val="0"/>
          <c:order val="1"/>
          <c:tx>
            <c:v>Inception-v3 (TF)</c:v>
          </c:tx>
          <c:spPr>
            <a:ln w="19050" cap="rnd">
              <a:solidFill>
                <a:srgbClr val="FF0000"/>
              </a:solidFill>
              <a:round/>
            </a:ln>
            <a:effectLst/>
          </c:spPr>
          <c:marker>
            <c:symbol val="triangle"/>
            <c:size val="7"/>
            <c:spPr>
              <a:solidFill>
                <a:srgbClr val="FF0000"/>
              </a:solidFill>
              <a:ln w="9525">
                <a:solidFill>
                  <a:srgbClr val="FF0000"/>
                </a:solidFill>
              </a:ln>
              <a:effectLst/>
            </c:spPr>
          </c:marker>
          <c:dLbls>
            <c:delete val="1"/>
          </c:dLbls>
          <c:xVal>
            <c:numRef>
              <c:f>occupation!$A$10:$A$13</c:f>
              <c:numCache>
                <c:formatCode>General</c:formatCode>
                <c:ptCount val="4"/>
                <c:pt idx="0">
                  <c:v>4</c:v>
                </c:pt>
                <c:pt idx="1">
                  <c:v>8</c:v>
                </c:pt>
                <c:pt idx="2">
                  <c:v>16</c:v>
                </c:pt>
                <c:pt idx="3">
                  <c:v>32</c:v>
                </c:pt>
              </c:numCache>
            </c:numRef>
          </c:xVal>
          <c:yVal>
            <c:numRef>
              <c:f>occupation!$B$10:$B$13</c:f>
              <c:numCache>
                <c:formatCode>0.00%</c:formatCode>
                <c:ptCount val="4"/>
                <c:pt idx="0">
                  <c:v>0.7661290322580645</c:v>
                </c:pt>
                <c:pt idx="1">
                  <c:v>0.89123867069486407</c:v>
                </c:pt>
                <c:pt idx="2">
                  <c:v>0.92714025500910746</c:v>
                </c:pt>
                <c:pt idx="3">
                  <c:v>0.96852646638054363</c:v>
                </c:pt>
              </c:numCache>
            </c:numRef>
          </c:yVal>
          <c:smooth val="0"/>
          <c:extLst>
            <c:ext xmlns:c16="http://schemas.microsoft.com/office/drawing/2014/chart" uri="{C3380CC4-5D6E-409C-BE32-E72D297353CC}">
              <c16:uniqueId val="{00000001-45A5-4080-9FEE-8CC6E61FD8C8}"/>
            </c:ext>
          </c:extLst>
        </c:ser>
        <c:ser>
          <c:idx val="3"/>
          <c:order val="2"/>
          <c:tx>
            <c:v>Inception-v3 (CNTK)</c:v>
          </c:tx>
          <c:spPr>
            <a:ln w="19050" cap="rnd">
              <a:solidFill>
                <a:srgbClr val="66FF33"/>
              </a:solidFill>
              <a:round/>
            </a:ln>
            <a:effectLst/>
          </c:spPr>
          <c:marker>
            <c:symbol val="circle"/>
            <c:size val="7"/>
            <c:spPr>
              <a:solidFill>
                <a:srgbClr val="66FF33"/>
              </a:solidFill>
              <a:ln w="9525">
                <a:solidFill>
                  <a:srgbClr val="66FF33"/>
                </a:solidFill>
              </a:ln>
              <a:effectLst/>
            </c:spPr>
          </c:marker>
          <c:dLbls>
            <c:delete val="1"/>
          </c:dLbls>
          <c:xVal>
            <c:numRef>
              <c:f>occupation!$A$17:$A$21</c:f>
              <c:numCache>
                <c:formatCode>General</c:formatCode>
                <c:ptCount val="5"/>
                <c:pt idx="0">
                  <c:v>4</c:v>
                </c:pt>
                <c:pt idx="1">
                  <c:v>8</c:v>
                </c:pt>
                <c:pt idx="2">
                  <c:v>16</c:v>
                </c:pt>
                <c:pt idx="3">
                  <c:v>32</c:v>
                </c:pt>
                <c:pt idx="4">
                  <c:v>64</c:v>
                </c:pt>
              </c:numCache>
            </c:numRef>
          </c:xVal>
          <c:yVal>
            <c:numRef>
              <c:f>occupation!$B$17:$B$21</c:f>
              <c:numCache>
                <c:formatCode>0.00%</c:formatCode>
                <c:ptCount val="5"/>
                <c:pt idx="0">
                  <c:v>0.89371751412429379</c:v>
                </c:pt>
                <c:pt idx="1">
                  <c:v>0.91496186915887856</c:v>
                </c:pt>
                <c:pt idx="2">
                  <c:v>0.95021061792863348</c:v>
                </c:pt>
                <c:pt idx="3">
                  <c:v>0.9664775918229811</c:v>
                </c:pt>
                <c:pt idx="4">
                  <c:v>0.98334362736734326</c:v>
                </c:pt>
              </c:numCache>
            </c:numRef>
          </c:yVal>
          <c:smooth val="0"/>
          <c:extLst>
            <c:ext xmlns:c16="http://schemas.microsoft.com/office/drawing/2014/chart" uri="{C3380CC4-5D6E-409C-BE32-E72D297353CC}">
              <c16:uniqueId val="{00000002-45A5-4080-9FEE-8CC6E61FD8C8}"/>
            </c:ext>
          </c:extLst>
        </c:ser>
        <c:ser>
          <c:idx val="2"/>
          <c:order val="3"/>
          <c:tx>
            <c:v>Axis</c:v>
          </c:tx>
          <c:spPr>
            <a:ln w="19050"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occupation!$A$17:$A$21</c:f>
              <c:numCache>
                <c:formatCode>General</c:formatCode>
                <c:ptCount val="5"/>
                <c:pt idx="0">
                  <c:v>4</c:v>
                </c:pt>
                <c:pt idx="1">
                  <c:v>8</c:v>
                </c:pt>
                <c:pt idx="2">
                  <c:v>16</c:v>
                </c:pt>
                <c:pt idx="3">
                  <c:v>32</c:v>
                </c:pt>
                <c:pt idx="4">
                  <c:v>64</c:v>
                </c:pt>
              </c:numCache>
            </c:numRef>
          </c:xVal>
          <c:yVal>
            <c:numRef>
              <c:f>[2]throughput!$C$3:$C$8</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3-45A5-4080-9FEE-8CC6E61FD8C8}"/>
            </c:ext>
          </c:extLst>
        </c:ser>
        <c:dLbls>
          <c:dLblPos val="t"/>
          <c:showLegendKey val="0"/>
          <c:showVal val="1"/>
          <c:showCatName val="0"/>
          <c:showSerName val="0"/>
          <c:showPercent val="0"/>
          <c:showBubbleSize val="0"/>
        </c:dLbls>
        <c:axId val="-439931344"/>
        <c:axId val="-439929712"/>
      </c:scatterChart>
      <c:valAx>
        <c:axId val="-439931344"/>
        <c:scaling>
          <c:orientation val="minMax"/>
          <c:max val="64"/>
          <c:min val="0"/>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Mini-batch size</a:t>
                </a:r>
              </a:p>
            </c:rich>
          </c:tx>
          <c:layout>
            <c:manualLayout>
              <c:xMode val="edge"/>
              <c:yMode val="edge"/>
              <c:x val="0.45849186029660405"/>
              <c:y val="0.90163925185441618"/>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39929712"/>
        <c:crosses val="autoZero"/>
        <c:crossBetween val="midCat"/>
      </c:valAx>
      <c:valAx>
        <c:axId val="-4399297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Compute Utilization</a:t>
                </a:r>
              </a:p>
            </c:rich>
          </c:tx>
          <c:layout>
            <c:manualLayout>
              <c:xMode val="edge"/>
              <c:yMode val="edge"/>
              <c:x val="9.4155605854254528E-3"/>
              <c:y val="0.1357158140056161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39931344"/>
        <c:crosses val="autoZero"/>
        <c:crossBetween val="midCat"/>
        <c:majorUnit val="0.25"/>
      </c:valAx>
      <c:spPr>
        <a:solidFill>
          <a:schemeClr val="bg1"/>
        </a:solidFill>
        <a:ln>
          <a:solidFill>
            <a:schemeClr val="bg1"/>
          </a:solidFill>
          <a:prstDash val="sysDash"/>
        </a:ln>
        <a:effectLst>
          <a:softEdge rad="76200"/>
        </a:effectLst>
      </c:spPr>
    </c:plotArea>
    <c:legend>
      <c:legendPos val="r"/>
      <c:layout>
        <c:manualLayout>
          <c:xMode val="edge"/>
          <c:yMode val="edge"/>
          <c:x val="0.33924709618921867"/>
          <c:y val="0.28902488936791781"/>
          <c:w val="0.54479069828480742"/>
          <c:h val="0.3189783680822692"/>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83171221244404"/>
          <c:y val="5.0925925925925923E-2"/>
          <c:w val="0.7596126601821831"/>
          <c:h val="0.68148043751340426"/>
        </c:manualLayout>
      </c:layout>
      <c:barChart>
        <c:barDir val="col"/>
        <c:grouping val="clustered"/>
        <c:varyColors val="0"/>
        <c:ser>
          <c:idx val="0"/>
          <c:order val="0"/>
          <c:tx>
            <c:v>Sockeye (MXNet)</c:v>
          </c:tx>
          <c:spPr>
            <a:pattFill prst="pct25">
              <a:fgClr>
                <a:schemeClr val="accent1">
                  <a:lumMod val="75000"/>
                </a:schemeClr>
              </a:fgClr>
              <a:bgClr>
                <a:schemeClr val="bg1"/>
              </a:bgClr>
            </a:pattFill>
            <a:ln>
              <a:solidFill>
                <a:schemeClr val="tx1"/>
              </a:solidFill>
            </a:ln>
            <a:effectLst/>
          </c:spPr>
          <c:invertIfNegative val="0"/>
          <c:cat>
            <c:numRef>
              <c:f>utilization!$A$3:$A$8</c:f>
              <c:numCache>
                <c:formatCode>General</c:formatCode>
                <c:ptCount val="6"/>
                <c:pt idx="0">
                  <c:v>4</c:v>
                </c:pt>
                <c:pt idx="1">
                  <c:v>8</c:v>
                </c:pt>
                <c:pt idx="2">
                  <c:v>16</c:v>
                </c:pt>
                <c:pt idx="3">
                  <c:v>32</c:v>
                </c:pt>
                <c:pt idx="4">
                  <c:v>64</c:v>
                </c:pt>
                <c:pt idx="5">
                  <c:v>128</c:v>
                </c:pt>
              </c:numCache>
            </c:numRef>
          </c:cat>
          <c:val>
            <c:numRef>
              <c:f>utilization!$F$3:$F$7</c:f>
              <c:numCache>
                <c:formatCode>0.00%</c:formatCode>
                <c:ptCount val="5"/>
                <c:pt idx="0" formatCode="0%">
                  <c:v>0.24</c:v>
                </c:pt>
                <c:pt idx="1">
                  <c:v>0.25800000000000001</c:v>
                </c:pt>
                <c:pt idx="2">
                  <c:v>0.317</c:v>
                </c:pt>
                <c:pt idx="3">
                  <c:v>0.30599999999999999</c:v>
                </c:pt>
                <c:pt idx="4">
                  <c:v>0.33300000000000002</c:v>
                </c:pt>
              </c:numCache>
            </c:numRef>
          </c:val>
          <c:extLst>
            <c:ext xmlns:c16="http://schemas.microsoft.com/office/drawing/2014/chart" uri="{C3380CC4-5D6E-409C-BE32-E72D297353CC}">
              <c16:uniqueId val="{00000000-D144-4C87-859B-68EC9D73C881}"/>
            </c:ext>
          </c:extLst>
        </c:ser>
        <c:ser>
          <c:idx val="1"/>
          <c:order val="1"/>
          <c:tx>
            <c:v>NMT (TF)</c:v>
          </c:tx>
          <c:spPr>
            <a:pattFill prst="wdDnDiag">
              <a:fgClr>
                <a:srgbClr val="FF0000"/>
              </a:fgClr>
              <a:bgClr>
                <a:schemeClr val="bg1"/>
              </a:bgClr>
            </a:pattFill>
            <a:ln>
              <a:solidFill>
                <a:schemeClr val="tx1"/>
              </a:solidFill>
            </a:ln>
            <a:effectLst/>
          </c:spPr>
          <c:invertIfNegative val="0"/>
          <c:cat>
            <c:numRef>
              <c:f>utilization!$A$3:$A$8</c:f>
              <c:numCache>
                <c:formatCode>General</c:formatCode>
                <c:ptCount val="6"/>
                <c:pt idx="0">
                  <c:v>4</c:v>
                </c:pt>
                <c:pt idx="1">
                  <c:v>8</c:v>
                </c:pt>
                <c:pt idx="2">
                  <c:v>16</c:v>
                </c:pt>
                <c:pt idx="3">
                  <c:v>32</c:v>
                </c:pt>
                <c:pt idx="4">
                  <c:v>64</c:v>
                </c:pt>
                <c:pt idx="5">
                  <c:v>128</c:v>
                </c:pt>
              </c:numCache>
            </c:numRef>
          </c:cat>
          <c:val>
            <c:numRef>
              <c:f>utilization!$B$3:$B$8</c:f>
              <c:numCache>
                <c:formatCode>0.00%</c:formatCode>
                <c:ptCount val="6"/>
                <c:pt idx="0">
                  <c:v>0.24299999999999999</c:v>
                </c:pt>
                <c:pt idx="1">
                  <c:v>0.28199999999999997</c:v>
                </c:pt>
                <c:pt idx="2">
                  <c:v>0.32600000000000001</c:v>
                </c:pt>
                <c:pt idx="3">
                  <c:v>0.33800000000000002</c:v>
                </c:pt>
                <c:pt idx="4">
                  <c:v>0.42199999999999999</c:v>
                </c:pt>
                <c:pt idx="5">
                  <c:v>0.502</c:v>
                </c:pt>
              </c:numCache>
            </c:numRef>
          </c:val>
          <c:extLst>
            <c:ext xmlns:c16="http://schemas.microsoft.com/office/drawing/2014/chart" uri="{C3380CC4-5D6E-409C-BE32-E72D297353CC}">
              <c16:uniqueId val="{00000001-D144-4C87-859B-68EC9D73C881}"/>
            </c:ext>
          </c:extLst>
        </c:ser>
        <c:dLbls>
          <c:showLegendKey val="0"/>
          <c:showVal val="0"/>
          <c:showCatName val="0"/>
          <c:showSerName val="0"/>
          <c:showPercent val="0"/>
          <c:showBubbleSize val="0"/>
        </c:dLbls>
        <c:gapWidth val="219"/>
        <c:axId val="506800696"/>
        <c:axId val="421479592"/>
      </c:barChart>
      <c:catAx>
        <c:axId val="506800696"/>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Mini-batch size</a:t>
                </a:r>
              </a:p>
            </c:rich>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21479592"/>
        <c:crosses val="autoZero"/>
        <c:auto val="1"/>
        <c:lblAlgn val="ctr"/>
        <c:lblOffset val="100"/>
        <c:noMultiLvlLbl val="0"/>
      </c:catAx>
      <c:valAx>
        <c:axId val="42147959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FP32 Utilization</a:t>
                </a:r>
              </a:p>
            </c:rich>
          </c:tx>
          <c:layout>
            <c:manualLayout>
              <c:xMode val="edge"/>
              <c:yMode val="edge"/>
              <c:x val="6.9981893086149036E-2"/>
              <c:y val="0.2088651690634049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06800696"/>
        <c:crosses val="autoZero"/>
        <c:crossBetween val="between"/>
        <c:majorUnit val="0.25"/>
      </c:valAx>
      <c:spPr>
        <a:noFill/>
        <a:ln>
          <a:noFill/>
        </a:ln>
        <a:effectLst/>
      </c:spPr>
    </c:plotArea>
    <c:legend>
      <c:legendPos val="r"/>
      <c:layout>
        <c:manualLayout>
          <c:xMode val="edge"/>
          <c:yMode val="edge"/>
          <c:x val="0.30200920179095253"/>
          <c:y val="0.1274942371334018"/>
          <c:w val="0.39053981781689046"/>
          <c:h val="0.2047802252566531"/>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0.54093</cdr:x>
      <cdr:y>0.52798</cdr:y>
    </cdr:from>
    <cdr:to>
      <cdr:x>0.6548</cdr:x>
      <cdr:y>0.76156</cdr:y>
    </cdr:to>
    <cdr:sp macro="" textlink="">
      <cdr:nvSpPr>
        <cdr:cNvPr id="2" name="TextBox 1">
          <a:extLst xmlns:a="http://schemas.openxmlformats.org/drawingml/2006/main">
            <a:ext uri="{FF2B5EF4-FFF2-40B4-BE49-F238E27FC236}">
              <a16:creationId xmlns:a16="http://schemas.microsoft.com/office/drawing/2014/main" id="{E124E0EA-167B-4F54-878B-B5C50C1969A0}"/>
            </a:ext>
          </a:extLst>
        </cdr:cNvPr>
        <cdr:cNvSpPr txBox="1"/>
      </cdr:nvSpPr>
      <cdr:spPr>
        <a:xfrm xmlns:a="http://schemas.openxmlformats.org/drawingml/2006/main">
          <a:off x="4343400" y="20669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0.21588</cdr:x>
      <cdr:y>0.52689</cdr:y>
    </cdr:from>
    <cdr:to>
      <cdr:x>0.54273</cdr:x>
      <cdr:y>0.65462</cdr:y>
    </cdr:to>
    <cdr:sp macro="" textlink="">
      <cdr:nvSpPr>
        <cdr:cNvPr id="3" name="TextBox 2">
          <a:extLst xmlns:a="http://schemas.openxmlformats.org/drawingml/2006/main">
            <a:ext uri="{FF2B5EF4-FFF2-40B4-BE49-F238E27FC236}">
              <a16:creationId xmlns:a16="http://schemas.microsoft.com/office/drawing/2014/main" id="{5DF873DC-917B-4DC6-91A3-C2DA53536029}"/>
            </a:ext>
          </a:extLst>
        </cdr:cNvPr>
        <cdr:cNvSpPr txBox="1"/>
      </cdr:nvSpPr>
      <cdr:spPr>
        <a:xfrm xmlns:a="http://schemas.openxmlformats.org/drawingml/2006/main">
          <a:off x="962343" y="1249631"/>
          <a:ext cx="1456999" cy="302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a:solidFill>
                <a:schemeClr val="accent1">
                  <a:lumMod val="75000"/>
                </a:schemeClr>
              </a:solidFill>
              <a:latin typeface="Times New Roman" panose="02020603050405020304" pitchFamily="18" charset="0"/>
              <a:cs typeface="Times New Roman" panose="02020603050405020304" pitchFamily="18" charset="0"/>
            </a:rPr>
            <a:t>Sockeye (MXNet)</a:t>
          </a:r>
        </a:p>
      </cdr:txBody>
    </cdr:sp>
  </cdr:relSizeAnchor>
  <cdr:relSizeAnchor xmlns:cdr="http://schemas.openxmlformats.org/drawingml/2006/chartDrawing">
    <cdr:from>
      <cdr:x>0.14476</cdr:x>
      <cdr:y>0.09489</cdr:y>
    </cdr:from>
    <cdr:to>
      <cdr:x>0.46581</cdr:x>
      <cdr:y>0.23695</cdr:y>
    </cdr:to>
    <cdr:sp macro="" textlink="">
      <cdr:nvSpPr>
        <cdr:cNvPr id="4" name="TextBox 3">
          <a:extLst xmlns:a="http://schemas.openxmlformats.org/drawingml/2006/main">
            <a:ext uri="{FF2B5EF4-FFF2-40B4-BE49-F238E27FC236}">
              <a16:creationId xmlns:a16="http://schemas.microsoft.com/office/drawing/2014/main" id="{AB3A55FE-C8F1-435D-A1A5-8BE7C309069C}"/>
            </a:ext>
          </a:extLst>
        </cdr:cNvPr>
        <cdr:cNvSpPr txBox="1"/>
      </cdr:nvSpPr>
      <cdr:spPr>
        <a:xfrm xmlns:a="http://schemas.openxmlformats.org/drawingml/2006/main">
          <a:off x="645298" y="225051"/>
          <a:ext cx="1431144" cy="3369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a:solidFill>
                <a:srgbClr val="FF0000"/>
              </a:solidFill>
              <a:latin typeface="Times New Roman" panose="02020603050405020304" pitchFamily="18" charset="0"/>
              <a:cs typeface="Times New Roman" panose="02020603050405020304" pitchFamily="18" charset="0"/>
            </a:rPr>
            <a:t>NMT (TF)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4/1/2019</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4/1/2019</a:t>
            </a:fld>
            <a:endParaRPr lang="en-US"/>
          </a:p>
        </p:txBody>
      </p:sp>
      <p:sp>
        <p:nvSpPr>
          <p:cNvPr id="4" name="Slide Image Placeholder 3"/>
          <p:cNvSpPr>
            <a:spLocks noGrp="1" noRot="1" noChangeAspect="1"/>
          </p:cNvSpPr>
          <p:nvPr>
            <p:ph type="sldImg" idx="2"/>
          </p:nvPr>
        </p:nvSpPr>
        <p:spPr>
          <a:xfrm>
            <a:off x="2314575" y="523875"/>
            <a:ext cx="465455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298026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comparison of TBD against other benchmark works.</a:t>
            </a:r>
            <a:br>
              <a:rPr lang="en-US" dirty="0"/>
            </a:br>
            <a:endParaRPr lang="en-US" dirty="0"/>
          </a:p>
          <a:p>
            <a:r>
              <a:rPr lang="en-US" dirty="0"/>
              <a:t>Convnet is an early project, you can tell by the name that it contains only convolutional networks. They just give you the result of time spent on forward and backward in an iteration.</a:t>
            </a:r>
          </a:p>
          <a:p>
            <a:endParaRPr lang="en-US" dirty="0"/>
          </a:p>
          <a:p>
            <a:r>
              <a:rPr lang="en-US" dirty="0"/>
              <a:t>Fathom is a notable benchmark work in 2016. They </a:t>
            </a:r>
            <a:r>
              <a:rPr lang="en-US" altLang="zh-CN" dirty="0"/>
              <a:t>also proposed a benchmark set that covers several different application domains, and did some analysis. But they don’t have analysis on distributed environment, and they support only TensorFlow. We have covered more application domains with state-of-the-art models.</a:t>
            </a:r>
            <a:endParaRPr lang="en-US" dirty="0"/>
          </a:p>
          <a:p>
            <a:endParaRPr lang="en-US" dirty="0"/>
          </a:p>
          <a:p>
            <a:r>
              <a:rPr lang="en-US" dirty="0" err="1"/>
              <a:t>Dawnbench</a:t>
            </a:r>
            <a:r>
              <a:rPr lang="en-US" dirty="0"/>
              <a:t> from Stanford has a different goal than others, it is designed for a competition in the future. Currently they have only the state-of-the-art image classification workloads.</a:t>
            </a:r>
          </a:p>
          <a:p>
            <a:endParaRPr lang="en-US" dirty="0"/>
          </a:p>
          <a:p>
            <a:r>
              <a:rPr lang="en-US" dirty="0"/>
              <a:t>Here we do not have inference covered, this is because our toolchain is for performance metrics that are suitable for training.</a:t>
            </a:r>
          </a:p>
        </p:txBody>
      </p:sp>
      <p:sp>
        <p:nvSpPr>
          <p:cNvPr id="4" name="Slide Number Placeholder 3"/>
          <p:cNvSpPr>
            <a:spLocks noGrp="1"/>
          </p:cNvSpPr>
          <p:nvPr>
            <p:ph type="sldNum" sz="quarter" idx="10"/>
          </p:nvPr>
        </p:nvSpPr>
        <p:spPr/>
        <p:txBody>
          <a:bodyPr/>
          <a:lstStyle/>
          <a:p>
            <a:fld id="{6B8A9553-5795-4F93-99FE-FAA4D84310E7}" type="slidenum">
              <a:rPr lang="en-US" smtClean="0"/>
              <a:t>11</a:t>
            </a:fld>
            <a:endParaRPr lang="en-US"/>
          </a:p>
        </p:txBody>
      </p:sp>
    </p:spTree>
    <p:extLst>
      <p:ext uri="{BB962C8B-B14F-4D97-AF65-F5344CB8AC3E}">
        <p14:creationId xmlns:p14="http://schemas.microsoft.com/office/powerpoint/2010/main" val="4370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A9553-5795-4F93-99FE-FAA4D84310E7}" type="slidenum">
              <a:rPr lang="en-US" smtClean="0"/>
              <a:t>16</a:t>
            </a:fld>
            <a:endParaRPr lang="en-US"/>
          </a:p>
        </p:txBody>
      </p:sp>
    </p:spTree>
    <p:extLst>
      <p:ext uri="{BB962C8B-B14F-4D97-AF65-F5344CB8AC3E}">
        <p14:creationId xmlns:p14="http://schemas.microsoft.com/office/powerpoint/2010/main" val="1590745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It could take you forever to collect the wall time</a:t>
            </a:r>
          </a:p>
          <a:p>
            <a:r>
              <a:rPr lang="en-US" dirty="0"/>
              <a:t>2, Hyper-parameter tuning may play a big role.</a:t>
            </a:r>
          </a:p>
          <a:p>
            <a:r>
              <a:rPr lang="en-US" dirty="0"/>
              <a:t>3, We make the assumption that … Recent works showed that such assumption holds for training </a:t>
            </a:r>
            <a:r>
              <a:rPr lang="en-US" dirty="0" err="1"/>
              <a:t>ResNet</a:t>
            </a:r>
            <a:r>
              <a:rPr lang="en-US" dirty="0"/>
              <a:t> models in extremely large scale.</a:t>
            </a:r>
          </a:p>
          <a:p>
            <a:r>
              <a:rPr lang="en-US" dirty="0"/>
              <a:t>4, so that we can focus on performance only, which is denoted by throughput.</a:t>
            </a:r>
          </a:p>
        </p:txBody>
      </p:sp>
      <p:sp>
        <p:nvSpPr>
          <p:cNvPr id="4" name="Slide Number Placeholder 3"/>
          <p:cNvSpPr>
            <a:spLocks noGrp="1"/>
          </p:cNvSpPr>
          <p:nvPr>
            <p:ph type="sldNum" sz="quarter" idx="5"/>
          </p:nvPr>
        </p:nvSpPr>
        <p:spPr/>
        <p:txBody>
          <a:bodyPr/>
          <a:lstStyle/>
          <a:p>
            <a:fld id="{6B8A9553-5795-4F93-99FE-FAA4D84310E7}" type="slidenum">
              <a:rPr lang="en-US" smtClean="0"/>
              <a:t>17</a:t>
            </a:fld>
            <a:endParaRPr lang="en-US"/>
          </a:p>
        </p:txBody>
      </p:sp>
    </p:spTree>
    <p:extLst>
      <p:ext uri="{BB962C8B-B14F-4D97-AF65-F5344CB8AC3E}">
        <p14:creationId xmlns:p14="http://schemas.microsoft.com/office/powerpoint/2010/main" val="4019900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A9553-5795-4F93-99FE-FAA4D84310E7}" type="slidenum">
              <a:rPr lang="en-US" smtClean="0"/>
              <a:t>19</a:t>
            </a:fld>
            <a:endParaRPr lang="en-US"/>
          </a:p>
        </p:txBody>
      </p:sp>
    </p:spTree>
    <p:extLst>
      <p:ext uri="{BB962C8B-B14F-4D97-AF65-F5344CB8AC3E}">
        <p14:creationId xmlns:p14="http://schemas.microsoft.com/office/powerpoint/2010/main" val="3227369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memory profiler is to see which data structure contributes how much to the total memory consumption. We categorize the data structure according to their functionality.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5 types of data structure. Weights are just model weights. Gradients are the output of the backward process, they are used for updating the weights. Activations are the intermediate results generated in the forward process, and it needs to be reused in the backward process. Workspace is generally the temporal space used for </a:t>
            </a:r>
            <a:r>
              <a:rPr lang="en-US" dirty="0" err="1"/>
              <a:t>cuda</a:t>
            </a:r>
            <a:r>
              <a:rPr lang="en-US" dirty="0"/>
              <a:t> kernels. Generally, the first three types are allocated before the training iterations, while the workspace is allocated during the training iterations.</a:t>
            </a:r>
          </a:p>
          <a:p>
            <a:endParaRPr lang="en-US" dirty="0"/>
          </a:p>
          <a:p>
            <a:r>
              <a:rPr lang="en-US" dirty="0"/>
              <a:t>For anything other than workspace that is allocated during training, the training iterations that do not belong to workspace, we assign them with a new type called Dynamic.</a:t>
            </a:r>
          </a:p>
          <a:p>
            <a:endParaRPr lang="en-US" dirty="0"/>
          </a:p>
        </p:txBody>
      </p:sp>
      <p:sp>
        <p:nvSpPr>
          <p:cNvPr id="4" name="Slide Number Placeholder 3"/>
          <p:cNvSpPr>
            <a:spLocks noGrp="1"/>
          </p:cNvSpPr>
          <p:nvPr>
            <p:ph type="sldNum" sz="quarter" idx="10"/>
          </p:nvPr>
        </p:nvSpPr>
        <p:spPr/>
        <p:txBody>
          <a:bodyPr/>
          <a:lstStyle/>
          <a:p>
            <a:fld id="{6B8A9553-5795-4F93-99FE-FAA4D84310E7}" type="slidenum">
              <a:rPr lang="en-US" smtClean="0"/>
              <a:t>20</a:t>
            </a:fld>
            <a:endParaRPr lang="en-US"/>
          </a:p>
        </p:txBody>
      </p:sp>
    </p:spTree>
    <p:extLst>
      <p:ext uri="{BB962C8B-B14F-4D97-AF65-F5344CB8AC3E}">
        <p14:creationId xmlns:p14="http://schemas.microsoft.com/office/powerpoint/2010/main" val="3152174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toolchain, we want to use </a:t>
            </a:r>
            <a:r>
              <a:rPr lang="en-US" dirty="0" err="1"/>
              <a:t>nvprof</a:t>
            </a:r>
            <a:r>
              <a:rPr lang="en-US" dirty="0"/>
              <a:t> for GPU, </a:t>
            </a:r>
            <a:r>
              <a:rPr lang="en-US" dirty="0" err="1"/>
              <a:t>vTune</a:t>
            </a:r>
            <a:r>
              <a:rPr lang="en-US" dirty="0"/>
              <a:t> for CPU to provide us useful information. But the challenge is that they have no domain knowledge about the applications. So in this case, we need to properly define what metrics are important. Also we need to extract the metrics based on the definitions and the information that </a:t>
            </a:r>
            <a:r>
              <a:rPr lang="en-US" dirty="0" err="1"/>
              <a:t>nvprof</a:t>
            </a:r>
            <a:r>
              <a:rPr lang="en-US" dirty="0"/>
              <a:t> or </a:t>
            </a:r>
            <a:r>
              <a:rPr lang="en-US" dirty="0" err="1"/>
              <a:t>vTune</a:t>
            </a:r>
            <a:r>
              <a:rPr lang="en-US" dirty="0"/>
              <a:t> provide us.</a:t>
            </a:r>
          </a:p>
          <a:p>
            <a:endParaRPr lang="en-US" dirty="0"/>
          </a:p>
          <a:p>
            <a:r>
              <a:rPr lang="en-US" dirty="0"/>
              <a:t>We also need to build memory profiler, which will be covered later.	</a:t>
            </a:r>
          </a:p>
        </p:txBody>
      </p:sp>
      <p:sp>
        <p:nvSpPr>
          <p:cNvPr id="4" name="Slide Number Placeholder 3"/>
          <p:cNvSpPr>
            <a:spLocks noGrp="1"/>
          </p:cNvSpPr>
          <p:nvPr>
            <p:ph type="sldNum" sz="quarter" idx="10"/>
          </p:nvPr>
        </p:nvSpPr>
        <p:spPr/>
        <p:txBody>
          <a:bodyPr/>
          <a:lstStyle/>
          <a:p>
            <a:fld id="{6B8A9553-5795-4F93-99FE-FAA4D84310E7}" type="slidenum">
              <a:rPr lang="en-US" smtClean="0"/>
              <a:t>22</a:t>
            </a:fld>
            <a:endParaRPr lang="en-US"/>
          </a:p>
        </p:txBody>
      </p:sp>
    </p:spTree>
    <p:extLst>
      <p:ext uri="{BB962C8B-B14F-4D97-AF65-F5344CB8AC3E}">
        <p14:creationId xmlns:p14="http://schemas.microsoft.com/office/powerpoint/2010/main" val="621375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A9553-5795-4F93-99FE-FAA4D84310E7}" type="slidenum">
              <a:rPr lang="en-US" smtClean="0"/>
              <a:t>23</a:t>
            </a:fld>
            <a:endParaRPr lang="en-US"/>
          </a:p>
        </p:txBody>
      </p:sp>
    </p:spTree>
    <p:extLst>
      <p:ext uri="{BB962C8B-B14F-4D97-AF65-F5344CB8AC3E}">
        <p14:creationId xmlns:p14="http://schemas.microsoft.com/office/powerpoint/2010/main" val="3085610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A9553-5795-4F93-99FE-FAA4D84310E7}" type="slidenum">
              <a:rPr lang="en-US" smtClean="0"/>
              <a:t>24</a:t>
            </a:fld>
            <a:endParaRPr lang="en-US"/>
          </a:p>
        </p:txBody>
      </p:sp>
    </p:spTree>
    <p:extLst>
      <p:ext uri="{BB962C8B-B14F-4D97-AF65-F5344CB8AC3E}">
        <p14:creationId xmlns:p14="http://schemas.microsoft.com/office/powerpoint/2010/main" val="4004561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the performance bottlenecks, our methodology is to first define a proper set of key performance metrics, and then build tools if necessary to pin-point bottlenecks. These tools are hardware &amp; model-independent.</a:t>
            </a:r>
          </a:p>
          <a:p>
            <a:endParaRPr lang="en-US" dirty="0"/>
          </a:p>
          <a:p>
            <a:r>
              <a:rPr lang="en-US" dirty="0"/>
              <a:t>We also collected a set of DNN training models for us to apply our tools on.</a:t>
            </a:r>
          </a:p>
        </p:txBody>
      </p:sp>
      <p:sp>
        <p:nvSpPr>
          <p:cNvPr id="4" name="Slide Number Placeholder 3"/>
          <p:cNvSpPr>
            <a:spLocks noGrp="1"/>
          </p:cNvSpPr>
          <p:nvPr>
            <p:ph type="sldNum" sz="quarter" idx="5"/>
          </p:nvPr>
        </p:nvSpPr>
        <p:spPr/>
        <p:txBody>
          <a:bodyPr/>
          <a:lstStyle/>
          <a:p>
            <a:fld id="{6B8A9553-5795-4F93-99FE-FAA4D84310E7}" type="slidenum">
              <a:rPr lang="en-US" smtClean="0"/>
              <a:t>25</a:t>
            </a:fld>
            <a:endParaRPr lang="en-US"/>
          </a:p>
        </p:txBody>
      </p:sp>
    </p:spTree>
    <p:extLst>
      <p:ext uri="{BB962C8B-B14F-4D97-AF65-F5344CB8AC3E}">
        <p14:creationId xmlns:p14="http://schemas.microsoft.com/office/powerpoint/2010/main" val="1624198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two examples of the training time </a:t>
            </a:r>
            <a:r>
              <a:rPr lang="en-US" dirty="0" err="1"/>
              <a:t>v.s</a:t>
            </a:r>
            <a:r>
              <a:rPr lang="en-US" dirty="0"/>
              <a:t>. training accuracy curves. The left one is ResNet-50, and the right one is seq2seq.</a:t>
            </a:r>
          </a:p>
        </p:txBody>
      </p:sp>
      <p:sp>
        <p:nvSpPr>
          <p:cNvPr id="4" name="Slide Number Placeholder 3"/>
          <p:cNvSpPr>
            <a:spLocks noGrp="1"/>
          </p:cNvSpPr>
          <p:nvPr>
            <p:ph type="sldNum" sz="quarter" idx="10"/>
          </p:nvPr>
        </p:nvSpPr>
        <p:spPr/>
        <p:txBody>
          <a:bodyPr/>
          <a:lstStyle/>
          <a:p>
            <a:fld id="{6B8A9553-5795-4F93-99FE-FAA4D84310E7}" type="slidenum">
              <a:rPr lang="en-US" smtClean="0"/>
              <a:t>27</a:t>
            </a:fld>
            <a:endParaRPr lang="en-US"/>
          </a:p>
        </p:txBody>
      </p:sp>
    </p:spTree>
    <p:extLst>
      <p:ext uri="{BB962C8B-B14F-4D97-AF65-F5344CB8AC3E}">
        <p14:creationId xmlns:p14="http://schemas.microsoft.com/office/powerpoint/2010/main" val="180315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3</a:t>
            </a:fld>
            <a:endParaRPr lang="en-US"/>
          </a:p>
        </p:txBody>
      </p:sp>
    </p:spTree>
    <p:extLst>
      <p:ext uri="{BB962C8B-B14F-4D97-AF65-F5344CB8AC3E}">
        <p14:creationId xmlns:p14="http://schemas.microsoft.com/office/powerpoint/2010/main" val="376869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throughput results for inception and transformer. As you can see, the training throughput increases with mini-batch size for all models. But the benefit of further increase mini-batch size decreases. We call this throughput saturation.</a:t>
            </a:r>
          </a:p>
          <a:p>
            <a:endParaRPr lang="en-US" dirty="0"/>
          </a:p>
          <a:p>
            <a:r>
              <a:rPr lang="en-US" dirty="0"/>
              <a:t>This means that once the mini-batch size reaches a certain level, further increase will provide very limited benefit.</a:t>
            </a:r>
          </a:p>
        </p:txBody>
      </p:sp>
      <p:sp>
        <p:nvSpPr>
          <p:cNvPr id="4" name="Slide Number Placeholder 3"/>
          <p:cNvSpPr>
            <a:spLocks noGrp="1"/>
          </p:cNvSpPr>
          <p:nvPr>
            <p:ph type="sldNum" sz="quarter" idx="10"/>
          </p:nvPr>
        </p:nvSpPr>
        <p:spPr/>
        <p:txBody>
          <a:bodyPr/>
          <a:lstStyle/>
          <a:p>
            <a:fld id="{6B8A9553-5795-4F93-99FE-FAA4D84310E7}" type="slidenum">
              <a:rPr lang="en-US" smtClean="0"/>
              <a:t>28</a:t>
            </a:fld>
            <a:endParaRPr lang="en-US"/>
          </a:p>
        </p:txBody>
      </p:sp>
    </p:spTree>
    <p:extLst>
      <p:ext uri="{BB962C8B-B14F-4D97-AF65-F5344CB8AC3E}">
        <p14:creationId xmlns:p14="http://schemas.microsoft.com/office/powerpoint/2010/main" val="459603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throughputs for the two RNN-based models in our benchmark set. We cannot increase the mini-batch size further because it is limited by the memory.</a:t>
            </a:r>
          </a:p>
        </p:txBody>
      </p:sp>
      <p:sp>
        <p:nvSpPr>
          <p:cNvPr id="4" name="Slide Number Placeholder 3"/>
          <p:cNvSpPr>
            <a:spLocks noGrp="1"/>
          </p:cNvSpPr>
          <p:nvPr>
            <p:ph type="sldNum" sz="quarter" idx="10"/>
          </p:nvPr>
        </p:nvSpPr>
        <p:spPr/>
        <p:txBody>
          <a:bodyPr/>
          <a:lstStyle/>
          <a:p>
            <a:fld id="{6B8A9553-5795-4F93-99FE-FAA4D84310E7}" type="slidenum">
              <a:rPr lang="en-US" smtClean="0"/>
              <a:t>29</a:t>
            </a:fld>
            <a:endParaRPr lang="en-US"/>
          </a:p>
        </p:txBody>
      </p:sp>
    </p:spTree>
    <p:extLst>
      <p:ext uri="{BB962C8B-B14F-4D97-AF65-F5344CB8AC3E}">
        <p14:creationId xmlns:p14="http://schemas.microsoft.com/office/powerpoint/2010/main" val="3912889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A9553-5795-4F93-99FE-FAA4D84310E7}" type="slidenum">
              <a:rPr lang="en-US" smtClean="0"/>
              <a:t>30</a:t>
            </a:fld>
            <a:endParaRPr lang="en-US"/>
          </a:p>
        </p:txBody>
      </p:sp>
    </p:spTree>
    <p:extLst>
      <p:ext uri="{BB962C8B-B14F-4D97-AF65-F5344CB8AC3E}">
        <p14:creationId xmlns:p14="http://schemas.microsoft.com/office/powerpoint/2010/main" val="2922817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A9553-5795-4F93-99FE-FAA4D84310E7}" type="slidenum">
              <a:rPr lang="en-US" smtClean="0"/>
              <a:t>32</a:t>
            </a:fld>
            <a:endParaRPr lang="en-US"/>
          </a:p>
        </p:txBody>
      </p:sp>
    </p:spTree>
    <p:extLst>
      <p:ext uri="{BB962C8B-B14F-4D97-AF65-F5344CB8AC3E}">
        <p14:creationId xmlns:p14="http://schemas.microsoft.com/office/powerpoint/2010/main" val="1816433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A9553-5795-4F93-99FE-FAA4D84310E7}" type="slidenum">
              <a:rPr lang="en-US" smtClean="0"/>
              <a:t>33</a:t>
            </a:fld>
            <a:endParaRPr lang="en-US"/>
          </a:p>
        </p:txBody>
      </p:sp>
    </p:spTree>
    <p:extLst>
      <p:ext uri="{BB962C8B-B14F-4D97-AF65-F5344CB8AC3E}">
        <p14:creationId xmlns:p14="http://schemas.microsoft.com/office/powerpoint/2010/main" val="2524802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distributed training, network bandwidth becomes a potential candidate for performance bottleneck. We tested the training of ResNet-50 under both multi-GPU and multi-machine environment.</a:t>
            </a:r>
          </a:p>
          <a:p>
            <a:endParaRPr lang="en-US" dirty="0"/>
          </a:p>
          <a:p>
            <a:r>
              <a:rPr lang="en-US" dirty="0"/>
              <a:t>Here the throughput is the total throughput, not per GPU/machine.</a:t>
            </a:r>
          </a:p>
          <a:p>
            <a:endParaRPr lang="en-US" dirty="0"/>
          </a:p>
          <a:p>
            <a:r>
              <a:rPr lang="en-US" dirty="0"/>
              <a:t>We can see that for multi-GPU cases, the scalability is very good, but for multi-machine case, you need fast network bandwidth with </a:t>
            </a:r>
            <a:r>
              <a:rPr lang="en-US" dirty="0" err="1"/>
              <a:t>infiniband</a:t>
            </a:r>
            <a:r>
              <a:rPr lang="en-US" dirty="0"/>
              <a:t>. Ethernet will even decrease the overall training throughput.</a:t>
            </a:r>
          </a:p>
        </p:txBody>
      </p:sp>
      <p:sp>
        <p:nvSpPr>
          <p:cNvPr id="4" name="Slide Number Placeholder 3"/>
          <p:cNvSpPr>
            <a:spLocks noGrp="1"/>
          </p:cNvSpPr>
          <p:nvPr>
            <p:ph type="sldNum" sz="quarter" idx="10"/>
          </p:nvPr>
        </p:nvSpPr>
        <p:spPr/>
        <p:txBody>
          <a:bodyPr/>
          <a:lstStyle/>
          <a:p>
            <a:fld id="{6B8A9553-5795-4F93-99FE-FAA4D84310E7}" type="slidenum">
              <a:rPr lang="en-US" smtClean="0"/>
              <a:t>34</a:t>
            </a:fld>
            <a:endParaRPr lang="en-US"/>
          </a:p>
        </p:txBody>
      </p:sp>
    </p:spTree>
    <p:extLst>
      <p:ext uri="{BB962C8B-B14F-4D97-AF65-F5344CB8AC3E}">
        <p14:creationId xmlns:p14="http://schemas.microsoft.com/office/powerpoint/2010/main" val="1676492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35</a:t>
            </a:fld>
            <a:endParaRPr lang="en-US"/>
          </a:p>
        </p:txBody>
      </p:sp>
    </p:spTree>
    <p:extLst>
      <p:ext uri="{BB962C8B-B14F-4D97-AF65-F5344CB8AC3E}">
        <p14:creationId xmlns:p14="http://schemas.microsoft.com/office/powerpoint/2010/main" val="262703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37</a:t>
            </a:fld>
            <a:endParaRPr lang="en-US"/>
          </a:p>
        </p:txBody>
      </p:sp>
    </p:spTree>
    <p:extLst>
      <p:ext uri="{BB962C8B-B14F-4D97-AF65-F5344CB8AC3E}">
        <p14:creationId xmlns:p14="http://schemas.microsoft.com/office/powerpoint/2010/main" val="2806519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38</a:t>
            </a:fld>
            <a:endParaRPr lang="en-US"/>
          </a:p>
        </p:txBody>
      </p:sp>
    </p:spTree>
    <p:extLst>
      <p:ext uri="{BB962C8B-B14F-4D97-AF65-F5344CB8AC3E}">
        <p14:creationId xmlns:p14="http://schemas.microsoft.com/office/powerpoint/2010/main" val="3247671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GPU DRAM has limited size, restricting the depth of DNN</a:t>
            </a:r>
          </a:p>
          <a:p>
            <a:r>
              <a:rPr lang="en-US" sz="1200" dirty="0"/>
              <a:t>Alternatively, smaller batch size leads to underutilized GPU</a:t>
            </a:r>
          </a:p>
          <a:p>
            <a:endParaRPr lang="en-CA"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39</a:t>
            </a:fld>
            <a:endParaRPr lang="en-US"/>
          </a:p>
        </p:txBody>
      </p:sp>
    </p:spTree>
    <p:extLst>
      <p:ext uri="{BB962C8B-B14F-4D97-AF65-F5344CB8AC3E}">
        <p14:creationId xmlns:p14="http://schemas.microsoft.com/office/powerpoint/2010/main" val="262174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looking at the typical situation that ML researchers will face.</a:t>
            </a:r>
          </a:p>
          <a:p>
            <a:endParaRPr lang="en-US" dirty="0"/>
          </a:p>
          <a:p>
            <a:endParaRPr lang="en-US" dirty="0"/>
          </a:p>
        </p:txBody>
      </p:sp>
      <p:sp>
        <p:nvSpPr>
          <p:cNvPr id="4" name="Slide Number Placeholder 3"/>
          <p:cNvSpPr>
            <a:spLocks noGrp="1"/>
          </p:cNvSpPr>
          <p:nvPr>
            <p:ph type="sldNum" sz="quarter" idx="5"/>
          </p:nvPr>
        </p:nvSpPr>
        <p:spPr/>
        <p:txBody>
          <a:bodyPr/>
          <a:lstStyle/>
          <a:p>
            <a:fld id="{6B8A9553-5795-4F93-99FE-FAA4D84310E7}" type="slidenum">
              <a:rPr lang="en-US" smtClean="0"/>
              <a:t>4</a:t>
            </a:fld>
            <a:endParaRPr lang="en-US"/>
          </a:p>
        </p:txBody>
      </p:sp>
    </p:spTree>
    <p:extLst>
      <p:ext uri="{BB962C8B-B14F-4D97-AF65-F5344CB8AC3E}">
        <p14:creationId xmlns:p14="http://schemas.microsoft.com/office/powerpoint/2010/main" val="4201275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40</a:t>
            </a:fld>
            <a:endParaRPr lang="en-US"/>
          </a:p>
        </p:txBody>
      </p:sp>
    </p:spTree>
    <p:extLst>
      <p:ext uri="{BB962C8B-B14F-4D97-AF65-F5344CB8AC3E}">
        <p14:creationId xmlns:p14="http://schemas.microsoft.com/office/powerpoint/2010/main" val="183865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41</a:t>
            </a:fld>
            <a:endParaRPr lang="en-US"/>
          </a:p>
        </p:txBody>
      </p:sp>
    </p:spTree>
    <p:extLst>
      <p:ext uri="{BB962C8B-B14F-4D97-AF65-F5344CB8AC3E}">
        <p14:creationId xmlns:p14="http://schemas.microsoft.com/office/powerpoint/2010/main" val="1966255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42</a:t>
            </a:fld>
            <a:endParaRPr lang="en-US"/>
          </a:p>
        </p:txBody>
      </p:sp>
    </p:spTree>
    <p:extLst>
      <p:ext uri="{BB962C8B-B14F-4D97-AF65-F5344CB8AC3E}">
        <p14:creationId xmlns:p14="http://schemas.microsoft.com/office/powerpoint/2010/main" val="4169239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43</a:t>
            </a:fld>
            <a:endParaRPr lang="en-US"/>
          </a:p>
        </p:txBody>
      </p:sp>
    </p:spTree>
    <p:extLst>
      <p:ext uri="{BB962C8B-B14F-4D97-AF65-F5344CB8AC3E}">
        <p14:creationId xmlns:p14="http://schemas.microsoft.com/office/powerpoint/2010/main" val="970770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44</a:t>
            </a:fld>
            <a:endParaRPr lang="en-US"/>
          </a:p>
        </p:txBody>
      </p:sp>
    </p:spTree>
    <p:extLst>
      <p:ext uri="{BB962C8B-B14F-4D97-AF65-F5344CB8AC3E}">
        <p14:creationId xmlns:p14="http://schemas.microsoft.com/office/powerpoint/2010/main" val="1200474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45</a:t>
            </a:fld>
            <a:endParaRPr lang="en-US"/>
          </a:p>
        </p:txBody>
      </p:sp>
    </p:spTree>
    <p:extLst>
      <p:ext uri="{BB962C8B-B14F-4D97-AF65-F5344CB8AC3E}">
        <p14:creationId xmlns:p14="http://schemas.microsoft.com/office/powerpoint/2010/main" val="1020878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46</a:t>
            </a:fld>
            <a:endParaRPr lang="en-US"/>
          </a:p>
        </p:txBody>
      </p:sp>
    </p:spTree>
    <p:extLst>
      <p:ext uri="{BB962C8B-B14F-4D97-AF65-F5344CB8AC3E}">
        <p14:creationId xmlns:p14="http://schemas.microsoft.com/office/powerpoint/2010/main" val="990955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47</a:t>
            </a:fld>
            <a:endParaRPr lang="en-US"/>
          </a:p>
        </p:txBody>
      </p:sp>
    </p:spTree>
    <p:extLst>
      <p:ext uri="{BB962C8B-B14F-4D97-AF65-F5344CB8AC3E}">
        <p14:creationId xmlns:p14="http://schemas.microsoft.com/office/powerpoint/2010/main" val="2856321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48</a:t>
            </a:fld>
            <a:endParaRPr lang="en-US"/>
          </a:p>
        </p:txBody>
      </p:sp>
    </p:spTree>
    <p:extLst>
      <p:ext uri="{BB962C8B-B14F-4D97-AF65-F5344CB8AC3E}">
        <p14:creationId xmlns:p14="http://schemas.microsoft.com/office/powerpoint/2010/main" val="3561364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49</a:t>
            </a:fld>
            <a:endParaRPr lang="en-US"/>
          </a:p>
        </p:txBody>
      </p:sp>
    </p:spTree>
    <p:extLst>
      <p:ext uri="{BB962C8B-B14F-4D97-AF65-F5344CB8AC3E}">
        <p14:creationId xmlns:p14="http://schemas.microsoft.com/office/powerpoint/2010/main" val="90801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the performance bottlenecks, our methodology is to first define a proper set of key performance metrics, and then build tools if necessary to pin-point bottlenecks. These tools are hardware &amp; model-independent.</a:t>
            </a:r>
          </a:p>
          <a:p>
            <a:endParaRPr lang="en-US" dirty="0"/>
          </a:p>
          <a:p>
            <a:r>
              <a:rPr lang="en-US" dirty="0"/>
              <a:t>We also collected a set of DNN training models for us to apply our tools on.</a:t>
            </a:r>
          </a:p>
        </p:txBody>
      </p:sp>
      <p:sp>
        <p:nvSpPr>
          <p:cNvPr id="4" name="Slide Number Placeholder 3"/>
          <p:cNvSpPr>
            <a:spLocks noGrp="1"/>
          </p:cNvSpPr>
          <p:nvPr>
            <p:ph type="sldNum" sz="quarter" idx="5"/>
          </p:nvPr>
        </p:nvSpPr>
        <p:spPr/>
        <p:txBody>
          <a:bodyPr/>
          <a:lstStyle/>
          <a:p>
            <a:fld id="{6B8A9553-5795-4F93-99FE-FAA4D84310E7}" type="slidenum">
              <a:rPr lang="en-US" smtClean="0"/>
              <a:t>5</a:t>
            </a:fld>
            <a:endParaRPr lang="en-US"/>
          </a:p>
        </p:txBody>
      </p:sp>
    </p:spTree>
    <p:extLst>
      <p:ext uri="{BB962C8B-B14F-4D97-AF65-F5344CB8AC3E}">
        <p14:creationId xmlns:p14="http://schemas.microsoft.com/office/powerpoint/2010/main" val="1848973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51</a:t>
            </a:fld>
            <a:endParaRPr lang="en-US"/>
          </a:p>
        </p:txBody>
      </p:sp>
    </p:spTree>
    <p:extLst>
      <p:ext uri="{BB962C8B-B14F-4D97-AF65-F5344CB8AC3E}">
        <p14:creationId xmlns:p14="http://schemas.microsoft.com/office/powerpoint/2010/main" val="3414208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43EB6-1C0F-4C44-A3F5-B89FF176A328}" type="slidenum">
              <a:rPr lang="en-US" smtClean="0"/>
              <a:t>53</a:t>
            </a:fld>
            <a:endParaRPr lang="en-US"/>
          </a:p>
        </p:txBody>
      </p:sp>
    </p:spTree>
    <p:extLst>
      <p:ext uri="{BB962C8B-B14F-4D97-AF65-F5344CB8AC3E}">
        <p14:creationId xmlns:p14="http://schemas.microsoft.com/office/powerpoint/2010/main" val="42458997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43EB6-1C0F-4C44-A3F5-B89FF176A328}" type="slidenum">
              <a:rPr lang="en-US" smtClean="0"/>
              <a:t>55</a:t>
            </a:fld>
            <a:endParaRPr lang="en-US"/>
          </a:p>
        </p:txBody>
      </p:sp>
    </p:spTree>
    <p:extLst>
      <p:ext uri="{BB962C8B-B14F-4D97-AF65-F5344CB8AC3E}">
        <p14:creationId xmlns:p14="http://schemas.microsoft.com/office/powerpoint/2010/main" val="20309534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43EB6-1C0F-4C44-A3F5-B89FF176A328}" type="slidenum">
              <a:rPr lang="en-US" smtClean="0"/>
              <a:t>57</a:t>
            </a:fld>
            <a:endParaRPr lang="en-US"/>
          </a:p>
        </p:txBody>
      </p:sp>
    </p:spTree>
    <p:extLst>
      <p:ext uri="{BB962C8B-B14F-4D97-AF65-F5344CB8AC3E}">
        <p14:creationId xmlns:p14="http://schemas.microsoft.com/office/powerpoint/2010/main" val="397148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43EB6-1C0F-4C44-A3F5-B89FF176A328}" type="slidenum">
              <a:rPr lang="en-US" smtClean="0"/>
              <a:t>58</a:t>
            </a:fld>
            <a:endParaRPr lang="en-US"/>
          </a:p>
        </p:txBody>
      </p:sp>
    </p:spTree>
    <p:extLst>
      <p:ext uri="{BB962C8B-B14F-4D97-AF65-F5344CB8AC3E}">
        <p14:creationId xmlns:p14="http://schemas.microsoft.com/office/powerpoint/2010/main" val="3710350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43EB6-1C0F-4C44-A3F5-B89FF176A328}" type="slidenum">
              <a:rPr lang="en-US" smtClean="0"/>
              <a:t>60</a:t>
            </a:fld>
            <a:endParaRPr lang="en-US"/>
          </a:p>
        </p:txBody>
      </p:sp>
    </p:spTree>
    <p:extLst>
      <p:ext uri="{BB962C8B-B14F-4D97-AF65-F5344CB8AC3E}">
        <p14:creationId xmlns:p14="http://schemas.microsoft.com/office/powerpoint/2010/main" val="603071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B959945-7217-484B-8E74-88DC87A74BB0}" type="slidenum">
              <a:rPr lang="en-US" smtClean="0"/>
              <a:pPr/>
              <a:t>61</a:t>
            </a:fld>
            <a:endParaRPr lang="en-US"/>
          </a:p>
        </p:txBody>
      </p:sp>
    </p:spTree>
    <p:extLst>
      <p:ext uri="{BB962C8B-B14F-4D97-AF65-F5344CB8AC3E}">
        <p14:creationId xmlns:p14="http://schemas.microsoft.com/office/powerpoint/2010/main" val="601686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959945-7217-484B-8E74-88DC87A74BB0}" type="slidenum">
              <a:rPr lang="en-US" smtClean="0"/>
              <a:pPr/>
              <a:t>66</a:t>
            </a:fld>
            <a:endParaRPr lang="en-US"/>
          </a:p>
        </p:txBody>
      </p:sp>
    </p:spTree>
    <p:extLst>
      <p:ext uri="{BB962C8B-B14F-4D97-AF65-F5344CB8AC3E}">
        <p14:creationId xmlns:p14="http://schemas.microsoft.com/office/powerpoint/2010/main" val="989099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71381826e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471381826e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71381826e_1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71381826e_1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by talking about our benchmark suite.</a:t>
            </a:r>
          </a:p>
        </p:txBody>
      </p:sp>
      <p:sp>
        <p:nvSpPr>
          <p:cNvPr id="4" name="Slide Number Placeholder 3"/>
          <p:cNvSpPr>
            <a:spLocks noGrp="1"/>
          </p:cNvSpPr>
          <p:nvPr>
            <p:ph type="sldNum" sz="quarter" idx="5"/>
          </p:nvPr>
        </p:nvSpPr>
        <p:spPr/>
        <p:txBody>
          <a:bodyPr/>
          <a:lstStyle/>
          <a:p>
            <a:fld id="{6B8A9553-5795-4F93-99FE-FAA4D84310E7}" type="slidenum">
              <a:rPr lang="en-US" smtClean="0"/>
              <a:t>6</a:t>
            </a:fld>
            <a:endParaRPr lang="en-US"/>
          </a:p>
        </p:txBody>
      </p:sp>
    </p:spTree>
    <p:extLst>
      <p:ext uri="{BB962C8B-B14F-4D97-AF65-F5344CB8AC3E}">
        <p14:creationId xmlns:p14="http://schemas.microsoft.com/office/powerpoint/2010/main" val="1378792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71381826e_1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471381826e_1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0.4% difference in validation accuracy</a:t>
            </a:r>
            <a:endParaRPr dirty="0"/>
          </a:p>
          <a:p>
            <a:pPr marL="0" lvl="0" indent="0" algn="l" rtl="0">
              <a:spcBef>
                <a:spcPts val="0"/>
              </a:spcBef>
              <a:spcAft>
                <a:spcPts val="0"/>
              </a:spcAft>
              <a:buNone/>
            </a:pPr>
            <a:r>
              <a:rPr lang="en" dirty="0"/>
              <a:t>It also took considerable effort to reproduce this result</a:t>
            </a: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71381826e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471381826e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71381826e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471381826e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947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Why do we need TBD?</a:t>
            </a:r>
          </a:p>
          <a:p>
            <a:endParaRPr lang="en-US" dirty="0"/>
          </a:p>
          <a:p>
            <a:r>
              <a:rPr lang="en-US" dirty="0"/>
              <a:t>A short answer is this: currently the system/hardware community lacks a diverse benchmark set with state-of-the-art models for DNN training.</a:t>
            </a:r>
          </a:p>
          <a:p>
            <a:endParaRPr lang="en-US" dirty="0"/>
          </a:p>
          <a:p>
            <a:r>
              <a:rPr lang="en-US" dirty="0"/>
              <a:t>DNN has two major tasks, training and inference. To do inference, the network takes data samples as input, and outputs certain property of the data samples. Before the network can produce reasonable output, it has to be trained properly, and that is the purpose of the training task.</a:t>
            </a:r>
          </a:p>
          <a:p>
            <a:endParaRPr lang="en-US" dirty="0"/>
          </a:p>
          <a:p>
            <a:r>
              <a:rPr lang="en-US" dirty="0"/>
              <a:t>Here we can see the differences between training and inference. The algorithm is different, the performance metric is different, the memory consumption is in different magnitude because the major consumer of the memory is different, and the time to finish is also very different. These differences raise different requirements for the underlying hardware.</a:t>
            </a:r>
          </a:p>
          <a:p>
            <a:endParaRPr lang="en-US" dirty="0"/>
          </a:p>
          <a:p>
            <a:r>
              <a:rPr lang="en-US" dirty="0"/>
              <a:t>Training and inference are equally important, here in this project we focus on the training problem.</a:t>
            </a:r>
          </a:p>
        </p:txBody>
      </p:sp>
      <p:sp>
        <p:nvSpPr>
          <p:cNvPr id="4" name="Slide Number Placeholder 3"/>
          <p:cNvSpPr>
            <a:spLocks noGrp="1"/>
          </p:cNvSpPr>
          <p:nvPr>
            <p:ph type="sldNum" sz="quarter" idx="10"/>
          </p:nvPr>
        </p:nvSpPr>
        <p:spPr/>
        <p:txBody>
          <a:bodyPr/>
          <a:lstStyle/>
          <a:p>
            <a:fld id="{6B8A9553-5795-4F93-99FE-FAA4D84310E7}" type="slidenum">
              <a:rPr lang="en-US" smtClean="0"/>
              <a:t>7</a:t>
            </a:fld>
            <a:endParaRPr lang="en-US"/>
          </a:p>
        </p:txBody>
      </p:sp>
    </p:spTree>
    <p:extLst>
      <p:ext uri="{BB962C8B-B14F-4D97-AF65-F5344CB8AC3E}">
        <p14:creationId xmlns:p14="http://schemas.microsoft.com/office/powerpoint/2010/main" val="3474001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for diversity. </a:t>
            </a:r>
          </a:p>
          <a:p>
            <a:r>
              <a:rPr lang="en-US" dirty="0"/>
              <a:t>Now Image classification is the most classical application for DNN, but DNN has been successful for a lot more application domains, like self-driving cars, recommendation systems, object detection, machine translation, speech recognition, and reinforcement learning and so on.</a:t>
            </a:r>
          </a:p>
          <a:p>
            <a:endParaRPr lang="en-US" dirty="0"/>
          </a:p>
          <a:p>
            <a:r>
              <a:rPr lang="en-US" dirty="0"/>
              <a:t>Due to the great success of the deep learning, a lot of special-purpose systems and architectures are proposed in recent years to accelerate DNN computation, but most of those research works in systems and architecture communities focus only image classification models. This indicates that there are great opportunities for system and hardware targeting all the other application domains, but first we need to propose proper benchmark models for these domains.</a:t>
            </a:r>
          </a:p>
        </p:txBody>
      </p:sp>
      <p:sp>
        <p:nvSpPr>
          <p:cNvPr id="4" name="Slide Number Placeholder 3"/>
          <p:cNvSpPr>
            <a:spLocks noGrp="1"/>
          </p:cNvSpPr>
          <p:nvPr>
            <p:ph type="sldNum" sz="quarter" idx="10"/>
          </p:nvPr>
        </p:nvSpPr>
        <p:spPr/>
        <p:txBody>
          <a:bodyPr/>
          <a:lstStyle/>
          <a:p>
            <a:fld id="{6B8A9553-5795-4F93-99FE-FAA4D84310E7}" type="slidenum">
              <a:rPr lang="en-US" smtClean="0"/>
              <a:t>8</a:t>
            </a:fld>
            <a:endParaRPr lang="en-US"/>
          </a:p>
        </p:txBody>
      </p:sp>
    </p:spTree>
    <p:extLst>
      <p:ext uri="{BB962C8B-B14F-4D97-AF65-F5344CB8AC3E}">
        <p14:creationId xmlns:p14="http://schemas.microsoft.com/office/powerpoint/2010/main" val="3670595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State-of-the-art models. </a:t>
            </a:r>
          </a:p>
          <a:p>
            <a:r>
              <a:rPr lang="en-US" dirty="0"/>
              <a:t>Here is a history of image classification models. In 2012 the </a:t>
            </a:r>
            <a:r>
              <a:rPr lang="en-US" dirty="0" err="1"/>
              <a:t>AlexNet</a:t>
            </a:r>
            <a:r>
              <a:rPr lang="en-US" dirty="0"/>
              <a:t> is the winner of ImageNet competition, and the winner goes to VGG next year, </a:t>
            </a:r>
            <a:r>
              <a:rPr lang="en-US" dirty="0" err="1"/>
              <a:t>GoogleNet</a:t>
            </a:r>
            <a:r>
              <a:rPr lang="en-US" dirty="0"/>
              <a:t> next year, </a:t>
            </a:r>
            <a:r>
              <a:rPr lang="en-US" dirty="0" err="1"/>
              <a:t>resnet</a:t>
            </a:r>
            <a:r>
              <a:rPr lang="en-US" dirty="0"/>
              <a:t> next year, and there is a </a:t>
            </a:r>
            <a:r>
              <a:rPr lang="en-US" dirty="0" err="1"/>
              <a:t>ResNet</a:t>
            </a:r>
            <a:r>
              <a:rPr lang="en-US" dirty="0"/>
              <a:t> version 2 which beat human in image classification task.</a:t>
            </a:r>
          </a:p>
          <a:p>
            <a:endParaRPr lang="en-US" dirty="0"/>
          </a:p>
          <a:p>
            <a:r>
              <a:rPr lang="en-US" dirty="0"/>
              <a:t>Similar thing with object detection. In 2014 we have this RCNN model proposed, Fast R-CNN next year, Faster RCNN at the end of the same year, YOLO in 2016, and YOLO version 2 last year.</a:t>
            </a:r>
          </a:p>
          <a:p>
            <a:endParaRPr lang="en-US" dirty="0"/>
          </a:p>
          <a:p>
            <a:r>
              <a:rPr lang="en-US" dirty="0"/>
              <a:t>The same story happens in each application domain, which is that </a:t>
            </a:r>
            <a:r>
              <a:rPr lang="en-US" sz="1200" i="1" dirty="0">
                <a:latin typeface="Times New Roman" panose="02020603050405020304" pitchFamily="18" charset="0"/>
                <a:cs typeface="Times New Roman" panose="02020603050405020304" pitchFamily="18" charset="0"/>
              </a:rPr>
              <a:t>State-of-the-art models are constantly evolving, old models can be quickly </a:t>
            </a:r>
            <a:r>
              <a:rPr lang="en-US" sz="1200" i="1" dirty="0" err="1">
                <a:latin typeface="Times New Roman" panose="02020603050405020304" pitchFamily="18" charset="0"/>
                <a:cs typeface="Times New Roman" panose="02020603050405020304" pitchFamily="18" charset="0"/>
              </a:rPr>
              <a:t>out-dated</a:t>
            </a:r>
            <a:r>
              <a:rPr lang="en-US" sz="1200" i="1" dirty="0">
                <a:latin typeface="Times New Roman" panose="02020603050405020304" pitchFamily="18" charset="0"/>
                <a:cs typeface="Times New Roman" panose="02020603050405020304" pitchFamily="18" charset="0"/>
              </a:rPr>
              <a:t>. </a:t>
            </a:r>
            <a:r>
              <a:rPr lang="en-US" sz="1200" i="0" dirty="0">
                <a:latin typeface="Times New Roman" panose="02020603050405020304" pitchFamily="18" charset="0"/>
                <a:cs typeface="Times New Roman" panose="02020603050405020304" pitchFamily="18" charset="0"/>
              </a:rPr>
              <a:t>This brings a challenge for benchmarks, we need to keep track of all the state-of-the-art models in each domain.</a:t>
            </a:r>
            <a:endParaRPr lang="en-US" i="0" dirty="0"/>
          </a:p>
        </p:txBody>
      </p:sp>
      <p:sp>
        <p:nvSpPr>
          <p:cNvPr id="4" name="Slide Number Placeholder 3"/>
          <p:cNvSpPr>
            <a:spLocks noGrp="1"/>
          </p:cNvSpPr>
          <p:nvPr>
            <p:ph type="sldNum" sz="quarter" idx="10"/>
          </p:nvPr>
        </p:nvSpPr>
        <p:spPr/>
        <p:txBody>
          <a:bodyPr/>
          <a:lstStyle/>
          <a:p>
            <a:fld id="{6B8A9553-5795-4F93-99FE-FAA4D84310E7}" type="slidenum">
              <a:rPr lang="en-US" smtClean="0"/>
              <a:t>9</a:t>
            </a:fld>
            <a:endParaRPr lang="en-US"/>
          </a:p>
        </p:txBody>
      </p:sp>
    </p:spTree>
    <p:extLst>
      <p:ext uri="{BB962C8B-B14F-4D97-AF65-F5344CB8AC3E}">
        <p14:creationId xmlns:p14="http://schemas.microsoft.com/office/powerpoint/2010/main" val="356558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models in our benchmark set. We have 8 models that cover 6 major application domains. The footnotes here indicate that the model is available on which frameworks.</a:t>
            </a:r>
          </a:p>
          <a:p>
            <a:endParaRPr lang="en-US" dirty="0"/>
          </a:p>
          <a:p>
            <a:r>
              <a:rPr lang="en-US" dirty="0"/>
              <a:t>We do not implement any of them, all models we use come from open-sourced </a:t>
            </a:r>
            <a:r>
              <a:rPr lang="en-US" dirty="0" err="1"/>
              <a:t>github</a:t>
            </a:r>
            <a:r>
              <a:rPr lang="en-US" dirty="0"/>
              <a:t> repos. Most of them are from the official examples of the frameworks. Different frameworks are maintained by different people in this group.</a:t>
            </a:r>
          </a:p>
          <a:p>
            <a:endParaRPr lang="en-US" dirty="0"/>
          </a:p>
          <a:p>
            <a:endParaRPr lang="en-US" dirty="0"/>
          </a:p>
        </p:txBody>
      </p:sp>
      <p:sp>
        <p:nvSpPr>
          <p:cNvPr id="4" name="Slide Number Placeholder 3"/>
          <p:cNvSpPr>
            <a:spLocks noGrp="1"/>
          </p:cNvSpPr>
          <p:nvPr>
            <p:ph type="sldNum" sz="quarter" idx="10"/>
          </p:nvPr>
        </p:nvSpPr>
        <p:spPr/>
        <p:txBody>
          <a:bodyPr/>
          <a:lstStyle/>
          <a:p>
            <a:fld id="{6B8A9553-5795-4F93-99FE-FAA4D84310E7}" type="slidenum">
              <a:rPr lang="en-US" smtClean="0"/>
              <a:t>10</a:t>
            </a:fld>
            <a:endParaRPr lang="en-US"/>
          </a:p>
        </p:txBody>
      </p:sp>
    </p:spTree>
    <p:extLst>
      <p:ext uri="{BB962C8B-B14F-4D97-AF65-F5344CB8AC3E}">
        <p14:creationId xmlns:p14="http://schemas.microsoft.com/office/powerpoint/2010/main" val="292353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609600" y="1123950"/>
            <a:ext cx="10972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800"/>
          </a:p>
        </p:txBody>
      </p:sp>
      <p:sp>
        <p:nvSpPr>
          <p:cNvPr id="5" name="Line 8"/>
          <p:cNvSpPr>
            <a:spLocks noChangeShapeType="1"/>
          </p:cNvSpPr>
          <p:nvPr/>
        </p:nvSpPr>
        <p:spPr bwMode="auto">
          <a:xfrm>
            <a:off x="609600" y="3371850"/>
            <a:ext cx="10972800" cy="0"/>
          </a:xfrm>
          <a:prstGeom prst="line">
            <a:avLst/>
          </a:prstGeom>
          <a:noFill/>
          <a:ln w="19050">
            <a:solidFill>
              <a:schemeClr val="accent1"/>
            </a:solidFill>
            <a:round/>
            <a:headEnd/>
            <a:tailEnd/>
          </a:ln>
          <a:effectLst/>
        </p:spPr>
        <p:txBody>
          <a:bodyPr/>
          <a:lstStyle/>
          <a:p>
            <a:pPr>
              <a:defRPr/>
            </a:pPr>
            <a:endParaRPr lang="en-US" sz="1800"/>
          </a:p>
        </p:txBody>
      </p:sp>
      <p:sp>
        <p:nvSpPr>
          <p:cNvPr id="6" name="Line 10"/>
          <p:cNvSpPr>
            <a:spLocks noChangeShapeType="1"/>
          </p:cNvSpPr>
          <p:nvPr userDrawn="1"/>
        </p:nvSpPr>
        <p:spPr bwMode="auto">
          <a:xfrm>
            <a:off x="11582400" y="2457450"/>
            <a:ext cx="0" cy="914400"/>
          </a:xfrm>
          <a:prstGeom prst="line">
            <a:avLst/>
          </a:prstGeom>
          <a:noFill/>
          <a:ln w="25400">
            <a:solidFill>
              <a:schemeClr val="accent1"/>
            </a:solidFill>
            <a:round/>
            <a:headEnd/>
            <a:tailEnd/>
          </a:ln>
          <a:effectLst/>
        </p:spPr>
        <p:txBody>
          <a:bodyPr/>
          <a:lstStyle/>
          <a:p>
            <a:pPr>
              <a:defRPr/>
            </a:pPr>
            <a:endParaRPr lang="en-US" sz="1800"/>
          </a:p>
        </p:txBody>
      </p:sp>
      <p:sp>
        <p:nvSpPr>
          <p:cNvPr id="101378" name="Rectangle 2"/>
          <p:cNvSpPr>
            <a:spLocks noGrp="1" noChangeArrowheads="1"/>
          </p:cNvSpPr>
          <p:nvPr>
            <p:ph type="ctrTitle"/>
          </p:nvPr>
        </p:nvSpPr>
        <p:spPr>
          <a:xfrm>
            <a:off x="914400" y="1524000"/>
            <a:ext cx="105664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914400" y="3581400"/>
            <a:ext cx="104648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609600" y="6243638"/>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4165600" y="6243638"/>
            <a:ext cx="38608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52400"/>
            <a:ext cx="28702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8407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11582400" y="2457450"/>
            <a:ext cx="0" cy="914400"/>
          </a:xfrm>
          <a:prstGeom prst="line">
            <a:avLst/>
          </a:prstGeom>
          <a:noFill/>
          <a:ln w="25400">
            <a:solidFill>
              <a:schemeClr val="accent1"/>
            </a:solidFill>
            <a:round/>
            <a:headEnd/>
            <a:tailEnd/>
          </a:ln>
          <a:effectLst/>
        </p:spPr>
        <p:txBody>
          <a:bodyPr/>
          <a:lstStyle/>
          <a:p>
            <a:pPr>
              <a:defRPr/>
            </a:pPr>
            <a:endParaRPr lang="en-US" sz="1800"/>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FEF5891-60A9-4DA4-8C9F-E9D9ADCD64CE}"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4/1/2019</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4/1/2019</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4/1/2019</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759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371600"/>
            <a:ext cx="563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371600"/>
            <a:ext cx="5638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304800" y="152400"/>
            <a:ext cx="114808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304800" y="908720"/>
            <a:ext cx="114808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304800" y="6248400"/>
            <a:ext cx="11480800" cy="0"/>
          </a:xfrm>
          <a:prstGeom prst="line">
            <a:avLst/>
          </a:prstGeom>
          <a:noFill/>
          <a:ln w="19050">
            <a:solidFill>
              <a:schemeClr val="accent1"/>
            </a:solidFill>
            <a:round/>
            <a:headEnd/>
            <a:tailEnd/>
          </a:ln>
          <a:effectLst/>
        </p:spPr>
        <p:txBody>
          <a:bodyPr/>
          <a:lstStyle/>
          <a:p>
            <a:pPr>
              <a:defRPr/>
            </a:pPr>
            <a:endParaRPr lang="en-US" sz="1800"/>
          </a:p>
        </p:txBody>
      </p:sp>
      <p:sp>
        <p:nvSpPr>
          <p:cNvPr id="100361" name="Line 1033"/>
          <p:cNvSpPr>
            <a:spLocks noChangeShapeType="1"/>
          </p:cNvSpPr>
          <p:nvPr/>
        </p:nvSpPr>
        <p:spPr bwMode="auto">
          <a:xfrm>
            <a:off x="304800" y="914400"/>
            <a:ext cx="11480800" cy="0"/>
          </a:xfrm>
          <a:prstGeom prst="line">
            <a:avLst/>
          </a:prstGeom>
          <a:noFill/>
          <a:ln w="19050">
            <a:solidFill>
              <a:schemeClr val="accent1"/>
            </a:solidFill>
            <a:round/>
            <a:headEnd/>
            <a:tailEnd/>
          </a:ln>
          <a:effectLst/>
        </p:spPr>
        <p:txBody>
          <a:bodyPr/>
          <a:lstStyle/>
          <a:p>
            <a:pPr>
              <a:defRPr/>
            </a:pPr>
            <a:endParaRPr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304800" y="152400"/>
            <a:ext cx="11480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304800" y="1371600"/>
            <a:ext cx="11480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304800" y="6248400"/>
            <a:ext cx="11480800" cy="0"/>
          </a:xfrm>
          <a:prstGeom prst="line">
            <a:avLst/>
          </a:prstGeom>
          <a:noFill/>
          <a:ln w="19050">
            <a:solidFill>
              <a:schemeClr val="accent1"/>
            </a:solidFill>
            <a:round/>
            <a:headEnd/>
            <a:tailEnd/>
          </a:ln>
          <a:effectLst/>
        </p:spPr>
        <p:txBody>
          <a:bodyPr/>
          <a:lstStyle/>
          <a:p>
            <a:pPr>
              <a:defRPr/>
            </a:pPr>
            <a:endParaRPr lang="en-US" sz="1800">
              <a:solidFill>
                <a:srgbClr val="000000"/>
              </a:solidFill>
            </a:endParaRPr>
          </a:p>
        </p:txBody>
      </p:sp>
      <p:sp>
        <p:nvSpPr>
          <p:cNvPr id="100361" name="Line 1033"/>
          <p:cNvSpPr>
            <a:spLocks noChangeShapeType="1"/>
          </p:cNvSpPr>
          <p:nvPr/>
        </p:nvSpPr>
        <p:spPr bwMode="auto">
          <a:xfrm>
            <a:off x="304800" y="914400"/>
            <a:ext cx="11480800" cy="0"/>
          </a:xfrm>
          <a:prstGeom prst="line">
            <a:avLst/>
          </a:prstGeom>
          <a:noFill/>
          <a:ln w="19050">
            <a:solidFill>
              <a:schemeClr val="accent1"/>
            </a:solidFill>
            <a:round/>
            <a:headEnd/>
            <a:tailEnd/>
          </a:ln>
          <a:effectLst/>
        </p:spPr>
        <p:txBody>
          <a:bodyPr/>
          <a:lstStyle/>
          <a:p>
            <a:pPr>
              <a:defRPr/>
            </a:pPr>
            <a:endParaRPr 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4/1/2019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hyperlink" Target="https://www.spec.org/"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tbd-suite.ai/" TargetMode="External"/><Relationship Id="rId2" Type="http://schemas.openxmlformats.org/officeDocument/2006/relationships/image" Target="../media/image30.png"/><Relationship Id="rId1" Type="http://schemas.openxmlformats.org/officeDocument/2006/relationships/slideLayout" Target="../slideLayouts/slideLayout15.xml"/><Relationship Id="rId5" Type="http://schemas.openxmlformats.org/officeDocument/2006/relationships/hyperlink" Target="https://mlperf.org/" TargetMode="Externa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chart" Target="../charts/chart13.xml"/><Relationship Id="rId4" Type="http://schemas.openxmlformats.org/officeDocument/2006/relationships/chart" Target="../charts/char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chart" Target="../charts/chart16.xml"/><Relationship Id="rId4" Type="http://schemas.openxmlformats.org/officeDocument/2006/relationships/chart" Target="../charts/chart15.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hyperlink" Target="https://github.com/tbd-ai/tbd-suite" TargetMode="External"/><Relationship Id="rId4" Type="http://schemas.openxmlformats.org/officeDocument/2006/relationships/hyperlink" Target="http://tbd-suite.ai/"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52.emf"/></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90.png"/><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1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6.xml"/><Relationship Id="rId1" Type="http://schemas.openxmlformats.org/officeDocument/2006/relationships/slideLayout" Target="../slideLayouts/slideLayout15.xml"/><Relationship Id="rId5" Type="http://schemas.openxmlformats.org/officeDocument/2006/relationships/image" Target="../media/image70.png"/><Relationship Id="rId4" Type="http://schemas.openxmlformats.org/officeDocument/2006/relationships/image" Target="../media/image69.emf"/></Relationships>
</file>

<file path=ppt/slides/_rels/slide6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25.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4712"/>
            <a:ext cx="12192000" cy="2885688"/>
          </a:xfrm>
          <a:solidFill>
            <a:schemeClr val="bg1">
              <a:lumMod val="95000"/>
            </a:schemeClr>
          </a:solidFill>
        </p:spPr>
        <p:txBody>
          <a:bodyPr anchor="ctr" anchorCtr="0">
            <a:noAutofit/>
          </a:bodyPr>
          <a:lstStyle/>
          <a:p>
            <a:r>
              <a:rPr lang="en-US" sz="4800" b="1" dirty="0">
                <a:solidFill>
                  <a:prstClr val="black"/>
                </a:solidFill>
                <a:latin typeface="Myriad Pro Cond" panose="020B0506030403020204" pitchFamily="34" charset="0"/>
              </a:rPr>
              <a:t>Holistic Approach to DNN Training Efficiency: Analysis and Optimizations</a:t>
            </a:r>
            <a:endParaRPr lang="en-US" sz="4800" b="1" dirty="0">
              <a:latin typeface="Calibri" pitchFamily="34" charset="0"/>
              <a:cs typeface="Calibri" pitchFamily="34" charset="0"/>
            </a:endParaRPr>
          </a:p>
        </p:txBody>
      </p:sp>
      <p:sp>
        <p:nvSpPr>
          <p:cNvPr id="3" name="Subtitle 2"/>
          <p:cNvSpPr>
            <a:spLocks noGrp="1"/>
          </p:cNvSpPr>
          <p:nvPr>
            <p:ph type="subTitle" idx="1"/>
          </p:nvPr>
        </p:nvSpPr>
        <p:spPr>
          <a:xfrm>
            <a:off x="1295401" y="3554079"/>
            <a:ext cx="9524999" cy="2092987"/>
          </a:xfrm>
        </p:spPr>
        <p:txBody>
          <a:bodyPr>
            <a:noAutofit/>
          </a:bodyPr>
          <a:lstStyle/>
          <a:p>
            <a:r>
              <a:rPr lang="en-US" b="1" dirty="0">
                <a:solidFill>
                  <a:srgbClr val="0000FF"/>
                </a:solidFill>
              </a:rPr>
              <a:t>Gennady Pekhimenko</a:t>
            </a:r>
          </a:p>
          <a:p>
            <a:r>
              <a:rPr lang="en-US" b="1" dirty="0">
                <a:solidFill>
                  <a:srgbClr val="0000FF"/>
                </a:solidFill>
              </a:rPr>
              <a:t>Assistant Professor</a:t>
            </a:r>
            <a:endParaRPr lang="en-US" b="1" dirty="0">
              <a:solidFill>
                <a:srgbClr val="C00000"/>
              </a:solidFill>
            </a:endParaRPr>
          </a:p>
          <a:p>
            <a:r>
              <a:rPr lang="en-US" sz="2400" b="1" dirty="0">
                <a:solidFill>
                  <a:srgbClr val="C00000"/>
                </a:solidFill>
              </a:rPr>
              <a:t>Computer Systems and Networking Group (CSNG)</a:t>
            </a:r>
          </a:p>
          <a:p>
            <a:r>
              <a:rPr lang="en-US" sz="2400" b="1" dirty="0" err="1">
                <a:solidFill>
                  <a:srgbClr val="006600"/>
                </a:solidFill>
              </a:rPr>
              <a:t>EcoSystem</a:t>
            </a:r>
            <a:r>
              <a:rPr lang="en-US" sz="2400" b="1" dirty="0">
                <a:solidFill>
                  <a:srgbClr val="006600"/>
                </a:solidFill>
              </a:rPr>
              <a:t> Group</a:t>
            </a:r>
            <a:endParaRPr lang="en-US" sz="2400" dirty="0">
              <a:solidFill>
                <a:srgbClr val="006600"/>
              </a:solidFill>
            </a:endParaRPr>
          </a:p>
          <a:p>
            <a:endParaRPr lang="en-US" b="1" dirty="0">
              <a:solidFill>
                <a:srgbClr val="0000FF"/>
              </a:solidFill>
            </a:endParaRPr>
          </a:p>
          <a:p>
            <a:endParaRPr lang="en-US" sz="2200" dirty="0">
              <a:solidFill>
                <a:srgbClr val="0000FF"/>
              </a:solidFill>
            </a:endParaRPr>
          </a:p>
          <a:p>
            <a:pPr algn="l"/>
            <a:endParaRPr lang="en-US" sz="2200" dirty="0"/>
          </a:p>
          <a:p>
            <a:pPr algn="l"/>
            <a:endParaRPr lang="en-US" sz="2200" dirty="0"/>
          </a:p>
        </p:txBody>
      </p:sp>
      <p:sp>
        <p:nvSpPr>
          <p:cNvPr id="8" name="Subtitle 2"/>
          <p:cNvSpPr txBox="1">
            <a:spLocks/>
          </p:cNvSpPr>
          <p:nvPr/>
        </p:nvSpPr>
        <p:spPr>
          <a:xfrm>
            <a:off x="7429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1026" name="Picture 2" descr="Image result for university of toronto logo">
            <a:extLst>
              <a:ext uri="{FF2B5EF4-FFF2-40B4-BE49-F238E27FC236}">
                <a16:creationId xmlns:a16="http://schemas.microsoft.com/office/drawing/2014/main" id="{0D8A23DF-56B1-4FA2-9DA0-531685E663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1" y="5562600"/>
            <a:ext cx="3102369" cy="144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600400"/>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DC813-5628-4370-A3EE-C44DEF380E33}"/>
              </a:ext>
            </a:extLst>
          </p:cNvPr>
          <p:cNvSpPr>
            <a:spLocks noGrp="1"/>
          </p:cNvSpPr>
          <p:nvPr>
            <p:ph type="title"/>
          </p:nvPr>
        </p:nvSpPr>
        <p:spPr/>
        <p:txBody>
          <a:bodyPr/>
          <a:lstStyle/>
          <a:p>
            <a:r>
              <a:rPr lang="en-US" dirty="0">
                <a:solidFill>
                  <a:srgbClr val="009900"/>
                </a:solidFill>
                <a:cs typeface="Times New Roman" panose="02020603050405020304" pitchFamily="18" charset="0"/>
              </a:rPr>
              <a:t>T</a:t>
            </a:r>
            <a:r>
              <a:rPr lang="en-US" dirty="0">
                <a:cs typeface="Times New Roman" panose="02020603050405020304" pitchFamily="18" charset="0"/>
              </a:rPr>
              <a:t>raining </a:t>
            </a:r>
            <a:r>
              <a:rPr lang="en-US" dirty="0">
                <a:solidFill>
                  <a:srgbClr val="009900"/>
                </a:solidFill>
                <a:cs typeface="Times New Roman" panose="02020603050405020304" pitchFamily="18" charset="0"/>
              </a:rPr>
              <a:t>B</a:t>
            </a:r>
            <a:r>
              <a:rPr lang="en-US" dirty="0">
                <a:cs typeface="Times New Roman" panose="02020603050405020304" pitchFamily="18" charset="0"/>
              </a:rPr>
              <a:t>enchmarks for </a:t>
            </a:r>
            <a:r>
              <a:rPr lang="en-US" dirty="0">
                <a:solidFill>
                  <a:srgbClr val="009900"/>
                </a:solidFill>
                <a:cs typeface="Times New Roman" panose="02020603050405020304" pitchFamily="18" charset="0"/>
              </a:rPr>
              <a:t>D</a:t>
            </a:r>
            <a:r>
              <a:rPr lang="en-US" dirty="0">
                <a:cs typeface="Times New Roman" panose="02020603050405020304" pitchFamily="18" charset="0"/>
              </a:rPr>
              <a:t>NNs (</a:t>
            </a:r>
            <a:r>
              <a:rPr lang="en-US" dirty="0">
                <a:solidFill>
                  <a:srgbClr val="009900"/>
                </a:solidFill>
                <a:cs typeface="Times New Roman" panose="02020603050405020304" pitchFamily="18" charset="0"/>
              </a:rPr>
              <a:t>TBD</a:t>
            </a:r>
            <a:r>
              <a:rPr lang="en-US" dirty="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C1D6D8B4-D85C-4CA7-B962-2E6A285F3229}"/>
              </a:ext>
            </a:extLst>
          </p:cNvPr>
          <p:cNvSpPr>
            <a:spLocks noGrp="1"/>
          </p:cNvSpPr>
          <p:nvPr>
            <p:ph type="sldNum" sz="quarter" idx="12"/>
          </p:nvPr>
        </p:nvSpPr>
        <p:spPr/>
        <p:txBody>
          <a:bodyPr/>
          <a:lstStyle/>
          <a:p>
            <a:fld id="{036768EE-A168-463D-A24D-1182DC08276E}" type="slidenum">
              <a:rPr lang="zh-CN" altLang="en-US" smtClean="0"/>
              <a:t>10</a:t>
            </a:fld>
            <a:endParaRPr lang="zh-CN" altLang="en-US"/>
          </a:p>
        </p:txBody>
      </p:sp>
      <p:sp>
        <p:nvSpPr>
          <p:cNvPr id="18" name="Footer Placeholder 3">
            <a:extLst>
              <a:ext uri="{FF2B5EF4-FFF2-40B4-BE49-F238E27FC236}">
                <a16:creationId xmlns:a16="http://schemas.microsoft.com/office/drawing/2014/main" id="{07324748-27D3-4931-B39F-BB58B0BEE412}"/>
              </a:ext>
            </a:extLst>
          </p:cNvPr>
          <p:cNvSpPr>
            <a:spLocks noGrp="1"/>
          </p:cNvSpPr>
          <p:nvPr>
            <p:ph type="ftr" sz="quarter" idx="11"/>
          </p:nvPr>
        </p:nvSpPr>
        <p:spPr>
          <a:xfrm>
            <a:off x="3962400" y="6162274"/>
            <a:ext cx="4114800" cy="365125"/>
          </a:xfrm>
        </p:spPr>
        <p:txBody>
          <a:bodyPr/>
          <a:lstStyle/>
          <a:p>
            <a:r>
              <a:rPr lang="en-US" altLang="zh-CN"/>
              <a:t>https://github.com/tbd-ai/tbd-suite</a:t>
            </a:r>
            <a:endParaRPr lang="zh-CN" altLang="en-US"/>
          </a:p>
        </p:txBody>
      </p:sp>
      <p:graphicFrame>
        <p:nvGraphicFramePr>
          <p:cNvPr id="19" name="表格 4">
            <a:extLst>
              <a:ext uri="{FF2B5EF4-FFF2-40B4-BE49-F238E27FC236}">
                <a16:creationId xmlns:a16="http://schemas.microsoft.com/office/drawing/2014/main" id="{0542243E-AC82-41F0-B437-2F44F691C46B}"/>
              </a:ext>
            </a:extLst>
          </p:cNvPr>
          <p:cNvGraphicFramePr>
            <a:graphicFrameLocks noGrp="1"/>
          </p:cNvGraphicFramePr>
          <p:nvPr>
            <p:extLst>
              <p:ext uri="{D42A27DB-BD31-4B8C-83A1-F6EECF244321}">
                <p14:modId xmlns:p14="http://schemas.microsoft.com/office/powerpoint/2010/main" val="2980958432"/>
              </p:ext>
            </p:extLst>
          </p:nvPr>
        </p:nvGraphicFramePr>
        <p:xfrm>
          <a:off x="893206" y="1295400"/>
          <a:ext cx="10253187" cy="4424680"/>
        </p:xfrm>
        <a:graphic>
          <a:graphicData uri="http://schemas.openxmlformats.org/drawingml/2006/table">
            <a:tbl>
              <a:tblPr firstRow="1" bandRow="1">
                <a:tableStyleId>{68D230F3-CF80-4859-8CE7-A43EE81993B5}</a:tableStyleId>
              </a:tblPr>
              <a:tblGrid>
                <a:gridCol w="1628867">
                  <a:extLst>
                    <a:ext uri="{9D8B030D-6E8A-4147-A177-3AD203B41FA5}">
                      <a16:colId xmlns:a16="http://schemas.microsoft.com/office/drawing/2014/main" val="368454311"/>
                    </a:ext>
                  </a:extLst>
                </a:gridCol>
                <a:gridCol w="1888240">
                  <a:extLst>
                    <a:ext uri="{9D8B030D-6E8A-4147-A177-3AD203B41FA5}">
                      <a16:colId xmlns:a16="http://schemas.microsoft.com/office/drawing/2014/main" val="2818338701"/>
                    </a:ext>
                  </a:extLst>
                </a:gridCol>
                <a:gridCol w="1590675">
                  <a:extLst>
                    <a:ext uri="{9D8B030D-6E8A-4147-A177-3AD203B41FA5}">
                      <a16:colId xmlns:a16="http://schemas.microsoft.com/office/drawing/2014/main" val="2959162523"/>
                    </a:ext>
                  </a:extLst>
                </a:gridCol>
                <a:gridCol w="1457325">
                  <a:extLst>
                    <a:ext uri="{9D8B030D-6E8A-4147-A177-3AD203B41FA5}">
                      <a16:colId xmlns:a16="http://schemas.microsoft.com/office/drawing/2014/main" val="4055068457"/>
                    </a:ext>
                  </a:extLst>
                </a:gridCol>
                <a:gridCol w="1743075">
                  <a:extLst>
                    <a:ext uri="{9D8B030D-6E8A-4147-A177-3AD203B41FA5}">
                      <a16:colId xmlns:a16="http://schemas.microsoft.com/office/drawing/2014/main" val="2383388398"/>
                    </a:ext>
                  </a:extLst>
                </a:gridCol>
                <a:gridCol w="1945005">
                  <a:extLst>
                    <a:ext uri="{9D8B030D-6E8A-4147-A177-3AD203B41FA5}">
                      <a16:colId xmlns:a16="http://schemas.microsoft.com/office/drawing/2014/main" val="1940563085"/>
                    </a:ext>
                  </a:extLst>
                </a:gridCol>
              </a:tblGrid>
              <a:tr h="370840">
                <a:tc>
                  <a:txBody>
                    <a:bodyPr/>
                    <a:lstStyle/>
                    <a:p>
                      <a:pPr algn="ctr"/>
                      <a:r>
                        <a:rPr lang="en-US" sz="1600" dirty="0">
                          <a:latin typeface="Arial Narrow" panose="020B0606020202030204" pitchFamily="34" charset="0"/>
                        </a:rPr>
                        <a:t>Applications</a:t>
                      </a:r>
                      <a:endParaRPr lang="en-US" sz="1600" dirty="0">
                        <a:latin typeface="Arial Narrow" panose="020B0606020202030204" pitchFamily="34" charset="0"/>
                        <a:cs typeface="Times New Roman" panose="02020603050405020304" pitchFamily="18" charset="0"/>
                      </a:endParaRPr>
                    </a:p>
                  </a:txBody>
                  <a:tcPr/>
                </a:tc>
                <a:tc>
                  <a:txBody>
                    <a:bodyPr/>
                    <a:lstStyle/>
                    <a:p>
                      <a:pPr algn="ctr"/>
                      <a:r>
                        <a:rPr lang="en-US" sz="1600" dirty="0">
                          <a:latin typeface="Arial Narrow" panose="020B0606020202030204" pitchFamily="34" charset="0"/>
                        </a:rPr>
                        <a:t>Models</a:t>
                      </a:r>
                      <a:endParaRPr lang="en-US" sz="1600" i="1" dirty="0">
                        <a:latin typeface="Arial Narrow" panose="020B0606020202030204" pitchFamily="34" charset="0"/>
                        <a:cs typeface="Times New Roman" panose="02020603050405020304" pitchFamily="18" charset="0"/>
                      </a:endParaRPr>
                    </a:p>
                  </a:txBody>
                  <a:tcPr/>
                </a:tc>
                <a:tc>
                  <a:txBody>
                    <a:bodyPr/>
                    <a:lstStyle/>
                    <a:p>
                      <a:pPr algn="ctr"/>
                      <a:r>
                        <a:rPr lang="en-US" sz="1600" dirty="0">
                          <a:latin typeface="Arial Narrow" panose="020B0606020202030204" pitchFamily="34" charset="0"/>
                        </a:rPr>
                        <a:t>Dataset</a:t>
                      </a:r>
                      <a:endParaRPr lang="en-US" sz="1600" dirty="0">
                        <a:latin typeface="Arial Narrow" panose="020B0606020202030204" pitchFamily="34" charset="0"/>
                        <a:cs typeface="Times New Roman" panose="02020603050405020304" pitchFamily="18" charset="0"/>
                      </a:endParaRPr>
                    </a:p>
                  </a:txBody>
                  <a:tcPr/>
                </a:tc>
                <a:tc>
                  <a:txBody>
                    <a:bodyPr/>
                    <a:lstStyle/>
                    <a:p>
                      <a:pPr algn="ctr"/>
                      <a:r>
                        <a:rPr lang="en-US" sz="1600" dirty="0">
                          <a:latin typeface="Arial Narrow" panose="020B0606020202030204" pitchFamily="34" charset="0"/>
                        </a:rPr>
                        <a:t># of layers</a:t>
                      </a:r>
                      <a:endParaRPr lang="en-US" sz="1600" dirty="0">
                        <a:latin typeface="Arial Narrow" panose="020B0606020202030204" pitchFamily="34" charset="0"/>
                        <a:cs typeface="Times New Roman" panose="02020603050405020304" pitchFamily="18" charset="0"/>
                      </a:endParaRPr>
                    </a:p>
                  </a:txBody>
                  <a:tcPr/>
                </a:tc>
                <a:tc>
                  <a:txBody>
                    <a:bodyPr/>
                    <a:lstStyle/>
                    <a:p>
                      <a:pPr algn="ctr"/>
                      <a:r>
                        <a:rPr lang="en-US" sz="1600" dirty="0">
                          <a:latin typeface="Arial Narrow" panose="020B0606020202030204" pitchFamily="34" charset="0"/>
                        </a:rPr>
                        <a:t>Dominant layer</a:t>
                      </a:r>
                      <a:endParaRPr lang="en-US" sz="1600" dirty="0">
                        <a:latin typeface="Arial Narrow" panose="020B0606020202030204" pitchFamily="34" charset="0"/>
                        <a:cs typeface="Times New Roman" panose="02020603050405020304" pitchFamily="18" charset="0"/>
                      </a:endParaRPr>
                    </a:p>
                  </a:txBody>
                  <a:tcPr/>
                </a:tc>
                <a:tc>
                  <a:txBody>
                    <a:bodyPr/>
                    <a:lstStyle/>
                    <a:p>
                      <a:pPr algn="ctr"/>
                      <a:r>
                        <a:rPr lang="en-CA" sz="1600" dirty="0">
                          <a:latin typeface="Arial Narrow" panose="020B0606020202030204" pitchFamily="34" charset="0"/>
                        </a:rPr>
                        <a:t>Maintainer</a:t>
                      </a:r>
                      <a:endParaRPr lang="en-US" sz="1600" dirty="0">
                        <a:latin typeface="Arial Narrow" panose="020B0606020202030204" pitchFamily="34" charset="0"/>
                        <a:cs typeface="Times New Roman" panose="02020603050405020304" pitchFamily="18" charset="0"/>
                      </a:endParaRPr>
                    </a:p>
                  </a:txBody>
                  <a:tcPr/>
                </a:tc>
                <a:extLst>
                  <a:ext uri="{0D108BD9-81ED-4DB2-BD59-A6C34878D82A}">
                    <a16:rowId xmlns:a16="http://schemas.microsoft.com/office/drawing/2014/main" val="4065093026"/>
                  </a:ext>
                </a:extLst>
              </a:tr>
              <a:tr h="370840">
                <a:tc>
                  <a:txBody>
                    <a:bodyPr/>
                    <a:lstStyle/>
                    <a:p>
                      <a:pPr algn="ctr"/>
                      <a:r>
                        <a:rPr lang="en-US" sz="1600" b="1" dirty="0">
                          <a:latin typeface="Arial Narrow" panose="020B0606020202030204" pitchFamily="34" charset="0"/>
                        </a:rPr>
                        <a:t>Image Classification</a:t>
                      </a:r>
                      <a:endParaRPr lang="en-US" sz="1600" b="1" dirty="0">
                        <a:latin typeface="Arial Narrow" panose="020B0606020202030204" pitchFamily="34" charset="0"/>
                        <a:cs typeface="Times New Roman" panose="02020603050405020304" pitchFamily="18" charset="0"/>
                      </a:endParaRPr>
                    </a:p>
                  </a:txBody>
                  <a:tcPr/>
                </a:tc>
                <a:tc>
                  <a:txBody>
                    <a:bodyPr/>
                    <a:lstStyle/>
                    <a:p>
                      <a:pPr algn="ctr"/>
                      <a:r>
                        <a:rPr lang="en-US" sz="1600" dirty="0">
                          <a:latin typeface="Arial Narrow" panose="020B0606020202030204" pitchFamily="34" charset="0"/>
                        </a:rPr>
                        <a:t>ResNet-50 </a:t>
                      </a:r>
                      <a:r>
                        <a:rPr lang="en-US" sz="1600" i="1" baseline="-25000" dirty="0">
                          <a:latin typeface="Arial Narrow" panose="020B0606020202030204" pitchFamily="34" charset="0"/>
                        </a:rPr>
                        <a:t>T,M,C</a:t>
                      </a:r>
                    </a:p>
                    <a:p>
                      <a:pPr algn="ctr"/>
                      <a:r>
                        <a:rPr lang="en-US" sz="1600" dirty="0">
                          <a:latin typeface="Arial Narrow" panose="020B0606020202030204" pitchFamily="34" charset="0"/>
                        </a:rPr>
                        <a:t>Inception-v3 </a:t>
                      </a:r>
                      <a:r>
                        <a:rPr lang="en-US" sz="1600" i="1" baseline="-25000" dirty="0">
                          <a:latin typeface="Arial Narrow" panose="020B0606020202030204" pitchFamily="34" charset="0"/>
                        </a:rPr>
                        <a:t>T,M,C</a:t>
                      </a:r>
                      <a:endParaRPr lang="en-US" sz="1600" i="1" baseline="-250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ImageNet</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50 (152 max)</a:t>
                      </a:r>
                    </a:p>
                    <a:p>
                      <a:pPr algn="ctr"/>
                      <a:r>
                        <a:rPr lang="en-US" sz="1600" dirty="0">
                          <a:latin typeface="Arial Narrow" panose="020B0606020202030204" pitchFamily="34" charset="0"/>
                        </a:rPr>
                        <a:t>42</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CONV</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CA" sz="1600" i="1" dirty="0" err="1">
                          <a:latin typeface="Arial Narrow" panose="020B0606020202030204" pitchFamily="34" charset="0"/>
                        </a:rPr>
                        <a:t>Hongyu</a:t>
                      </a:r>
                      <a:r>
                        <a:rPr lang="en-CA" sz="1600" i="1" dirty="0">
                          <a:latin typeface="Arial Narrow" panose="020B0606020202030204" pitchFamily="34" charset="0"/>
                        </a:rPr>
                        <a:t> Zhu</a:t>
                      </a:r>
                      <a:endParaRPr lang="en-US" sz="1600" i="1" dirty="0">
                        <a:latin typeface="Arial Narrow" panose="020B0606020202030204" pitchFamily="34" charset="0"/>
                        <a:cs typeface="Times New Roman" panose="02020603050405020304" pitchFamily="18" charset="0"/>
                      </a:endParaRPr>
                    </a:p>
                  </a:txBody>
                  <a:tcPr anchor="ctr"/>
                </a:tc>
                <a:extLst>
                  <a:ext uri="{0D108BD9-81ED-4DB2-BD59-A6C34878D82A}">
                    <a16:rowId xmlns:a16="http://schemas.microsoft.com/office/drawing/2014/main" val="115209153"/>
                  </a:ext>
                </a:extLst>
              </a:tr>
              <a:tr h="378460">
                <a:tc>
                  <a:txBody>
                    <a:bodyPr/>
                    <a:lstStyle/>
                    <a:p>
                      <a:pPr algn="ctr"/>
                      <a:r>
                        <a:rPr lang="en-US" sz="1600" b="1" dirty="0">
                          <a:latin typeface="Arial Narrow" panose="020B0606020202030204" pitchFamily="34" charset="0"/>
                        </a:rPr>
                        <a:t>Machine Translation</a:t>
                      </a:r>
                      <a:endParaRPr lang="en-US" sz="1600" b="1" dirty="0">
                        <a:latin typeface="Arial Narrow" panose="020B0606020202030204" pitchFamily="34" charset="0"/>
                        <a:cs typeface="Times New Roman" panose="02020603050405020304" pitchFamily="18" charset="0"/>
                      </a:endParaRPr>
                    </a:p>
                  </a:txBody>
                  <a:tcPr/>
                </a:tc>
                <a:tc>
                  <a:txBody>
                    <a:bodyPr/>
                    <a:lstStyle/>
                    <a:p>
                      <a:pPr algn="ctr"/>
                      <a:r>
                        <a:rPr lang="en-US" sz="1600" dirty="0">
                          <a:latin typeface="Arial Narrow" panose="020B0606020202030204" pitchFamily="34" charset="0"/>
                        </a:rPr>
                        <a:t>Seq2Seq </a:t>
                      </a:r>
                      <a:r>
                        <a:rPr lang="en-US" sz="1600" i="1" baseline="-25000" dirty="0">
                          <a:latin typeface="Arial Narrow" panose="020B0606020202030204" pitchFamily="34" charset="0"/>
                        </a:rPr>
                        <a:t>T,M</a:t>
                      </a:r>
                    </a:p>
                    <a:p>
                      <a:pPr algn="ctr"/>
                      <a:r>
                        <a:rPr lang="en-US" sz="1600" dirty="0">
                          <a:latin typeface="Arial Narrow" panose="020B0606020202030204" pitchFamily="34" charset="0"/>
                        </a:rPr>
                        <a:t>Transformer </a:t>
                      </a:r>
                      <a:r>
                        <a:rPr lang="en-US" sz="1600" i="1" baseline="-25000" dirty="0">
                          <a:latin typeface="Arial Narrow" panose="020B0606020202030204" pitchFamily="34" charset="0"/>
                        </a:rPr>
                        <a:t>T,M</a:t>
                      </a:r>
                      <a:endParaRPr lang="en-US" sz="1600" i="1" baseline="-250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IWSLT15</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5</a:t>
                      </a:r>
                    </a:p>
                    <a:p>
                      <a:pPr algn="ctr"/>
                      <a:r>
                        <a:rPr lang="en-US" sz="1600" dirty="0">
                          <a:latin typeface="Arial Narrow" panose="020B0606020202030204" pitchFamily="34" charset="0"/>
                        </a:rPr>
                        <a:t>12</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LSTM</a:t>
                      </a:r>
                    </a:p>
                    <a:p>
                      <a:pPr algn="ctr"/>
                      <a:r>
                        <a:rPr lang="en-US" sz="1600" dirty="0">
                          <a:latin typeface="Arial Narrow" panose="020B0606020202030204" pitchFamily="34" charset="0"/>
                        </a:rPr>
                        <a:t>Attention</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CA" sz="1600" i="1" dirty="0" err="1">
                          <a:latin typeface="Arial Narrow" panose="020B0606020202030204" pitchFamily="34" charset="0"/>
                        </a:rPr>
                        <a:t>Bojian</a:t>
                      </a:r>
                      <a:r>
                        <a:rPr lang="en-CA" sz="1600" i="1" dirty="0">
                          <a:latin typeface="Arial Narrow" panose="020B0606020202030204" pitchFamily="34" charset="0"/>
                        </a:rPr>
                        <a:t> Zheng</a:t>
                      </a:r>
                    </a:p>
                    <a:p>
                      <a:pPr algn="ctr"/>
                      <a:r>
                        <a:rPr lang="en-CA" sz="1600" i="1" dirty="0">
                          <a:latin typeface="Arial Narrow" panose="020B0606020202030204" pitchFamily="34" charset="0"/>
                        </a:rPr>
                        <a:t>Andrew </a:t>
                      </a:r>
                      <a:r>
                        <a:rPr lang="en-CA" sz="1600" i="1" dirty="0" err="1">
                          <a:latin typeface="Arial Narrow" panose="020B0606020202030204" pitchFamily="34" charset="0"/>
                        </a:rPr>
                        <a:t>Pelegris</a:t>
                      </a:r>
                      <a:endParaRPr lang="en-US" sz="1600" i="1" dirty="0">
                        <a:latin typeface="Arial Narrow" panose="020B0606020202030204" pitchFamily="34" charset="0"/>
                        <a:cs typeface="Times New Roman" panose="02020603050405020304" pitchFamily="18" charset="0"/>
                      </a:endParaRPr>
                    </a:p>
                  </a:txBody>
                  <a:tcPr anchor="ctr"/>
                </a:tc>
                <a:extLst>
                  <a:ext uri="{0D108BD9-81ED-4DB2-BD59-A6C34878D82A}">
                    <a16:rowId xmlns:a16="http://schemas.microsoft.com/office/drawing/2014/main" val="731935248"/>
                  </a:ext>
                </a:extLst>
              </a:tr>
              <a:tr h="370840">
                <a:tc>
                  <a:txBody>
                    <a:bodyPr/>
                    <a:lstStyle/>
                    <a:p>
                      <a:pPr algn="ctr"/>
                      <a:r>
                        <a:rPr lang="en-US" sz="1600" b="1" dirty="0">
                          <a:latin typeface="Arial Narrow" panose="020B0606020202030204" pitchFamily="34" charset="0"/>
                        </a:rPr>
                        <a:t>Object Detection</a:t>
                      </a:r>
                      <a:endParaRPr lang="en-US" sz="1600" b="1" dirty="0">
                        <a:latin typeface="Arial Narrow" panose="020B0606020202030204" pitchFamily="34" charset="0"/>
                        <a:cs typeface="Times New Roman" panose="02020603050405020304" pitchFamily="18" charset="0"/>
                      </a:endParaRPr>
                    </a:p>
                  </a:txBody>
                  <a:tcPr/>
                </a:tc>
                <a:tc>
                  <a:txBody>
                    <a:bodyPr/>
                    <a:lstStyle/>
                    <a:p>
                      <a:pPr algn="ctr"/>
                      <a:r>
                        <a:rPr lang="en-US" sz="1600" dirty="0">
                          <a:latin typeface="Arial Narrow" panose="020B0606020202030204" pitchFamily="34" charset="0"/>
                        </a:rPr>
                        <a:t>Faster RCNN </a:t>
                      </a:r>
                      <a:r>
                        <a:rPr lang="en-US" sz="1600" i="1" baseline="-25000" dirty="0">
                          <a:latin typeface="Arial Narrow" panose="020B0606020202030204" pitchFamily="34" charset="0"/>
                        </a:rPr>
                        <a:t>T,M</a:t>
                      </a:r>
                      <a:endParaRPr lang="en-US" sz="1600" dirty="0">
                        <a:latin typeface="Arial Narrow" panose="020B0606020202030204" pitchFamily="34" charset="0"/>
                      </a:endParaRPr>
                    </a:p>
                    <a:p>
                      <a:pPr algn="ctr"/>
                      <a:r>
                        <a:rPr lang="en-US" sz="1600" dirty="0">
                          <a:solidFill>
                            <a:srgbClr val="FF0000"/>
                          </a:solidFill>
                          <a:latin typeface="Arial Narrow" panose="020B0606020202030204" pitchFamily="34" charset="0"/>
                        </a:rPr>
                        <a:t>Mask RCNN </a:t>
                      </a:r>
                      <a:r>
                        <a:rPr lang="en-US" sz="1600" i="1" baseline="-25000" dirty="0">
                          <a:solidFill>
                            <a:srgbClr val="FF0000"/>
                          </a:solidFill>
                          <a:latin typeface="Arial Narrow" panose="020B0606020202030204" pitchFamily="34" charset="0"/>
                        </a:rPr>
                        <a:t>P</a:t>
                      </a:r>
                      <a:endParaRPr lang="en-US" sz="1600" i="1" baseline="-25000" dirty="0">
                        <a:solidFill>
                          <a:srgbClr val="FF0000"/>
                        </a:solidFill>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Pascal VOC</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101</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CONV</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CA" sz="1600" i="1" dirty="0">
                          <a:latin typeface="Arial Narrow" panose="020B0606020202030204" pitchFamily="34" charset="0"/>
                        </a:rPr>
                        <a:t>Hongyu Zhu</a:t>
                      </a:r>
                    </a:p>
                    <a:p>
                      <a:pPr algn="ctr"/>
                      <a:r>
                        <a:rPr lang="en-CA" sz="1600" i="1" dirty="0" err="1">
                          <a:latin typeface="Arial Narrow" panose="020B0606020202030204" pitchFamily="34" charset="0"/>
                          <a:cs typeface="Times New Roman" panose="02020603050405020304" pitchFamily="18" charset="0"/>
                        </a:rPr>
                        <a:t>Zilun</a:t>
                      </a:r>
                      <a:r>
                        <a:rPr lang="en-CA" sz="1600" i="1" dirty="0">
                          <a:latin typeface="Arial Narrow" panose="020B0606020202030204" pitchFamily="34" charset="0"/>
                          <a:cs typeface="Times New Roman" panose="02020603050405020304" pitchFamily="18" charset="0"/>
                        </a:rPr>
                        <a:t> Zhang</a:t>
                      </a:r>
                      <a:endParaRPr lang="en-US" sz="1600" i="1" dirty="0">
                        <a:latin typeface="Arial Narrow" panose="020B0606020202030204" pitchFamily="34" charset="0"/>
                        <a:cs typeface="Times New Roman" panose="02020603050405020304" pitchFamily="18" charset="0"/>
                      </a:endParaRPr>
                    </a:p>
                  </a:txBody>
                  <a:tcPr anchor="ctr"/>
                </a:tc>
                <a:extLst>
                  <a:ext uri="{0D108BD9-81ED-4DB2-BD59-A6C34878D82A}">
                    <a16:rowId xmlns:a16="http://schemas.microsoft.com/office/drawing/2014/main" val="1614085170"/>
                  </a:ext>
                </a:extLst>
              </a:tr>
              <a:tr h="370840">
                <a:tc>
                  <a:txBody>
                    <a:bodyPr/>
                    <a:lstStyle/>
                    <a:p>
                      <a:pPr algn="ctr"/>
                      <a:r>
                        <a:rPr lang="en-US" sz="1600" b="1" dirty="0">
                          <a:latin typeface="Arial Narrow" panose="020B0606020202030204" pitchFamily="34" charset="0"/>
                        </a:rPr>
                        <a:t>Speech Recognition</a:t>
                      </a:r>
                      <a:endParaRPr lang="en-US" sz="1600" b="1" dirty="0">
                        <a:latin typeface="Arial Narrow" panose="020B0606020202030204" pitchFamily="34" charset="0"/>
                        <a:cs typeface="Times New Roman" panose="02020603050405020304" pitchFamily="18" charset="0"/>
                      </a:endParaRPr>
                    </a:p>
                  </a:txBody>
                  <a:tcPr/>
                </a:tc>
                <a:tc>
                  <a:txBody>
                    <a:bodyPr/>
                    <a:lstStyle/>
                    <a:p>
                      <a:pPr algn="ctr"/>
                      <a:r>
                        <a:rPr lang="en-US" sz="1600" dirty="0">
                          <a:solidFill>
                            <a:srgbClr val="FF0000"/>
                          </a:solidFill>
                          <a:latin typeface="Arial Narrow" panose="020B0606020202030204" pitchFamily="34" charset="0"/>
                        </a:rPr>
                        <a:t>Deep Speech 2 </a:t>
                      </a:r>
                      <a:r>
                        <a:rPr lang="en-US" sz="1600" i="1" baseline="-25000" dirty="0">
                          <a:solidFill>
                            <a:srgbClr val="FF0000"/>
                          </a:solidFill>
                          <a:latin typeface="Arial Narrow" panose="020B0606020202030204" pitchFamily="34" charset="0"/>
                        </a:rPr>
                        <a:t>P</a:t>
                      </a:r>
                      <a:r>
                        <a:rPr lang="en-US" sz="1600" i="1" baseline="-25000" dirty="0">
                          <a:latin typeface="Arial Narrow" panose="020B0606020202030204" pitchFamily="34" charset="0"/>
                        </a:rPr>
                        <a:t>, M</a:t>
                      </a:r>
                      <a:endParaRPr lang="en-US" sz="1600" i="1" baseline="-250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err="1">
                          <a:latin typeface="Arial Narrow" panose="020B0606020202030204" pitchFamily="34" charset="0"/>
                        </a:rPr>
                        <a:t>LibriSpeech</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7 (9 max)</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RNN</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US" sz="1600" i="1" dirty="0" err="1">
                          <a:latin typeface="Arial Narrow" panose="020B0606020202030204" pitchFamily="34" charset="0"/>
                          <a:cs typeface="Times New Roman" panose="02020603050405020304" pitchFamily="18" charset="0"/>
                        </a:rPr>
                        <a:t>Kuei</a:t>
                      </a:r>
                      <a:r>
                        <a:rPr lang="en-US" sz="1600" i="1" dirty="0">
                          <a:latin typeface="Arial Narrow" panose="020B0606020202030204" pitchFamily="34" charset="0"/>
                          <a:cs typeface="Times New Roman" panose="02020603050405020304" pitchFamily="18" charset="0"/>
                        </a:rPr>
                        <a:t>-Fang Hsueh</a:t>
                      </a:r>
                    </a:p>
                    <a:p>
                      <a:pPr algn="ctr"/>
                      <a:r>
                        <a:rPr lang="en-US" sz="1600" i="1" dirty="0" err="1">
                          <a:latin typeface="Arial Narrow" panose="020B0606020202030204" pitchFamily="34" charset="0"/>
                          <a:cs typeface="Times New Roman" panose="02020603050405020304" pitchFamily="18" charset="0"/>
                        </a:rPr>
                        <a:t>Jiahuang</a:t>
                      </a:r>
                      <a:r>
                        <a:rPr lang="en-US" sz="1600" i="1" dirty="0">
                          <a:latin typeface="Arial Narrow" panose="020B0606020202030204" pitchFamily="34" charset="0"/>
                          <a:cs typeface="Times New Roman" panose="02020603050405020304" pitchFamily="18" charset="0"/>
                        </a:rPr>
                        <a:t> Lin</a:t>
                      </a:r>
                    </a:p>
                  </a:txBody>
                  <a:tcPr anchor="ctr"/>
                </a:tc>
                <a:extLst>
                  <a:ext uri="{0D108BD9-81ED-4DB2-BD59-A6C34878D82A}">
                    <a16:rowId xmlns:a16="http://schemas.microsoft.com/office/drawing/2014/main" val="3510988412"/>
                  </a:ext>
                </a:extLst>
              </a:tr>
              <a:tr h="370840">
                <a:tc>
                  <a:txBody>
                    <a:bodyPr/>
                    <a:lstStyle/>
                    <a:p>
                      <a:pPr algn="ctr"/>
                      <a:r>
                        <a:rPr lang="en-US" sz="1600" b="1" dirty="0">
                          <a:solidFill>
                            <a:srgbClr val="FF0000"/>
                          </a:solidFill>
                          <a:latin typeface="Arial Narrow" panose="020B0606020202030204" pitchFamily="34" charset="0"/>
                          <a:cs typeface="Times New Roman" panose="02020603050405020304" pitchFamily="18" charset="0"/>
                        </a:rPr>
                        <a:t>Recommendation System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latin typeface="Arial Narrow" panose="020B0606020202030204" pitchFamily="34" charset="0"/>
                        </a:rPr>
                        <a:t>NCF </a:t>
                      </a:r>
                      <a:r>
                        <a:rPr lang="en-US" sz="1600" i="1" baseline="-25000" dirty="0">
                          <a:solidFill>
                            <a:srgbClr val="FF0000"/>
                          </a:solidFill>
                          <a:latin typeface="Arial Narrow" panose="020B0606020202030204" pitchFamily="34" charset="0"/>
                        </a:rPr>
                        <a:t>P</a:t>
                      </a:r>
                      <a:endParaRPr lang="en-US" sz="1600" i="1" baseline="-250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err="1">
                          <a:latin typeface="Arial Narrow" panose="020B0606020202030204" pitchFamily="34" charset="0"/>
                          <a:cs typeface="Times New Roman" panose="02020603050405020304" pitchFamily="18" charset="0"/>
                        </a:rPr>
                        <a:t>MovieLens</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cs typeface="Times New Roman" panose="02020603050405020304" pitchFamily="18" charset="0"/>
                        </a:rPr>
                        <a:t>4</a:t>
                      </a:r>
                    </a:p>
                  </a:txBody>
                  <a:tcPr anchor="ctr"/>
                </a:tc>
                <a:tc>
                  <a:txBody>
                    <a:bodyPr/>
                    <a:lstStyle/>
                    <a:p>
                      <a:pPr algn="ctr"/>
                      <a:r>
                        <a:rPr lang="en-US" sz="1600" dirty="0">
                          <a:latin typeface="Arial Narrow" panose="020B0606020202030204" pitchFamily="34" charset="0"/>
                          <a:cs typeface="Times New Roman" panose="02020603050405020304" pitchFamily="18" charset="0"/>
                        </a:rPr>
                        <a:t>GMF, MLP</a:t>
                      </a:r>
                    </a:p>
                  </a:txBody>
                  <a:tcPr anchor="ctr"/>
                </a:tc>
                <a:tc>
                  <a:txBody>
                    <a:bodyPr/>
                    <a:lstStyle/>
                    <a:p>
                      <a:pPr algn="ctr"/>
                      <a:r>
                        <a:rPr lang="en-US" sz="1600" i="1" dirty="0" err="1">
                          <a:latin typeface="Arial Narrow" panose="020B0606020202030204" pitchFamily="34" charset="0"/>
                          <a:cs typeface="Times New Roman" panose="02020603050405020304" pitchFamily="18" charset="0"/>
                        </a:rPr>
                        <a:t>Izaak</a:t>
                      </a:r>
                      <a:r>
                        <a:rPr lang="en-US" sz="1600" i="1" dirty="0">
                          <a:latin typeface="Arial Narrow" panose="020B0606020202030204" pitchFamily="34" charset="0"/>
                          <a:cs typeface="Times New Roman" panose="02020603050405020304" pitchFamily="18" charset="0"/>
                        </a:rPr>
                        <a:t> </a:t>
                      </a:r>
                      <a:r>
                        <a:rPr lang="en-US" sz="1600" i="1" dirty="0" err="1">
                          <a:latin typeface="Arial Narrow" panose="020B0606020202030204" pitchFamily="34" charset="0"/>
                          <a:cs typeface="Times New Roman" panose="02020603050405020304" pitchFamily="18" charset="0"/>
                        </a:rPr>
                        <a:t>Niksan</a:t>
                      </a:r>
                      <a:endParaRPr lang="en-US" sz="1600" i="1" dirty="0">
                        <a:latin typeface="Arial Narrow" panose="020B0606020202030204" pitchFamily="34" charset="0"/>
                        <a:cs typeface="Times New Roman" panose="02020603050405020304" pitchFamily="18" charset="0"/>
                      </a:endParaRPr>
                    </a:p>
                  </a:txBody>
                  <a:tcPr anchor="ctr"/>
                </a:tc>
                <a:extLst>
                  <a:ext uri="{0D108BD9-81ED-4DB2-BD59-A6C34878D82A}">
                    <a16:rowId xmlns:a16="http://schemas.microsoft.com/office/drawing/2014/main" val="2133777443"/>
                  </a:ext>
                </a:extLst>
              </a:tr>
              <a:tr h="370840">
                <a:tc>
                  <a:txBody>
                    <a:bodyPr/>
                    <a:lstStyle/>
                    <a:p>
                      <a:pPr algn="ctr"/>
                      <a:r>
                        <a:rPr lang="en-US" sz="1600" b="1" dirty="0">
                          <a:latin typeface="Arial Narrow" panose="020B0606020202030204" pitchFamily="34" charset="0"/>
                        </a:rPr>
                        <a:t>Adversarial Network</a:t>
                      </a:r>
                      <a:endParaRPr lang="en-US" sz="1600" b="1" dirty="0">
                        <a:latin typeface="Arial Narrow" panose="020B0606020202030204" pitchFamily="34" charset="0"/>
                        <a:cs typeface="Times New Roman" panose="02020603050405020304" pitchFamily="18" charset="0"/>
                      </a:endParaRPr>
                    </a:p>
                  </a:txBody>
                  <a:tcPr/>
                </a:tc>
                <a:tc>
                  <a:txBody>
                    <a:bodyPr/>
                    <a:lstStyle/>
                    <a:p>
                      <a:pPr algn="ctr"/>
                      <a:r>
                        <a:rPr lang="en-US" sz="1600" dirty="0">
                          <a:latin typeface="Arial Narrow" panose="020B0606020202030204" pitchFamily="34" charset="0"/>
                        </a:rPr>
                        <a:t>WGAN </a:t>
                      </a:r>
                      <a:r>
                        <a:rPr lang="en-US" sz="1600" i="1" baseline="-25000" dirty="0">
                          <a:latin typeface="Arial Narrow" panose="020B0606020202030204" pitchFamily="34" charset="0"/>
                        </a:rPr>
                        <a:t>T</a:t>
                      </a:r>
                      <a:endParaRPr lang="en-US" sz="1600" i="1" baseline="-25000" dirty="0">
                        <a:latin typeface="Arial Narrow" panose="020B0606020202030204" pitchFamily="34" charset="0"/>
                        <a:cs typeface="Times New Roman" panose="02020603050405020304" pitchFamily="18" charset="0"/>
                      </a:endParaRPr>
                    </a:p>
                  </a:txBody>
                  <a:tcPr anchor="ctr"/>
                </a:tc>
                <a:tc>
                  <a:txBody>
                    <a:bodyPr/>
                    <a:lstStyle/>
                    <a:p>
                      <a:pPr marL="0" marR="0" lvl="0" indent="0" algn="ctr" defTabSz="4388777" rtl="0" eaLnBrk="1" fontAlgn="auto" latinLnBrk="0" hangingPunct="1">
                        <a:lnSpc>
                          <a:spcPct val="100000"/>
                        </a:lnSpc>
                        <a:spcBef>
                          <a:spcPts val="0"/>
                        </a:spcBef>
                        <a:spcAft>
                          <a:spcPts val="0"/>
                        </a:spcAft>
                        <a:buClrTx/>
                        <a:buSzTx/>
                        <a:buFontTx/>
                        <a:buNone/>
                        <a:tabLst/>
                        <a:defRPr/>
                      </a:pPr>
                      <a:r>
                        <a:rPr lang="en-US" sz="1600" dirty="0" err="1">
                          <a:latin typeface="Arial Narrow" panose="020B0606020202030204" pitchFamily="34" charset="0"/>
                        </a:rPr>
                        <a:t>Downsampled</a:t>
                      </a:r>
                      <a:r>
                        <a:rPr lang="en-US" sz="1600" dirty="0">
                          <a:latin typeface="Arial Narrow" panose="020B0606020202030204" pitchFamily="34" charset="0"/>
                        </a:rPr>
                        <a:t> ImageNet</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14+14</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CONV</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CA" sz="1600" i="1" dirty="0">
                          <a:latin typeface="Arial Narrow" panose="020B0606020202030204" pitchFamily="34" charset="0"/>
                        </a:rPr>
                        <a:t>Andrew </a:t>
                      </a:r>
                      <a:r>
                        <a:rPr lang="en-CA" sz="1600" i="1" dirty="0" err="1">
                          <a:latin typeface="Arial Narrow" panose="020B0606020202030204" pitchFamily="34" charset="0"/>
                        </a:rPr>
                        <a:t>Pelegris</a:t>
                      </a:r>
                      <a:endParaRPr lang="en-US" sz="1600" i="1" dirty="0">
                        <a:latin typeface="Arial Narrow" panose="020B0606020202030204" pitchFamily="34" charset="0"/>
                        <a:cs typeface="Times New Roman" panose="02020603050405020304" pitchFamily="18" charset="0"/>
                      </a:endParaRPr>
                    </a:p>
                  </a:txBody>
                  <a:tcPr anchor="ctr"/>
                </a:tc>
                <a:extLst>
                  <a:ext uri="{0D108BD9-81ED-4DB2-BD59-A6C34878D82A}">
                    <a16:rowId xmlns:a16="http://schemas.microsoft.com/office/drawing/2014/main" val="2493832501"/>
                  </a:ext>
                </a:extLst>
              </a:tr>
              <a:tr h="370840">
                <a:tc>
                  <a:txBody>
                    <a:bodyPr/>
                    <a:lstStyle/>
                    <a:p>
                      <a:pPr algn="ctr"/>
                      <a:r>
                        <a:rPr lang="en-US" sz="1600" b="1" dirty="0">
                          <a:latin typeface="Arial Narrow" panose="020B0606020202030204" pitchFamily="34" charset="0"/>
                        </a:rPr>
                        <a:t>Reinforcement Learning</a:t>
                      </a:r>
                      <a:endParaRPr lang="en-US" sz="1600" b="1" dirty="0">
                        <a:latin typeface="Arial Narrow" panose="020B0606020202030204" pitchFamily="34" charset="0"/>
                        <a:cs typeface="Times New Roman" panose="02020603050405020304" pitchFamily="18" charset="0"/>
                      </a:endParaRPr>
                    </a:p>
                  </a:txBody>
                  <a:tcPr/>
                </a:tc>
                <a:tc>
                  <a:txBody>
                    <a:bodyPr/>
                    <a:lstStyle/>
                    <a:p>
                      <a:pPr algn="ctr"/>
                      <a:r>
                        <a:rPr lang="en-US" sz="1600" dirty="0">
                          <a:latin typeface="Arial Narrow" panose="020B0606020202030204" pitchFamily="34" charset="0"/>
                        </a:rPr>
                        <a:t>A3C </a:t>
                      </a:r>
                      <a:r>
                        <a:rPr lang="en-US" sz="1600" i="1" baseline="-25000" dirty="0">
                          <a:latin typeface="Arial Narrow" panose="020B0606020202030204" pitchFamily="34" charset="0"/>
                        </a:rPr>
                        <a:t>T,M</a:t>
                      </a:r>
                      <a:endParaRPr lang="en-US" sz="1600" i="1" baseline="-250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Atari 2600</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4</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US" sz="1600" dirty="0">
                          <a:latin typeface="Arial Narrow" panose="020B0606020202030204" pitchFamily="34" charset="0"/>
                        </a:rPr>
                        <a:t>CONV</a:t>
                      </a:r>
                      <a:endParaRPr lang="en-US" sz="1600" dirty="0">
                        <a:latin typeface="Arial Narrow" panose="020B0606020202030204" pitchFamily="34" charset="0"/>
                        <a:cs typeface="Times New Roman" panose="02020603050405020304" pitchFamily="18" charset="0"/>
                      </a:endParaRPr>
                    </a:p>
                  </a:txBody>
                  <a:tcPr anchor="ctr"/>
                </a:tc>
                <a:tc>
                  <a:txBody>
                    <a:bodyPr/>
                    <a:lstStyle/>
                    <a:p>
                      <a:pPr algn="ctr"/>
                      <a:r>
                        <a:rPr lang="en-CA" sz="1600" i="1" dirty="0">
                          <a:latin typeface="Arial Narrow" panose="020B0606020202030204" pitchFamily="34" charset="0"/>
                        </a:rPr>
                        <a:t>Mohamed </a:t>
                      </a:r>
                      <a:r>
                        <a:rPr lang="en-CA" sz="1600" i="1" dirty="0" err="1">
                          <a:latin typeface="Arial Narrow" panose="020B0606020202030204" pitchFamily="34" charset="0"/>
                        </a:rPr>
                        <a:t>Akrout</a:t>
                      </a:r>
                      <a:endParaRPr lang="en-US" sz="1600" i="1" dirty="0">
                        <a:latin typeface="Arial Narrow" panose="020B0606020202030204" pitchFamily="34" charset="0"/>
                        <a:cs typeface="Times New Roman" panose="02020603050405020304" pitchFamily="18" charset="0"/>
                      </a:endParaRPr>
                    </a:p>
                  </a:txBody>
                  <a:tcPr anchor="ctr"/>
                </a:tc>
                <a:extLst>
                  <a:ext uri="{0D108BD9-81ED-4DB2-BD59-A6C34878D82A}">
                    <a16:rowId xmlns:a16="http://schemas.microsoft.com/office/drawing/2014/main" val="796681713"/>
                  </a:ext>
                </a:extLst>
              </a:tr>
            </a:tbl>
          </a:graphicData>
        </a:graphic>
      </p:graphicFrame>
      <p:sp>
        <p:nvSpPr>
          <p:cNvPr id="20" name="文本框 5">
            <a:extLst>
              <a:ext uri="{FF2B5EF4-FFF2-40B4-BE49-F238E27FC236}">
                <a16:creationId xmlns:a16="http://schemas.microsoft.com/office/drawing/2014/main" id="{8EA7C3CA-D2F9-4BCA-80DA-DBCD929D4F70}"/>
              </a:ext>
            </a:extLst>
          </p:cNvPr>
          <p:cNvSpPr txBox="1"/>
          <p:nvPr/>
        </p:nvSpPr>
        <p:spPr>
          <a:xfrm>
            <a:off x="1060140" y="5736206"/>
            <a:ext cx="10217460"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(Footnotes indicate available implementation: </a:t>
            </a:r>
            <a:r>
              <a:rPr lang="en-CA" i="1" dirty="0">
                <a:latin typeface="Times New Roman" panose="02020603050405020304" pitchFamily="18" charset="0"/>
                <a:cs typeface="Times New Roman" panose="02020603050405020304" pitchFamily="18" charset="0"/>
              </a:rPr>
              <a:t>T</a:t>
            </a:r>
            <a:r>
              <a:rPr lang="en-CA" dirty="0">
                <a:latin typeface="Times New Roman" panose="02020603050405020304" pitchFamily="18" charset="0"/>
                <a:cs typeface="Times New Roman" panose="02020603050405020304" pitchFamily="18" charset="0"/>
              </a:rPr>
              <a:t> for          , </a:t>
            </a:r>
            <a:r>
              <a:rPr lang="en-CA" i="1" dirty="0">
                <a:latin typeface="Times New Roman" panose="02020603050405020304" pitchFamily="18" charset="0"/>
                <a:cs typeface="Times New Roman" panose="02020603050405020304" pitchFamily="18" charset="0"/>
              </a:rPr>
              <a:t>M</a:t>
            </a:r>
            <a:r>
              <a:rPr lang="en-CA" dirty="0">
                <a:latin typeface="Times New Roman" panose="02020603050405020304" pitchFamily="18" charset="0"/>
                <a:cs typeface="Times New Roman" panose="02020603050405020304" pitchFamily="18" charset="0"/>
              </a:rPr>
              <a:t> for                , </a:t>
            </a:r>
            <a:r>
              <a:rPr lang="en-CA" i="1" dirty="0">
                <a:latin typeface="Times New Roman" panose="02020603050405020304" pitchFamily="18" charset="0"/>
                <a:cs typeface="Times New Roman" panose="02020603050405020304" pitchFamily="18" charset="0"/>
              </a:rPr>
              <a:t>C</a:t>
            </a:r>
            <a:r>
              <a:rPr lang="en-CA" dirty="0">
                <a:latin typeface="Times New Roman" panose="02020603050405020304" pitchFamily="18" charset="0"/>
                <a:cs typeface="Times New Roman" panose="02020603050405020304" pitchFamily="18" charset="0"/>
              </a:rPr>
              <a:t> for            , </a:t>
            </a:r>
            <a:r>
              <a:rPr lang="en-CA" i="1" dirty="0">
                <a:latin typeface="Times New Roman" panose="02020603050405020304" pitchFamily="18" charset="0"/>
                <a:cs typeface="Times New Roman" panose="02020603050405020304" pitchFamily="18" charset="0"/>
              </a:rPr>
              <a:t>P</a:t>
            </a:r>
            <a:r>
              <a:rPr lang="en-CA" dirty="0">
                <a:latin typeface="Times New Roman" panose="02020603050405020304" pitchFamily="18" charset="0"/>
                <a:cs typeface="Times New Roman" panose="02020603050405020304" pitchFamily="18" charset="0"/>
              </a:rPr>
              <a:t> for              ) </a:t>
            </a:r>
            <a:endParaRPr lang="en-US" dirty="0">
              <a:latin typeface="Times New Roman" panose="02020603050405020304" pitchFamily="18" charset="0"/>
              <a:cs typeface="Times New Roman" panose="02020603050405020304" pitchFamily="18" charset="0"/>
            </a:endParaRPr>
          </a:p>
        </p:txBody>
      </p:sp>
      <p:pic>
        <p:nvPicPr>
          <p:cNvPr id="21" name="Picture 4">
            <a:extLst>
              <a:ext uri="{FF2B5EF4-FFF2-40B4-BE49-F238E27FC236}">
                <a16:creationId xmlns:a16="http://schemas.microsoft.com/office/drawing/2014/main" id="{44CFEAEE-F178-4397-B321-A28E4C5536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2930" y="5736206"/>
            <a:ext cx="433349" cy="369332"/>
          </a:xfrm>
          <a:prstGeom prst="rect">
            <a:avLst/>
          </a:prstGeom>
        </p:spPr>
      </p:pic>
      <p:pic>
        <p:nvPicPr>
          <p:cNvPr id="22" name="Picture 21">
            <a:extLst>
              <a:ext uri="{FF2B5EF4-FFF2-40B4-BE49-F238E27FC236}">
                <a16:creationId xmlns:a16="http://schemas.microsoft.com/office/drawing/2014/main" id="{FA157E1D-9DC5-45A7-8F6B-5B076FF2FB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0836" y="5760690"/>
            <a:ext cx="771493" cy="369332"/>
          </a:xfrm>
          <a:prstGeom prst="rect">
            <a:avLst/>
          </a:prstGeom>
        </p:spPr>
      </p:pic>
      <p:pic>
        <p:nvPicPr>
          <p:cNvPr id="23" name="Picture 14">
            <a:extLst>
              <a:ext uri="{FF2B5EF4-FFF2-40B4-BE49-F238E27FC236}">
                <a16:creationId xmlns:a16="http://schemas.microsoft.com/office/drawing/2014/main" id="{CFF1B381-66D7-4B4A-9C8A-312223E1A8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7156" y="5740640"/>
            <a:ext cx="608194" cy="410531"/>
          </a:xfrm>
          <a:prstGeom prst="rect">
            <a:avLst/>
          </a:prstGeom>
        </p:spPr>
      </p:pic>
      <p:sp>
        <p:nvSpPr>
          <p:cNvPr id="24" name="Date Placeholder 9">
            <a:extLst>
              <a:ext uri="{FF2B5EF4-FFF2-40B4-BE49-F238E27FC236}">
                <a16:creationId xmlns:a16="http://schemas.microsoft.com/office/drawing/2014/main" id="{7A883850-8AA7-4231-BFAA-4221EB14C0FA}"/>
              </a:ext>
            </a:extLst>
          </p:cNvPr>
          <p:cNvSpPr>
            <a:spLocks noGrp="1"/>
          </p:cNvSpPr>
          <p:nvPr>
            <p:ph type="dt" sz="half" idx="10"/>
          </p:nvPr>
        </p:nvSpPr>
        <p:spPr>
          <a:xfrm>
            <a:off x="762000" y="6162274"/>
            <a:ext cx="2743200" cy="365125"/>
          </a:xfrm>
        </p:spPr>
        <p:txBody>
          <a:bodyPr/>
          <a:lstStyle/>
          <a:p>
            <a:r>
              <a:rPr lang="en-US" altLang="zh-CN"/>
              <a:t>tbd-suite.ai</a:t>
            </a:r>
            <a:endParaRPr lang="zh-CN" altLang="en-US"/>
          </a:p>
        </p:txBody>
      </p:sp>
      <p:pic>
        <p:nvPicPr>
          <p:cNvPr id="25" name="Picture 2" descr="Image result for pytorch logo">
            <a:extLst>
              <a:ext uri="{FF2B5EF4-FFF2-40B4-BE49-F238E27FC236}">
                <a16:creationId xmlns:a16="http://schemas.microsoft.com/office/drawing/2014/main" id="{D40CA4F2-77E3-4C90-BE12-5A02307AF8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98790" y="5847166"/>
            <a:ext cx="705369" cy="14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805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5155-4D06-408C-B7F5-DA7E966B47E6}"/>
              </a:ext>
            </a:extLst>
          </p:cNvPr>
          <p:cNvSpPr>
            <a:spLocks noGrp="1"/>
          </p:cNvSpPr>
          <p:nvPr>
            <p:ph type="title"/>
          </p:nvPr>
        </p:nvSpPr>
        <p:spPr/>
        <p:txBody>
          <a:bodyPr/>
          <a:lstStyle/>
          <a:p>
            <a:r>
              <a:rPr lang="en-US" dirty="0">
                <a:cs typeface="Times New Roman" panose="02020603050405020304" pitchFamily="18" charset="0"/>
              </a:rPr>
              <a:t>TBD</a:t>
            </a:r>
            <a:r>
              <a:rPr lang="en-US" dirty="0">
                <a:solidFill>
                  <a:srgbClr val="009900"/>
                </a:solidFill>
                <a:cs typeface="Times New Roman" panose="02020603050405020304" pitchFamily="18" charset="0"/>
              </a:rPr>
              <a:t> </a:t>
            </a:r>
            <a:r>
              <a:rPr lang="en-US" dirty="0">
                <a:cs typeface="Times New Roman" panose="02020603050405020304" pitchFamily="18" charset="0"/>
              </a:rPr>
              <a:t>vs. Prior Work</a:t>
            </a:r>
          </a:p>
        </p:txBody>
      </p:sp>
      <p:sp>
        <p:nvSpPr>
          <p:cNvPr id="3" name="Content Placeholder 2">
            <a:extLst>
              <a:ext uri="{FF2B5EF4-FFF2-40B4-BE49-F238E27FC236}">
                <a16:creationId xmlns:a16="http://schemas.microsoft.com/office/drawing/2014/main" id="{B2CE57F0-BD8D-4ADC-84F4-407DFD70415F}"/>
              </a:ext>
            </a:extLst>
          </p:cNvPr>
          <p:cNvSpPr>
            <a:spLocks noGrp="1"/>
          </p:cNvSpPr>
          <p:nvPr>
            <p:ph idx="1"/>
          </p:nvPr>
        </p:nvSpPr>
        <p:spPr>
          <a:xfrm>
            <a:off x="609600" y="1600201"/>
            <a:ext cx="11125200" cy="4876799"/>
          </a:xfrm>
        </p:spPr>
        <p:txBody>
          <a:bodyPr>
            <a:normAutofit fontScale="92500" lnSpcReduction="20000"/>
          </a:bodyPr>
          <a:lstStyle/>
          <a:p>
            <a:pPr marL="0" indent="0">
              <a:buNone/>
            </a:pPr>
            <a:r>
              <a:rPr lang="en-US" dirty="0">
                <a:cs typeface="Times New Roman" panose="02020603050405020304" pitchFamily="18" charset="0"/>
              </a:rPr>
              <a:t>Comparison against other DNN benchmark suites</a:t>
            </a:r>
          </a:p>
          <a:p>
            <a:pPr marL="0" indent="0">
              <a:buNone/>
            </a:pPr>
            <a:endParaRPr lang="en-US" dirty="0">
              <a:latin typeface="+mj-lt"/>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We aimed (back in late 2016) for a standard DNN benchmark suite like </a:t>
            </a:r>
            <a:r>
              <a:rPr lang="en-US" dirty="0">
                <a:cs typeface="Times New Roman" panose="02020603050405020304" pitchFamily="18" charset="0"/>
                <a:hlinkClick r:id="rId3"/>
              </a:rPr>
              <a:t>SPEC</a:t>
            </a:r>
            <a:r>
              <a:rPr lang="en-US" dirty="0">
                <a:latin typeface="Times New Roman" panose="02020603050405020304" pitchFamily="18" charset="0"/>
                <a:cs typeface="Times New Roman" panose="02020603050405020304" pitchFamily="18" charset="0"/>
              </a:rPr>
              <a:t> </a:t>
            </a:r>
          </a:p>
        </p:txBody>
      </p:sp>
      <p:sp>
        <p:nvSpPr>
          <p:cNvPr id="6" name="Slide Number Placeholder 5">
            <a:extLst>
              <a:ext uri="{FF2B5EF4-FFF2-40B4-BE49-F238E27FC236}">
                <a16:creationId xmlns:a16="http://schemas.microsoft.com/office/drawing/2014/main" id="{51E2F359-87CA-4AC5-8F0B-1B0D5731C6AE}"/>
              </a:ext>
            </a:extLst>
          </p:cNvPr>
          <p:cNvSpPr>
            <a:spLocks noGrp="1"/>
          </p:cNvSpPr>
          <p:nvPr>
            <p:ph type="sldNum" sz="quarter" idx="12"/>
          </p:nvPr>
        </p:nvSpPr>
        <p:spPr/>
        <p:txBody>
          <a:bodyPr/>
          <a:lstStyle/>
          <a:p>
            <a:fld id="{036768EE-A168-463D-A24D-1182DC08276E}" type="slidenum">
              <a:rPr lang="zh-CN" altLang="en-US" smtClean="0"/>
              <a:t>11</a:t>
            </a:fld>
            <a:endParaRPr lang="zh-CN" altLang="en-US"/>
          </a:p>
        </p:txBody>
      </p:sp>
      <p:graphicFrame>
        <p:nvGraphicFramePr>
          <p:cNvPr id="4" name="Table 3">
            <a:extLst>
              <a:ext uri="{FF2B5EF4-FFF2-40B4-BE49-F238E27FC236}">
                <a16:creationId xmlns:a16="http://schemas.microsoft.com/office/drawing/2014/main" id="{559B8545-BE96-41BD-A3D3-1F97DC0B3CD8}"/>
              </a:ext>
            </a:extLst>
          </p:cNvPr>
          <p:cNvGraphicFramePr>
            <a:graphicFrameLocks noGrp="1"/>
          </p:cNvGraphicFramePr>
          <p:nvPr>
            <p:extLst>
              <p:ext uri="{D42A27DB-BD31-4B8C-83A1-F6EECF244321}">
                <p14:modId xmlns:p14="http://schemas.microsoft.com/office/powerpoint/2010/main" val="610436668"/>
              </p:ext>
            </p:extLst>
          </p:nvPr>
        </p:nvGraphicFramePr>
        <p:xfrm>
          <a:off x="228601" y="2286000"/>
          <a:ext cx="11734798" cy="2837132"/>
        </p:xfrm>
        <a:graphic>
          <a:graphicData uri="http://schemas.openxmlformats.org/drawingml/2006/table">
            <a:tbl>
              <a:tblPr firstRow="1" bandRow="1">
                <a:tableStyleId>{5C22544A-7EE6-4342-B048-85BDC9FD1C3A}</a:tableStyleId>
              </a:tblPr>
              <a:tblGrid>
                <a:gridCol w="1575141">
                  <a:extLst>
                    <a:ext uri="{9D8B030D-6E8A-4147-A177-3AD203B41FA5}">
                      <a16:colId xmlns:a16="http://schemas.microsoft.com/office/drawing/2014/main" val="1329525770"/>
                    </a:ext>
                  </a:extLst>
                </a:gridCol>
                <a:gridCol w="1021906">
                  <a:extLst>
                    <a:ext uri="{9D8B030D-6E8A-4147-A177-3AD203B41FA5}">
                      <a16:colId xmlns:a16="http://schemas.microsoft.com/office/drawing/2014/main" val="2106355506"/>
                    </a:ext>
                  </a:extLst>
                </a:gridCol>
                <a:gridCol w="1136752">
                  <a:extLst>
                    <a:ext uri="{9D8B030D-6E8A-4147-A177-3AD203B41FA5}">
                      <a16:colId xmlns:a16="http://schemas.microsoft.com/office/drawing/2014/main" val="4018051820"/>
                    </a:ext>
                  </a:extLst>
                </a:gridCol>
                <a:gridCol w="1371600">
                  <a:extLst>
                    <a:ext uri="{9D8B030D-6E8A-4147-A177-3AD203B41FA5}">
                      <a16:colId xmlns:a16="http://schemas.microsoft.com/office/drawing/2014/main" val="739085721"/>
                    </a:ext>
                  </a:extLst>
                </a:gridCol>
                <a:gridCol w="1413931">
                  <a:extLst>
                    <a:ext uri="{9D8B030D-6E8A-4147-A177-3AD203B41FA5}">
                      <a16:colId xmlns:a16="http://schemas.microsoft.com/office/drawing/2014/main" val="3475890103"/>
                    </a:ext>
                  </a:extLst>
                </a:gridCol>
                <a:gridCol w="1481669">
                  <a:extLst>
                    <a:ext uri="{9D8B030D-6E8A-4147-A177-3AD203B41FA5}">
                      <a16:colId xmlns:a16="http://schemas.microsoft.com/office/drawing/2014/main" val="610565082"/>
                    </a:ext>
                  </a:extLst>
                </a:gridCol>
                <a:gridCol w="1126067">
                  <a:extLst>
                    <a:ext uri="{9D8B030D-6E8A-4147-A177-3AD203B41FA5}">
                      <a16:colId xmlns:a16="http://schemas.microsoft.com/office/drawing/2014/main" val="95543609"/>
                    </a:ext>
                  </a:extLst>
                </a:gridCol>
                <a:gridCol w="1303866">
                  <a:extLst>
                    <a:ext uri="{9D8B030D-6E8A-4147-A177-3AD203B41FA5}">
                      <a16:colId xmlns:a16="http://schemas.microsoft.com/office/drawing/2014/main" val="177480694"/>
                    </a:ext>
                  </a:extLst>
                </a:gridCol>
                <a:gridCol w="1303866">
                  <a:extLst>
                    <a:ext uri="{9D8B030D-6E8A-4147-A177-3AD203B41FA5}">
                      <a16:colId xmlns:a16="http://schemas.microsoft.com/office/drawing/2014/main" val="1760919188"/>
                    </a:ext>
                  </a:extLst>
                </a:gridCol>
              </a:tblGrid>
              <a:tr h="1094789">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Non-CNN workloads?</a:t>
                      </a:r>
                    </a:p>
                  </a:txBody>
                  <a:tcPr/>
                </a:tc>
                <a:tc>
                  <a:txBody>
                    <a:bodyPr/>
                    <a:lstStyle/>
                    <a:p>
                      <a:r>
                        <a:rPr lang="en-US" sz="1800" dirty="0">
                          <a:latin typeface="Times New Roman" panose="02020603050405020304" pitchFamily="18" charset="0"/>
                          <a:cs typeface="Times New Roman" panose="02020603050405020304" pitchFamily="18" charset="0"/>
                        </a:rPr>
                        <a:t>State-of-the-art models?</a:t>
                      </a:r>
                    </a:p>
                  </a:txBody>
                  <a:tcPr/>
                </a:tc>
                <a:tc>
                  <a:txBody>
                    <a:bodyPr/>
                    <a:lstStyle/>
                    <a:p>
                      <a:r>
                        <a:rPr lang="en-US" sz="1800" dirty="0">
                          <a:latin typeface="Times New Roman" panose="02020603050405020304" pitchFamily="18" charset="0"/>
                          <a:cs typeface="Times New Roman" panose="02020603050405020304" pitchFamily="18" charset="0"/>
                        </a:rPr>
                        <a:t>Distributed</a:t>
                      </a:r>
                    </a:p>
                  </a:txBody>
                  <a:tcPr/>
                </a:tc>
                <a:tc>
                  <a:txBody>
                    <a:bodyPr/>
                    <a:lstStyle/>
                    <a:p>
                      <a:r>
                        <a:rPr lang="en-US" sz="1800" dirty="0" err="1">
                          <a:latin typeface="Times New Roman" panose="02020603050405020304" pitchFamily="18" charset="0"/>
                          <a:cs typeface="Times New Roman" panose="02020603050405020304" pitchFamily="18" charset="0"/>
                        </a:rPr>
                        <a:t>Mutiple</a:t>
                      </a:r>
                      <a:r>
                        <a:rPr lang="en-US" sz="1800" dirty="0">
                          <a:latin typeface="Times New Roman" panose="02020603050405020304" pitchFamily="18" charset="0"/>
                          <a:cs typeface="Times New Roman" panose="02020603050405020304" pitchFamily="18" charset="0"/>
                        </a:rPr>
                        <a:t> frameworks</a:t>
                      </a:r>
                    </a:p>
                  </a:txBody>
                  <a:tcPr/>
                </a:tc>
                <a:tc>
                  <a:txBody>
                    <a:bodyPr/>
                    <a:lstStyle/>
                    <a:p>
                      <a:r>
                        <a:rPr lang="en-US" sz="1800" dirty="0">
                          <a:latin typeface="Times New Roman" panose="02020603050405020304" pitchFamily="18" charset="0"/>
                          <a:cs typeface="Times New Roman" panose="02020603050405020304" pitchFamily="18" charset="0"/>
                        </a:rPr>
                        <a:t>Performance analysis</a:t>
                      </a:r>
                    </a:p>
                  </a:txBody>
                  <a:tcPr/>
                </a:tc>
                <a:tc>
                  <a:txBody>
                    <a:bodyPr/>
                    <a:lstStyle/>
                    <a:p>
                      <a:r>
                        <a:rPr lang="en-US" sz="1800" dirty="0">
                          <a:latin typeface="Times New Roman" panose="02020603050405020304" pitchFamily="18" charset="0"/>
                          <a:cs typeface="Times New Roman" panose="02020603050405020304" pitchFamily="18" charset="0"/>
                        </a:rPr>
                        <a:t>Memory analysis</a:t>
                      </a:r>
                    </a:p>
                  </a:txBody>
                  <a:tcPr/>
                </a:tc>
                <a:tc>
                  <a:txBody>
                    <a:bodyPr/>
                    <a:lstStyle/>
                    <a:p>
                      <a:r>
                        <a:rPr lang="en-US" sz="1800" dirty="0">
                          <a:latin typeface="Times New Roman" panose="02020603050405020304" pitchFamily="18" charset="0"/>
                          <a:cs typeface="Times New Roman" panose="02020603050405020304" pitchFamily="18" charset="0"/>
                        </a:rPr>
                        <a:t>Training</a:t>
                      </a:r>
                    </a:p>
                  </a:txBody>
                  <a:tcPr/>
                </a:tc>
                <a:tc>
                  <a:txBody>
                    <a:bodyPr/>
                    <a:lstStyle/>
                    <a:p>
                      <a:r>
                        <a:rPr lang="en-US" sz="1800" dirty="0">
                          <a:latin typeface="Times New Roman" panose="02020603050405020304" pitchFamily="18" charset="0"/>
                          <a:cs typeface="Times New Roman" panose="02020603050405020304" pitchFamily="18" charset="0"/>
                        </a:rPr>
                        <a:t>Inference</a:t>
                      </a:r>
                    </a:p>
                  </a:txBody>
                  <a:tcPr/>
                </a:tc>
                <a:extLst>
                  <a:ext uri="{0D108BD9-81ED-4DB2-BD59-A6C34878D82A}">
                    <a16:rowId xmlns:a16="http://schemas.microsoft.com/office/drawing/2014/main" val="3411575813"/>
                  </a:ext>
                </a:extLst>
              </a:tr>
              <a:tr h="412103">
                <a:tc>
                  <a:txBody>
                    <a:bodyPr/>
                    <a:lstStyle/>
                    <a:p>
                      <a:r>
                        <a:rPr lang="en-US" sz="1800" dirty="0">
                          <a:latin typeface="Times New Roman" panose="02020603050405020304" pitchFamily="18" charset="0"/>
                          <a:cs typeface="Times New Roman" panose="02020603050405020304" pitchFamily="18" charset="0"/>
                        </a:rPr>
                        <a:t>convnet</a:t>
                      </a: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52615632"/>
                  </a:ext>
                </a:extLst>
              </a:tr>
              <a:tr h="412103">
                <a:tc>
                  <a:txBody>
                    <a:bodyPr/>
                    <a:lstStyle/>
                    <a:p>
                      <a:r>
                        <a:rPr lang="en-US" sz="1800" dirty="0">
                          <a:latin typeface="Times New Roman" panose="02020603050405020304" pitchFamily="18" charset="0"/>
                          <a:cs typeface="Times New Roman" panose="02020603050405020304" pitchFamily="18" charset="0"/>
                        </a:rPr>
                        <a:t>Fathom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42588506"/>
                  </a:ext>
                </a:extLst>
              </a:tr>
              <a:tr h="412103">
                <a:tc>
                  <a:txBody>
                    <a:bodyPr/>
                    <a:lstStyle/>
                    <a:p>
                      <a:r>
                        <a:rPr lang="en-US" sz="1800" dirty="0" err="1">
                          <a:latin typeface="Times New Roman" panose="02020603050405020304" pitchFamily="18" charset="0"/>
                          <a:cs typeface="Times New Roman" panose="02020603050405020304" pitchFamily="18" charset="0"/>
                        </a:rPr>
                        <a:t>DawnBench</a:t>
                      </a:r>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0814223"/>
                  </a:ext>
                </a:extLst>
              </a:tr>
              <a:tr h="412103">
                <a:tc>
                  <a:txBody>
                    <a:bodyPr/>
                    <a:lstStyle/>
                    <a:p>
                      <a:r>
                        <a:rPr lang="en-US" sz="1800" b="1" dirty="0">
                          <a:solidFill>
                            <a:srgbClr val="00B050"/>
                          </a:solidFill>
                          <a:latin typeface="Times New Roman" panose="02020603050405020304" pitchFamily="18" charset="0"/>
                          <a:cs typeface="Times New Roman" panose="02020603050405020304" pitchFamily="18" charset="0"/>
                        </a:rPr>
                        <a:t>TBD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c>
                  <a:txBody>
                    <a:bodyPr/>
                    <a:lstStyle/>
                    <a:p>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9814624"/>
                  </a:ext>
                </a:extLst>
              </a:tr>
            </a:tbl>
          </a:graphicData>
        </a:graphic>
      </p:graphicFrame>
      <p:pic>
        <p:nvPicPr>
          <p:cNvPr id="5" name="Picture 2" descr="SPEC logo">
            <a:hlinkClick r:id="rId3"/>
            <a:extLst>
              <a:ext uri="{FF2B5EF4-FFF2-40B4-BE49-F238E27FC236}">
                <a16:creationId xmlns:a16="http://schemas.microsoft.com/office/drawing/2014/main" id="{BE830517-0941-49AA-8B5C-E0C49822F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665062"/>
            <a:ext cx="581025"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04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8B1A2-42B6-4EFC-B16B-B10428591898}"/>
              </a:ext>
            </a:extLst>
          </p:cNvPr>
          <p:cNvSpPr>
            <a:spLocks noGrp="1"/>
          </p:cNvSpPr>
          <p:nvPr>
            <p:ph type="title"/>
          </p:nvPr>
        </p:nvSpPr>
        <p:spPr/>
        <p:txBody>
          <a:bodyPr>
            <a:normAutofit/>
          </a:bodyPr>
          <a:lstStyle/>
          <a:p>
            <a:r>
              <a:rPr lang="en-US" dirty="0"/>
              <a:t>Our Focus: Benchmarking and Analysis </a:t>
            </a:r>
            <a:endParaRPr lang="en-CA" dirty="0"/>
          </a:p>
        </p:txBody>
      </p:sp>
      <p:pic>
        <p:nvPicPr>
          <p:cNvPr id="7" name="Picture 6">
            <a:extLst>
              <a:ext uri="{FF2B5EF4-FFF2-40B4-BE49-F238E27FC236}">
                <a16:creationId xmlns:a16="http://schemas.microsoft.com/office/drawing/2014/main" id="{333FCAA7-095A-46E7-9892-EFE453B60841}"/>
              </a:ext>
            </a:extLst>
          </p:cNvPr>
          <p:cNvPicPr>
            <a:picLocks noChangeAspect="1"/>
          </p:cNvPicPr>
          <p:nvPr/>
        </p:nvPicPr>
        <p:blipFill>
          <a:blip r:embed="rId2"/>
          <a:stretch>
            <a:fillRect/>
          </a:stretch>
        </p:blipFill>
        <p:spPr>
          <a:xfrm>
            <a:off x="1451379" y="1769220"/>
            <a:ext cx="4155502" cy="1939235"/>
          </a:xfrm>
          <a:prstGeom prst="rect">
            <a:avLst/>
          </a:prstGeom>
        </p:spPr>
      </p:pic>
      <p:sp>
        <p:nvSpPr>
          <p:cNvPr id="8" name="Rectangle 7">
            <a:extLst>
              <a:ext uri="{FF2B5EF4-FFF2-40B4-BE49-F238E27FC236}">
                <a16:creationId xmlns:a16="http://schemas.microsoft.com/office/drawing/2014/main" id="{C25CC870-21B1-4239-8329-73C250029109}"/>
              </a:ext>
            </a:extLst>
          </p:cNvPr>
          <p:cNvSpPr/>
          <p:nvPr/>
        </p:nvSpPr>
        <p:spPr>
          <a:xfrm>
            <a:off x="2591870" y="1322072"/>
            <a:ext cx="1874520" cy="369332"/>
          </a:xfrm>
          <a:prstGeom prst="rect">
            <a:avLst/>
          </a:prstGeom>
        </p:spPr>
        <p:txBody>
          <a:bodyPr wrap="square">
            <a:spAutoFit/>
          </a:bodyPr>
          <a:lstStyle/>
          <a:p>
            <a:r>
              <a:rPr lang="en-US"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http://tbd-suite.ai</a:t>
            </a:r>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9DC8B4C-B29C-4EF8-978C-00F81F20A967}"/>
              </a:ext>
            </a:extLst>
          </p:cNvPr>
          <p:cNvPicPr>
            <a:picLocks noChangeAspect="1"/>
          </p:cNvPicPr>
          <p:nvPr/>
        </p:nvPicPr>
        <p:blipFill>
          <a:blip r:embed="rId4"/>
          <a:stretch>
            <a:fillRect/>
          </a:stretch>
        </p:blipFill>
        <p:spPr>
          <a:xfrm>
            <a:off x="6235931" y="1628406"/>
            <a:ext cx="4155502" cy="2260054"/>
          </a:xfrm>
          <a:prstGeom prst="rect">
            <a:avLst/>
          </a:prstGeom>
        </p:spPr>
      </p:pic>
      <p:sp>
        <p:nvSpPr>
          <p:cNvPr id="10" name="Rectangle 9">
            <a:extLst>
              <a:ext uri="{FF2B5EF4-FFF2-40B4-BE49-F238E27FC236}">
                <a16:creationId xmlns:a16="http://schemas.microsoft.com/office/drawing/2014/main" id="{7F7FC228-E276-4846-A052-59ABE83FB09C}"/>
              </a:ext>
            </a:extLst>
          </p:cNvPr>
          <p:cNvSpPr/>
          <p:nvPr/>
        </p:nvSpPr>
        <p:spPr>
          <a:xfrm>
            <a:off x="7432061" y="1322072"/>
            <a:ext cx="1874520" cy="369332"/>
          </a:xfrm>
          <a:prstGeom prst="rect">
            <a:avLst/>
          </a:prstGeom>
        </p:spPr>
        <p:txBody>
          <a:bodyPr wrap="square">
            <a:spAutoFit/>
          </a:bodyPr>
          <a:lstStyle/>
          <a:p>
            <a:r>
              <a:rPr lang="en-US"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https://mlperf.org/</a:t>
            </a:r>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8CC82F0-5CA3-4C1B-8334-E8CB43DBDE4B}"/>
              </a:ext>
            </a:extLst>
          </p:cNvPr>
          <p:cNvSpPr txBox="1"/>
          <p:nvPr/>
        </p:nvSpPr>
        <p:spPr>
          <a:xfrm>
            <a:off x="1576973" y="4015274"/>
            <a:ext cx="4155502" cy="954107"/>
          </a:xfrm>
          <a:prstGeom prst="rect">
            <a:avLst/>
          </a:prstGeom>
          <a:noFill/>
        </p:spPr>
        <p:txBody>
          <a:bodyPr wrap="square" rtlCol="0">
            <a:spAutoFit/>
          </a:bodyPr>
          <a:lstStyle/>
          <a:p>
            <a:r>
              <a:rPr lang="en-US" sz="2800" b="1" dirty="0">
                <a:latin typeface="Arial Narrow" panose="020B0606020202030204" pitchFamily="34" charset="0"/>
              </a:rPr>
              <a:t>Building tools to analyze ML performance/efficiency</a:t>
            </a:r>
          </a:p>
        </p:txBody>
      </p:sp>
      <p:sp>
        <p:nvSpPr>
          <p:cNvPr id="12" name="TextBox 11">
            <a:extLst>
              <a:ext uri="{FF2B5EF4-FFF2-40B4-BE49-F238E27FC236}">
                <a16:creationId xmlns:a16="http://schemas.microsoft.com/office/drawing/2014/main" id="{BB65CAC7-4100-4C91-A9F2-DD2420525F52}"/>
              </a:ext>
            </a:extLst>
          </p:cNvPr>
          <p:cNvSpPr txBox="1"/>
          <p:nvPr/>
        </p:nvSpPr>
        <p:spPr>
          <a:xfrm>
            <a:off x="6406969" y="4020895"/>
            <a:ext cx="4489631" cy="954107"/>
          </a:xfrm>
          <a:prstGeom prst="rect">
            <a:avLst/>
          </a:prstGeom>
          <a:noFill/>
        </p:spPr>
        <p:txBody>
          <a:bodyPr wrap="square" rtlCol="0">
            <a:spAutoFit/>
          </a:bodyPr>
          <a:lstStyle/>
          <a:p>
            <a:r>
              <a:rPr lang="en-US" sz="2800" b="1" dirty="0">
                <a:latin typeface="Arial Narrow" panose="020B0606020202030204" pitchFamily="34" charset="0"/>
              </a:rPr>
              <a:t>Industry/Academia de-facto standard</a:t>
            </a:r>
          </a:p>
        </p:txBody>
      </p:sp>
      <p:sp>
        <p:nvSpPr>
          <p:cNvPr id="14" name="Rounded Rectangle 467">
            <a:extLst>
              <a:ext uri="{FF2B5EF4-FFF2-40B4-BE49-F238E27FC236}">
                <a16:creationId xmlns:a16="http://schemas.microsoft.com/office/drawing/2014/main" id="{0BF6E063-AE94-4B26-8C76-146CED0A8035}"/>
              </a:ext>
            </a:extLst>
          </p:cNvPr>
          <p:cNvSpPr/>
          <p:nvPr/>
        </p:nvSpPr>
        <p:spPr>
          <a:xfrm>
            <a:off x="1576973" y="5478833"/>
            <a:ext cx="9030226" cy="827258"/>
          </a:xfrm>
          <a:prstGeom prst="roundRect">
            <a:avLst/>
          </a:prstGeom>
          <a:solidFill>
            <a:srgbClr val="FFFFFF">
              <a:lumMod val="95000"/>
            </a:srgbClr>
          </a:solidFill>
          <a:ln w="12700" cap="flat" cmpd="sng" algn="ctr">
            <a:solidFill>
              <a:srgbClr val="54A25F"/>
            </a:solidFill>
            <a:prstDash val="solid"/>
          </a:ln>
          <a:effectLst/>
        </p:spPr>
        <p:txBody>
          <a:bodyPr anchor="ctr"/>
          <a:lstStyle/>
          <a:p>
            <a:r>
              <a:rPr lang="en-US" sz="2000" b="1" i="1" dirty="0">
                <a:solidFill>
                  <a:srgbClr val="00B050"/>
                </a:solidFill>
                <a:latin typeface="Verdana" panose="020B0604030504040204" pitchFamily="34" charset="0"/>
                <a:ea typeface="Verdana" panose="020B0604030504040204" pitchFamily="34" charset="0"/>
              </a:rPr>
              <a:t>Our group owns the reference model implementation for speech recognition (inference): DeepSpeech2 from </a:t>
            </a:r>
            <a:r>
              <a:rPr lang="en-US" sz="2000" b="1" i="1" dirty="0" err="1">
                <a:solidFill>
                  <a:srgbClr val="00B050"/>
                </a:solidFill>
                <a:latin typeface="Verdana" panose="020B0604030504040204" pitchFamily="34" charset="0"/>
                <a:ea typeface="Verdana" panose="020B0604030504040204" pitchFamily="34" charset="0"/>
              </a:rPr>
              <a:t>UofT</a:t>
            </a:r>
            <a:endParaRPr lang="en-US" sz="2000" b="1" i="1" dirty="0">
              <a:solidFill>
                <a:srgbClr val="00B05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014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93DA-F958-4B5D-97DF-52DA50368AD3}"/>
              </a:ext>
            </a:extLst>
          </p:cNvPr>
          <p:cNvSpPr>
            <a:spLocks noGrp="1"/>
          </p:cNvSpPr>
          <p:nvPr>
            <p:ph type="title"/>
          </p:nvPr>
        </p:nvSpPr>
        <p:spPr/>
        <p:txBody>
          <a:bodyPr/>
          <a:lstStyle/>
          <a:p>
            <a:r>
              <a:rPr lang="en-US" dirty="0" err="1"/>
              <a:t>MLPerf</a:t>
            </a:r>
            <a:r>
              <a:rPr lang="en-US" dirty="0"/>
              <a:t> Results Announced (Dec. 12)</a:t>
            </a:r>
            <a:endParaRPr lang="en-CA" dirty="0"/>
          </a:p>
        </p:txBody>
      </p:sp>
      <p:sp>
        <p:nvSpPr>
          <p:cNvPr id="4" name="Slide Number Placeholder 3">
            <a:extLst>
              <a:ext uri="{FF2B5EF4-FFF2-40B4-BE49-F238E27FC236}">
                <a16:creationId xmlns:a16="http://schemas.microsoft.com/office/drawing/2014/main" id="{8734B16F-95FD-4A68-A01D-92F72DACC77E}"/>
              </a:ext>
            </a:extLst>
          </p:cNvPr>
          <p:cNvSpPr>
            <a:spLocks noGrp="1"/>
          </p:cNvSpPr>
          <p:nvPr>
            <p:ph type="sldNum" sz="quarter" idx="12"/>
          </p:nvPr>
        </p:nvSpPr>
        <p:spPr/>
        <p:txBody>
          <a:bodyPr/>
          <a:lstStyle/>
          <a:p>
            <a:fld id="{323594FA-E141-4234-AE05-360401972BE7}" type="slidenum">
              <a:rPr lang="en-US" altLang="en-US" smtClean="0"/>
              <a:pPr/>
              <a:t>13</a:t>
            </a:fld>
            <a:endParaRPr lang="en-US" altLang="en-US" dirty="0"/>
          </a:p>
        </p:txBody>
      </p:sp>
      <p:pic>
        <p:nvPicPr>
          <p:cNvPr id="5" name="Picture 4">
            <a:extLst>
              <a:ext uri="{FF2B5EF4-FFF2-40B4-BE49-F238E27FC236}">
                <a16:creationId xmlns:a16="http://schemas.microsoft.com/office/drawing/2014/main" id="{C3857055-B4A3-4FDF-A9E6-7EC1B5FBAE3B}"/>
              </a:ext>
            </a:extLst>
          </p:cNvPr>
          <p:cNvPicPr>
            <a:picLocks noChangeAspect="1"/>
          </p:cNvPicPr>
          <p:nvPr/>
        </p:nvPicPr>
        <p:blipFill>
          <a:blip r:embed="rId2"/>
          <a:stretch>
            <a:fillRect/>
          </a:stretch>
        </p:blipFill>
        <p:spPr>
          <a:xfrm>
            <a:off x="762000" y="1336861"/>
            <a:ext cx="9982200" cy="5152520"/>
          </a:xfrm>
          <a:prstGeom prst="rect">
            <a:avLst/>
          </a:prstGeom>
        </p:spPr>
      </p:pic>
    </p:spTree>
    <p:extLst>
      <p:ext uri="{BB962C8B-B14F-4D97-AF65-F5344CB8AC3E}">
        <p14:creationId xmlns:p14="http://schemas.microsoft.com/office/powerpoint/2010/main" val="70850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95AA-565D-4F0B-826E-D90F9A427970}"/>
              </a:ext>
            </a:extLst>
          </p:cNvPr>
          <p:cNvSpPr>
            <a:spLocks noGrp="1"/>
          </p:cNvSpPr>
          <p:nvPr>
            <p:ph type="title"/>
          </p:nvPr>
        </p:nvSpPr>
        <p:spPr/>
        <p:txBody>
          <a:bodyPr/>
          <a:lstStyle/>
          <a:p>
            <a:r>
              <a:rPr lang="en-US" dirty="0"/>
              <a:t>Our Community Involvement</a:t>
            </a:r>
            <a:endParaRPr lang="en-CA" dirty="0"/>
          </a:p>
        </p:txBody>
      </p:sp>
      <p:sp>
        <p:nvSpPr>
          <p:cNvPr id="3" name="Content Placeholder 2">
            <a:extLst>
              <a:ext uri="{FF2B5EF4-FFF2-40B4-BE49-F238E27FC236}">
                <a16:creationId xmlns:a16="http://schemas.microsoft.com/office/drawing/2014/main" id="{2049BA57-DC62-4390-88F4-28191EFABAE1}"/>
              </a:ext>
            </a:extLst>
          </p:cNvPr>
          <p:cNvSpPr>
            <a:spLocks noGrp="1"/>
          </p:cNvSpPr>
          <p:nvPr>
            <p:ph idx="1"/>
          </p:nvPr>
        </p:nvSpPr>
        <p:spPr/>
        <p:txBody>
          <a:bodyPr/>
          <a:lstStyle/>
          <a:p>
            <a:r>
              <a:rPr lang="en-US" dirty="0"/>
              <a:t>ASPLOS 2019 and ISCA 2019 tutorials</a:t>
            </a:r>
          </a:p>
          <a:p>
            <a:pPr lvl="1"/>
            <a:r>
              <a:rPr lang="en-US" dirty="0"/>
              <a:t>We lead ISCA 2019</a:t>
            </a:r>
          </a:p>
          <a:p>
            <a:endParaRPr lang="en-US" dirty="0"/>
          </a:p>
          <a:p>
            <a:r>
              <a:rPr lang="en-US" dirty="0" err="1"/>
              <a:t>SysML</a:t>
            </a:r>
            <a:r>
              <a:rPr lang="en-US" dirty="0"/>
              <a:t> 2019 demo</a:t>
            </a:r>
          </a:p>
          <a:p>
            <a:endParaRPr lang="en-US" dirty="0"/>
          </a:p>
          <a:p>
            <a:r>
              <a:rPr lang="en-US" dirty="0" err="1"/>
              <a:t>MLPerf</a:t>
            </a:r>
            <a:r>
              <a:rPr lang="en-US" dirty="0"/>
              <a:t> Academics/Researchers group</a:t>
            </a:r>
          </a:p>
          <a:p>
            <a:pPr lvl="1"/>
            <a:r>
              <a:rPr lang="en-US" dirty="0"/>
              <a:t>Co-chairing</a:t>
            </a:r>
            <a:endParaRPr lang="en-CA" dirty="0"/>
          </a:p>
        </p:txBody>
      </p:sp>
      <p:sp>
        <p:nvSpPr>
          <p:cNvPr id="4" name="Slide Number Placeholder 3">
            <a:extLst>
              <a:ext uri="{FF2B5EF4-FFF2-40B4-BE49-F238E27FC236}">
                <a16:creationId xmlns:a16="http://schemas.microsoft.com/office/drawing/2014/main" id="{F64AF45E-8A37-4EF3-9AD8-8C215A28933F}"/>
              </a:ext>
            </a:extLst>
          </p:cNvPr>
          <p:cNvSpPr>
            <a:spLocks noGrp="1"/>
          </p:cNvSpPr>
          <p:nvPr>
            <p:ph type="sldNum" sz="quarter" idx="12"/>
          </p:nvPr>
        </p:nvSpPr>
        <p:spPr/>
        <p:txBody>
          <a:bodyPr/>
          <a:lstStyle/>
          <a:p>
            <a:fld id="{323594FA-E141-4234-AE05-360401972BE7}" type="slidenum">
              <a:rPr lang="en-US" altLang="en-US" smtClean="0"/>
              <a:pPr/>
              <a:t>14</a:t>
            </a:fld>
            <a:endParaRPr lang="en-US" altLang="en-US" dirty="0"/>
          </a:p>
        </p:txBody>
      </p:sp>
    </p:spTree>
    <p:extLst>
      <p:ext uri="{BB962C8B-B14F-4D97-AF65-F5344CB8AC3E}">
        <p14:creationId xmlns:p14="http://schemas.microsoft.com/office/powerpoint/2010/main" val="427221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C633CA-69A0-4895-8541-5CC4BC4AD4B1}"/>
              </a:ext>
            </a:extLst>
          </p:cNvPr>
          <p:cNvSpPr txBox="1"/>
          <p:nvPr/>
        </p:nvSpPr>
        <p:spPr>
          <a:xfrm>
            <a:off x="1136031" y="1776902"/>
            <a:ext cx="4347131" cy="1077218"/>
          </a:xfrm>
          <a:prstGeom prst="rect">
            <a:avLst/>
          </a:prstGeom>
          <a:noFill/>
        </p:spPr>
        <p:txBody>
          <a:bodyPr wrap="square" rtlCol="0">
            <a:spAutoFit/>
          </a:bodyPr>
          <a:lstStyle/>
          <a:p>
            <a:r>
              <a:rPr lang="en-US" sz="3200" dirty="0">
                <a:solidFill>
                  <a:schemeClr val="bg1">
                    <a:lumMod val="85000"/>
                  </a:schemeClr>
                </a:solidFill>
                <a:latin typeface="Arial Narrow" panose="020B0606020202030204" pitchFamily="34" charset="0"/>
              </a:rPr>
              <a:t>Understand performance bottlenecks in DNN Training</a:t>
            </a:r>
          </a:p>
        </p:txBody>
      </p:sp>
      <p:sp>
        <p:nvSpPr>
          <p:cNvPr id="10" name="TextBox 9">
            <a:extLst>
              <a:ext uri="{FF2B5EF4-FFF2-40B4-BE49-F238E27FC236}">
                <a16:creationId xmlns:a16="http://schemas.microsoft.com/office/drawing/2014/main" id="{68026735-FACC-4135-8946-38E2BA749EE1}"/>
              </a:ext>
            </a:extLst>
          </p:cNvPr>
          <p:cNvSpPr txBox="1"/>
          <p:nvPr/>
        </p:nvSpPr>
        <p:spPr>
          <a:xfrm>
            <a:off x="1552214" y="4186611"/>
            <a:ext cx="3069661" cy="584775"/>
          </a:xfrm>
          <a:prstGeom prst="rect">
            <a:avLst/>
          </a:prstGeom>
          <a:noFill/>
        </p:spPr>
        <p:txBody>
          <a:bodyPr wrap="square" rtlCol="0">
            <a:spAutoFit/>
          </a:bodyPr>
          <a:lstStyle/>
          <a:p>
            <a:r>
              <a:rPr lang="en-US" sz="3200" b="1" dirty="0">
                <a:solidFill>
                  <a:schemeClr val="bg1">
                    <a:lumMod val="85000"/>
                  </a:schemeClr>
                </a:solidFill>
                <a:latin typeface="Arial Narrow" panose="020B0606020202030204" pitchFamily="34" charset="0"/>
              </a:rPr>
              <a:t>Pin-pointing tools</a:t>
            </a:r>
          </a:p>
        </p:txBody>
      </p:sp>
      <p:sp>
        <p:nvSpPr>
          <p:cNvPr id="11" name="TextBox 10">
            <a:extLst>
              <a:ext uri="{FF2B5EF4-FFF2-40B4-BE49-F238E27FC236}">
                <a16:creationId xmlns:a16="http://schemas.microsoft.com/office/drawing/2014/main" id="{FB271D62-E109-4686-96CC-A2ECBDB4F25F}"/>
              </a:ext>
            </a:extLst>
          </p:cNvPr>
          <p:cNvSpPr txBox="1"/>
          <p:nvPr/>
        </p:nvSpPr>
        <p:spPr>
          <a:xfrm>
            <a:off x="7418894" y="1451292"/>
            <a:ext cx="3348176" cy="1569660"/>
          </a:xfrm>
          <a:prstGeom prst="rect">
            <a:avLst/>
          </a:prstGeom>
          <a:noFill/>
        </p:spPr>
        <p:txBody>
          <a:bodyPr wrap="square" rtlCol="0">
            <a:spAutoFit/>
          </a:bodyPr>
          <a:lstStyle/>
          <a:p>
            <a:r>
              <a:rPr lang="en-US" sz="3200" dirty="0">
                <a:solidFill>
                  <a:schemeClr val="bg1">
                    <a:lumMod val="85000"/>
                  </a:schemeClr>
                </a:solidFill>
                <a:latin typeface="Arial Narrow" panose="020B0606020202030204" pitchFamily="34" charset="0"/>
              </a:rPr>
              <a:t>A diverse benchmark suite with state-of-the-art models</a:t>
            </a:r>
          </a:p>
        </p:txBody>
      </p:sp>
      <p:sp>
        <p:nvSpPr>
          <p:cNvPr id="12" name="TextBox 11">
            <a:extLst>
              <a:ext uri="{FF2B5EF4-FFF2-40B4-BE49-F238E27FC236}">
                <a16:creationId xmlns:a16="http://schemas.microsoft.com/office/drawing/2014/main" id="{30C6ADCD-2A4D-4BA5-B645-FBD5E91E0736}"/>
              </a:ext>
            </a:extLst>
          </p:cNvPr>
          <p:cNvSpPr txBox="1"/>
          <p:nvPr/>
        </p:nvSpPr>
        <p:spPr>
          <a:xfrm>
            <a:off x="7125627" y="4242076"/>
            <a:ext cx="3934707" cy="584775"/>
          </a:xfrm>
          <a:prstGeom prst="rect">
            <a:avLst/>
          </a:prstGeom>
          <a:noFill/>
        </p:spPr>
        <p:txBody>
          <a:bodyPr wrap="square" rtlCol="0">
            <a:spAutoFit/>
          </a:bodyPr>
          <a:lstStyle/>
          <a:p>
            <a:r>
              <a:rPr lang="en-US" sz="3200" dirty="0">
                <a:latin typeface="Arial Narrow" panose="020B0606020202030204" pitchFamily="34" charset="0"/>
              </a:rPr>
              <a:t>Key performance metrics</a:t>
            </a:r>
          </a:p>
        </p:txBody>
      </p:sp>
      <p:sp>
        <p:nvSpPr>
          <p:cNvPr id="13" name="Arrow: Right 12">
            <a:extLst>
              <a:ext uri="{FF2B5EF4-FFF2-40B4-BE49-F238E27FC236}">
                <a16:creationId xmlns:a16="http://schemas.microsoft.com/office/drawing/2014/main" id="{04A17D07-6D75-486D-BCC2-227CF511E74C}"/>
              </a:ext>
            </a:extLst>
          </p:cNvPr>
          <p:cNvSpPr/>
          <p:nvPr/>
        </p:nvSpPr>
        <p:spPr>
          <a:xfrm>
            <a:off x="5565808" y="2088751"/>
            <a:ext cx="1699516" cy="2947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Arrow: Right 13">
            <a:extLst>
              <a:ext uri="{FF2B5EF4-FFF2-40B4-BE49-F238E27FC236}">
                <a16:creationId xmlns:a16="http://schemas.microsoft.com/office/drawing/2014/main" id="{531C3A7F-2C0F-40A3-B834-980E54F25244}"/>
              </a:ext>
            </a:extLst>
          </p:cNvPr>
          <p:cNvSpPr/>
          <p:nvPr/>
        </p:nvSpPr>
        <p:spPr>
          <a:xfrm rot="5400000">
            <a:off x="8516311" y="3497045"/>
            <a:ext cx="1153341" cy="26893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Arrow: Right 15">
            <a:extLst>
              <a:ext uri="{FF2B5EF4-FFF2-40B4-BE49-F238E27FC236}">
                <a16:creationId xmlns:a16="http://schemas.microsoft.com/office/drawing/2014/main" id="{8BA18556-7687-470F-9DFE-489B26D97B0D}"/>
              </a:ext>
            </a:extLst>
          </p:cNvPr>
          <p:cNvSpPr/>
          <p:nvPr/>
        </p:nvSpPr>
        <p:spPr>
          <a:xfrm rot="10800000">
            <a:off x="4678677" y="4387089"/>
            <a:ext cx="2304014" cy="29474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Arrow: Right 16">
            <a:extLst>
              <a:ext uri="{FF2B5EF4-FFF2-40B4-BE49-F238E27FC236}">
                <a16:creationId xmlns:a16="http://schemas.microsoft.com/office/drawing/2014/main" id="{727D1750-5D54-48A4-A256-A513851B8536}"/>
              </a:ext>
            </a:extLst>
          </p:cNvPr>
          <p:cNvSpPr/>
          <p:nvPr/>
        </p:nvSpPr>
        <p:spPr>
          <a:xfrm rot="16200000">
            <a:off x="2417377" y="3389316"/>
            <a:ext cx="1339334" cy="26893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0129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BF468F-5C6A-4497-B78C-D38D809103C3}"/>
              </a:ext>
            </a:extLst>
          </p:cNvPr>
          <p:cNvSpPr>
            <a:spLocks noGrp="1"/>
          </p:cNvSpPr>
          <p:nvPr>
            <p:ph type="title"/>
          </p:nvPr>
        </p:nvSpPr>
        <p:spPr/>
        <p:txBody>
          <a:bodyPr/>
          <a:lstStyle/>
          <a:p>
            <a:r>
              <a:rPr lang="en-US" dirty="0">
                <a:latin typeface="+mn-lt"/>
                <a:cs typeface="Times New Roman" panose="02020603050405020304" pitchFamily="18" charset="0"/>
              </a:rPr>
              <a:t>Performance Metrics</a:t>
            </a:r>
          </a:p>
        </p:txBody>
      </p:sp>
      <p:sp>
        <p:nvSpPr>
          <p:cNvPr id="3" name="内容占位符 2">
            <a:extLst>
              <a:ext uri="{FF2B5EF4-FFF2-40B4-BE49-F238E27FC236}">
                <a16:creationId xmlns:a16="http://schemas.microsoft.com/office/drawing/2014/main" id="{4D612578-83A4-492B-9D8F-6CA852E11FC9}"/>
              </a:ext>
            </a:extLst>
          </p:cNvPr>
          <p:cNvSpPr>
            <a:spLocks noGrp="1"/>
          </p:cNvSpPr>
          <p:nvPr>
            <p:ph idx="1"/>
          </p:nvPr>
        </p:nvSpPr>
        <p:spPr/>
        <p:txBody>
          <a:bodyPr>
            <a:normAutofit/>
          </a:bodyPr>
          <a:lstStyle/>
          <a:p>
            <a:r>
              <a:rPr lang="en-US" dirty="0">
                <a:cs typeface="Times New Roman" panose="02020603050405020304" pitchFamily="18" charset="0"/>
              </a:rPr>
              <a:t>Throughput</a:t>
            </a:r>
          </a:p>
          <a:p>
            <a:pPr marL="457200" lvl="1" indent="0">
              <a:buNone/>
            </a:pPr>
            <a:r>
              <a:rPr lang="en-US" i="1" dirty="0">
                <a:cs typeface="Times New Roman" panose="02020603050405020304" pitchFamily="18" charset="0"/>
              </a:rPr>
              <a:t># of data samples processed per second</a:t>
            </a:r>
          </a:p>
          <a:p>
            <a:r>
              <a:rPr lang="en-US" dirty="0">
                <a:cs typeface="Times New Roman" panose="02020603050405020304" pitchFamily="18" charset="0"/>
              </a:rPr>
              <a:t>Compute Utilization</a:t>
            </a:r>
          </a:p>
          <a:p>
            <a:pPr marL="457200" lvl="1" indent="0">
              <a:buNone/>
            </a:pPr>
            <a:r>
              <a:rPr lang="en-US" i="1" dirty="0">
                <a:cs typeface="Times New Roman" panose="02020603050405020304" pitchFamily="18" charset="0"/>
              </a:rPr>
              <a:t>GPU busy time</a:t>
            </a:r>
            <a:r>
              <a:rPr lang="en-US" dirty="0">
                <a:cs typeface="Times New Roman" panose="02020603050405020304" pitchFamily="18" charset="0"/>
              </a:rPr>
              <a:t> over </a:t>
            </a:r>
            <a:r>
              <a:rPr lang="en-US" i="1" dirty="0">
                <a:cs typeface="Times New Roman" panose="02020603050405020304" pitchFamily="18" charset="0"/>
              </a:rPr>
              <a:t>Elapsed time</a:t>
            </a:r>
          </a:p>
          <a:p>
            <a:r>
              <a:rPr lang="en-US" dirty="0">
                <a:cs typeface="Times New Roman" panose="02020603050405020304" pitchFamily="18" charset="0"/>
              </a:rPr>
              <a:t>FP16/FP32/</a:t>
            </a:r>
            <a:r>
              <a:rPr lang="en-US" dirty="0" err="1">
                <a:cs typeface="Times New Roman" panose="02020603050405020304" pitchFamily="18" charset="0"/>
              </a:rPr>
              <a:t>TensorCore</a:t>
            </a:r>
            <a:r>
              <a:rPr lang="en-US" dirty="0">
                <a:cs typeface="Times New Roman" panose="02020603050405020304" pitchFamily="18" charset="0"/>
              </a:rPr>
              <a:t> Utilization</a:t>
            </a:r>
          </a:p>
          <a:p>
            <a:pPr marL="457200" lvl="1" indent="0">
              <a:buNone/>
            </a:pPr>
            <a:r>
              <a:rPr lang="en-US" i="1" dirty="0">
                <a:cs typeface="Times New Roman" panose="02020603050405020304" pitchFamily="18" charset="0"/>
              </a:rPr>
              <a:t>Total FP32 instructions </a:t>
            </a:r>
            <a:r>
              <a:rPr lang="en-US" dirty="0">
                <a:cs typeface="Times New Roman" panose="02020603050405020304" pitchFamily="18" charset="0"/>
              </a:rPr>
              <a:t>over </a:t>
            </a:r>
            <a:r>
              <a:rPr lang="en-US" i="1" dirty="0">
                <a:cs typeface="Times New Roman" panose="02020603050405020304" pitchFamily="18" charset="0"/>
              </a:rPr>
              <a:t>Maximum FP32 instructions</a:t>
            </a:r>
          </a:p>
          <a:p>
            <a:r>
              <a:rPr lang="en-US" dirty="0">
                <a:cs typeface="Times New Roman" panose="02020603050405020304" pitchFamily="18" charset="0"/>
              </a:rPr>
              <a:t>Memory Breakdown</a:t>
            </a:r>
          </a:p>
          <a:p>
            <a:pPr marL="457200" lvl="1" indent="0">
              <a:buNone/>
            </a:pPr>
            <a:r>
              <a:rPr lang="en-US" i="1" dirty="0">
                <a:cs typeface="Times New Roman" panose="02020603050405020304" pitchFamily="18" charset="0"/>
              </a:rPr>
              <a:t>Which data structures occupy how much memory</a:t>
            </a:r>
            <a:endParaRPr lang="en-US" dirty="0">
              <a:cs typeface="Times New Roman" panose="02020603050405020304" pitchFamily="18" charset="0"/>
            </a:endParaRPr>
          </a:p>
        </p:txBody>
      </p:sp>
    </p:spTree>
    <p:extLst>
      <p:ext uri="{BB962C8B-B14F-4D97-AF65-F5344CB8AC3E}">
        <p14:creationId xmlns:p14="http://schemas.microsoft.com/office/powerpoint/2010/main" val="58217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A27C8-3048-4CFD-B87F-8BBA99CC2DDD}"/>
              </a:ext>
            </a:extLst>
          </p:cNvPr>
          <p:cNvSpPr>
            <a:spLocks noGrp="1"/>
          </p:cNvSpPr>
          <p:nvPr>
            <p:ph type="title"/>
          </p:nvPr>
        </p:nvSpPr>
        <p:spPr>
          <a:xfrm>
            <a:off x="838200" y="327418"/>
            <a:ext cx="10515600" cy="1325563"/>
          </a:xfrm>
        </p:spPr>
        <p:txBody>
          <a:bodyPr/>
          <a:lstStyle/>
          <a:p>
            <a:r>
              <a:rPr lang="en-US" dirty="0">
                <a:latin typeface="+mn-lt"/>
              </a:rPr>
              <a:t>Throughput</a:t>
            </a:r>
          </a:p>
        </p:txBody>
      </p:sp>
      <p:sp>
        <p:nvSpPr>
          <p:cNvPr id="6" name="TextBox 5">
            <a:extLst>
              <a:ext uri="{FF2B5EF4-FFF2-40B4-BE49-F238E27FC236}">
                <a16:creationId xmlns:a16="http://schemas.microsoft.com/office/drawing/2014/main" id="{219A9B00-3319-42D0-8F06-D6AFCC902FC4}"/>
              </a:ext>
            </a:extLst>
          </p:cNvPr>
          <p:cNvSpPr txBox="1"/>
          <p:nvPr/>
        </p:nvSpPr>
        <p:spPr>
          <a:xfrm>
            <a:off x="1193250" y="1490633"/>
            <a:ext cx="4285917" cy="400110"/>
          </a:xfrm>
          <a:prstGeom prst="rect">
            <a:avLst/>
          </a:prstGeom>
          <a:noFill/>
        </p:spPr>
        <p:txBody>
          <a:bodyPr wrap="none" rtlCol="0">
            <a:spAutoFit/>
          </a:bodyPr>
          <a:lstStyle/>
          <a:p>
            <a:r>
              <a:rPr lang="en-US" sz="2000" i="1" dirty="0">
                <a:cs typeface="Times New Roman" panose="02020603050405020304" pitchFamily="18" charset="0"/>
              </a:rPr>
              <a:t># of data samples processed per second</a:t>
            </a:r>
            <a:endParaRPr lang="en-US" sz="2000" dirty="0"/>
          </a:p>
        </p:txBody>
      </p:sp>
      <p:sp>
        <p:nvSpPr>
          <p:cNvPr id="9" name="TextBox 8">
            <a:extLst>
              <a:ext uri="{FF2B5EF4-FFF2-40B4-BE49-F238E27FC236}">
                <a16:creationId xmlns:a16="http://schemas.microsoft.com/office/drawing/2014/main" id="{CAA3AF33-6090-4C8A-8A8E-1F1FE84EF25E}"/>
              </a:ext>
            </a:extLst>
          </p:cNvPr>
          <p:cNvSpPr txBox="1"/>
          <p:nvPr/>
        </p:nvSpPr>
        <p:spPr>
          <a:xfrm>
            <a:off x="1617610" y="3846551"/>
            <a:ext cx="2735483" cy="523220"/>
          </a:xfrm>
          <a:prstGeom prst="rect">
            <a:avLst/>
          </a:prstGeom>
          <a:noFill/>
          <a:ln>
            <a:solidFill>
              <a:schemeClr val="tx1"/>
            </a:solidFill>
          </a:ln>
        </p:spPr>
        <p:txBody>
          <a:bodyPr wrap="square" rtlCol="0">
            <a:spAutoFit/>
          </a:bodyPr>
          <a:lstStyle/>
          <a:p>
            <a:r>
              <a:rPr lang="en-US" sz="2800" dirty="0">
                <a:cs typeface="Times New Roman" panose="02020603050405020304" pitchFamily="18" charset="0"/>
              </a:rPr>
              <a:t>Time-to-accuracy</a:t>
            </a:r>
            <a:endParaRPr lang="en-US" sz="2800" dirty="0"/>
          </a:p>
        </p:txBody>
      </p:sp>
      <p:sp>
        <p:nvSpPr>
          <p:cNvPr id="10" name="TextBox 9">
            <a:extLst>
              <a:ext uri="{FF2B5EF4-FFF2-40B4-BE49-F238E27FC236}">
                <a16:creationId xmlns:a16="http://schemas.microsoft.com/office/drawing/2014/main" id="{35013ADD-18FD-4BE5-8407-0DCB63017E44}"/>
              </a:ext>
            </a:extLst>
          </p:cNvPr>
          <p:cNvSpPr txBox="1"/>
          <p:nvPr/>
        </p:nvSpPr>
        <p:spPr>
          <a:xfrm>
            <a:off x="544239" y="4442043"/>
            <a:ext cx="4598126" cy="1200329"/>
          </a:xfrm>
          <a:prstGeom prst="rect">
            <a:avLst/>
          </a:prstGeom>
          <a:noFill/>
          <a:ln>
            <a:solidFill>
              <a:schemeClr val="bg1"/>
            </a:solidFill>
          </a:ln>
        </p:spPr>
        <p:txBody>
          <a:bodyPr wrap="square" rtlCol="0">
            <a:spAutoFit/>
          </a:bodyPr>
          <a:lstStyle/>
          <a:p>
            <a:pPr algn="ctr"/>
            <a:r>
              <a:rPr lang="en-US" sz="2400" dirty="0">
                <a:solidFill>
                  <a:srgbClr val="FF0000"/>
                </a:solidFill>
                <a:cs typeface="Times New Roman" panose="02020603050405020304" pitchFamily="18" charset="0"/>
              </a:rPr>
              <a:t>Too expensive!</a:t>
            </a:r>
          </a:p>
          <a:p>
            <a:pPr algn="ctr"/>
            <a:r>
              <a:rPr lang="en-US" sz="2400" dirty="0">
                <a:solidFill>
                  <a:srgbClr val="FF0000"/>
                </a:solidFill>
                <a:cs typeface="Times New Roman" panose="02020603050405020304" pitchFamily="18" charset="0"/>
              </a:rPr>
              <a:t>Hyper-parameter tuning plays a big role</a:t>
            </a:r>
            <a:endParaRPr lang="en-US" sz="2400" dirty="0">
              <a:solidFill>
                <a:srgbClr val="FF0000"/>
              </a:solidFill>
            </a:endParaRPr>
          </a:p>
        </p:txBody>
      </p:sp>
      <p:sp>
        <p:nvSpPr>
          <p:cNvPr id="11" name="TextBox 10">
            <a:extLst>
              <a:ext uri="{FF2B5EF4-FFF2-40B4-BE49-F238E27FC236}">
                <a16:creationId xmlns:a16="http://schemas.microsoft.com/office/drawing/2014/main" id="{3BE6D52E-DC91-43B4-8494-004A8D518ABE}"/>
              </a:ext>
            </a:extLst>
          </p:cNvPr>
          <p:cNvSpPr txBox="1"/>
          <p:nvPr/>
        </p:nvSpPr>
        <p:spPr>
          <a:xfrm>
            <a:off x="8372569" y="3846551"/>
            <a:ext cx="1990632" cy="523220"/>
          </a:xfrm>
          <a:prstGeom prst="rect">
            <a:avLst/>
          </a:prstGeom>
          <a:noFill/>
          <a:ln>
            <a:solidFill>
              <a:schemeClr val="tx1"/>
            </a:solidFill>
          </a:ln>
        </p:spPr>
        <p:txBody>
          <a:bodyPr wrap="square" rtlCol="0">
            <a:spAutoFit/>
          </a:bodyPr>
          <a:lstStyle/>
          <a:p>
            <a:r>
              <a:rPr lang="en-US" sz="2800" dirty="0">
                <a:cs typeface="Times New Roman" panose="02020603050405020304" pitchFamily="18" charset="0"/>
              </a:rPr>
              <a:t>Throughput</a:t>
            </a:r>
            <a:endParaRPr lang="en-US" sz="2800" dirty="0"/>
          </a:p>
        </p:txBody>
      </p:sp>
      <p:sp>
        <p:nvSpPr>
          <p:cNvPr id="12" name="TextBox 11">
            <a:extLst>
              <a:ext uri="{FF2B5EF4-FFF2-40B4-BE49-F238E27FC236}">
                <a16:creationId xmlns:a16="http://schemas.microsoft.com/office/drawing/2014/main" id="{2A97F472-57CB-4817-878A-585EA10EF35F}"/>
              </a:ext>
            </a:extLst>
          </p:cNvPr>
          <p:cNvSpPr txBox="1"/>
          <p:nvPr/>
        </p:nvSpPr>
        <p:spPr>
          <a:xfrm>
            <a:off x="914400" y="2985133"/>
            <a:ext cx="3438693" cy="830997"/>
          </a:xfrm>
          <a:prstGeom prst="rect">
            <a:avLst/>
          </a:prstGeom>
          <a:noFill/>
          <a:ln>
            <a:solidFill>
              <a:schemeClr val="bg1"/>
            </a:solidFill>
          </a:ln>
        </p:spPr>
        <p:txBody>
          <a:bodyPr wrap="square" rtlCol="0">
            <a:spAutoFit/>
          </a:bodyPr>
          <a:lstStyle/>
          <a:p>
            <a:pPr algn="ctr"/>
            <a:r>
              <a:rPr lang="en-US" sz="2400" dirty="0">
                <a:solidFill>
                  <a:srgbClr val="00B050"/>
                </a:solidFill>
                <a:cs typeface="Times New Roman" panose="02020603050405020304" pitchFamily="18" charset="0"/>
              </a:rPr>
              <a:t>This is the metric that people truly care about</a:t>
            </a:r>
            <a:endParaRPr lang="en-US" sz="2400" dirty="0">
              <a:solidFill>
                <a:srgbClr val="00B050"/>
              </a:solidFill>
            </a:endParaRPr>
          </a:p>
        </p:txBody>
      </p:sp>
      <p:sp>
        <p:nvSpPr>
          <p:cNvPr id="13" name="TextBox 12">
            <a:extLst>
              <a:ext uri="{FF2B5EF4-FFF2-40B4-BE49-F238E27FC236}">
                <a16:creationId xmlns:a16="http://schemas.microsoft.com/office/drawing/2014/main" id="{EC43AFE9-2CD3-4280-B03B-AB3AE9D91233}"/>
              </a:ext>
            </a:extLst>
          </p:cNvPr>
          <p:cNvSpPr txBox="1"/>
          <p:nvPr/>
        </p:nvSpPr>
        <p:spPr>
          <a:xfrm>
            <a:off x="7706114" y="3354465"/>
            <a:ext cx="3019580" cy="461665"/>
          </a:xfrm>
          <a:prstGeom prst="rect">
            <a:avLst/>
          </a:prstGeom>
          <a:noFill/>
          <a:ln>
            <a:solidFill>
              <a:schemeClr val="bg1"/>
            </a:solidFill>
          </a:ln>
        </p:spPr>
        <p:txBody>
          <a:bodyPr wrap="square" rtlCol="0">
            <a:spAutoFit/>
          </a:bodyPr>
          <a:lstStyle/>
          <a:p>
            <a:pPr algn="ctr"/>
            <a:r>
              <a:rPr lang="en-US" sz="2400" dirty="0">
                <a:solidFill>
                  <a:srgbClr val="00B050"/>
                </a:solidFill>
                <a:cs typeface="Times New Roman" panose="02020603050405020304" pitchFamily="18" charset="0"/>
              </a:rPr>
              <a:t>Easy to measure</a:t>
            </a:r>
            <a:endParaRPr lang="en-US" sz="2400" dirty="0">
              <a:solidFill>
                <a:srgbClr val="00B050"/>
              </a:solidFill>
            </a:endParaRPr>
          </a:p>
        </p:txBody>
      </p:sp>
      <p:sp>
        <p:nvSpPr>
          <p:cNvPr id="14" name="TextBox 13">
            <a:extLst>
              <a:ext uri="{FF2B5EF4-FFF2-40B4-BE49-F238E27FC236}">
                <a16:creationId xmlns:a16="http://schemas.microsoft.com/office/drawing/2014/main" id="{2321574D-4933-4070-85C4-B48AFC20A94B}"/>
              </a:ext>
            </a:extLst>
          </p:cNvPr>
          <p:cNvSpPr txBox="1"/>
          <p:nvPr/>
        </p:nvSpPr>
        <p:spPr>
          <a:xfrm>
            <a:off x="6641535" y="4395877"/>
            <a:ext cx="5148737" cy="830997"/>
          </a:xfrm>
          <a:prstGeom prst="rect">
            <a:avLst/>
          </a:prstGeom>
          <a:noFill/>
          <a:ln>
            <a:solidFill>
              <a:schemeClr val="bg1"/>
            </a:solidFill>
          </a:ln>
        </p:spPr>
        <p:txBody>
          <a:bodyPr wrap="square" rtlCol="0">
            <a:spAutoFit/>
          </a:bodyPr>
          <a:lstStyle/>
          <a:p>
            <a:pPr algn="ctr"/>
            <a:r>
              <a:rPr lang="en-US" sz="2400" dirty="0">
                <a:solidFill>
                  <a:srgbClr val="FF0000"/>
                </a:solidFill>
                <a:cs typeface="Times New Roman" panose="02020603050405020304" pitchFamily="18" charset="0"/>
              </a:rPr>
              <a:t>Need to handle samples with variant sizes</a:t>
            </a:r>
          </a:p>
        </p:txBody>
      </p:sp>
      <p:sp>
        <p:nvSpPr>
          <p:cNvPr id="15" name="TextBox 14">
            <a:extLst>
              <a:ext uri="{FF2B5EF4-FFF2-40B4-BE49-F238E27FC236}">
                <a16:creationId xmlns:a16="http://schemas.microsoft.com/office/drawing/2014/main" id="{2A6210F4-FAAA-43AB-8EB3-4586EDF18031}"/>
              </a:ext>
            </a:extLst>
          </p:cNvPr>
          <p:cNvSpPr txBox="1"/>
          <p:nvPr/>
        </p:nvSpPr>
        <p:spPr>
          <a:xfrm>
            <a:off x="4353094" y="2269128"/>
            <a:ext cx="3876506" cy="1569660"/>
          </a:xfrm>
          <a:prstGeom prst="rect">
            <a:avLst/>
          </a:prstGeom>
          <a:noFill/>
        </p:spPr>
        <p:txBody>
          <a:bodyPr wrap="square" rtlCol="0">
            <a:spAutoFit/>
          </a:bodyPr>
          <a:lstStyle/>
          <a:p>
            <a:pPr algn="ctr"/>
            <a:r>
              <a:rPr lang="en-US" sz="2400" dirty="0">
                <a:cs typeface="Times New Roman" panose="02020603050405020304" pitchFamily="18" charset="0"/>
              </a:rPr>
              <a:t>We assume that there exists such hyper-parameter configuration that guarantees training quality</a:t>
            </a:r>
            <a:endParaRPr lang="en-US" sz="2400" dirty="0"/>
          </a:p>
        </p:txBody>
      </p:sp>
      <p:sp>
        <p:nvSpPr>
          <p:cNvPr id="3" name="Arrow: Right 2">
            <a:extLst>
              <a:ext uri="{FF2B5EF4-FFF2-40B4-BE49-F238E27FC236}">
                <a16:creationId xmlns:a16="http://schemas.microsoft.com/office/drawing/2014/main" id="{C5C09E87-409F-4C64-963D-9D2B0231BEC5}"/>
              </a:ext>
            </a:extLst>
          </p:cNvPr>
          <p:cNvSpPr/>
          <p:nvPr/>
        </p:nvSpPr>
        <p:spPr>
          <a:xfrm>
            <a:off x="4995090" y="3985119"/>
            <a:ext cx="2451385" cy="22624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3421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12E00-079E-472D-AB83-DDA7C5F8F6BC}"/>
              </a:ext>
            </a:extLst>
          </p:cNvPr>
          <p:cNvSpPr>
            <a:spLocks noGrp="1"/>
          </p:cNvSpPr>
          <p:nvPr>
            <p:ph type="title"/>
          </p:nvPr>
        </p:nvSpPr>
        <p:spPr/>
        <p:txBody>
          <a:bodyPr/>
          <a:lstStyle/>
          <a:p>
            <a:r>
              <a:rPr lang="en-US" dirty="0">
                <a:latin typeface="+mn-lt"/>
              </a:rPr>
              <a:t>Compute Utilization</a:t>
            </a:r>
          </a:p>
        </p:txBody>
      </p:sp>
      <p:sp>
        <p:nvSpPr>
          <p:cNvPr id="6" name="TextBox 5">
            <a:extLst>
              <a:ext uri="{FF2B5EF4-FFF2-40B4-BE49-F238E27FC236}">
                <a16:creationId xmlns:a16="http://schemas.microsoft.com/office/drawing/2014/main" id="{92F349FA-9CB4-4B31-8D3B-36BDE993A89A}"/>
              </a:ext>
            </a:extLst>
          </p:cNvPr>
          <p:cNvSpPr txBox="1"/>
          <p:nvPr/>
        </p:nvSpPr>
        <p:spPr>
          <a:xfrm>
            <a:off x="1187940" y="1491200"/>
            <a:ext cx="3611951" cy="400110"/>
          </a:xfrm>
          <a:prstGeom prst="rect">
            <a:avLst/>
          </a:prstGeom>
          <a:noFill/>
        </p:spPr>
        <p:txBody>
          <a:bodyPr wrap="none" rtlCol="0">
            <a:spAutoFit/>
          </a:bodyPr>
          <a:lstStyle/>
          <a:p>
            <a:r>
              <a:rPr lang="en-US" sz="2000" i="1" dirty="0">
                <a:cs typeface="Times New Roman" panose="02020603050405020304" pitchFamily="18" charset="0"/>
              </a:rPr>
              <a:t>GPU busy time</a:t>
            </a:r>
            <a:r>
              <a:rPr lang="en-US" sz="2000" dirty="0">
                <a:cs typeface="Times New Roman" panose="02020603050405020304" pitchFamily="18" charset="0"/>
              </a:rPr>
              <a:t> over </a:t>
            </a:r>
            <a:r>
              <a:rPr lang="en-US" sz="2000" i="1" dirty="0">
                <a:cs typeface="Times New Roman" panose="02020603050405020304" pitchFamily="18" charset="0"/>
              </a:rPr>
              <a:t>Elapsed time</a:t>
            </a:r>
            <a:endParaRPr lang="en-US" sz="2000" dirty="0"/>
          </a:p>
        </p:txBody>
      </p:sp>
      <p:pic>
        <p:nvPicPr>
          <p:cNvPr id="9" name="Picture 8">
            <a:extLst>
              <a:ext uri="{FF2B5EF4-FFF2-40B4-BE49-F238E27FC236}">
                <a16:creationId xmlns:a16="http://schemas.microsoft.com/office/drawing/2014/main" id="{85E9A45D-66F4-4400-8536-59F158C8CDD9}"/>
              </a:ext>
            </a:extLst>
          </p:cNvPr>
          <p:cNvPicPr>
            <a:picLocks noChangeAspect="1"/>
          </p:cNvPicPr>
          <p:nvPr/>
        </p:nvPicPr>
        <p:blipFill>
          <a:blip r:embed="rId2"/>
          <a:stretch>
            <a:fillRect/>
          </a:stretch>
        </p:blipFill>
        <p:spPr>
          <a:xfrm>
            <a:off x="923926" y="2874446"/>
            <a:ext cx="10344150" cy="600075"/>
          </a:xfrm>
          <a:prstGeom prst="rect">
            <a:avLst/>
          </a:prstGeom>
        </p:spPr>
      </p:pic>
      <p:sp>
        <p:nvSpPr>
          <p:cNvPr id="11" name="Left Brace 10">
            <a:extLst>
              <a:ext uri="{FF2B5EF4-FFF2-40B4-BE49-F238E27FC236}">
                <a16:creationId xmlns:a16="http://schemas.microsoft.com/office/drawing/2014/main" id="{F48282D0-1794-4382-AE5B-2DC43CD5E817}"/>
              </a:ext>
            </a:extLst>
          </p:cNvPr>
          <p:cNvSpPr/>
          <p:nvPr/>
        </p:nvSpPr>
        <p:spPr>
          <a:xfrm rot="5400000">
            <a:off x="4548169" y="-1106726"/>
            <a:ext cx="301658" cy="74930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9761CC4C-27C1-422B-BF51-C80C869EB18D}"/>
              </a:ext>
            </a:extLst>
          </p:cNvPr>
          <p:cNvSpPr/>
          <p:nvPr/>
        </p:nvSpPr>
        <p:spPr>
          <a:xfrm rot="5400000">
            <a:off x="10150458" y="1701560"/>
            <a:ext cx="301658" cy="18764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C560E0F0-A60B-46D3-8B21-81015863D97C}"/>
              </a:ext>
            </a:extLst>
          </p:cNvPr>
          <p:cNvSpPr/>
          <p:nvPr/>
        </p:nvSpPr>
        <p:spPr>
          <a:xfrm rot="16200000">
            <a:off x="5945171" y="-1434310"/>
            <a:ext cx="301658" cy="102870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0D0B74B9-B42F-4C96-B7A0-39505640BDA4}"/>
              </a:ext>
            </a:extLst>
          </p:cNvPr>
          <p:cNvSpPr txBox="1"/>
          <p:nvPr/>
        </p:nvSpPr>
        <p:spPr>
          <a:xfrm>
            <a:off x="4527316" y="2118479"/>
            <a:ext cx="378630" cy="369332"/>
          </a:xfrm>
          <a:prstGeom prst="rect">
            <a:avLst/>
          </a:prstGeom>
          <a:noFill/>
        </p:spPr>
        <p:txBody>
          <a:bodyPr wrap="none" rtlCol="0">
            <a:spAutoFit/>
          </a:bodyPr>
          <a:lstStyle/>
          <a:p>
            <a:r>
              <a:rPr lang="en-US" dirty="0">
                <a:cs typeface="Times New Roman" panose="02020603050405020304" pitchFamily="18" charset="0"/>
              </a:rPr>
              <a:t>t1</a:t>
            </a:r>
            <a:endParaRPr lang="en-US" dirty="0"/>
          </a:p>
        </p:txBody>
      </p:sp>
      <p:sp>
        <p:nvSpPr>
          <p:cNvPr id="15" name="TextBox 14">
            <a:extLst>
              <a:ext uri="{FF2B5EF4-FFF2-40B4-BE49-F238E27FC236}">
                <a16:creationId xmlns:a16="http://schemas.microsoft.com/office/drawing/2014/main" id="{EC71A61F-0D18-4D3A-A4FC-8CAED38B8721}"/>
              </a:ext>
            </a:extLst>
          </p:cNvPr>
          <p:cNvSpPr txBox="1"/>
          <p:nvPr/>
        </p:nvSpPr>
        <p:spPr>
          <a:xfrm>
            <a:off x="10129605" y="2118479"/>
            <a:ext cx="378630" cy="369332"/>
          </a:xfrm>
          <a:prstGeom prst="rect">
            <a:avLst/>
          </a:prstGeom>
          <a:noFill/>
        </p:spPr>
        <p:txBody>
          <a:bodyPr wrap="none" rtlCol="0">
            <a:spAutoFit/>
          </a:bodyPr>
          <a:lstStyle/>
          <a:p>
            <a:r>
              <a:rPr lang="en-US" dirty="0">
                <a:cs typeface="Times New Roman" panose="02020603050405020304" pitchFamily="18" charset="0"/>
              </a:rPr>
              <a:t>t2</a:t>
            </a:r>
            <a:endParaRPr lang="en-US" dirty="0"/>
          </a:p>
        </p:txBody>
      </p:sp>
      <p:sp>
        <p:nvSpPr>
          <p:cNvPr id="16" name="TextBox 15">
            <a:extLst>
              <a:ext uri="{FF2B5EF4-FFF2-40B4-BE49-F238E27FC236}">
                <a16:creationId xmlns:a16="http://schemas.microsoft.com/office/drawing/2014/main" id="{278A3537-EF24-4CDC-9447-4E4A78C75B89}"/>
              </a:ext>
            </a:extLst>
          </p:cNvPr>
          <p:cNvSpPr txBox="1"/>
          <p:nvPr/>
        </p:nvSpPr>
        <p:spPr>
          <a:xfrm>
            <a:off x="5924317" y="3862186"/>
            <a:ext cx="378630" cy="369332"/>
          </a:xfrm>
          <a:prstGeom prst="rect">
            <a:avLst/>
          </a:prstGeom>
          <a:noFill/>
        </p:spPr>
        <p:txBody>
          <a:bodyPr wrap="none" rtlCol="0">
            <a:spAutoFit/>
          </a:bodyPr>
          <a:lstStyle/>
          <a:p>
            <a:r>
              <a:rPr lang="en-US" dirty="0">
                <a:cs typeface="Times New Roman" panose="02020603050405020304" pitchFamily="18" charset="0"/>
              </a:rPr>
              <a:t>t3</a:t>
            </a:r>
            <a:endParaRPr lang="en-US" dirty="0"/>
          </a:p>
        </p:txBody>
      </p:sp>
      <p:sp>
        <p:nvSpPr>
          <p:cNvPr id="17" name="TextBox 16">
            <a:extLst>
              <a:ext uri="{FF2B5EF4-FFF2-40B4-BE49-F238E27FC236}">
                <a16:creationId xmlns:a16="http://schemas.microsoft.com/office/drawing/2014/main" id="{3CFA5C69-B802-4CAB-A890-B2FC86A0424F}"/>
              </a:ext>
            </a:extLst>
          </p:cNvPr>
          <p:cNvSpPr txBox="1"/>
          <p:nvPr/>
        </p:nvSpPr>
        <p:spPr>
          <a:xfrm>
            <a:off x="7731517" y="3854101"/>
            <a:ext cx="3770840" cy="400110"/>
          </a:xfrm>
          <a:prstGeom prst="rect">
            <a:avLst/>
          </a:prstGeom>
          <a:noFill/>
        </p:spPr>
        <p:txBody>
          <a:bodyPr wrap="none" rtlCol="0">
            <a:spAutoFit/>
          </a:bodyPr>
          <a:lstStyle/>
          <a:p>
            <a:r>
              <a:rPr lang="en-US" sz="2000" dirty="0">
                <a:cs typeface="Times New Roman" panose="02020603050405020304" pitchFamily="18" charset="0"/>
              </a:rPr>
              <a:t>Compute Utilization = (t1 + t2) / t3</a:t>
            </a:r>
            <a:endParaRPr lang="en-US" sz="2000" dirty="0"/>
          </a:p>
        </p:txBody>
      </p:sp>
      <p:sp>
        <p:nvSpPr>
          <p:cNvPr id="18" name="Content Placeholder 2">
            <a:extLst>
              <a:ext uri="{FF2B5EF4-FFF2-40B4-BE49-F238E27FC236}">
                <a16:creationId xmlns:a16="http://schemas.microsoft.com/office/drawing/2014/main" id="{FDB2A5E5-52B9-4B0C-884F-368A9CE31CF8}"/>
              </a:ext>
            </a:extLst>
          </p:cNvPr>
          <p:cNvSpPr>
            <a:spLocks noGrp="1"/>
          </p:cNvSpPr>
          <p:nvPr>
            <p:ph idx="1"/>
          </p:nvPr>
        </p:nvSpPr>
        <p:spPr>
          <a:xfrm>
            <a:off x="838200" y="4549951"/>
            <a:ext cx="10515600" cy="1627012"/>
          </a:xfrm>
        </p:spPr>
        <p:txBody>
          <a:bodyPr>
            <a:normAutofit fontScale="77500" lnSpcReduction="20000"/>
          </a:bodyPr>
          <a:lstStyle/>
          <a:p>
            <a:r>
              <a:rPr lang="en-US" dirty="0"/>
              <a:t>Indicate how well the non-GPU workloads overlap with GPU computation:</a:t>
            </a:r>
          </a:p>
          <a:p>
            <a:pPr lvl="1"/>
            <a:r>
              <a:rPr lang="en-US" dirty="0"/>
              <a:t>Data loading</a:t>
            </a:r>
          </a:p>
          <a:p>
            <a:pPr lvl="1"/>
            <a:r>
              <a:rPr lang="en-US" dirty="0"/>
              <a:t>Communication (PCIe, networking)</a:t>
            </a:r>
          </a:p>
          <a:p>
            <a:pPr lvl="1"/>
            <a:r>
              <a:rPr lang="en-US" dirty="0"/>
              <a:t>……</a:t>
            </a:r>
          </a:p>
        </p:txBody>
      </p:sp>
    </p:spTree>
    <p:extLst>
      <p:ext uri="{BB962C8B-B14F-4D97-AF65-F5344CB8AC3E}">
        <p14:creationId xmlns:p14="http://schemas.microsoft.com/office/powerpoint/2010/main" val="127384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D2FF-7E09-45F0-A99E-BDC4E9125081}"/>
              </a:ext>
            </a:extLst>
          </p:cNvPr>
          <p:cNvSpPr>
            <a:spLocks noGrp="1"/>
          </p:cNvSpPr>
          <p:nvPr>
            <p:ph type="title"/>
          </p:nvPr>
        </p:nvSpPr>
        <p:spPr>
          <a:xfrm>
            <a:off x="838200" y="339000"/>
            <a:ext cx="10515600" cy="1325563"/>
          </a:xfrm>
        </p:spPr>
        <p:txBody>
          <a:bodyPr/>
          <a:lstStyle/>
          <a:p>
            <a:r>
              <a:rPr lang="en-US" dirty="0">
                <a:latin typeface="+mn-lt"/>
              </a:rPr>
              <a:t>FP32/FP16/</a:t>
            </a:r>
            <a:r>
              <a:rPr lang="en-US" dirty="0" err="1">
                <a:latin typeface="+mn-lt"/>
              </a:rPr>
              <a:t>TensorCore</a:t>
            </a:r>
            <a:r>
              <a:rPr lang="en-US" dirty="0">
                <a:latin typeface="+mn-lt"/>
              </a:rPr>
              <a:t> Utilization</a:t>
            </a:r>
          </a:p>
        </p:txBody>
      </p:sp>
      <p:sp>
        <p:nvSpPr>
          <p:cNvPr id="6" name="TextBox 5">
            <a:extLst>
              <a:ext uri="{FF2B5EF4-FFF2-40B4-BE49-F238E27FC236}">
                <a16:creationId xmlns:a16="http://schemas.microsoft.com/office/drawing/2014/main" id="{AB7A74B1-9A7F-4CDE-AC8B-1B3BA3560628}"/>
              </a:ext>
            </a:extLst>
          </p:cNvPr>
          <p:cNvSpPr txBox="1"/>
          <p:nvPr/>
        </p:nvSpPr>
        <p:spPr>
          <a:xfrm>
            <a:off x="1599346" y="1650412"/>
            <a:ext cx="8171019" cy="400110"/>
          </a:xfrm>
          <a:prstGeom prst="rect">
            <a:avLst/>
          </a:prstGeom>
          <a:noFill/>
        </p:spPr>
        <p:txBody>
          <a:bodyPr wrap="none" rtlCol="0">
            <a:spAutoFit/>
          </a:bodyPr>
          <a:lstStyle/>
          <a:p>
            <a:pPr lvl="1"/>
            <a:r>
              <a:rPr lang="en-US" sz="2000" i="1" dirty="0">
                <a:latin typeface="Arial Narrow" panose="020B0606020202030204" pitchFamily="34" charset="0"/>
                <a:cs typeface="Times New Roman" panose="02020603050405020304" pitchFamily="18" charset="0"/>
              </a:rPr>
              <a:t>Average #  </a:t>
            </a:r>
            <a:r>
              <a:rPr lang="en-US" sz="2000" i="1" dirty="0" err="1">
                <a:latin typeface="Arial Narrow" panose="020B0606020202030204" pitchFamily="34" charset="0"/>
                <a:cs typeface="Times New Roman" panose="02020603050405020304" pitchFamily="18" charset="0"/>
              </a:rPr>
              <a:t>ofinstructions</a:t>
            </a:r>
            <a:r>
              <a:rPr lang="en-US" sz="2000" i="1" dirty="0">
                <a:latin typeface="Arial Narrow" panose="020B0606020202030204" pitchFamily="34" charset="0"/>
                <a:cs typeface="Times New Roman" panose="02020603050405020304" pitchFamily="18" charset="0"/>
              </a:rPr>
              <a:t> executed per cycle </a:t>
            </a:r>
            <a:r>
              <a:rPr lang="en-US" sz="2000" dirty="0">
                <a:latin typeface="Arial Narrow" panose="020B0606020202030204" pitchFamily="34" charset="0"/>
                <a:cs typeface="Times New Roman" panose="02020603050405020304" pitchFamily="18" charset="0"/>
              </a:rPr>
              <a:t>over </a:t>
            </a:r>
            <a:r>
              <a:rPr lang="en-US" sz="2000" i="1" dirty="0">
                <a:latin typeface="Arial Narrow" panose="020B0606020202030204" pitchFamily="34" charset="0"/>
                <a:cs typeface="Times New Roman" panose="02020603050405020304" pitchFamily="18" charset="0"/>
              </a:rPr>
              <a:t>Maximum instructions per cycle</a:t>
            </a:r>
          </a:p>
        </p:txBody>
      </p:sp>
      <p:sp>
        <p:nvSpPr>
          <p:cNvPr id="13" name="Content Placeholder 2">
            <a:extLst>
              <a:ext uri="{FF2B5EF4-FFF2-40B4-BE49-F238E27FC236}">
                <a16:creationId xmlns:a16="http://schemas.microsoft.com/office/drawing/2014/main" id="{946663D6-2915-4D3C-8AEF-03C8AFF9A6E1}"/>
              </a:ext>
            </a:extLst>
          </p:cNvPr>
          <p:cNvSpPr>
            <a:spLocks noGrp="1"/>
          </p:cNvSpPr>
          <p:nvPr>
            <p:ph idx="1"/>
          </p:nvPr>
        </p:nvSpPr>
        <p:spPr>
          <a:xfrm>
            <a:off x="838199" y="4983495"/>
            <a:ext cx="9154887" cy="1018095"/>
          </a:xfrm>
        </p:spPr>
        <p:txBody>
          <a:bodyPr>
            <a:normAutofit fontScale="92500"/>
          </a:bodyPr>
          <a:lstStyle/>
          <a:p>
            <a:pPr>
              <a:buFont typeface="Wingdings" panose="05000000000000000000" pitchFamily="2" charset="2"/>
              <a:buChar char="§"/>
            </a:pPr>
            <a:r>
              <a:rPr lang="en-US" sz="2400" dirty="0"/>
              <a:t>Indicate speed-up potential in kernel-level</a:t>
            </a:r>
          </a:p>
          <a:p>
            <a:pPr>
              <a:buFont typeface="Wingdings" panose="05000000000000000000" pitchFamily="2" charset="2"/>
              <a:buChar char="§"/>
            </a:pPr>
            <a:r>
              <a:rPr lang="en-US" sz="2400" dirty="0"/>
              <a:t>Helps identify the “straggler” kernels (usually not </a:t>
            </a:r>
            <a:r>
              <a:rPr lang="en-US" sz="2400" dirty="0" err="1"/>
              <a:t>MatMul</a:t>
            </a:r>
            <a:r>
              <a:rPr lang="en-US" sz="2400" dirty="0"/>
              <a:t> or CNN kernels)</a:t>
            </a:r>
          </a:p>
        </p:txBody>
      </p:sp>
      <p:sp>
        <p:nvSpPr>
          <p:cNvPr id="14" name="Content Placeholder 2">
            <a:extLst>
              <a:ext uri="{FF2B5EF4-FFF2-40B4-BE49-F238E27FC236}">
                <a16:creationId xmlns:a16="http://schemas.microsoft.com/office/drawing/2014/main" id="{DFD3AB81-0EE8-4E1A-BD71-D8D7CF981695}"/>
              </a:ext>
            </a:extLst>
          </p:cNvPr>
          <p:cNvSpPr txBox="1">
            <a:spLocks/>
          </p:cNvSpPr>
          <p:nvPr/>
        </p:nvSpPr>
        <p:spPr>
          <a:xfrm>
            <a:off x="838200" y="2186575"/>
            <a:ext cx="10515600" cy="876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400" dirty="0">
                <a:cs typeface="Times New Roman" panose="02020603050405020304" pitchFamily="18" charset="0"/>
              </a:rPr>
              <a:t>When GPU is busy, how well are the GPU cores utilized?</a:t>
            </a:r>
            <a:endParaRPr lang="en-US" sz="2400" dirty="0"/>
          </a:p>
          <a:p>
            <a:pPr>
              <a:buFont typeface="Wingdings" panose="05000000000000000000" pitchFamily="2" charset="2"/>
              <a:buChar char="§"/>
            </a:pPr>
            <a:r>
              <a:rPr lang="en-US" sz="2400" dirty="0">
                <a:cs typeface="Times New Roman" panose="02020603050405020304" pitchFamily="18" charset="0"/>
              </a:rPr>
              <a:t>Most models are trained with single-precision floats</a:t>
            </a:r>
            <a:endParaRPr lang="en-US" dirty="0">
              <a:cs typeface="Times New Roman" panose="02020603050405020304" pitchFamily="18" charset="0"/>
            </a:endParaRPr>
          </a:p>
        </p:txBody>
      </p:sp>
      <p:sp>
        <p:nvSpPr>
          <p:cNvPr id="18" name="标注: 上箭头 76">
            <a:extLst>
              <a:ext uri="{FF2B5EF4-FFF2-40B4-BE49-F238E27FC236}">
                <a16:creationId xmlns:a16="http://schemas.microsoft.com/office/drawing/2014/main" id="{BB3B2AC3-C078-4C90-8623-48263C43F540}"/>
              </a:ext>
            </a:extLst>
          </p:cNvPr>
          <p:cNvSpPr/>
          <p:nvPr/>
        </p:nvSpPr>
        <p:spPr>
          <a:xfrm>
            <a:off x="1371600" y="3910043"/>
            <a:ext cx="1111553" cy="759596"/>
          </a:xfrm>
          <a:prstGeom prst="upArrowCallout">
            <a:avLst>
              <a:gd name="adj1" fmla="val 6152"/>
              <a:gd name="adj2" fmla="val 11839"/>
              <a:gd name="adj3" fmla="val 11921"/>
              <a:gd name="adj4" fmla="val 65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cs typeface="Times New Roman" panose="02020603050405020304" pitchFamily="18" charset="0"/>
              </a:rPr>
              <a:t>Provided by </a:t>
            </a:r>
            <a:r>
              <a:rPr lang="en-CA" sz="1600" dirty="0" err="1">
                <a:solidFill>
                  <a:schemeClr val="tx1"/>
                </a:solidFill>
                <a:cs typeface="Times New Roman" panose="02020603050405020304" pitchFamily="18" charset="0"/>
              </a:rPr>
              <a:t>nvprof</a:t>
            </a:r>
            <a:endParaRPr lang="en-US" sz="1600" dirty="0">
              <a:solidFill>
                <a:schemeClr val="tx1"/>
              </a:solidFill>
              <a:cs typeface="Times New Roman" panose="02020603050405020304" pitchFamily="18" charset="0"/>
            </a:endParaRPr>
          </a:p>
        </p:txBody>
      </p:sp>
      <p:pic>
        <p:nvPicPr>
          <p:cNvPr id="1026" name="Picture 2" descr="&lt;math xmlns=&quot;http://www.w3.org/1998/Math/MathML&quot;&gt;&lt;mi&gt;u&lt;/mi&gt;&lt;mi&gt;t&lt;/mi&gt;&lt;mi&gt;i&lt;/mi&gt;&lt;mi&gt;l&lt;/mi&gt;&lt;mi&gt;i&lt;/mi&gt;&lt;mi&gt;z&lt;/mi&gt;&lt;mi&gt;a&lt;/mi&gt;&lt;mi&gt;t&lt;/mi&gt;&lt;mi&gt;i&lt;/mi&gt;&lt;mi&gt;o&lt;/mi&gt;&lt;msub&gt;&lt;mi&gt;n&lt;/mi&gt;&lt;mi&gt;k&lt;/mi&gt;&lt;/msub&gt;&lt;mo&gt;=&lt;/mo&gt;&lt;mfrac&gt;&lt;mstyle displaystyle=&quot;true&quot;&gt;&lt;mfrac bevelled=&quot;true&quot;&gt;&lt;mrow&gt;&lt;mo&gt;#&lt;/mo&gt;&lt;mi&gt;o&lt;/mi&gt;&lt;mi&gt;f&lt;/mi&gt;&lt;mo&gt;&amp;#xA0;&lt;/mo&gt;&lt;mi&gt;t&lt;/mi&gt;&lt;mi&gt;o&lt;/mi&gt;&lt;mi&gt;t&lt;/mi&gt;&lt;mi&gt;a&lt;/mi&gt;&lt;mi&gt;l&lt;/mi&gt;&lt;mo&gt;&amp;#xA0;&lt;/mo&gt;&lt;mi&gt;F&lt;/mi&gt;&lt;mi&gt;L&lt;/mi&gt;&lt;mi&gt;O&lt;/mi&gt;&lt;mi&gt;P&lt;/mi&gt;&lt;msub&gt;&lt;mi&gt;S&lt;/mi&gt;&lt;mi&gt;k&lt;/mi&gt;&lt;/msub&gt;&lt;/mrow&gt;&lt;mrow&gt;&lt;mo&gt;#&lt;/mo&gt;&lt;mi&gt;o&lt;/mi&gt;&lt;mi&gt;f&lt;/mi&gt;&lt;mo&gt;&amp;#xA0;&lt;/mo&gt;&lt;mi&gt;c&lt;/mi&gt;&lt;mi&gt;y&lt;/mi&gt;&lt;mi&gt;c&lt;/mi&gt;&lt;mi&gt;l&lt;/mi&gt;&lt;mi&gt;e&lt;/mi&gt;&lt;msub&gt;&lt;mi&gt;s&lt;/mi&gt;&lt;mi&gt;k&lt;/mi&gt;&lt;/msub&gt;&lt;/mrow&gt;&lt;/mfrac&gt;&lt;/mstyle&gt;&lt;mrow&gt;&lt;mo&gt;#&lt;/mo&gt;&lt;mo&gt;&amp;#xA0;&lt;/mo&gt;&lt;mi&gt;o&lt;/mi&gt;&lt;mi&gt;f&lt;/mi&gt;&lt;mo&gt;&amp;#xA0;&lt;/mo&gt;&lt;mi&gt;m&lt;/mi&gt;&lt;mi&gt;a&lt;/mi&gt;&lt;mi&gt;x&lt;/mi&gt;&lt;mo&gt;&amp;#xA0;&lt;/mo&gt;&lt;mi&gt;F&lt;/mi&gt;&lt;mi&gt;L&lt;/mi&gt;&lt;mi&gt;O&lt;/mi&gt;&lt;mi&gt;P&lt;/mi&gt;&lt;mi&gt;S&lt;/mi&gt;&lt;mo&gt;&amp;#xA0;&lt;/mo&gt;&lt;mi&gt;p&lt;/mi&gt;&lt;mi&gt;e&lt;/mi&gt;&lt;mi&gt;r&lt;/mi&gt;&lt;mo&gt;&amp;#xA0;&lt;/mo&gt;&lt;mi&gt;c&lt;/mi&gt;&lt;mi&gt;y&lt;/mi&gt;&lt;mi&gt;c&lt;/mi&gt;&lt;mi&gt;l&lt;/mi&gt;&lt;mi&gt;e&lt;/mi&gt;&lt;/mrow&gt;&lt;/mfrac&gt;&lt;/math&gt;">
            <a:extLst>
              <a:ext uri="{FF2B5EF4-FFF2-40B4-BE49-F238E27FC236}">
                <a16:creationId xmlns:a16="http://schemas.microsoft.com/office/drawing/2014/main" id="{B015EA94-6153-4976-80AF-91E55D645E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7943" y="3287538"/>
            <a:ext cx="4206913" cy="6989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t;math xmlns=&quot;http://www.w3.org/1998/Math/MathML&quot;&gt;&lt;mi&gt;O&lt;/mi&gt;&lt;mi&gt;v&lt;/mi&gt;&lt;mi&gt;e&lt;/mi&gt;&lt;mi&gt;r&lt;/mi&gt;&lt;mi&gt;a&lt;/mi&gt;&lt;mi&gt;l&lt;/mi&gt;&lt;mi&gt;l&lt;/mi&gt;&lt;mo&gt;&amp;#xA0;&lt;/mo&gt;&lt;mi&gt;F&lt;/mi&gt;&lt;mi&gt;P&lt;/mi&gt;&lt;mn&gt;32&lt;/mn&gt;&lt;mo&gt;&amp;#xA0;&lt;/mo&gt;&lt;mi&gt;u&lt;/mi&gt;&lt;mi&gt;t&lt;/mi&gt;&lt;mi&gt;i&lt;/mi&gt;&lt;mi&gt;l&lt;/mi&gt;&lt;mi&gt;i&lt;/mi&gt;&lt;mi&gt;z&lt;/mi&gt;&lt;mi&gt;a&lt;/mi&gt;&lt;mi&gt;t&lt;/mi&gt;&lt;mi&gt;i&lt;/mi&gt;&lt;mi&gt;o&lt;/mi&gt;&lt;mi&gt;n&lt;/mi&gt;&lt;mo&gt;=&lt;/mo&gt;&lt;mfrac&gt;&lt;mrow&gt;&lt;munder&gt;&lt;mo&gt;&amp;#x2211;&lt;/mo&gt;&lt;mi&gt;k&lt;/mi&gt;&lt;/munder&gt;&lt;mi&gt;d&lt;/mi&gt;&lt;mi&gt;u&lt;/mi&gt;&lt;mi&gt;r&lt;/mi&gt;&lt;mi&gt;a&lt;/mi&gt;&lt;mi&gt;t&lt;/mi&gt;&lt;mi&gt;i&lt;/mi&gt;&lt;mi&gt;o&lt;/mi&gt;&lt;msub&gt;&lt;mi&gt;n&lt;/mi&gt;&lt;mi&gt;k&lt;/mi&gt;&lt;/msub&gt;&lt;mo&gt;&amp;#xD7;&lt;/mo&gt;&lt;mi&gt;u&lt;/mi&gt;&lt;mi&gt;t&lt;/mi&gt;&lt;mi&gt;i&lt;/mi&gt;&lt;mi&gt;l&lt;/mi&gt;&lt;mi&gt;i&lt;/mi&gt;&lt;mi&gt;z&lt;/mi&gt;&lt;mi&gt;a&lt;/mi&gt;&lt;mi&gt;t&lt;/mi&gt;&lt;mi&gt;i&lt;/mi&gt;&lt;mi&gt;o&lt;/mi&gt;&lt;msub&gt;&lt;mi&gt;n&lt;/mi&gt;&lt;mi&gt;k&lt;/mi&gt;&lt;/msub&gt;&lt;/mrow&gt;&lt;mrow&gt;&lt;munder&gt;&lt;mo&gt;&amp;#x2211;&lt;/mo&gt;&lt;mi&gt;k&lt;/mi&gt;&lt;/munder&gt;&lt;mi&gt;d&lt;/mi&gt;&lt;mi&gt;u&lt;/mi&gt;&lt;mi&gt;r&lt;/mi&gt;&lt;mi&gt;a&lt;/mi&gt;&lt;mi&gt;t&lt;/mi&gt;&lt;mi&gt;i&lt;/mi&gt;&lt;mi&gt;o&lt;/mi&gt;&lt;msub&gt;&lt;mi&gt;n&lt;/mi&gt;&lt;mi&gt;k&lt;/mi&gt;&lt;/msub&gt;&lt;/mrow&gt;&lt;/mfrac&gt;&lt;/math&gt;">
            <a:extLst>
              <a:ext uri="{FF2B5EF4-FFF2-40B4-BE49-F238E27FC236}">
                <a16:creationId xmlns:a16="http://schemas.microsoft.com/office/drawing/2014/main" id="{FC40DEC9-2C2E-494E-90B4-84BE1B759A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393" y="3287538"/>
            <a:ext cx="4846653" cy="80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3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7DBB-A4CB-41F9-B7B2-E416A777B588}"/>
              </a:ext>
            </a:extLst>
          </p:cNvPr>
          <p:cNvSpPr>
            <a:spLocks noGrp="1"/>
          </p:cNvSpPr>
          <p:nvPr>
            <p:ph type="title"/>
          </p:nvPr>
        </p:nvSpPr>
        <p:spPr/>
        <p:txBody>
          <a:bodyPr/>
          <a:lstStyle/>
          <a:p>
            <a:r>
              <a:rPr lang="en-CA" dirty="0"/>
              <a:t>Overview</a:t>
            </a:r>
          </a:p>
        </p:txBody>
      </p:sp>
      <p:sp>
        <p:nvSpPr>
          <p:cNvPr id="3" name="Content Placeholder 2">
            <a:extLst>
              <a:ext uri="{FF2B5EF4-FFF2-40B4-BE49-F238E27FC236}">
                <a16:creationId xmlns:a16="http://schemas.microsoft.com/office/drawing/2014/main" id="{DF0CD030-0FB1-425D-A393-FA8057358A2C}"/>
              </a:ext>
            </a:extLst>
          </p:cNvPr>
          <p:cNvSpPr>
            <a:spLocks noGrp="1"/>
          </p:cNvSpPr>
          <p:nvPr>
            <p:ph idx="1"/>
          </p:nvPr>
        </p:nvSpPr>
        <p:spPr/>
        <p:txBody>
          <a:bodyPr/>
          <a:lstStyle/>
          <a:p>
            <a:r>
              <a:rPr lang="en-US" dirty="0"/>
              <a:t>Machine Learning Benchmarking and Analysis</a:t>
            </a:r>
          </a:p>
          <a:p>
            <a:r>
              <a:rPr lang="en-US" altLang="zh-CN" dirty="0"/>
              <a:t>Gist: Efficient Data Encoding for DNN Training</a:t>
            </a:r>
          </a:p>
          <a:p>
            <a:r>
              <a:rPr lang="en-CA" dirty="0" err="1"/>
              <a:t>EcoRNN</a:t>
            </a:r>
            <a:r>
              <a:rPr lang="en-CA" dirty="0"/>
              <a:t>: Efficient Training of LSTM RNNs on GPUs</a:t>
            </a:r>
          </a:p>
          <a:p>
            <a:r>
              <a:rPr lang="en-CA" dirty="0"/>
              <a:t>Priority-based Parameter Propagation for Distributed DNN Training</a:t>
            </a:r>
          </a:p>
        </p:txBody>
      </p:sp>
      <p:sp>
        <p:nvSpPr>
          <p:cNvPr id="4" name="Slide Number Placeholder 3">
            <a:extLst>
              <a:ext uri="{FF2B5EF4-FFF2-40B4-BE49-F238E27FC236}">
                <a16:creationId xmlns:a16="http://schemas.microsoft.com/office/drawing/2014/main" id="{538C38AD-440B-4934-8D63-20005340A7D9}"/>
              </a:ext>
            </a:extLst>
          </p:cNvPr>
          <p:cNvSpPr>
            <a:spLocks noGrp="1"/>
          </p:cNvSpPr>
          <p:nvPr>
            <p:ph type="sldNum" sz="quarter" idx="12"/>
          </p:nvPr>
        </p:nvSpPr>
        <p:spPr/>
        <p:txBody>
          <a:bodyPr/>
          <a:lstStyle/>
          <a:p>
            <a:fld id="{323594FA-E141-4234-AE05-360401972BE7}" type="slidenum">
              <a:rPr lang="en-US" altLang="en-US" smtClean="0"/>
              <a:pPr/>
              <a:t>2</a:t>
            </a:fld>
            <a:endParaRPr lang="en-US" altLang="en-US" dirty="0"/>
          </a:p>
        </p:txBody>
      </p:sp>
    </p:spTree>
    <p:extLst>
      <p:ext uri="{BB962C8B-B14F-4D97-AF65-F5344CB8AC3E}">
        <p14:creationId xmlns:p14="http://schemas.microsoft.com/office/powerpoint/2010/main" val="167551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D2A224-3EBB-4295-B6C0-D63461D03509}"/>
              </a:ext>
            </a:extLst>
          </p:cNvPr>
          <p:cNvSpPr>
            <a:spLocks noGrp="1"/>
          </p:cNvSpPr>
          <p:nvPr>
            <p:ph type="title"/>
          </p:nvPr>
        </p:nvSpPr>
        <p:spPr/>
        <p:txBody>
          <a:bodyPr/>
          <a:lstStyle/>
          <a:p>
            <a:r>
              <a:rPr lang="en-US" dirty="0">
                <a:latin typeface="+mn-lt"/>
                <a:cs typeface="Times New Roman" panose="02020603050405020304" pitchFamily="18" charset="0"/>
              </a:rPr>
              <a:t>Memory Breakdown</a:t>
            </a:r>
          </a:p>
        </p:txBody>
      </p:sp>
      <p:sp>
        <p:nvSpPr>
          <p:cNvPr id="3" name="内容占位符 2">
            <a:extLst>
              <a:ext uri="{FF2B5EF4-FFF2-40B4-BE49-F238E27FC236}">
                <a16:creationId xmlns:a16="http://schemas.microsoft.com/office/drawing/2014/main" id="{9F220C5C-AF6C-4BB9-B744-880939B4F365}"/>
              </a:ext>
            </a:extLst>
          </p:cNvPr>
          <p:cNvSpPr>
            <a:spLocks noGrp="1"/>
          </p:cNvSpPr>
          <p:nvPr>
            <p:ph idx="1"/>
          </p:nvPr>
        </p:nvSpPr>
        <p:spPr/>
        <p:txBody>
          <a:bodyPr>
            <a:normAutofit/>
          </a:bodyPr>
          <a:lstStyle/>
          <a:p>
            <a:r>
              <a:rPr lang="en-US" dirty="0">
                <a:cs typeface="Times New Roman" panose="02020603050405020304" pitchFamily="18" charset="0"/>
              </a:rPr>
              <a:t>Goal: understand which data structures contribute how much to the total </a:t>
            </a:r>
            <a:r>
              <a:rPr lang="en-US" b="1" dirty="0">
                <a:solidFill>
                  <a:srgbClr val="009900"/>
                </a:solidFill>
                <a:cs typeface="Times New Roman" panose="02020603050405020304" pitchFamily="18" charset="0"/>
              </a:rPr>
              <a:t>memory consumption</a:t>
            </a:r>
          </a:p>
          <a:p>
            <a:r>
              <a:rPr lang="en-US" altLang="zh-CN" dirty="0">
                <a:cs typeface="Times New Roman" panose="02020603050405020304" pitchFamily="18" charset="0"/>
              </a:rPr>
              <a:t>Memory usage can be broken down along two dimensions</a:t>
            </a:r>
            <a:r>
              <a:rPr lang="en-US" dirty="0">
                <a:cs typeface="Times New Roman" panose="02020603050405020304" pitchFamily="18" charset="0"/>
              </a:rPr>
              <a:t>:</a:t>
            </a:r>
          </a:p>
          <a:p>
            <a:pPr lvl="1"/>
            <a:endParaRPr lang="en-US" dirty="0">
              <a:cs typeface="Times New Roman" panose="02020603050405020304" pitchFamily="18" charset="0"/>
            </a:endParaRPr>
          </a:p>
        </p:txBody>
      </p:sp>
      <p:sp>
        <p:nvSpPr>
          <p:cNvPr id="10" name="右大括号 3">
            <a:extLst>
              <a:ext uri="{FF2B5EF4-FFF2-40B4-BE49-F238E27FC236}">
                <a16:creationId xmlns:a16="http://schemas.microsoft.com/office/drawing/2014/main" id="{B77D6DCE-D9CC-415B-B217-575D8039E746}"/>
              </a:ext>
            </a:extLst>
          </p:cNvPr>
          <p:cNvSpPr/>
          <p:nvPr/>
        </p:nvSpPr>
        <p:spPr>
          <a:xfrm>
            <a:off x="3153561" y="3884047"/>
            <a:ext cx="218114" cy="99829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右大括号 4">
            <a:extLst>
              <a:ext uri="{FF2B5EF4-FFF2-40B4-BE49-F238E27FC236}">
                <a16:creationId xmlns:a16="http://schemas.microsoft.com/office/drawing/2014/main" id="{6C1601F7-5C6F-4442-AB9D-9A7606113FFA}"/>
              </a:ext>
            </a:extLst>
          </p:cNvPr>
          <p:cNvSpPr/>
          <p:nvPr/>
        </p:nvSpPr>
        <p:spPr>
          <a:xfrm>
            <a:off x="3153561" y="5055374"/>
            <a:ext cx="218114" cy="6361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文本框 5">
            <a:extLst>
              <a:ext uri="{FF2B5EF4-FFF2-40B4-BE49-F238E27FC236}">
                <a16:creationId xmlns:a16="http://schemas.microsoft.com/office/drawing/2014/main" id="{F4FDEEEE-2975-4003-8B1A-71A30CA77F9C}"/>
              </a:ext>
            </a:extLst>
          </p:cNvPr>
          <p:cNvSpPr txBox="1"/>
          <p:nvPr/>
        </p:nvSpPr>
        <p:spPr>
          <a:xfrm>
            <a:off x="3486674" y="4198526"/>
            <a:ext cx="3540154" cy="369332"/>
          </a:xfrm>
          <a:prstGeom prst="rect">
            <a:avLst/>
          </a:prstGeom>
          <a:noFill/>
        </p:spPr>
        <p:txBody>
          <a:bodyPr wrap="square" rtlCol="0">
            <a:spAutoFit/>
          </a:bodyPr>
          <a:lstStyle/>
          <a:p>
            <a:r>
              <a:rPr lang="en-US" dirty="0">
                <a:latin typeface="Arial Narrow" panose="020B0606020202030204" pitchFamily="34" charset="0"/>
                <a:cs typeface="Times New Roman" panose="02020603050405020304" pitchFamily="18" charset="0"/>
              </a:rPr>
              <a:t>Allocated before training starts</a:t>
            </a:r>
          </a:p>
        </p:txBody>
      </p:sp>
      <p:sp>
        <p:nvSpPr>
          <p:cNvPr id="13" name="文本框 6">
            <a:extLst>
              <a:ext uri="{FF2B5EF4-FFF2-40B4-BE49-F238E27FC236}">
                <a16:creationId xmlns:a16="http://schemas.microsoft.com/office/drawing/2014/main" id="{51B8A23D-859D-4E01-9714-873F52BDA2B9}"/>
              </a:ext>
            </a:extLst>
          </p:cNvPr>
          <p:cNvSpPr txBox="1"/>
          <p:nvPr/>
        </p:nvSpPr>
        <p:spPr>
          <a:xfrm>
            <a:off x="3486674" y="5183305"/>
            <a:ext cx="4666726" cy="369332"/>
          </a:xfrm>
          <a:prstGeom prst="rect">
            <a:avLst/>
          </a:prstGeom>
          <a:noFill/>
        </p:spPr>
        <p:txBody>
          <a:bodyPr wrap="square" rtlCol="0">
            <a:spAutoFit/>
          </a:bodyPr>
          <a:lstStyle/>
          <a:p>
            <a:r>
              <a:rPr lang="en-US" dirty="0">
                <a:latin typeface="Arial Narrow" panose="020B0606020202030204" pitchFamily="34" charset="0"/>
                <a:cs typeface="Times New Roman" panose="02020603050405020304" pitchFamily="18" charset="0"/>
              </a:rPr>
              <a:t>Allocated and released during training</a:t>
            </a:r>
          </a:p>
        </p:txBody>
      </p:sp>
      <p:sp>
        <p:nvSpPr>
          <p:cNvPr id="14" name="Rectangle 13">
            <a:extLst>
              <a:ext uri="{FF2B5EF4-FFF2-40B4-BE49-F238E27FC236}">
                <a16:creationId xmlns:a16="http://schemas.microsoft.com/office/drawing/2014/main" id="{558C07CD-3FA8-4F1B-8A38-AE9A15FD43A8}"/>
              </a:ext>
            </a:extLst>
          </p:cNvPr>
          <p:cNvSpPr/>
          <p:nvPr/>
        </p:nvSpPr>
        <p:spPr>
          <a:xfrm>
            <a:off x="1130710" y="3405039"/>
            <a:ext cx="6096000" cy="2308324"/>
          </a:xfrm>
          <a:prstGeom prst="rect">
            <a:avLst/>
          </a:prstGeom>
        </p:spPr>
        <p:txBody>
          <a:bodyPr>
            <a:spAutoFit/>
          </a:bodyPr>
          <a:lstStyle/>
          <a:p>
            <a:pPr lvl="1"/>
            <a:endParaRPr lang="en-US" sz="2400" b="1" dirty="0">
              <a:latin typeface="Arial Narrow" panose="020B0606020202030204" pitchFamily="34" charset="0"/>
              <a:cs typeface="Times New Roman" panose="02020603050405020304" pitchFamily="18" charset="0"/>
            </a:endParaRPr>
          </a:p>
          <a:p>
            <a:pPr lvl="1"/>
            <a:r>
              <a:rPr lang="en-US" sz="2400" dirty="0">
                <a:latin typeface="Arial Narrow" panose="020B0606020202030204" pitchFamily="34" charset="0"/>
                <a:cs typeface="Times New Roman" panose="02020603050405020304" pitchFamily="18" charset="0"/>
              </a:rPr>
              <a:t>Weights</a:t>
            </a:r>
          </a:p>
          <a:p>
            <a:pPr lvl="1"/>
            <a:r>
              <a:rPr lang="en-US" sz="2400" dirty="0">
                <a:latin typeface="Arial Narrow" panose="020B0606020202030204" pitchFamily="34" charset="0"/>
                <a:cs typeface="Times New Roman" panose="02020603050405020304" pitchFamily="18" charset="0"/>
              </a:rPr>
              <a:t>Gradients</a:t>
            </a:r>
          </a:p>
          <a:p>
            <a:pPr lvl="1"/>
            <a:r>
              <a:rPr lang="en-US" sz="2400" dirty="0">
                <a:latin typeface="Arial Narrow" panose="020B0606020202030204" pitchFamily="34" charset="0"/>
                <a:cs typeface="Times New Roman" panose="02020603050405020304" pitchFamily="18" charset="0"/>
              </a:rPr>
              <a:t>Activations</a:t>
            </a:r>
          </a:p>
          <a:p>
            <a:pPr lvl="1"/>
            <a:r>
              <a:rPr lang="en-US" sz="2400" dirty="0">
                <a:latin typeface="Arial Narrow" panose="020B0606020202030204" pitchFamily="34" charset="0"/>
                <a:cs typeface="Times New Roman" panose="02020603050405020304" pitchFamily="18" charset="0"/>
              </a:rPr>
              <a:t>Workspace</a:t>
            </a:r>
          </a:p>
          <a:p>
            <a:pPr lvl="1"/>
            <a:r>
              <a:rPr lang="en-US" sz="2400" dirty="0">
                <a:latin typeface="Arial Narrow" panose="020B0606020202030204" pitchFamily="34" charset="0"/>
                <a:cs typeface="Times New Roman" panose="02020603050405020304" pitchFamily="18" charset="0"/>
              </a:rPr>
              <a:t>Dynamic</a:t>
            </a:r>
            <a:endParaRPr lang="en-CA" sz="2400" dirty="0"/>
          </a:p>
        </p:txBody>
      </p:sp>
      <p:sp>
        <p:nvSpPr>
          <p:cNvPr id="15" name="文本框 5">
            <a:extLst>
              <a:ext uri="{FF2B5EF4-FFF2-40B4-BE49-F238E27FC236}">
                <a16:creationId xmlns:a16="http://schemas.microsoft.com/office/drawing/2014/main" id="{0F777C29-3D13-4FDE-9F84-1BC586AB4526}"/>
              </a:ext>
            </a:extLst>
          </p:cNvPr>
          <p:cNvSpPr txBox="1"/>
          <p:nvPr/>
        </p:nvSpPr>
        <p:spPr>
          <a:xfrm>
            <a:off x="1383484" y="3336805"/>
            <a:ext cx="3540154" cy="461665"/>
          </a:xfrm>
          <a:prstGeom prst="rect">
            <a:avLst/>
          </a:prstGeom>
          <a:noFill/>
        </p:spPr>
        <p:txBody>
          <a:bodyPr wrap="square" rtlCol="0">
            <a:spAutoFit/>
          </a:bodyPr>
          <a:lstStyle/>
          <a:p>
            <a:r>
              <a:rPr lang="en-US" sz="2400" b="1" dirty="0">
                <a:latin typeface="Arial Narrow" panose="020B0606020202030204" pitchFamily="34" charset="0"/>
                <a:cs typeface="Times New Roman" panose="02020603050405020304" pitchFamily="18" charset="0"/>
              </a:rPr>
              <a:t>Data Structures:</a:t>
            </a:r>
          </a:p>
        </p:txBody>
      </p:sp>
      <p:sp>
        <p:nvSpPr>
          <p:cNvPr id="16" name="文本框 5">
            <a:extLst>
              <a:ext uri="{FF2B5EF4-FFF2-40B4-BE49-F238E27FC236}">
                <a16:creationId xmlns:a16="http://schemas.microsoft.com/office/drawing/2014/main" id="{A6DACD3A-1569-4206-9EC4-84540ADCB5A4}"/>
              </a:ext>
            </a:extLst>
          </p:cNvPr>
          <p:cNvSpPr txBox="1"/>
          <p:nvPr/>
        </p:nvSpPr>
        <p:spPr>
          <a:xfrm>
            <a:off x="6946489" y="3336805"/>
            <a:ext cx="3540154" cy="461665"/>
          </a:xfrm>
          <a:prstGeom prst="rect">
            <a:avLst/>
          </a:prstGeom>
          <a:noFill/>
        </p:spPr>
        <p:txBody>
          <a:bodyPr wrap="square" rtlCol="0">
            <a:spAutoFit/>
          </a:bodyPr>
          <a:lstStyle/>
          <a:p>
            <a:r>
              <a:rPr lang="en-US" sz="2400" b="1" dirty="0">
                <a:latin typeface="Arial Narrow" panose="020B0606020202030204" pitchFamily="34" charset="0"/>
                <a:cs typeface="Times New Roman" panose="02020603050405020304" pitchFamily="18" charset="0"/>
              </a:rPr>
              <a:t>Layer Types:</a:t>
            </a:r>
          </a:p>
        </p:txBody>
      </p:sp>
      <p:sp>
        <p:nvSpPr>
          <p:cNvPr id="17" name="Rectangle 16">
            <a:extLst>
              <a:ext uri="{FF2B5EF4-FFF2-40B4-BE49-F238E27FC236}">
                <a16:creationId xmlns:a16="http://schemas.microsoft.com/office/drawing/2014/main" id="{CACB502A-A552-4CF4-9948-EB46F678F544}"/>
              </a:ext>
            </a:extLst>
          </p:cNvPr>
          <p:cNvSpPr/>
          <p:nvPr/>
        </p:nvSpPr>
        <p:spPr>
          <a:xfrm>
            <a:off x="6693715" y="3405039"/>
            <a:ext cx="6096000" cy="2308324"/>
          </a:xfrm>
          <a:prstGeom prst="rect">
            <a:avLst/>
          </a:prstGeom>
        </p:spPr>
        <p:txBody>
          <a:bodyPr>
            <a:spAutoFit/>
          </a:bodyPr>
          <a:lstStyle/>
          <a:p>
            <a:pPr lvl="1"/>
            <a:endParaRPr lang="en-US" sz="2400" b="1" dirty="0">
              <a:latin typeface="Arial Narrow" panose="020B0606020202030204" pitchFamily="34" charset="0"/>
              <a:cs typeface="Times New Roman" panose="02020603050405020304" pitchFamily="18" charset="0"/>
            </a:endParaRPr>
          </a:p>
          <a:p>
            <a:pPr lvl="1"/>
            <a:r>
              <a:rPr lang="en-US" sz="2400" dirty="0">
                <a:latin typeface="Arial Narrow" panose="020B0606020202030204" pitchFamily="34" charset="0"/>
                <a:cs typeface="Times New Roman" panose="02020603050405020304" pitchFamily="18" charset="0"/>
              </a:rPr>
              <a:t>Conv</a:t>
            </a:r>
          </a:p>
          <a:p>
            <a:pPr lvl="1"/>
            <a:r>
              <a:rPr lang="en-US" sz="2400" dirty="0">
                <a:latin typeface="Arial Narrow" panose="020B0606020202030204" pitchFamily="34" charset="0"/>
                <a:cs typeface="Times New Roman" panose="02020603050405020304" pitchFamily="18" charset="0"/>
              </a:rPr>
              <a:t>Recurrent</a:t>
            </a:r>
          </a:p>
          <a:p>
            <a:pPr lvl="1"/>
            <a:r>
              <a:rPr lang="en-US" sz="2400" dirty="0">
                <a:latin typeface="Arial Narrow" panose="020B0606020202030204" pitchFamily="34" charset="0"/>
                <a:cs typeface="Times New Roman" panose="02020603050405020304" pitchFamily="18" charset="0"/>
              </a:rPr>
              <a:t>LSTM</a:t>
            </a:r>
          </a:p>
          <a:p>
            <a:pPr lvl="1"/>
            <a:r>
              <a:rPr lang="en-US" sz="2400" dirty="0">
                <a:latin typeface="Arial Narrow" panose="020B0606020202030204" pitchFamily="34" charset="0"/>
                <a:cs typeface="Times New Roman" panose="02020603050405020304" pitchFamily="18" charset="0"/>
              </a:rPr>
              <a:t>Fully-connected</a:t>
            </a:r>
          </a:p>
          <a:p>
            <a:pPr lvl="1"/>
            <a:r>
              <a:rPr lang="en-US" sz="2400" dirty="0">
                <a:latin typeface="Arial Narrow" panose="020B0606020202030204" pitchFamily="34" charset="0"/>
                <a:cs typeface="Times New Roman" panose="02020603050405020304" pitchFamily="18" charset="0"/>
              </a:rPr>
              <a:t>…</a:t>
            </a:r>
            <a:endParaRPr lang="en-CA" sz="2400" dirty="0"/>
          </a:p>
        </p:txBody>
      </p:sp>
    </p:spTree>
    <p:extLst>
      <p:ext uri="{BB962C8B-B14F-4D97-AF65-F5344CB8AC3E}">
        <p14:creationId xmlns:p14="http://schemas.microsoft.com/office/powerpoint/2010/main" val="371034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C633CA-69A0-4895-8541-5CC4BC4AD4B1}"/>
              </a:ext>
            </a:extLst>
          </p:cNvPr>
          <p:cNvSpPr txBox="1"/>
          <p:nvPr/>
        </p:nvSpPr>
        <p:spPr>
          <a:xfrm>
            <a:off x="1136031" y="1776902"/>
            <a:ext cx="4347131" cy="1077218"/>
          </a:xfrm>
          <a:prstGeom prst="rect">
            <a:avLst/>
          </a:prstGeom>
          <a:noFill/>
        </p:spPr>
        <p:txBody>
          <a:bodyPr wrap="square" rtlCol="0">
            <a:spAutoFit/>
          </a:bodyPr>
          <a:lstStyle/>
          <a:p>
            <a:r>
              <a:rPr lang="en-US" sz="3200" dirty="0">
                <a:solidFill>
                  <a:schemeClr val="bg1">
                    <a:lumMod val="85000"/>
                  </a:schemeClr>
                </a:solidFill>
                <a:latin typeface="Arial Narrow" panose="020B0606020202030204" pitchFamily="34" charset="0"/>
              </a:rPr>
              <a:t>Understand performance bottlenecks in DNN Training</a:t>
            </a:r>
          </a:p>
        </p:txBody>
      </p:sp>
      <p:sp>
        <p:nvSpPr>
          <p:cNvPr id="10" name="TextBox 9">
            <a:extLst>
              <a:ext uri="{FF2B5EF4-FFF2-40B4-BE49-F238E27FC236}">
                <a16:creationId xmlns:a16="http://schemas.microsoft.com/office/drawing/2014/main" id="{68026735-FACC-4135-8946-38E2BA749EE1}"/>
              </a:ext>
            </a:extLst>
          </p:cNvPr>
          <p:cNvSpPr txBox="1"/>
          <p:nvPr/>
        </p:nvSpPr>
        <p:spPr>
          <a:xfrm>
            <a:off x="1552214" y="4186611"/>
            <a:ext cx="3069661" cy="584775"/>
          </a:xfrm>
          <a:prstGeom prst="rect">
            <a:avLst/>
          </a:prstGeom>
          <a:noFill/>
        </p:spPr>
        <p:txBody>
          <a:bodyPr wrap="square" rtlCol="0">
            <a:spAutoFit/>
          </a:bodyPr>
          <a:lstStyle/>
          <a:p>
            <a:r>
              <a:rPr lang="en-US" sz="3200" b="1" dirty="0">
                <a:latin typeface="Arial Narrow" panose="020B0606020202030204" pitchFamily="34" charset="0"/>
              </a:rPr>
              <a:t>Pin-pointing tools</a:t>
            </a:r>
          </a:p>
        </p:txBody>
      </p:sp>
      <p:sp>
        <p:nvSpPr>
          <p:cNvPr id="11" name="TextBox 10">
            <a:extLst>
              <a:ext uri="{FF2B5EF4-FFF2-40B4-BE49-F238E27FC236}">
                <a16:creationId xmlns:a16="http://schemas.microsoft.com/office/drawing/2014/main" id="{FB271D62-E109-4686-96CC-A2ECBDB4F25F}"/>
              </a:ext>
            </a:extLst>
          </p:cNvPr>
          <p:cNvSpPr txBox="1"/>
          <p:nvPr/>
        </p:nvSpPr>
        <p:spPr>
          <a:xfrm>
            <a:off x="7418894" y="1451292"/>
            <a:ext cx="3348176" cy="1569660"/>
          </a:xfrm>
          <a:prstGeom prst="rect">
            <a:avLst/>
          </a:prstGeom>
          <a:noFill/>
        </p:spPr>
        <p:txBody>
          <a:bodyPr wrap="square" rtlCol="0">
            <a:spAutoFit/>
          </a:bodyPr>
          <a:lstStyle/>
          <a:p>
            <a:r>
              <a:rPr lang="en-US" sz="3200" dirty="0">
                <a:solidFill>
                  <a:schemeClr val="bg1">
                    <a:lumMod val="85000"/>
                  </a:schemeClr>
                </a:solidFill>
                <a:latin typeface="Arial Narrow" panose="020B0606020202030204" pitchFamily="34" charset="0"/>
              </a:rPr>
              <a:t>A diverse benchmark suite with state-of-the-art models</a:t>
            </a:r>
          </a:p>
        </p:txBody>
      </p:sp>
      <p:sp>
        <p:nvSpPr>
          <p:cNvPr id="12" name="TextBox 11">
            <a:extLst>
              <a:ext uri="{FF2B5EF4-FFF2-40B4-BE49-F238E27FC236}">
                <a16:creationId xmlns:a16="http://schemas.microsoft.com/office/drawing/2014/main" id="{30C6ADCD-2A4D-4BA5-B645-FBD5E91E0736}"/>
              </a:ext>
            </a:extLst>
          </p:cNvPr>
          <p:cNvSpPr txBox="1"/>
          <p:nvPr/>
        </p:nvSpPr>
        <p:spPr>
          <a:xfrm>
            <a:off x="7125627" y="4242076"/>
            <a:ext cx="3934707" cy="584775"/>
          </a:xfrm>
          <a:prstGeom prst="rect">
            <a:avLst/>
          </a:prstGeom>
          <a:noFill/>
        </p:spPr>
        <p:txBody>
          <a:bodyPr wrap="square" rtlCol="0">
            <a:spAutoFit/>
          </a:bodyPr>
          <a:lstStyle/>
          <a:p>
            <a:r>
              <a:rPr lang="en-US" sz="3200" dirty="0">
                <a:solidFill>
                  <a:schemeClr val="bg1">
                    <a:lumMod val="85000"/>
                  </a:schemeClr>
                </a:solidFill>
                <a:latin typeface="Arial Narrow" panose="020B0606020202030204" pitchFamily="34" charset="0"/>
              </a:rPr>
              <a:t>Key performance metrics</a:t>
            </a:r>
          </a:p>
        </p:txBody>
      </p:sp>
      <p:sp>
        <p:nvSpPr>
          <p:cNvPr id="13" name="Arrow: Right 12">
            <a:extLst>
              <a:ext uri="{FF2B5EF4-FFF2-40B4-BE49-F238E27FC236}">
                <a16:creationId xmlns:a16="http://schemas.microsoft.com/office/drawing/2014/main" id="{04A17D07-6D75-486D-BCC2-227CF511E74C}"/>
              </a:ext>
            </a:extLst>
          </p:cNvPr>
          <p:cNvSpPr/>
          <p:nvPr/>
        </p:nvSpPr>
        <p:spPr>
          <a:xfrm>
            <a:off x="5565808" y="2088751"/>
            <a:ext cx="1699516" cy="2947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Arrow: Right 13">
            <a:extLst>
              <a:ext uri="{FF2B5EF4-FFF2-40B4-BE49-F238E27FC236}">
                <a16:creationId xmlns:a16="http://schemas.microsoft.com/office/drawing/2014/main" id="{531C3A7F-2C0F-40A3-B834-980E54F25244}"/>
              </a:ext>
            </a:extLst>
          </p:cNvPr>
          <p:cNvSpPr/>
          <p:nvPr/>
        </p:nvSpPr>
        <p:spPr>
          <a:xfrm rot="5400000">
            <a:off x="8516311" y="3497045"/>
            <a:ext cx="1153341" cy="26893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Arrow: Right 15">
            <a:extLst>
              <a:ext uri="{FF2B5EF4-FFF2-40B4-BE49-F238E27FC236}">
                <a16:creationId xmlns:a16="http://schemas.microsoft.com/office/drawing/2014/main" id="{8BA18556-7687-470F-9DFE-489B26D97B0D}"/>
              </a:ext>
            </a:extLst>
          </p:cNvPr>
          <p:cNvSpPr/>
          <p:nvPr/>
        </p:nvSpPr>
        <p:spPr>
          <a:xfrm rot="10800000">
            <a:off x="4678677" y="4387089"/>
            <a:ext cx="2304014" cy="29474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Arrow: Right 16">
            <a:extLst>
              <a:ext uri="{FF2B5EF4-FFF2-40B4-BE49-F238E27FC236}">
                <a16:creationId xmlns:a16="http://schemas.microsoft.com/office/drawing/2014/main" id="{727D1750-5D54-48A4-A256-A513851B8536}"/>
              </a:ext>
            </a:extLst>
          </p:cNvPr>
          <p:cNvSpPr/>
          <p:nvPr/>
        </p:nvSpPr>
        <p:spPr>
          <a:xfrm rot="16200000">
            <a:off x="2417377" y="3389316"/>
            <a:ext cx="1339334" cy="26893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27592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0E74EF-ED12-4A1E-A66D-0E94CC1D600D}"/>
              </a:ext>
            </a:extLst>
          </p:cNvPr>
          <p:cNvSpPr>
            <a:spLocks noGrp="1"/>
          </p:cNvSpPr>
          <p:nvPr>
            <p:ph type="title"/>
          </p:nvPr>
        </p:nvSpPr>
        <p:spPr>
          <a:xfrm>
            <a:off x="609600" y="220563"/>
            <a:ext cx="10972800" cy="1143000"/>
          </a:xfrm>
        </p:spPr>
        <p:txBody>
          <a:bodyPr/>
          <a:lstStyle/>
          <a:p>
            <a:r>
              <a:rPr lang="en-US" dirty="0">
                <a:latin typeface="+mn-lt"/>
                <a:cs typeface="Times New Roman" panose="02020603050405020304" pitchFamily="18" charset="0"/>
              </a:rPr>
              <a:t>Toolchain: How to get the required metrics?</a:t>
            </a:r>
          </a:p>
        </p:txBody>
      </p:sp>
      <p:graphicFrame>
        <p:nvGraphicFramePr>
          <p:cNvPr id="7" name="Table 6">
            <a:extLst>
              <a:ext uri="{FF2B5EF4-FFF2-40B4-BE49-F238E27FC236}">
                <a16:creationId xmlns:a16="http://schemas.microsoft.com/office/drawing/2014/main" id="{91253807-3A09-4764-AEE4-3D2DE7353491}"/>
              </a:ext>
            </a:extLst>
          </p:cNvPr>
          <p:cNvGraphicFramePr>
            <a:graphicFrameLocks noGrp="1"/>
          </p:cNvGraphicFramePr>
          <p:nvPr>
            <p:extLst>
              <p:ext uri="{D42A27DB-BD31-4B8C-83A1-F6EECF244321}">
                <p14:modId xmlns:p14="http://schemas.microsoft.com/office/powerpoint/2010/main" val="1637094013"/>
              </p:ext>
            </p:extLst>
          </p:nvPr>
        </p:nvGraphicFramePr>
        <p:xfrm>
          <a:off x="1550980" y="1981200"/>
          <a:ext cx="9090040" cy="4150710"/>
        </p:xfrm>
        <a:graphic>
          <a:graphicData uri="http://schemas.openxmlformats.org/drawingml/2006/table">
            <a:tbl>
              <a:tblPr firstRow="1" bandRow="1">
                <a:tableStyleId>{5940675A-B579-460E-94D1-54222C63F5DA}</a:tableStyleId>
              </a:tblPr>
              <a:tblGrid>
                <a:gridCol w="2117191">
                  <a:extLst>
                    <a:ext uri="{9D8B030D-6E8A-4147-A177-3AD203B41FA5}">
                      <a16:colId xmlns:a16="http://schemas.microsoft.com/office/drawing/2014/main" val="3253644781"/>
                    </a:ext>
                  </a:extLst>
                </a:gridCol>
                <a:gridCol w="2595880">
                  <a:extLst>
                    <a:ext uri="{9D8B030D-6E8A-4147-A177-3AD203B41FA5}">
                      <a16:colId xmlns:a16="http://schemas.microsoft.com/office/drawing/2014/main" val="2413603921"/>
                    </a:ext>
                  </a:extLst>
                </a:gridCol>
                <a:gridCol w="2265536">
                  <a:extLst>
                    <a:ext uri="{9D8B030D-6E8A-4147-A177-3AD203B41FA5}">
                      <a16:colId xmlns:a16="http://schemas.microsoft.com/office/drawing/2014/main" val="1428385382"/>
                    </a:ext>
                  </a:extLst>
                </a:gridCol>
                <a:gridCol w="2111433">
                  <a:extLst>
                    <a:ext uri="{9D8B030D-6E8A-4147-A177-3AD203B41FA5}">
                      <a16:colId xmlns:a16="http://schemas.microsoft.com/office/drawing/2014/main" val="1001096921"/>
                    </a:ext>
                  </a:extLst>
                </a:gridCol>
              </a:tblGrid>
              <a:tr h="691785">
                <a:tc>
                  <a:txBody>
                    <a:bodyPr/>
                    <a:lstStyle/>
                    <a:p>
                      <a:r>
                        <a:rPr lang="en-US" dirty="0">
                          <a:latin typeface="Arial Narrow" panose="020B0606020202030204" pitchFamily="34" charset="0"/>
                        </a:rPr>
                        <a:t>Metric</a:t>
                      </a:r>
                    </a:p>
                  </a:txBody>
                  <a:tcPr/>
                </a:tc>
                <a:tc>
                  <a:txBody>
                    <a:bodyPr/>
                    <a:lstStyle/>
                    <a:p>
                      <a:r>
                        <a:rPr lang="en-US" dirty="0">
                          <a:latin typeface="Arial Narrow" panose="020B0606020202030204" pitchFamily="34" charset="0"/>
                        </a:rPr>
                        <a:t>How to get</a:t>
                      </a:r>
                    </a:p>
                  </a:txBody>
                  <a:tcPr/>
                </a:tc>
                <a:tc>
                  <a:txBody>
                    <a:bodyPr/>
                    <a:lstStyle/>
                    <a:p>
                      <a:r>
                        <a:rPr lang="en-US" dirty="0">
                          <a:latin typeface="Arial Narrow" panose="020B0606020202030204" pitchFamily="34" charset="0"/>
                        </a:rPr>
                        <a:t>Challenge</a:t>
                      </a:r>
                    </a:p>
                  </a:txBody>
                  <a:tcPr/>
                </a:tc>
                <a:tc>
                  <a:txBody>
                    <a:bodyPr/>
                    <a:lstStyle/>
                    <a:p>
                      <a:r>
                        <a:rPr lang="en-US" dirty="0">
                          <a:latin typeface="Arial Narrow" panose="020B0606020202030204" pitchFamily="34" charset="0"/>
                        </a:rPr>
                        <a:t>Solution</a:t>
                      </a:r>
                    </a:p>
                  </a:txBody>
                  <a:tcPr/>
                </a:tc>
                <a:extLst>
                  <a:ext uri="{0D108BD9-81ED-4DB2-BD59-A6C34878D82A}">
                    <a16:rowId xmlns:a16="http://schemas.microsoft.com/office/drawing/2014/main" val="3253613410"/>
                  </a:ext>
                </a:extLst>
              </a:tr>
              <a:tr h="691785">
                <a:tc>
                  <a:txBody>
                    <a:bodyPr/>
                    <a:lstStyle/>
                    <a:p>
                      <a:r>
                        <a:rPr lang="en-US" dirty="0">
                          <a:latin typeface="Arial Narrow" panose="020B0606020202030204" pitchFamily="34" charset="0"/>
                        </a:rPr>
                        <a:t>Throughput</a:t>
                      </a:r>
                    </a:p>
                  </a:txBody>
                  <a:tcPr/>
                </a:tc>
                <a:tc>
                  <a:txBody>
                    <a:bodyPr/>
                    <a:lstStyle/>
                    <a:p>
                      <a:r>
                        <a:rPr lang="en-US" dirty="0">
                          <a:latin typeface="Arial Narrow" panose="020B0606020202030204" pitchFamily="34" charset="0"/>
                        </a:rPr>
                        <a:t>Straightforward</a:t>
                      </a:r>
                    </a:p>
                  </a:txBody>
                  <a:tcPr/>
                </a:tc>
                <a:tc>
                  <a:txBody>
                    <a:bodyPr/>
                    <a:lstStyle/>
                    <a:p>
                      <a:endParaRPr lang="en-US">
                        <a:latin typeface="Arial Narrow" panose="020B0606020202030204" pitchFamily="34" charset="0"/>
                      </a:endParaRPr>
                    </a:p>
                  </a:txBody>
                  <a:tcPr/>
                </a:tc>
                <a:tc>
                  <a:txBody>
                    <a:bodyPr/>
                    <a:lstStyle/>
                    <a:p>
                      <a:endParaRPr lang="en-US">
                        <a:latin typeface="Arial Narrow" panose="020B0606020202030204" pitchFamily="34" charset="0"/>
                      </a:endParaRPr>
                    </a:p>
                  </a:txBody>
                  <a:tcPr/>
                </a:tc>
                <a:extLst>
                  <a:ext uri="{0D108BD9-81ED-4DB2-BD59-A6C34878D82A}">
                    <a16:rowId xmlns:a16="http://schemas.microsoft.com/office/drawing/2014/main" val="1740537793"/>
                  </a:ext>
                </a:extLst>
              </a:tr>
              <a:tr h="691785">
                <a:tc>
                  <a:txBody>
                    <a:bodyPr/>
                    <a:lstStyle/>
                    <a:p>
                      <a:r>
                        <a:rPr lang="en-US" dirty="0">
                          <a:latin typeface="Arial Narrow" panose="020B0606020202030204" pitchFamily="34" charset="0"/>
                        </a:rPr>
                        <a:t>Compute Utilization</a:t>
                      </a:r>
                    </a:p>
                  </a:txBody>
                  <a:tcPr/>
                </a:tc>
                <a:tc>
                  <a:txBody>
                    <a:bodyPr/>
                    <a:lstStyle/>
                    <a:p>
                      <a:r>
                        <a:rPr lang="en-US" dirty="0">
                          <a:latin typeface="Arial Narrow" panose="020B0606020202030204" pitchFamily="34" charset="0"/>
                        </a:rPr>
                        <a:t>Nvidia Visual Profiler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Profiling file is huge for visual profiler</a:t>
                      </a:r>
                    </a:p>
                  </a:txBody>
                  <a:tcPr/>
                </a:tc>
                <a:tc>
                  <a:txBody>
                    <a:bodyPr/>
                    <a:lstStyle/>
                    <a:p>
                      <a:r>
                        <a:rPr lang="en-US" dirty="0">
                          <a:latin typeface="Arial Narrow" panose="020B0606020202030204" pitchFamily="34" charset="0"/>
                        </a:rPr>
                        <a:t>Sampling</a:t>
                      </a:r>
                    </a:p>
                  </a:txBody>
                  <a:tcPr/>
                </a:tc>
                <a:extLst>
                  <a:ext uri="{0D108BD9-81ED-4DB2-BD59-A6C34878D82A}">
                    <a16:rowId xmlns:a16="http://schemas.microsoft.com/office/drawing/2014/main" val="4241836181"/>
                  </a:ext>
                </a:extLst>
              </a:tr>
              <a:tr h="691785">
                <a:tc>
                  <a:txBody>
                    <a:bodyPr/>
                    <a:lstStyle/>
                    <a:p>
                      <a:r>
                        <a:rPr lang="en-US" dirty="0">
                          <a:latin typeface="Arial Narrow" panose="020B0606020202030204" pitchFamily="34" charset="0"/>
                        </a:rPr>
                        <a:t>FP32 Utilization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Arial Narrow" panose="020B0606020202030204" pitchFamily="34" charset="0"/>
                        </a:rPr>
                        <a:t>Nvprof</a:t>
                      </a:r>
                      <a:r>
                        <a:rPr lang="en-US" dirty="0">
                          <a:latin typeface="Arial Narrow" panose="020B0606020202030204" pitchFamily="34" charset="0"/>
                        </a:rPr>
                        <a:t> &amp; post-processing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Profiling takes extremely long time</a:t>
                      </a:r>
                    </a:p>
                  </a:txBody>
                  <a:tcPr/>
                </a:tc>
                <a:tc>
                  <a:txBody>
                    <a:bodyPr/>
                    <a:lstStyle/>
                    <a:p>
                      <a:r>
                        <a:rPr lang="en-US" dirty="0">
                          <a:latin typeface="Arial Narrow" panose="020B0606020202030204" pitchFamily="34" charset="0"/>
                        </a:rPr>
                        <a:t>Sampling</a:t>
                      </a:r>
                    </a:p>
                  </a:txBody>
                  <a:tcPr/>
                </a:tc>
                <a:extLst>
                  <a:ext uri="{0D108BD9-81ED-4DB2-BD59-A6C34878D82A}">
                    <a16:rowId xmlns:a16="http://schemas.microsoft.com/office/drawing/2014/main" val="2187856924"/>
                  </a:ext>
                </a:extLst>
              </a:tr>
              <a:tr h="691785">
                <a:tc>
                  <a:txBody>
                    <a:bodyPr/>
                    <a:lstStyle/>
                    <a:p>
                      <a:r>
                        <a:rPr lang="en-US" dirty="0">
                          <a:latin typeface="Arial Narrow" panose="020B0606020202030204" pitchFamily="34" charset="0"/>
                        </a:rPr>
                        <a:t>Memory Breakdown</a:t>
                      </a:r>
                    </a:p>
                  </a:txBody>
                  <a:tcPr/>
                </a:tc>
                <a:tc>
                  <a:txBody>
                    <a:bodyPr/>
                    <a:lstStyle/>
                    <a:p>
                      <a:r>
                        <a:rPr lang="en-US" dirty="0">
                          <a:latin typeface="Arial Narrow" panose="020B0606020202030204" pitchFamily="34" charset="0"/>
                        </a:rPr>
                        <a:t>Dump and parse training log</a:t>
                      </a:r>
                    </a:p>
                  </a:txBody>
                  <a:tcPr/>
                </a:tc>
                <a:tc>
                  <a:txBody>
                    <a:bodyPr/>
                    <a:lstStyle/>
                    <a:p>
                      <a:r>
                        <a:rPr lang="en-US" dirty="0">
                          <a:latin typeface="Arial Narrow" panose="020B0606020202030204" pitchFamily="34" charset="0"/>
                        </a:rPr>
                        <a:t>Currently not supported by frameworks</a:t>
                      </a:r>
                    </a:p>
                  </a:txBody>
                  <a:tcPr/>
                </a:tc>
                <a:tc>
                  <a:txBody>
                    <a:bodyPr/>
                    <a:lstStyle/>
                    <a:p>
                      <a:r>
                        <a:rPr lang="en-US" dirty="0">
                          <a:latin typeface="Arial Narrow" panose="020B0606020202030204" pitchFamily="34" charset="0"/>
                        </a:rPr>
                        <a:t>Augment frameworks</a:t>
                      </a:r>
                      <a:r>
                        <a:rPr lang="en-US" baseline="0" dirty="0">
                          <a:latin typeface="Arial Narrow" panose="020B0606020202030204" pitchFamily="34" charset="0"/>
                        </a:rPr>
                        <a:t> with memory profiling</a:t>
                      </a:r>
                      <a:endParaRPr lang="en-US" dirty="0">
                        <a:latin typeface="Arial Narrow" panose="020B0606020202030204" pitchFamily="34" charset="0"/>
                      </a:endParaRPr>
                    </a:p>
                  </a:txBody>
                  <a:tcPr/>
                </a:tc>
                <a:extLst>
                  <a:ext uri="{0D108BD9-81ED-4DB2-BD59-A6C34878D82A}">
                    <a16:rowId xmlns:a16="http://schemas.microsoft.com/office/drawing/2014/main" val="104704916"/>
                  </a:ext>
                </a:extLst>
              </a:tr>
              <a:tr h="691785">
                <a:tc>
                  <a:txBody>
                    <a:bodyPr/>
                    <a:lstStyle/>
                    <a:p>
                      <a:r>
                        <a:rPr lang="en-US" dirty="0">
                          <a:latin typeface="Arial Narrow" panose="020B0606020202030204" pitchFamily="34" charset="0"/>
                        </a:rPr>
                        <a:t>Network Utilization</a:t>
                      </a:r>
                    </a:p>
                  </a:txBody>
                  <a:tcPr/>
                </a:tc>
                <a:tc>
                  <a:txBody>
                    <a:bodyPr/>
                    <a:lstStyle/>
                    <a:p>
                      <a:r>
                        <a:rPr lang="en-US" dirty="0">
                          <a:latin typeface="Arial Narrow" panose="020B0606020202030204" pitchFamily="34" charset="0"/>
                        </a:rPr>
                        <a:t>Network Profiler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Currently not supported by frameworks</a:t>
                      </a:r>
                    </a:p>
                  </a:txBody>
                  <a:tcPr/>
                </a:tc>
                <a:tc>
                  <a:txBody>
                    <a:bodyPr/>
                    <a:lstStyle/>
                    <a:p>
                      <a:r>
                        <a:rPr lang="en-US" dirty="0">
                          <a:latin typeface="Arial Narrow" panose="020B0606020202030204" pitchFamily="34" charset="0"/>
                        </a:rPr>
                        <a:t>Augment framework</a:t>
                      </a:r>
                    </a:p>
                    <a:p>
                      <a:r>
                        <a:rPr lang="en-US" dirty="0">
                          <a:latin typeface="Arial Narrow" panose="020B0606020202030204" pitchFamily="34" charset="0"/>
                        </a:rPr>
                        <a:t>with network profiling</a:t>
                      </a:r>
                    </a:p>
                  </a:txBody>
                  <a:tcPr/>
                </a:tc>
                <a:extLst>
                  <a:ext uri="{0D108BD9-81ED-4DB2-BD59-A6C34878D82A}">
                    <a16:rowId xmlns:a16="http://schemas.microsoft.com/office/drawing/2014/main" val="2326561731"/>
                  </a:ext>
                </a:extLst>
              </a:tr>
            </a:tbl>
          </a:graphicData>
        </a:graphic>
      </p:graphicFrame>
    </p:spTree>
    <p:extLst>
      <p:ext uri="{BB962C8B-B14F-4D97-AF65-F5344CB8AC3E}">
        <p14:creationId xmlns:p14="http://schemas.microsoft.com/office/powerpoint/2010/main" val="1944933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9C639C-C391-4A8F-9335-6715BA9734A3}"/>
              </a:ext>
            </a:extLst>
          </p:cNvPr>
          <p:cNvSpPr>
            <a:spLocks noGrp="1"/>
          </p:cNvSpPr>
          <p:nvPr>
            <p:ph type="title"/>
          </p:nvPr>
        </p:nvSpPr>
        <p:spPr/>
        <p:txBody>
          <a:bodyPr/>
          <a:lstStyle/>
          <a:p>
            <a:r>
              <a:rPr lang="en-US" dirty="0">
                <a:latin typeface="+mn-lt"/>
                <a:cs typeface="Times New Roman" panose="02020603050405020304" pitchFamily="18" charset="0"/>
              </a:rPr>
              <a:t>Toolchain: sampling, setup, warmup</a:t>
            </a:r>
          </a:p>
        </p:txBody>
      </p:sp>
      <p:sp>
        <p:nvSpPr>
          <p:cNvPr id="3" name="内容占位符 2">
            <a:extLst>
              <a:ext uri="{FF2B5EF4-FFF2-40B4-BE49-F238E27FC236}">
                <a16:creationId xmlns:a16="http://schemas.microsoft.com/office/drawing/2014/main" id="{1208800E-5634-4A33-9F4F-9DB8D6E37222}"/>
              </a:ext>
            </a:extLst>
          </p:cNvPr>
          <p:cNvSpPr>
            <a:spLocks noGrp="1"/>
          </p:cNvSpPr>
          <p:nvPr>
            <p:ph idx="1"/>
          </p:nvPr>
        </p:nvSpPr>
        <p:spPr/>
        <p:txBody>
          <a:bodyPr>
            <a:normAutofit fontScale="92500" lnSpcReduction="10000"/>
          </a:bodyPr>
          <a:lstStyle/>
          <a:p>
            <a:r>
              <a:rPr lang="en-US" dirty="0">
                <a:cs typeface="Times New Roman" panose="02020603050405020304" pitchFamily="18" charset="0"/>
              </a:rPr>
              <a:t>Sampling</a:t>
            </a:r>
          </a:p>
          <a:p>
            <a:pPr lvl="1"/>
            <a:r>
              <a:rPr lang="en-US" dirty="0">
                <a:cs typeface="Times New Roman" panose="02020603050405020304" pitchFamily="18" charset="0"/>
              </a:rPr>
              <a:t>Fully Training a DNN takes days or weeks</a:t>
            </a:r>
          </a:p>
          <a:p>
            <a:pPr lvl="1"/>
            <a:r>
              <a:rPr lang="en-US" dirty="0">
                <a:cs typeface="Times New Roman" panose="02020603050405020304" pitchFamily="18" charset="0"/>
              </a:rPr>
              <a:t>Training algorithm is iterative, each iteration follows the same logic</a:t>
            </a:r>
            <a:endParaRPr lang="en-US" dirty="0">
              <a:cs typeface="Courier New" panose="02070309020205020404" pitchFamily="49" charset="0"/>
            </a:endParaRPr>
          </a:p>
          <a:p>
            <a:r>
              <a:rPr lang="en-US" dirty="0">
                <a:cs typeface="Times New Roman" panose="02020603050405020304" pitchFamily="18" charset="0"/>
              </a:rPr>
              <a:t>Setup </a:t>
            </a:r>
          </a:p>
          <a:p>
            <a:pPr lvl="1"/>
            <a:r>
              <a:rPr lang="en-US" dirty="0">
                <a:cs typeface="Times New Roman" panose="02020603050405020304" pitchFamily="18" charset="0"/>
              </a:rPr>
              <a:t>Need to verify training accuracy</a:t>
            </a:r>
          </a:p>
          <a:p>
            <a:pPr lvl="1"/>
            <a:r>
              <a:rPr lang="en-US" dirty="0">
                <a:cs typeface="Times New Roman" panose="02020603050405020304" pitchFamily="18" charset="0"/>
              </a:rPr>
              <a:t>Different frameworks may use different hyper-parameters for the same models</a:t>
            </a:r>
          </a:p>
          <a:p>
            <a:r>
              <a:rPr lang="en-US" dirty="0">
                <a:cs typeface="Times New Roman" panose="02020603050405020304" pitchFamily="18" charset="0"/>
              </a:rPr>
              <a:t>Skipping warmup</a:t>
            </a:r>
          </a:p>
          <a:p>
            <a:pPr lvl="1"/>
            <a:r>
              <a:rPr lang="en-US" dirty="0">
                <a:cs typeface="Times New Roman" panose="02020603050405020304" pitchFamily="18" charset="0"/>
              </a:rPr>
              <a:t>Before training stably, a framework needs to:</a:t>
            </a:r>
          </a:p>
          <a:p>
            <a:pPr lvl="2"/>
            <a:r>
              <a:rPr lang="en-US" dirty="0">
                <a:cs typeface="Times New Roman" panose="02020603050405020304" pitchFamily="18" charset="0"/>
              </a:rPr>
              <a:t>Initialize dataflow, allocate memory, auto-tuning</a:t>
            </a:r>
          </a:p>
        </p:txBody>
      </p:sp>
    </p:spTree>
    <p:extLst>
      <p:ext uri="{BB962C8B-B14F-4D97-AF65-F5344CB8AC3E}">
        <p14:creationId xmlns:p14="http://schemas.microsoft.com/office/powerpoint/2010/main" val="346269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B51FF3-7C12-48AF-B700-32AE96C47BC5}"/>
              </a:ext>
            </a:extLst>
          </p:cNvPr>
          <p:cNvSpPr>
            <a:spLocks noGrp="1"/>
          </p:cNvSpPr>
          <p:nvPr>
            <p:ph type="title"/>
          </p:nvPr>
        </p:nvSpPr>
        <p:spPr/>
        <p:txBody>
          <a:bodyPr/>
          <a:lstStyle/>
          <a:p>
            <a:r>
              <a:rPr lang="en-CA" dirty="0">
                <a:cs typeface="Times New Roman" panose="02020603050405020304" pitchFamily="18" charset="0"/>
              </a:rPr>
              <a:t>Toolchain: Overview</a:t>
            </a:r>
            <a:endParaRPr lang="en-US"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F39B36F5-4CA2-41AD-B8E4-3C8D7E3F1783}"/>
              </a:ext>
            </a:extLst>
          </p:cNvPr>
          <p:cNvSpPr>
            <a:spLocks noGrp="1"/>
          </p:cNvSpPr>
          <p:nvPr>
            <p:ph type="sldNum" sz="quarter" idx="12"/>
          </p:nvPr>
        </p:nvSpPr>
        <p:spPr/>
        <p:txBody>
          <a:bodyPr/>
          <a:lstStyle/>
          <a:p>
            <a:fld id="{036768EE-A168-463D-A24D-1182DC08276E}" type="slidenum">
              <a:rPr lang="zh-CN" altLang="en-US" smtClean="0"/>
              <a:t>24</a:t>
            </a:fld>
            <a:endParaRPr lang="zh-CN" altLang="en-US"/>
          </a:p>
        </p:txBody>
      </p:sp>
      <p:sp>
        <p:nvSpPr>
          <p:cNvPr id="31" name="Rectangle 133">
            <a:extLst>
              <a:ext uri="{FF2B5EF4-FFF2-40B4-BE49-F238E27FC236}">
                <a16:creationId xmlns:a16="http://schemas.microsoft.com/office/drawing/2014/main" id="{6402A2DB-D767-4BBD-98DF-F4C3EA89759B}"/>
              </a:ext>
            </a:extLst>
          </p:cNvPr>
          <p:cNvSpPr/>
          <p:nvPr/>
        </p:nvSpPr>
        <p:spPr>
          <a:xfrm>
            <a:off x="9522532" y="1493434"/>
            <a:ext cx="1552870" cy="4862907"/>
          </a:xfrm>
          <a:prstGeom prst="rect">
            <a:avLst/>
          </a:prstGeom>
          <a:solidFill>
            <a:schemeClr val="bg1">
              <a:lumMod val="9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
            <a:extLst>
              <a:ext uri="{FF2B5EF4-FFF2-40B4-BE49-F238E27FC236}">
                <a16:creationId xmlns:a16="http://schemas.microsoft.com/office/drawing/2014/main" id="{3E799CD2-0514-4930-BAF6-B096B69F96B5}"/>
              </a:ext>
            </a:extLst>
          </p:cNvPr>
          <p:cNvSpPr/>
          <p:nvPr/>
        </p:nvSpPr>
        <p:spPr>
          <a:xfrm>
            <a:off x="876614" y="2892810"/>
            <a:ext cx="1487852" cy="61142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Narrow" panose="020B0606020202030204" pitchFamily="34" charset="0"/>
                <a:cs typeface="Times New Roman" panose="02020603050405020304" pitchFamily="18" charset="0"/>
              </a:rPr>
              <a:t>DNN model implementation</a:t>
            </a:r>
            <a:endParaRPr lang="en-US" dirty="0">
              <a:solidFill>
                <a:schemeClr val="tx1"/>
              </a:solidFill>
              <a:latin typeface="Arial Narrow" panose="020B0606020202030204" pitchFamily="34" charset="0"/>
              <a:cs typeface="Times New Roman" panose="02020603050405020304" pitchFamily="18" charset="0"/>
            </a:endParaRPr>
          </a:p>
        </p:txBody>
      </p:sp>
      <p:sp>
        <p:nvSpPr>
          <p:cNvPr id="34" name="Rectangle 60">
            <a:extLst>
              <a:ext uri="{FF2B5EF4-FFF2-40B4-BE49-F238E27FC236}">
                <a16:creationId xmlns:a16="http://schemas.microsoft.com/office/drawing/2014/main" id="{2EAF3DC4-1EDA-4943-863F-42341B01B27C}"/>
              </a:ext>
            </a:extLst>
          </p:cNvPr>
          <p:cNvSpPr/>
          <p:nvPr/>
        </p:nvSpPr>
        <p:spPr>
          <a:xfrm>
            <a:off x="9677801" y="5576606"/>
            <a:ext cx="1257292" cy="61141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Narrow" panose="020B0606020202030204" pitchFamily="34" charset="0"/>
                <a:cs typeface="Times New Roman" panose="02020603050405020304" pitchFamily="18" charset="0"/>
              </a:rPr>
              <a:t>Training throughput</a:t>
            </a:r>
            <a:endParaRPr lang="en-US" dirty="0">
              <a:solidFill>
                <a:schemeClr val="tx1"/>
              </a:solidFill>
              <a:latin typeface="Arial Narrow" panose="020B0606020202030204" pitchFamily="34" charset="0"/>
              <a:cs typeface="Times New Roman" panose="02020603050405020304" pitchFamily="18" charset="0"/>
            </a:endParaRPr>
          </a:p>
        </p:txBody>
      </p:sp>
      <p:sp>
        <p:nvSpPr>
          <p:cNvPr id="35" name="Rectangle 43">
            <a:extLst>
              <a:ext uri="{FF2B5EF4-FFF2-40B4-BE49-F238E27FC236}">
                <a16:creationId xmlns:a16="http://schemas.microsoft.com/office/drawing/2014/main" id="{762FD61C-4A4D-4C7A-9D43-2E4ECD7D4376}"/>
              </a:ext>
            </a:extLst>
          </p:cNvPr>
          <p:cNvSpPr/>
          <p:nvPr/>
        </p:nvSpPr>
        <p:spPr>
          <a:xfrm>
            <a:off x="4330050" y="3762298"/>
            <a:ext cx="1369133" cy="61142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Narrow" panose="020B0606020202030204" pitchFamily="34" charset="0"/>
                <a:cs typeface="Times New Roman" panose="02020603050405020304" pitchFamily="18" charset="0"/>
              </a:rPr>
              <a:t>Short training period</a:t>
            </a:r>
            <a:endParaRPr lang="en-US" dirty="0">
              <a:solidFill>
                <a:schemeClr val="tx1"/>
              </a:solidFill>
              <a:latin typeface="Arial Narrow" panose="020B0606020202030204" pitchFamily="34" charset="0"/>
              <a:cs typeface="Times New Roman" panose="02020603050405020304" pitchFamily="18" charset="0"/>
            </a:endParaRPr>
          </a:p>
        </p:txBody>
      </p:sp>
      <p:sp>
        <p:nvSpPr>
          <p:cNvPr id="36" name="标注: 上箭头 42">
            <a:extLst>
              <a:ext uri="{FF2B5EF4-FFF2-40B4-BE49-F238E27FC236}">
                <a16:creationId xmlns:a16="http://schemas.microsoft.com/office/drawing/2014/main" id="{7924E013-FE6B-42A6-9E77-3C6093F496C1}"/>
              </a:ext>
            </a:extLst>
          </p:cNvPr>
          <p:cNvSpPr/>
          <p:nvPr/>
        </p:nvSpPr>
        <p:spPr>
          <a:xfrm>
            <a:off x="3286494" y="4084769"/>
            <a:ext cx="966692" cy="763943"/>
          </a:xfrm>
          <a:prstGeom prst="upArrowCallout">
            <a:avLst>
              <a:gd name="adj1" fmla="val 10492"/>
              <a:gd name="adj2" fmla="val 15108"/>
              <a:gd name="adj3" fmla="val 15108"/>
              <a:gd name="adj4" fmla="val 413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arrow" panose="020B0606020202030204" pitchFamily="34" charset="0"/>
                <a:cs typeface="Times New Roman" panose="02020603050405020304" pitchFamily="18" charset="0"/>
              </a:rPr>
              <a:t>Sampling</a:t>
            </a:r>
            <a:endParaRPr lang="en-US" dirty="0">
              <a:solidFill>
                <a:schemeClr val="tx1"/>
              </a:solidFill>
              <a:latin typeface="Arial Narrow" panose="020B0606020202030204" pitchFamily="34" charset="0"/>
              <a:cs typeface="Times New Roman" panose="02020603050405020304" pitchFamily="18" charset="0"/>
            </a:endParaRPr>
          </a:p>
        </p:txBody>
      </p:sp>
      <p:cxnSp>
        <p:nvCxnSpPr>
          <p:cNvPr id="37" name="Connector: Elbow 53">
            <a:extLst>
              <a:ext uri="{FF2B5EF4-FFF2-40B4-BE49-F238E27FC236}">
                <a16:creationId xmlns:a16="http://schemas.microsoft.com/office/drawing/2014/main" id="{C360658C-EC5A-4D10-93B5-CF2C3EFD80F7}"/>
              </a:ext>
            </a:extLst>
          </p:cNvPr>
          <p:cNvCxnSpPr>
            <a:cxnSpLocks/>
            <a:stCxn id="35" idx="2"/>
            <a:endCxn id="34" idx="1"/>
          </p:cNvCxnSpPr>
          <p:nvPr/>
        </p:nvCxnSpPr>
        <p:spPr>
          <a:xfrm rot="16200000" flipH="1">
            <a:off x="6591911" y="2796425"/>
            <a:ext cx="1508597" cy="466318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60">
            <a:extLst>
              <a:ext uri="{FF2B5EF4-FFF2-40B4-BE49-F238E27FC236}">
                <a16:creationId xmlns:a16="http://schemas.microsoft.com/office/drawing/2014/main" id="{1C6CB629-5F94-4D8A-B85D-10F331242AD0}"/>
              </a:ext>
            </a:extLst>
          </p:cNvPr>
          <p:cNvSpPr/>
          <p:nvPr/>
        </p:nvSpPr>
        <p:spPr>
          <a:xfrm>
            <a:off x="9666621" y="2982638"/>
            <a:ext cx="1257292" cy="92478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Narrow" panose="020B0606020202030204" pitchFamily="34" charset="0"/>
                <a:cs typeface="Times New Roman" panose="02020603050405020304" pitchFamily="18" charset="0"/>
              </a:rPr>
              <a:t>FP32/FP16/</a:t>
            </a:r>
            <a:r>
              <a:rPr lang="en-US" altLang="zh-CN" dirty="0" err="1">
                <a:solidFill>
                  <a:schemeClr val="tx1"/>
                </a:solidFill>
                <a:latin typeface="Arial Narrow" panose="020B0606020202030204" pitchFamily="34" charset="0"/>
                <a:cs typeface="Times New Roman" panose="02020603050405020304" pitchFamily="18" charset="0"/>
              </a:rPr>
              <a:t>TensorCore</a:t>
            </a:r>
            <a:r>
              <a:rPr lang="en-US" altLang="zh-CN" dirty="0">
                <a:solidFill>
                  <a:schemeClr val="tx1"/>
                </a:solidFill>
                <a:latin typeface="Arial Narrow" panose="020B0606020202030204" pitchFamily="34" charset="0"/>
                <a:cs typeface="Times New Roman" panose="02020603050405020304" pitchFamily="18" charset="0"/>
              </a:rPr>
              <a:t> utilization</a:t>
            </a:r>
            <a:endParaRPr lang="en-US" dirty="0">
              <a:solidFill>
                <a:schemeClr val="tx1"/>
              </a:solidFill>
              <a:latin typeface="Arial Narrow" panose="020B0606020202030204" pitchFamily="34" charset="0"/>
              <a:cs typeface="Times New Roman" panose="02020603050405020304" pitchFamily="18" charset="0"/>
            </a:endParaRPr>
          </a:p>
        </p:txBody>
      </p:sp>
      <p:sp>
        <p:nvSpPr>
          <p:cNvPr id="40" name="Rectangle 73">
            <a:extLst>
              <a:ext uri="{FF2B5EF4-FFF2-40B4-BE49-F238E27FC236}">
                <a16:creationId xmlns:a16="http://schemas.microsoft.com/office/drawing/2014/main" id="{F4C6ACBC-8F12-40D2-B584-8CFA2C6CF590}"/>
              </a:ext>
            </a:extLst>
          </p:cNvPr>
          <p:cNvSpPr/>
          <p:nvPr/>
        </p:nvSpPr>
        <p:spPr>
          <a:xfrm>
            <a:off x="9677801" y="4385104"/>
            <a:ext cx="1257292" cy="61141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Narrow" panose="020B0606020202030204" pitchFamily="34" charset="0"/>
                <a:cs typeface="Times New Roman" panose="02020603050405020304" pitchFamily="18" charset="0"/>
              </a:rPr>
              <a:t>Compute utilization</a:t>
            </a:r>
            <a:endParaRPr lang="en-US" dirty="0">
              <a:solidFill>
                <a:schemeClr val="tx1"/>
              </a:solidFill>
              <a:latin typeface="Arial Narrow" panose="020B0606020202030204" pitchFamily="34" charset="0"/>
              <a:cs typeface="Times New Roman" panose="02020603050405020304" pitchFamily="18" charset="0"/>
            </a:endParaRPr>
          </a:p>
        </p:txBody>
      </p:sp>
      <p:cxnSp>
        <p:nvCxnSpPr>
          <p:cNvPr id="41" name="Connector: Elbow 74">
            <a:extLst>
              <a:ext uri="{FF2B5EF4-FFF2-40B4-BE49-F238E27FC236}">
                <a16:creationId xmlns:a16="http://schemas.microsoft.com/office/drawing/2014/main" id="{425006F2-BE01-431D-95F5-B5BF4FFE8772}"/>
              </a:ext>
            </a:extLst>
          </p:cNvPr>
          <p:cNvCxnSpPr>
            <a:cxnSpLocks/>
            <a:stCxn id="35" idx="3"/>
            <a:endCxn id="54" idx="1"/>
          </p:cNvCxnSpPr>
          <p:nvPr/>
        </p:nvCxnSpPr>
        <p:spPr>
          <a:xfrm>
            <a:off x="5699183" y="4068009"/>
            <a:ext cx="2041502" cy="62280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60">
            <a:extLst>
              <a:ext uri="{FF2B5EF4-FFF2-40B4-BE49-F238E27FC236}">
                <a16:creationId xmlns:a16="http://schemas.microsoft.com/office/drawing/2014/main" id="{F99F8703-FE2E-4751-A475-148FB7200BF1}"/>
              </a:ext>
            </a:extLst>
          </p:cNvPr>
          <p:cNvSpPr/>
          <p:nvPr/>
        </p:nvSpPr>
        <p:spPr>
          <a:xfrm>
            <a:off x="9677801" y="1912736"/>
            <a:ext cx="1257292" cy="61141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Narrow" panose="020B0606020202030204" pitchFamily="34" charset="0"/>
                <a:cs typeface="Times New Roman" panose="02020603050405020304" pitchFamily="18" charset="0"/>
              </a:rPr>
              <a:t>Memory consumption</a:t>
            </a:r>
            <a:endParaRPr lang="en-US" dirty="0">
              <a:solidFill>
                <a:schemeClr val="tx1"/>
              </a:solidFill>
              <a:latin typeface="Arial Narrow" panose="020B0606020202030204" pitchFamily="34" charset="0"/>
              <a:cs typeface="Times New Roman" panose="02020603050405020304" pitchFamily="18" charset="0"/>
            </a:endParaRPr>
          </a:p>
        </p:txBody>
      </p:sp>
      <p:cxnSp>
        <p:nvCxnSpPr>
          <p:cNvPr id="45" name="Connector: Elbow 108">
            <a:extLst>
              <a:ext uri="{FF2B5EF4-FFF2-40B4-BE49-F238E27FC236}">
                <a16:creationId xmlns:a16="http://schemas.microsoft.com/office/drawing/2014/main" id="{A2794275-8E01-43BB-B4E8-252A9B5799C2}"/>
              </a:ext>
            </a:extLst>
          </p:cNvPr>
          <p:cNvCxnSpPr>
            <a:cxnSpLocks/>
            <a:stCxn id="33" idx="3"/>
            <a:endCxn id="63" idx="1"/>
          </p:cNvCxnSpPr>
          <p:nvPr/>
        </p:nvCxnSpPr>
        <p:spPr>
          <a:xfrm flipV="1">
            <a:off x="2364466" y="2218444"/>
            <a:ext cx="5066403" cy="980077"/>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标注: 上箭头 76">
            <a:extLst>
              <a:ext uri="{FF2B5EF4-FFF2-40B4-BE49-F238E27FC236}">
                <a16:creationId xmlns:a16="http://schemas.microsoft.com/office/drawing/2014/main" id="{259F4163-6805-4FAC-8E84-D5A7207D40F2}"/>
              </a:ext>
            </a:extLst>
          </p:cNvPr>
          <p:cNvSpPr/>
          <p:nvPr/>
        </p:nvSpPr>
        <p:spPr>
          <a:xfrm>
            <a:off x="5623336" y="2218443"/>
            <a:ext cx="912188" cy="798559"/>
          </a:xfrm>
          <a:prstGeom prst="upArrowCallout">
            <a:avLst>
              <a:gd name="adj1" fmla="val 6152"/>
              <a:gd name="adj2" fmla="val 11839"/>
              <a:gd name="adj3" fmla="val 11921"/>
              <a:gd name="adj4" fmla="val 715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arrow" panose="020B0606020202030204" pitchFamily="34" charset="0"/>
                <a:cs typeface="Times New Roman" panose="02020603050405020304" pitchFamily="18" charset="0"/>
              </a:rPr>
              <a:t>Memory profiler</a:t>
            </a:r>
            <a:endParaRPr lang="en-US" dirty="0">
              <a:solidFill>
                <a:schemeClr val="tx1"/>
              </a:solidFill>
              <a:latin typeface="Arial Narrow" panose="020B0606020202030204" pitchFamily="34" charset="0"/>
              <a:cs typeface="Times New Roman" panose="02020603050405020304" pitchFamily="18" charset="0"/>
            </a:endParaRPr>
          </a:p>
        </p:txBody>
      </p:sp>
      <p:sp>
        <p:nvSpPr>
          <p:cNvPr id="47" name="标注: 上箭头 79">
            <a:extLst>
              <a:ext uri="{FF2B5EF4-FFF2-40B4-BE49-F238E27FC236}">
                <a16:creationId xmlns:a16="http://schemas.microsoft.com/office/drawing/2014/main" id="{3BD2B6F7-7037-46DA-8863-E28148A60C9A}"/>
              </a:ext>
            </a:extLst>
          </p:cNvPr>
          <p:cNvSpPr/>
          <p:nvPr/>
        </p:nvSpPr>
        <p:spPr>
          <a:xfrm>
            <a:off x="6842429" y="4706159"/>
            <a:ext cx="814341" cy="551527"/>
          </a:xfrm>
          <a:prstGeom prst="upArrowCallout">
            <a:avLst>
              <a:gd name="adj1" fmla="val 9401"/>
              <a:gd name="adj2" fmla="val 17525"/>
              <a:gd name="adj3" fmla="val 18825"/>
              <a:gd name="adj4" fmla="val 505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tx1"/>
                </a:solidFill>
                <a:latin typeface="Arial Narrow" panose="020B0606020202030204" pitchFamily="34" charset="0"/>
                <a:cs typeface="Times New Roman" panose="02020603050405020304" pitchFamily="18" charset="0"/>
              </a:rPr>
              <a:t>nvprof</a:t>
            </a:r>
            <a:endParaRPr lang="en-US" dirty="0">
              <a:solidFill>
                <a:schemeClr val="tx1"/>
              </a:solidFill>
              <a:latin typeface="Arial Narrow" panose="020B0606020202030204" pitchFamily="34" charset="0"/>
              <a:cs typeface="Times New Roman" panose="02020603050405020304" pitchFamily="18" charset="0"/>
            </a:endParaRPr>
          </a:p>
        </p:txBody>
      </p:sp>
      <p:sp>
        <p:nvSpPr>
          <p:cNvPr id="49" name="文本框 84">
            <a:extLst>
              <a:ext uri="{FF2B5EF4-FFF2-40B4-BE49-F238E27FC236}">
                <a16:creationId xmlns:a16="http://schemas.microsoft.com/office/drawing/2014/main" id="{4151D241-4947-4092-BE5C-0010E0A6371A}"/>
              </a:ext>
            </a:extLst>
          </p:cNvPr>
          <p:cNvSpPr txBox="1"/>
          <p:nvPr/>
        </p:nvSpPr>
        <p:spPr>
          <a:xfrm>
            <a:off x="9840043" y="1516038"/>
            <a:ext cx="943043" cy="369332"/>
          </a:xfrm>
          <a:prstGeom prst="rect">
            <a:avLst/>
          </a:prstGeom>
          <a:noFill/>
        </p:spPr>
        <p:txBody>
          <a:bodyPr wrap="square" rtlCol="0">
            <a:spAutoFit/>
          </a:bodyPr>
          <a:lstStyle/>
          <a:p>
            <a:r>
              <a:rPr lang="en-CA" dirty="0">
                <a:latin typeface="Arial Narrow" panose="020B0606020202030204" pitchFamily="34" charset="0"/>
                <a:cs typeface="Times New Roman" panose="02020603050405020304" pitchFamily="18" charset="0"/>
              </a:rPr>
              <a:t>Metrics</a:t>
            </a:r>
            <a:endParaRPr lang="en-US" dirty="0">
              <a:latin typeface="Arial Narrow" panose="020B0606020202030204" pitchFamily="34" charset="0"/>
              <a:cs typeface="Times New Roman" panose="02020603050405020304" pitchFamily="18" charset="0"/>
            </a:endParaRPr>
          </a:p>
        </p:txBody>
      </p:sp>
      <p:cxnSp>
        <p:nvCxnSpPr>
          <p:cNvPr id="50" name="Connector: Elbow 108">
            <a:extLst>
              <a:ext uri="{FF2B5EF4-FFF2-40B4-BE49-F238E27FC236}">
                <a16:creationId xmlns:a16="http://schemas.microsoft.com/office/drawing/2014/main" id="{DFFBB5DC-0675-4A05-BAC4-84A07986F98E}"/>
              </a:ext>
            </a:extLst>
          </p:cNvPr>
          <p:cNvCxnSpPr>
            <a:cxnSpLocks/>
            <a:stCxn id="33" idx="2"/>
            <a:endCxn id="35" idx="1"/>
          </p:cNvCxnSpPr>
          <p:nvPr/>
        </p:nvCxnSpPr>
        <p:spPr>
          <a:xfrm rot="16200000" flipH="1">
            <a:off x="2693407" y="2431365"/>
            <a:ext cx="563777" cy="270951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Callout: Down Arrow 144">
            <a:extLst>
              <a:ext uri="{FF2B5EF4-FFF2-40B4-BE49-F238E27FC236}">
                <a16:creationId xmlns:a16="http://schemas.microsoft.com/office/drawing/2014/main" id="{DA5E9B66-7685-4956-BC9B-9F769A5C0CB9}"/>
              </a:ext>
            </a:extLst>
          </p:cNvPr>
          <p:cNvSpPr/>
          <p:nvPr/>
        </p:nvSpPr>
        <p:spPr>
          <a:xfrm>
            <a:off x="838201" y="1685926"/>
            <a:ext cx="1557934" cy="1206884"/>
          </a:xfrm>
          <a:prstGeom prst="downArrowCallout">
            <a:avLst>
              <a:gd name="adj1" fmla="val 6823"/>
              <a:gd name="adj2" fmla="val 9404"/>
              <a:gd name="adj3" fmla="val 11159"/>
              <a:gd name="adj4" fmla="val 725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Narrow" panose="020B0606020202030204" pitchFamily="34" charset="0"/>
                <a:cs typeface="Times New Roman" panose="02020603050405020304" pitchFamily="18" charset="0"/>
              </a:rPr>
              <a:t>Setup: make implementations comparable</a:t>
            </a:r>
            <a:endParaRPr lang="en-US" dirty="0">
              <a:latin typeface="Arial Narrow" panose="020B0606020202030204" pitchFamily="34" charset="0"/>
            </a:endParaRPr>
          </a:p>
        </p:txBody>
      </p:sp>
      <p:sp>
        <p:nvSpPr>
          <p:cNvPr id="53" name="标注: 上箭头 22">
            <a:extLst>
              <a:ext uri="{FF2B5EF4-FFF2-40B4-BE49-F238E27FC236}">
                <a16:creationId xmlns:a16="http://schemas.microsoft.com/office/drawing/2014/main" id="{E937EBE1-DFF2-4C03-BE3A-A3254C7807B2}"/>
              </a:ext>
            </a:extLst>
          </p:cNvPr>
          <p:cNvSpPr/>
          <p:nvPr/>
        </p:nvSpPr>
        <p:spPr>
          <a:xfrm>
            <a:off x="1030135" y="4084769"/>
            <a:ext cx="1920568" cy="1325460"/>
          </a:xfrm>
          <a:prstGeom prst="upArrowCallout">
            <a:avLst>
              <a:gd name="adj1" fmla="val 6012"/>
              <a:gd name="adj2" fmla="val 11076"/>
              <a:gd name="adj3" fmla="val 12975"/>
              <a:gd name="adj4" fmla="val 636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Narrow" panose="020B0606020202030204" pitchFamily="34" charset="0"/>
                <a:cs typeface="Times New Roman" panose="02020603050405020304" pitchFamily="18" charset="0"/>
              </a:rPr>
              <a:t>Warm-up &amp; auto-tuning (excluded from data collection)</a:t>
            </a:r>
            <a:endParaRPr lang="en-US" dirty="0">
              <a:latin typeface="Arial Narrow" panose="020B0606020202030204" pitchFamily="34" charset="0"/>
            </a:endParaRPr>
          </a:p>
        </p:txBody>
      </p:sp>
      <p:sp>
        <p:nvSpPr>
          <p:cNvPr id="54" name="Rectangle 43">
            <a:extLst>
              <a:ext uri="{FF2B5EF4-FFF2-40B4-BE49-F238E27FC236}">
                <a16:creationId xmlns:a16="http://schemas.microsoft.com/office/drawing/2014/main" id="{AD7B1DEC-58AA-46FA-A642-467197C95F53}"/>
              </a:ext>
            </a:extLst>
          </p:cNvPr>
          <p:cNvSpPr/>
          <p:nvPr/>
        </p:nvSpPr>
        <p:spPr>
          <a:xfrm>
            <a:off x="7740685" y="4520356"/>
            <a:ext cx="974203" cy="34091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Narrow" panose="020B0606020202030204" pitchFamily="34" charset="0"/>
                <a:cs typeface="Times New Roman" panose="02020603050405020304" pitchFamily="18" charset="0"/>
              </a:rPr>
              <a:t>.</a:t>
            </a:r>
            <a:r>
              <a:rPr lang="en-US" altLang="zh-CN" dirty="0" err="1">
                <a:solidFill>
                  <a:schemeClr val="tx1"/>
                </a:solidFill>
                <a:latin typeface="Arial Narrow" panose="020B0606020202030204" pitchFamily="34" charset="0"/>
                <a:cs typeface="Times New Roman" panose="02020603050405020304" pitchFamily="18" charset="0"/>
              </a:rPr>
              <a:t>nvvp</a:t>
            </a:r>
            <a:r>
              <a:rPr lang="en-US" altLang="zh-CN" dirty="0">
                <a:solidFill>
                  <a:schemeClr val="tx1"/>
                </a:solidFill>
                <a:latin typeface="Arial Narrow" panose="020B0606020202030204" pitchFamily="34" charset="0"/>
                <a:cs typeface="Times New Roman" panose="02020603050405020304" pitchFamily="18" charset="0"/>
              </a:rPr>
              <a:t> file</a:t>
            </a:r>
            <a:endParaRPr lang="en-US" dirty="0">
              <a:solidFill>
                <a:schemeClr val="tx1"/>
              </a:solidFill>
              <a:latin typeface="Arial Narrow" panose="020B0606020202030204" pitchFamily="34" charset="0"/>
              <a:cs typeface="Times New Roman" panose="02020603050405020304" pitchFamily="18" charset="0"/>
            </a:endParaRPr>
          </a:p>
        </p:txBody>
      </p:sp>
      <p:sp>
        <p:nvSpPr>
          <p:cNvPr id="57" name="Rectangle 43">
            <a:extLst>
              <a:ext uri="{FF2B5EF4-FFF2-40B4-BE49-F238E27FC236}">
                <a16:creationId xmlns:a16="http://schemas.microsoft.com/office/drawing/2014/main" id="{7D84B8E5-6B52-44D7-825C-D64FCFB94223}"/>
              </a:ext>
            </a:extLst>
          </p:cNvPr>
          <p:cNvSpPr/>
          <p:nvPr/>
        </p:nvSpPr>
        <p:spPr>
          <a:xfrm>
            <a:off x="7740733" y="3278478"/>
            <a:ext cx="974203" cy="34091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Narrow" panose="020B0606020202030204" pitchFamily="34" charset="0"/>
                <a:cs typeface="Times New Roman" panose="02020603050405020304" pitchFamily="18" charset="0"/>
              </a:rPr>
              <a:t>.</a:t>
            </a:r>
            <a:r>
              <a:rPr lang="en-US" altLang="zh-CN" dirty="0" err="1">
                <a:solidFill>
                  <a:schemeClr val="tx1"/>
                </a:solidFill>
                <a:latin typeface="Arial Narrow" panose="020B0606020202030204" pitchFamily="34" charset="0"/>
                <a:cs typeface="Times New Roman" panose="02020603050405020304" pitchFamily="18" charset="0"/>
              </a:rPr>
              <a:t>nvvp</a:t>
            </a:r>
            <a:r>
              <a:rPr lang="en-US" altLang="zh-CN" dirty="0">
                <a:solidFill>
                  <a:schemeClr val="tx1"/>
                </a:solidFill>
                <a:latin typeface="Arial Narrow" panose="020B0606020202030204" pitchFamily="34" charset="0"/>
                <a:cs typeface="Times New Roman" panose="02020603050405020304" pitchFamily="18" charset="0"/>
              </a:rPr>
              <a:t> file</a:t>
            </a:r>
            <a:endParaRPr lang="en-US" dirty="0">
              <a:solidFill>
                <a:schemeClr val="tx1"/>
              </a:solidFill>
              <a:latin typeface="Arial Narrow" panose="020B0606020202030204" pitchFamily="34" charset="0"/>
              <a:cs typeface="Times New Roman" panose="02020603050405020304" pitchFamily="18" charset="0"/>
            </a:endParaRPr>
          </a:p>
        </p:txBody>
      </p:sp>
      <p:cxnSp>
        <p:nvCxnSpPr>
          <p:cNvPr id="58" name="Straight Arrow Connector 128">
            <a:extLst>
              <a:ext uri="{FF2B5EF4-FFF2-40B4-BE49-F238E27FC236}">
                <a16:creationId xmlns:a16="http://schemas.microsoft.com/office/drawing/2014/main" id="{16E9F561-1F7E-4E4C-8FB7-B927BAB77D7B}"/>
              </a:ext>
            </a:extLst>
          </p:cNvPr>
          <p:cNvCxnSpPr>
            <a:cxnSpLocks/>
            <a:stCxn id="57" idx="3"/>
            <a:endCxn id="39" idx="1"/>
          </p:cNvCxnSpPr>
          <p:nvPr/>
        </p:nvCxnSpPr>
        <p:spPr>
          <a:xfrm flipV="1">
            <a:off x="8714936" y="3445029"/>
            <a:ext cx="951685" cy="39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128">
            <a:extLst>
              <a:ext uri="{FF2B5EF4-FFF2-40B4-BE49-F238E27FC236}">
                <a16:creationId xmlns:a16="http://schemas.microsoft.com/office/drawing/2014/main" id="{C190DCF8-11E4-4AAC-B87A-4CEC1DBFD8EF}"/>
              </a:ext>
            </a:extLst>
          </p:cNvPr>
          <p:cNvCxnSpPr>
            <a:cxnSpLocks/>
            <a:stCxn id="54" idx="3"/>
            <a:endCxn id="40" idx="1"/>
          </p:cNvCxnSpPr>
          <p:nvPr/>
        </p:nvCxnSpPr>
        <p:spPr>
          <a:xfrm>
            <a:off x="8714888" y="4690814"/>
            <a:ext cx="9629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43">
            <a:extLst>
              <a:ext uri="{FF2B5EF4-FFF2-40B4-BE49-F238E27FC236}">
                <a16:creationId xmlns:a16="http://schemas.microsoft.com/office/drawing/2014/main" id="{BF7F7304-E027-4376-AA99-9067290F4D8D}"/>
              </a:ext>
            </a:extLst>
          </p:cNvPr>
          <p:cNvSpPr/>
          <p:nvPr/>
        </p:nvSpPr>
        <p:spPr>
          <a:xfrm>
            <a:off x="7430869" y="2047986"/>
            <a:ext cx="1255931" cy="34091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rial Narrow" panose="020B0606020202030204" pitchFamily="34" charset="0"/>
                <a:cs typeface="Times New Roman" panose="02020603050405020304" pitchFamily="18" charset="0"/>
              </a:rPr>
              <a:t>Training logs</a:t>
            </a:r>
            <a:endParaRPr lang="en-US" dirty="0">
              <a:solidFill>
                <a:schemeClr val="tx1"/>
              </a:solidFill>
              <a:latin typeface="Arial Narrow" panose="020B0606020202030204" pitchFamily="34" charset="0"/>
              <a:cs typeface="Times New Roman" panose="02020603050405020304" pitchFamily="18" charset="0"/>
            </a:endParaRPr>
          </a:p>
        </p:txBody>
      </p:sp>
      <p:cxnSp>
        <p:nvCxnSpPr>
          <p:cNvPr id="64" name="Straight Arrow Connector 128">
            <a:extLst>
              <a:ext uri="{FF2B5EF4-FFF2-40B4-BE49-F238E27FC236}">
                <a16:creationId xmlns:a16="http://schemas.microsoft.com/office/drawing/2014/main" id="{F449CD5B-7D58-4DF6-8ABF-5FF56ADC3B6B}"/>
              </a:ext>
            </a:extLst>
          </p:cNvPr>
          <p:cNvCxnSpPr>
            <a:cxnSpLocks/>
            <a:stCxn id="63" idx="3"/>
            <a:endCxn id="42" idx="1"/>
          </p:cNvCxnSpPr>
          <p:nvPr/>
        </p:nvCxnSpPr>
        <p:spPr>
          <a:xfrm>
            <a:off x="8686800" y="2218444"/>
            <a:ext cx="991001" cy="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74">
            <a:extLst>
              <a:ext uri="{FF2B5EF4-FFF2-40B4-BE49-F238E27FC236}">
                <a16:creationId xmlns:a16="http://schemas.microsoft.com/office/drawing/2014/main" id="{D964216C-10D7-42E6-89B5-728A311B28EB}"/>
              </a:ext>
            </a:extLst>
          </p:cNvPr>
          <p:cNvCxnSpPr>
            <a:cxnSpLocks/>
            <a:stCxn id="35" idx="3"/>
            <a:endCxn id="57" idx="1"/>
          </p:cNvCxnSpPr>
          <p:nvPr/>
        </p:nvCxnSpPr>
        <p:spPr>
          <a:xfrm flipV="1">
            <a:off x="5699183" y="3448936"/>
            <a:ext cx="2041550" cy="619073"/>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标注: 上箭头 79">
            <a:extLst>
              <a:ext uri="{FF2B5EF4-FFF2-40B4-BE49-F238E27FC236}">
                <a16:creationId xmlns:a16="http://schemas.microsoft.com/office/drawing/2014/main" id="{0069ED30-F838-4EB4-B0F1-423E7546E356}"/>
              </a:ext>
            </a:extLst>
          </p:cNvPr>
          <p:cNvSpPr/>
          <p:nvPr/>
        </p:nvSpPr>
        <p:spPr>
          <a:xfrm>
            <a:off x="6850427" y="3445029"/>
            <a:ext cx="814341" cy="551527"/>
          </a:xfrm>
          <a:prstGeom prst="upArrowCallout">
            <a:avLst>
              <a:gd name="adj1" fmla="val 9401"/>
              <a:gd name="adj2" fmla="val 17525"/>
              <a:gd name="adj3" fmla="val 18825"/>
              <a:gd name="adj4" fmla="val 505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tx1"/>
                </a:solidFill>
                <a:latin typeface="Arial Narrow" panose="020B0606020202030204" pitchFamily="34" charset="0"/>
                <a:cs typeface="Times New Roman" panose="02020603050405020304" pitchFamily="18" charset="0"/>
              </a:rPr>
              <a:t>nvprof</a:t>
            </a:r>
            <a:endParaRPr lang="en-US" dirty="0">
              <a:solidFill>
                <a:schemeClr val="tx1"/>
              </a:solidFill>
              <a:latin typeface="Arial Narrow" panose="020B0606020202030204" pitchFamily="34" charset="0"/>
              <a:cs typeface="Times New Roman" panose="02020603050405020304" pitchFamily="18" charset="0"/>
            </a:endParaRPr>
          </a:p>
        </p:txBody>
      </p:sp>
      <p:sp>
        <p:nvSpPr>
          <p:cNvPr id="68" name="标注: 上箭头 76">
            <a:extLst>
              <a:ext uri="{FF2B5EF4-FFF2-40B4-BE49-F238E27FC236}">
                <a16:creationId xmlns:a16="http://schemas.microsoft.com/office/drawing/2014/main" id="{1AA624A2-E621-4FE0-9ABC-A5687A7508C0}"/>
              </a:ext>
            </a:extLst>
          </p:cNvPr>
          <p:cNvSpPr/>
          <p:nvPr/>
        </p:nvSpPr>
        <p:spPr>
          <a:xfrm>
            <a:off x="8327159" y="3464056"/>
            <a:ext cx="1121520" cy="870163"/>
          </a:xfrm>
          <a:prstGeom prst="upArrowCallout">
            <a:avLst>
              <a:gd name="adj1" fmla="val 6152"/>
              <a:gd name="adj2" fmla="val 11839"/>
              <a:gd name="adj3" fmla="val 11921"/>
              <a:gd name="adj4" fmla="val 65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arrow" panose="020B0606020202030204" pitchFamily="34" charset="0"/>
                <a:cs typeface="Times New Roman" panose="02020603050405020304" pitchFamily="18" charset="0"/>
              </a:rPr>
              <a:t>Post Processing</a:t>
            </a:r>
            <a:endParaRPr lang="en-US" dirty="0">
              <a:solidFill>
                <a:schemeClr val="tx1"/>
              </a:solidFill>
              <a:latin typeface="Arial Narrow" panose="020B0606020202030204" pitchFamily="34" charset="0"/>
              <a:cs typeface="Times New Roman" panose="02020603050405020304" pitchFamily="18" charset="0"/>
            </a:endParaRPr>
          </a:p>
        </p:txBody>
      </p:sp>
      <p:sp>
        <p:nvSpPr>
          <p:cNvPr id="69" name="标注: 上箭头 76">
            <a:extLst>
              <a:ext uri="{FF2B5EF4-FFF2-40B4-BE49-F238E27FC236}">
                <a16:creationId xmlns:a16="http://schemas.microsoft.com/office/drawing/2014/main" id="{1936940D-1445-45DB-9BF3-C70DD0676515}"/>
              </a:ext>
            </a:extLst>
          </p:cNvPr>
          <p:cNvSpPr/>
          <p:nvPr/>
        </p:nvSpPr>
        <p:spPr>
          <a:xfrm>
            <a:off x="8507304" y="4706443"/>
            <a:ext cx="797286" cy="870163"/>
          </a:xfrm>
          <a:prstGeom prst="upArrowCallout">
            <a:avLst>
              <a:gd name="adj1" fmla="val 6152"/>
              <a:gd name="adj2" fmla="val 11839"/>
              <a:gd name="adj3" fmla="val 11921"/>
              <a:gd name="adj4" fmla="val 65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arrow" panose="020B0606020202030204" pitchFamily="34" charset="0"/>
                <a:cs typeface="Times New Roman" panose="02020603050405020304" pitchFamily="18" charset="0"/>
              </a:rPr>
              <a:t>Visual Profiler</a:t>
            </a:r>
            <a:endParaRPr lang="en-US" dirty="0">
              <a:solidFill>
                <a:schemeClr val="tx1"/>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2408424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C633CA-69A0-4895-8541-5CC4BC4AD4B1}"/>
              </a:ext>
            </a:extLst>
          </p:cNvPr>
          <p:cNvSpPr txBox="1"/>
          <p:nvPr/>
        </p:nvSpPr>
        <p:spPr>
          <a:xfrm>
            <a:off x="1136031" y="1776902"/>
            <a:ext cx="4347131" cy="1077218"/>
          </a:xfrm>
          <a:prstGeom prst="rect">
            <a:avLst/>
          </a:prstGeom>
          <a:noFill/>
        </p:spPr>
        <p:txBody>
          <a:bodyPr wrap="square" rtlCol="0">
            <a:spAutoFit/>
          </a:bodyPr>
          <a:lstStyle/>
          <a:p>
            <a:r>
              <a:rPr lang="en-US" sz="3200" dirty="0">
                <a:latin typeface="Arial Narrow" panose="020B0606020202030204" pitchFamily="34" charset="0"/>
              </a:rPr>
              <a:t>Understand performance bottlenecks in DNN Training</a:t>
            </a:r>
          </a:p>
        </p:txBody>
      </p:sp>
      <p:sp>
        <p:nvSpPr>
          <p:cNvPr id="10" name="TextBox 9">
            <a:extLst>
              <a:ext uri="{FF2B5EF4-FFF2-40B4-BE49-F238E27FC236}">
                <a16:creationId xmlns:a16="http://schemas.microsoft.com/office/drawing/2014/main" id="{68026735-FACC-4135-8946-38E2BA749EE1}"/>
              </a:ext>
            </a:extLst>
          </p:cNvPr>
          <p:cNvSpPr txBox="1"/>
          <p:nvPr/>
        </p:nvSpPr>
        <p:spPr>
          <a:xfrm>
            <a:off x="1552214" y="4186611"/>
            <a:ext cx="3069661" cy="584775"/>
          </a:xfrm>
          <a:prstGeom prst="rect">
            <a:avLst/>
          </a:prstGeom>
          <a:noFill/>
        </p:spPr>
        <p:txBody>
          <a:bodyPr wrap="square" rtlCol="0">
            <a:spAutoFit/>
          </a:bodyPr>
          <a:lstStyle/>
          <a:p>
            <a:r>
              <a:rPr lang="en-US" sz="3200" b="1" dirty="0">
                <a:solidFill>
                  <a:schemeClr val="bg1">
                    <a:lumMod val="85000"/>
                  </a:schemeClr>
                </a:solidFill>
                <a:latin typeface="Arial Narrow" panose="020B0606020202030204" pitchFamily="34" charset="0"/>
              </a:rPr>
              <a:t>Pin-pointing tools</a:t>
            </a:r>
          </a:p>
        </p:txBody>
      </p:sp>
      <p:sp>
        <p:nvSpPr>
          <p:cNvPr id="11" name="TextBox 10">
            <a:extLst>
              <a:ext uri="{FF2B5EF4-FFF2-40B4-BE49-F238E27FC236}">
                <a16:creationId xmlns:a16="http://schemas.microsoft.com/office/drawing/2014/main" id="{FB271D62-E109-4686-96CC-A2ECBDB4F25F}"/>
              </a:ext>
            </a:extLst>
          </p:cNvPr>
          <p:cNvSpPr txBox="1"/>
          <p:nvPr/>
        </p:nvSpPr>
        <p:spPr>
          <a:xfrm>
            <a:off x="7418894" y="1451292"/>
            <a:ext cx="3348176" cy="1569660"/>
          </a:xfrm>
          <a:prstGeom prst="rect">
            <a:avLst/>
          </a:prstGeom>
          <a:noFill/>
        </p:spPr>
        <p:txBody>
          <a:bodyPr wrap="square" rtlCol="0">
            <a:spAutoFit/>
          </a:bodyPr>
          <a:lstStyle/>
          <a:p>
            <a:r>
              <a:rPr lang="en-US" sz="3200" dirty="0">
                <a:solidFill>
                  <a:schemeClr val="bg1">
                    <a:lumMod val="85000"/>
                  </a:schemeClr>
                </a:solidFill>
                <a:latin typeface="Arial Narrow" panose="020B0606020202030204" pitchFamily="34" charset="0"/>
              </a:rPr>
              <a:t>A diverse benchmark suite with state-of-the-art models</a:t>
            </a:r>
          </a:p>
        </p:txBody>
      </p:sp>
      <p:sp>
        <p:nvSpPr>
          <p:cNvPr id="12" name="TextBox 11">
            <a:extLst>
              <a:ext uri="{FF2B5EF4-FFF2-40B4-BE49-F238E27FC236}">
                <a16:creationId xmlns:a16="http://schemas.microsoft.com/office/drawing/2014/main" id="{30C6ADCD-2A4D-4BA5-B645-FBD5E91E0736}"/>
              </a:ext>
            </a:extLst>
          </p:cNvPr>
          <p:cNvSpPr txBox="1"/>
          <p:nvPr/>
        </p:nvSpPr>
        <p:spPr>
          <a:xfrm>
            <a:off x="7125627" y="4242076"/>
            <a:ext cx="3934707" cy="584775"/>
          </a:xfrm>
          <a:prstGeom prst="rect">
            <a:avLst/>
          </a:prstGeom>
          <a:noFill/>
        </p:spPr>
        <p:txBody>
          <a:bodyPr wrap="square" rtlCol="0">
            <a:spAutoFit/>
          </a:bodyPr>
          <a:lstStyle/>
          <a:p>
            <a:r>
              <a:rPr lang="en-US" sz="3200" dirty="0">
                <a:solidFill>
                  <a:schemeClr val="bg1">
                    <a:lumMod val="85000"/>
                  </a:schemeClr>
                </a:solidFill>
                <a:latin typeface="Arial Narrow" panose="020B0606020202030204" pitchFamily="34" charset="0"/>
              </a:rPr>
              <a:t>Key performance metrics</a:t>
            </a:r>
          </a:p>
        </p:txBody>
      </p:sp>
      <p:sp>
        <p:nvSpPr>
          <p:cNvPr id="13" name="Arrow: Right 12">
            <a:extLst>
              <a:ext uri="{FF2B5EF4-FFF2-40B4-BE49-F238E27FC236}">
                <a16:creationId xmlns:a16="http://schemas.microsoft.com/office/drawing/2014/main" id="{04A17D07-6D75-486D-BCC2-227CF511E74C}"/>
              </a:ext>
            </a:extLst>
          </p:cNvPr>
          <p:cNvSpPr/>
          <p:nvPr/>
        </p:nvSpPr>
        <p:spPr>
          <a:xfrm>
            <a:off x="5565808" y="2088751"/>
            <a:ext cx="1699516" cy="2947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Arrow: Right 13">
            <a:extLst>
              <a:ext uri="{FF2B5EF4-FFF2-40B4-BE49-F238E27FC236}">
                <a16:creationId xmlns:a16="http://schemas.microsoft.com/office/drawing/2014/main" id="{531C3A7F-2C0F-40A3-B834-980E54F25244}"/>
              </a:ext>
            </a:extLst>
          </p:cNvPr>
          <p:cNvSpPr/>
          <p:nvPr/>
        </p:nvSpPr>
        <p:spPr>
          <a:xfrm rot="5400000">
            <a:off x="8516311" y="3497045"/>
            <a:ext cx="1153341" cy="26893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Arrow: Right 15">
            <a:extLst>
              <a:ext uri="{FF2B5EF4-FFF2-40B4-BE49-F238E27FC236}">
                <a16:creationId xmlns:a16="http://schemas.microsoft.com/office/drawing/2014/main" id="{8BA18556-7687-470F-9DFE-489B26D97B0D}"/>
              </a:ext>
            </a:extLst>
          </p:cNvPr>
          <p:cNvSpPr/>
          <p:nvPr/>
        </p:nvSpPr>
        <p:spPr>
          <a:xfrm rot="10800000">
            <a:off x="4678677" y="4387089"/>
            <a:ext cx="2304014" cy="29474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Arrow: Right 16">
            <a:extLst>
              <a:ext uri="{FF2B5EF4-FFF2-40B4-BE49-F238E27FC236}">
                <a16:creationId xmlns:a16="http://schemas.microsoft.com/office/drawing/2014/main" id="{727D1750-5D54-48A4-A256-A513851B8536}"/>
              </a:ext>
            </a:extLst>
          </p:cNvPr>
          <p:cNvSpPr/>
          <p:nvPr/>
        </p:nvSpPr>
        <p:spPr>
          <a:xfrm rot="16200000">
            <a:off x="2417377" y="3389316"/>
            <a:ext cx="1339334" cy="26893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19349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558C-35D9-481D-985E-460A79ABEBEF}"/>
              </a:ext>
            </a:extLst>
          </p:cNvPr>
          <p:cNvSpPr>
            <a:spLocks noGrp="1"/>
          </p:cNvSpPr>
          <p:nvPr>
            <p:ph type="title"/>
          </p:nvPr>
        </p:nvSpPr>
        <p:spPr/>
        <p:txBody>
          <a:bodyPr/>
          <a:lstStyle/>
          <a:p>
            <a:r>
              <a:rPr lang="en-US" dirty="0">
                <a:cs typeface="Times New Roman" panose="02020603050405020304" pitchFamily="18" charset="0"/>
              </a:rPr>
              <a:t>Experimental setup</a:t>
            </a:r>
          </a:p>
        </p:txBody>
      </p:sp>
      <p:sp>
        <p:nvSpPr>
          <p:cNvPr id="4" name="Slide Number Placeholder 3">
            <a:extLst>
              <a:ext uri="{FF2B5EF4-FFF2-40B4-BE49-F238E27FC236}">
                <a16:creationId xmlns:a16="http://schemas.microsoft.com/office/drawing/2014/main" id="{6EE18E7A-C28F-4DE0-A7A3-8EC5C717E853}"/>
              </a:ext>
            </a:extLst>
          </p:cNvPr>
          <p:cNvSpPr>
            <a:spLocks noGrp="1"/>
          </p:cNvSpPr>
          <p:nvPr>
            <p:ph type="sldNum" sz="quarter" idx="12"/>
          </p:nvPr>
        </p:nvSpPr>
        <p:spPr/>
        <p:txBody>
          <a:bodyPr/>
          <a:lstStyle/>
          <a:p>
            <a:fld id="{036768EE-A168-463D-A24D-1182DC08276E}" type="slidenum">
              <a:rPr lang="zh-CN" altLang="en-US" smtClean="0"/>
              <a:t>26</a:t>
            </a:fld>
            <a:endParaRPr lang="zh-CN" altLang="en-US"/>
          </a:p>
        </p:txBody>
      </p:sp>
      <p:sp>
        <p:nvSpPr>
          <p:cNvPr id="7" name="Content Placeholder 2">
            <a:extLst>
              <a:ext uri="{FF2B5EF4-FFF2-40B4-BE49-F238E27FC236}">
                <a16:creationId xmlns:a16="http://schemas.microsoft.com/office/drawing/2014/main" id="{4566A5A0-EFA9-4615-8E2C-6AE69AC841F2}"/>
              </a:ext>
            </a:extLst>
          </p:cNvPr>
          <p:cNvSpPr txBox="1">
            <a:spLocks/>
          </p:cNvSpPr>
          <p:nvPr/>
        </p:nvSpPr>
        <p:spPr>
          <a:xfrm>
            <a:off x="533400" y="1600200"/>
            <a:ext cx="11277600" cy="435133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All results are carried out on the </a:t>
            </a:r>
            <a:r>
              <a:rPr lang="en-US" b="1" dirty="0"/>
              <a:t>single-machine single-GPU </a:t>
            </a:r>
            <a:r>
              <a:rPr lang="en-US" dirty="0"/>
              <a:t>environment </a:t>
            </a:r>
          </a:p>
          <a:p>
            <a:r>
              <a:rPr lang="en-US" dirty="0"/>
              <a:t>OS: Ubuntu 16.04</a:t>
            </a:r>
          </a:p>
          <a:p>
            <a:r>
              <a:rPr lang="en-US" dirty="0"/>
              <a:t>Libraries: CUDA 9, </a:t>
            </a:r>
            <a:r>
              <a:rPr lang="en-US" dirty="0" err="1"/>
              <a:t>cuDNN</a:t>
            </a:r>
            <a:r>
              <a:rPr lang="en-US" dirty="0"/>
              <a:t> 7</a:t>
            </a:r>
          </a:p>
          <a:p>
            <a:r>
              <a:rPr lang="en-US" altLang="zh-CN" dirty="0"/>
              <a:t>Frameworks: TensorFlow v1.8, </a:t>
            </a:r>
            <a:r>
              <a:rPr lang="en-US" altLang="zh-CN" dirty="0" err="1"/>
              <a:t>MXNet</a:t>
            </a:r>
            <a:r>
              <a:rPr lang="en-US" altLang="zh-CN" dirty="0"/>
              <a:t> v1.1.0, </a:t>
            </a:r>
            <a:r>
              <a:rPr lang="en-US" altLang="zh-CN" dirty="0" err="1"/>
              <a:t>PyTorch</a:t>
            </a:r>
            <a:r>
              <a:rPr lang="en-US" altLang="zh-CN" dirty="0"/>
              <a:t> v0.4.0, CNTK v2.0</a:t>
            </a:r>
          </a:p>
          <a:p>
            <a:r>
              <a:rPr lang="en-US" dirty="0"/>
              <a:t>GPUs: Quadro P4000, 1080 </a:t>
            </a:r>
            <a:r>
              <a:rPr lang="en-US" dirty="0" err="1"/>
              <a:t>Ti</a:t>
            </a:r>
            <a:r>
              <a:rPr lang="en-US" dirty="0"/>
              <a:t>, Titan </a:t>
            </a:r>
            <a:r>
              <a:rPr lang="en-US" dirty="0" err="1"/>
              <a:t>Xp</a:t>
            </a:r>
            <a:r>
              <a:rPr lang="en-US" dirty="0"/>
              <a:t>, P100, 2080 </a:t>
            </a:r>
            <a:r>
              <a:rPr lang="en-US" dirty="0" err="1"/>
              <a:t>Ti</a:t>
            </a:r>
            <a:r>
              <a:rPr lang="en-US" dirty="0"/>
              <a:t>, Titan V, V100</a:t>
            </a:r>
          </a:p>
          <a:p>
            <a:r>
              <a:rPr lang="en-US" dirty="0"/>
              <a:t>CPU: 28-core Intel Xeon E5-2680</a:t>
            </a:r>
          </a:p>
          <a:p>
            <a:r>
              <a:rPr lang="en-US" dirty="0"/>
              <a:t>Networking: 1Gb/s ethernet, 100Gb/s </a:t>
            </a:r>
            <a:r>
              <a:rPr lang="en-US" dirty="0" err="1"/>
              <a:t>infiniband</a:t>
            </a:r>
            <a:r>
              <a:rPr lang="en-US" dirty="0"/>
              <a:t>, 12GB/s PCIe</a:t>
            </a:r>
          </a:p>
        </p:txBody>
      </p:sp>
    </p:spTree>
    <p:extLst>
      <p:ext uri="{BB962C8B-B14F-4D97-AF65-F5344CB8AC3E}">
        <p14:creationId xmlns:p14="http://schemas.microsoft.com/office/powerpoint/2010/main" val="2088068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558C-35D9-481D-985E-460A79ABEBEF}"/>
              </a:ext>
            </a:extLst>
          </p:cNvPr>
          <p:cNvSpPr>
            <a:spLocks noGrp="1"/>
          </p:cNvSpPr>
          <p:nvPr>
            <p:ph type="title"/>
          </p:nvPr>
        </p:nvSpPr>
        <p:spPr/>
        <p:txBody>
          <a:bodyPr/>
          <a:lstStyle/>
          <a:p>
            <a:r>
              <a:rPr lang="en-US" dirty="0">
                <a:cs typeface="Times New Roman" panose="02020603050405020304" pitchFamily="18" charset="0"/>
              </a:rPr>
              <a:t>Results: Training Quality</a:t>
            </a:r>
          </a:p>
        </p:txBody>
      </p:sp>
      <p:sp>
        <p:nvSpPr>
          <p:cNvPr id="10" name="Slide Number Placeholder 9">
            <a:extLst>
              <a:ext uri="{FF2B5EF4-FFF2-40B4-BE49-F238E27FC236}">
                <a16:creationId xmlns:a16="http://schemas.microsoft.com/office/drawing/2014/main" id="{FA3E55DF-AA6A-416A-BEAF-742951CF0D24}"/>
              </a:ext>
            </a:extLst>
          </p:cNvPr>
          <p:cNvSpPr>
            <a:spLocks noGrp="1"/>
          </p:cNvSpPr>
          <p:nvPr>
            <p:ph type="sldNum" sz="quarter" idx="12"/>
          </p:nvPr>
        </p:nvSpPr>
        <p:spPr/>
        <p:txBody>
          <a:bodyPr/>
          <a:lstStyle/>
          <a:p>
            <a:fld id="{036768EE-A168-463D-A24D-1182DC08276E}" type="slidenum">
              <a:rPr lang="zh-CN" altLang="en-US" smtClean="0"/>
              <a:t>27</a:t>
            </a:fld>
            <a:endParaRPr lang="zh-CN" altLang="en-US"/>
          </a:p>
        </p:txBody>
      </p:sp>
      <p:graphicFrame>
        <p:nvGraphicFramePr>
          <p:cNvPr id="8" name="Chart 7">
            <a:extLst>
              <a:ext uri="{FF2B5EF4-FFF2-40B4-BE49-F238E27FC236}">
                <a16:creationId xmlns:a16="http://schemas.microsoft.com/office/drawing/2014/main" id="{7E97F913-5303-4C9A-B879-765F0445CFF8}"/>
              </a:ext>
            </a:extLst>
          </p:cNvPr>
          <p:cNvGraphicFramePr>
            <a:graphicFrameLocks/>
          </p:cNvGraphicFramePr>
          <p:nvPr>
            <p:extLst>
              <p:ext uri="{D42A27DB-BD31-4B8C-83A1-F6EECF244321}">
                <p14:modId xmlns:p14="http://schemas.microsoft.com/office/powerpoint/2010/main" val="3633702391"/>
              </p:ext>
            </p:extLst>
          </p:nvPr>
        </p:nvGraphicFramePr>
        <p:xfrm>
          <a:off x="76200" y="1923047"/>
          <a:ext cx="6019800" cy="3525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6D28E569-4DD9-4205-A3CD-38A20CBCAF41}"/>
              </a:ext>
            </a:extLst>
          </p:cNvPr>
          <p:cNvGraphicFramePr>
            <a:graphicFrameLocks/>
          </p:cNvGraphicFramePr>
          <p:nvPr>
            <p:extLst>
              <p:ext uri="{D42A27DB-BD31-4B8C-83A1-F6EECF244321}">
                <p14:modId xmlns:p14="http://schemas.microsoft.com/office/powerpoint/2010/main" val="2140491354"/>
              </p:ext>
            </p:extLst>
          </p:nvPr>
        </p:nvGraphicFramePr>
        <p:xfrm>
          <a:off x="5943600" y="1808747"/>
          <a:ext cx="6019800" cy="3525253"/>
        </p:xfrm>
        <a:graphic>
          <a:graphicData uri="http://schemas.openxmlformats.org/drawingml/2006/chart">
            <c:chart xmlns:c="http://schemas.openxmlformats.org/drawingml/2006/chart" xmlns:r="http://schemas.openxmlformats.org/officeDocument/2006/relationships" r:id="rId4"/>
          </a:graphicData>
        </a:graphic>
      </p:graphicFrame>
      <p:sp>
        <p:nvSpPr>
          <p:cNvPr id="13" name="Rounded Rectangle 467">
            <a:extLst>
              <a:ext uri="{FF2B5EF4-FFF2-40B4-BE49-F238E27FC236}">
                <a16:creationId xmlns:a16="http://schemas.microsoft.com/office/drawing/2014/main" id="{949F29BE-D050-4BAD-86B6-A7E7D984C6AE}"/>
              </a:ext>
            </a:extLst>
          </p:cNvPr>
          <p:cNvSpPr/>
          <p:nvPr/>
        </p:nvSpPr>
        <p:spPr>
          <a:xfrm>
            <a:off x="3543300" y="5725109"/>
            <a:ext cx="4800600" cy="412965"/>
          </a:xfrm>
          <a:prstGeom prst="roundRect">
            <a:avLst/>
          </a:prstGeom>
          <a:solidFill>
            <a:schemeClr val="bg1">
              <a:lumMod val="95000"/>
            </a:schemeClr>
          </a:solidFill>
          <a:ln w="12700" cap="flat" cmpd="sng" algn="ctr">
            <a:solidFill>
              <a:srgbClr val="54A25F"/>
            </a:solidFill>
            <a:prstDash val="solid"/>
          </a:ln>
          <a:effectLst/>
        </p:spPr>
        <p:txBody>
          <a:bodyPr anchor="ctr"/>
          <a:lstStyle/>
          <a:p>
            <a:pPr defTabSz="914400">
              <a:defRPr/>
            </a:pPr>
            <a:r>
              <a:rPr lang="en-US" sz="2400" b="1" i="1" kern="0" dirty="0">
                <a:solidFill>
                  <a:srgbClr val="54A25F"/>
                </a:solidFill>
                <a:latin typeface="+mj-lt"/>
              </a:rPr>
              <a:t>Expected training accuracy reached</a:t>
            </a:r>
            <a:endParaRPr kumimoji="0" lang="en-US" sz="2400" b="1" i="1" u="none" strike="noStrike" kern="0" cap="none" spc="0" normalizeH="0" baseline="0" noProof="0" dirty="0">
              <a:ln>
                <a:noFill/>
              </a:ln>
              <a:solidFill>
                <a:srgbClr val="54A25F"/>
              </a:solidFill>
              <a:effectLst/>
              <a:uLnTx/>
              <a:uFillTx/>
              <a:latin typeface="+mj-lt"/>
            </a:endParaRPr>
          </a:p>
        </p:txBody>
      </p:sp>
    </p:spTree>
    <p:extLst>
      <p:ext uri="{BB962C8B-B14F-4D97-AF65-F5344CB8AC3E}">
        <p14:creationId xmlns:p14="http://schemas.microsoft.com/office/powerpoint/2010/main" val="29099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Graphic spid="12" grpId="0">
        <p:bldAsOne/>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F0F94F-2493-482C-8A83-5E20EB698E81}"/>
              </a:ext>
            </a:extLst>
          </p:cNvPr>
          <p:cNvSpPr>
            <a:spLocks noGrp="1"/>
          </p:cNvSpPr>
          <p:nvPr>
            <p:ph type="title"/>
          </p:nvPr>
        </p:nvSpPr>
        <p:spPr/>
        <p:txBody>
          <a:bodyPr/>
          <a:lstStyle/>
          <a:p>
            <a:r>
              <a:rPr lang="en-US" dirty="0">
                <a:cs typeface="Times New Roman" panose="02020603050405020304" pitchFamily="18" charset="0"/>
              </a:rPr>
              <a:t>Results: Throughput</a:t>
            </a:r>
          </a:p>
        </p:txBody>
      </p:sp>
      <p:sp>
        <p:nvSpPr>
          <p:cNvPr id="3" name="Slide Number Placeholder 2">
            <a:extLst>
              <a:ext uri="{FF2B5EF4-FFF2-40B4-BE49-F238E27FC236}">
                <a16:creationId xmlns:a16="http://schemas.microsoft.com/office/drawing/2014/main" id="{3E8C601D-618C-47AB-A625-D1EFA1B63BAD}"/>
              </a:ext>
            </a:extLst>
          </p:cNvPr>
          <p:cNvSpPr>
            <a:spLocks noGrp="1"/>
          </p:cNvSpPr>
          <p:nvPr>
            <p:ph type="sldNum" sz="quarter" idx="12"/>
          </p:nvPr>
        </p:nvSpPr>
        <p:spPr/>
        <p:txBody>
          <a:bodyPr/>
          <a:lstStyle/>
          <a:p>
            <a:fld id="{036768EE-A168-463D-A24D-1182DC08276E}" type="slidenum">
              <a:rPr lang="zh-CN" altLang="en-US" smtClean="0"/>
              <a:t>28</a:t>
            </a:fld>
            <a:endParaRPr lang="zh-CN" altLang="en-US"/>
          </a:p>
        </p:txBody>
      </p:sp>
      <p:graphicFrame>
        <p:nvGraphicFramePr>
          <p:cNvPr id="9" name="Chart 8">
            <a:extLst>
              <a:ext uri="{FF2B5EF4-FFF2-40B4-BE49-F238E27FC236}">
                <a16:creationId xmlns:a16="http://schemas.microsoft.com/office/drawing/2014/main" id="{170999E7-9414-4A01-A25C-0F68A79DFF62}"/>
              </a:ext>
            </a:extLst>
          </p:cNvPr>
          <p:cNvGraphicFramePr>
            <a:graphicFrameLocks/>
          </p:cNvGraphicFramePr>
          <p:nvPr>
            <p:extLst>
              <p:ext uri="{D42A27DB-BD31-4B8C-83A1-F6EECF244321}">
                <p14:modId xmlns:p14="http://schemas.microsoft.com/office/powerpoint/2010/main" val="561917391"/>
              </p:ext>
            </p:extLst>
          </p:nvPr>
        </p:nvGraphicFramePr>
        <p:xfrm>
          <a:off x="228600" y="1866900"/>
          <a:ext cx="58674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467">
            <a:extLst>
              <a:ext uri="{FF2B5EF4-FFF2-40B4-BE49-F238E27FC236}">
                <a16:creationId xmlns:a16="http://schemas.microsoft.com/office/drawing/2014/main" id="{3EE6BA09-E448-4D90-B770-733105267CA2}"/>
              </a:ext>
            </a:extLst>
          </p:cNvPr>
          <p:cNvSpPr/>
          <p:nvPr/>
        </p:nvSpPr>
        <p:spPr>
          <a:xfrm>
            <a:off x="2895600" y="5567946"/>
            <a:ext cx="7294422" cy="922631"/>
          </a:xfrm>
          <a:prstGeom prst="roundRect">
            <a:avLst/>
          </a:prstGeom>
          <a:solidFill>
            <a:schemeClr val="bg1">
              <a:lumMod val="95000"/>
            </a:schemeClr>
          </a:solidFill>
          <a:ln w="12700" cap="flat" cmpd="sng" algn="ctr">
            <a:solidFill>
              <a:srgbClr val="54A25F"/>
            </a:solidFill>
            <a:prstDash val="solid"/>
          </a:ln>
          <a:effectLst/>
        </p:spPr>
        <p:txBody>
          <a:bodyPr anchor="ctr"/>
          <a:lstStyle/>
          <a:p>
            <a:pPr defTabSz="914400">
              <a:defRPr/>
            </a:pPr>
            <a:r>
              <a:rPr lang="en-US" sz="2400" b="1" i="1" kern="0" dirty="0">
                <a:solidFill>
                  <a:srgbClr val="54A25F"/>
                </a:solidFill>
                <a:latin typeface="+mj-lt"/>
              </a:rPr>
              <a:t>Mini-batch size matters for training throughput</a:t>
            </a:r>
          </a:p>
          <a:p>
            <a:pPr defTabSz="914400">
              <a:defRPr/>
            </a:pPr>
            <a:r>
              <a:rPr kumimoji="0" lang="en-US" sz="2400" b="1" i="1" u="none" strike="noStrike" kern="0" cap="none" spc="0" normalizeH="0" baseline="0" noProof="0" dirty="0">
                <a:ln>
                  <a:noFill/>
                </a:ln>
                <a:solidFill>
                  <a:srgbClr val="54A25F"/>
                </a:solidFill>
                <a:effectLst/>
                <a:uLnTx/>
                <a:uFillTx/>
                <a:latin typeface="+mj-lt"/>
              </a:rPr>
              <a:t>Performance improves</a:t>
            </a:r>
            <a:r>
              <a:rPr kumimoji="0" lang="en-US" sz="2400" b="1" i="1" u="none" strike="noStrike" kern="0" cap="none" spc="0" normalizeH="0" noProof="0" dirty="0">
                <a:ln>
                  <a:noFill/>
                </a:ln>
                <a:solidFill>
                  <a:srgbClr val="54A25F"/>
                </a:solidFill>
                <a:effectLst/>
                <a:uLnTx/>
                <a:uFillTx/>
                <a:latin typeface="+mj-lt"/>
              </a:rPr>
              <a:t> with larger mini-batches</a:t>
            </a:r>
            <a:endParaRPr kumimoji="0" lang="en-US" sz="2400" b="1" i="1" u="none" strike="noStrike" kern="0" cap="none" spc="0" normalizeH="0" baseline="0" noProof="0" dirty="0">
              <a:ln>
                <a:noFill/>
              </a:ln>
              <a:solidFill>
                <a:srgbClr val="54A25F"/>
              </a:solidFill>
              <a:effectLst/>
              <a:uLnTx/>
              <a:uFillTx/>
              <a:latin typeface="+mj-lt"/>
            </a:endParaRPr>
          </a:p>
        </p:txBody>
      </p:sp>
      <p:graphicFrame>
        <p:nvGraphicFramePr>
          <p:cNvPr id="11" name="Chart 10">
            <a:extLst>
              <a:ext uri="{FF2B5EF4-FFF2-40B4-BE49-F238E27FC236}">
                <a16:creationId xmlns:a16="http://schemas.microsoft.com/office/drawing/2014/main" id="{AF44A1FA-302A-4FA7-A8CA-825C4DAE9EA7}"/>
              </a:ext>
            </a:extLst>
          </p:cNvPr>
          <p:cNvGraphicFramePr>
            <a:graphicFrameLocks/>
          </p:cNvGraphicFramePr>
          <p:nvPr>
            <p:extLst>
              <p:ext uri="{D42A27DB-BD31-4B8C-83A1-F6EECF244321}">
                <p14:modId xmlns:p14="http://schemas.microsoft.com/office/powerpoint/2010/main" val="3023559976"/>
              </p:ext>
            </p:extLst>
          </p:nvPr>
        </p:nvGraphicFramePr>
        <p:xfrm>
          <a:off x="6545620" y="2077532"/>
          <a:ext cx="5341580" cy="30659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811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8" grpId="0" animBg="1"/>
      <p:bldGraphic spid="11"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D1D0-F40A-4D8A-A225-D313D535BE77}"/>
              </a:ext>
            </a:extLst>
          </p:cNvPr>
          <p:cNvSpPr>
            <a:spLocks noGrp="1"/>
          </p:cNvSpPr>
          <p:nvPr>
            <p:ph type="title"/>
          </p:nvPr>
        </p:nvSpPr>
        <p:spPr/>
        <p:txBody>
          <a:bodyPr/>
          <a:lstStyle/>
          <a:p>
            <a:r>
              <a:rPr lang="en-US" dirty="0">
                <a:cs typeface="Times New Roman" panose="02020603050405020304" pitchFamily="18" charset="0"/>
              </a:rPr>
              <a:t>Results: Throughput Diversity</a:t>
            </a:r>
            <a:endParaRPr lang="en-US" dirty="0"/>
          </a:p>
        </p:txBody>
      </p:sp>
      <p:sp>
        <p:nvSpPr>
          <p:cNvPr id="5" name="Slide Number Placeholder 4">
            <a:extLst>
              <a:ext uri="{FF2B5EF4-FFF2-40B4-BE49-F238E27FC236}">
                <a16:creationId xmlns:a16="http://schemas.microsoft.com/office/drawing/2014/main" id="{622E81D0-D437-4172-AC8A-6197B2835389}"/>
              </a:ext>
            </a:extLst>
          </p:cNvPr>
          <p:cNvSpPr>
            <a:spLocks noGrp="1"/>
          </p:cNvSpPr>
          <p:nvPr>
            <p:ph type="sldNum" sz="quarter" idx="12"/>
          </p:nvPr>
        </p:nvSpPr>
        <p:spPr/>
        <p:txBody>
          <a:bodyPr/>
          <a:lstStyle/>
          <a:p>
            <a:fld id="{036768EE-A168-463D-A24D-1182DC08276E}" type="slidenum">
              <a:rPr lang="zh-CN" altLang="en-US" smtClean="0"/>
              <a:t>29</a:t>
            </a:fld>
            <a:endParaRPr lang="zh-CN" altLang="en-US"/>
          </a:p>
        </p:txBody>
      </p:sp>
      <p:graphicFrame>
        <p:nvGraphicFramePr>
          <p:cNvPr id="14" name="Chart 13">
            <a:extLst>
              <a:ext uri="{FF2B5EF4-FFF2-40B4-BE49-F238E27FC236}">
                <a16:creationId xmlns:a16="http://schemas.microsoft.com/office/drawing/2014/main" id="{3D1287B4-1075-43EB-B1C2-F97D6DD762E1}"/>
              </a:ext>
            </a:extLst>
          </p:cNvPr>
          <p:cNvGraphicFramePr>
            <a:graphicFrameLocks/>
          </p:cNvGraphicFramePr>
          <p:nvPr>
            <p:extLst>
              <p:ext uri="{D42A27DB-BD31-4B8C-83A1-F6EECF244321}">
                <p14:modId xmlns:p14="http://schemas.microsoft.com/office/powerpoint/2010/main" val="2202475043"/>
              </p:ext>
            </p:extLst>
          </p:nvPr>
        </p:nvGraphicFramePr>
        <p:xfrm>
          <a:off x="152400" y="1702550"/>
          <a:ext cx="5493981" cy="3259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579F3057-9BA6-4C59-A9FC-306F6CFAA29E}"/>
              </a:ext>
            </a:extLst>
          </p:cNvPr>
          <p:cNvGraphicFramePr>
            <a:graphicFrameLocks/>
          </p:cNvGraphicFramePr>
          <p:nvPr>
            <p:extLst>
              <p:ext uri="{D42A27DB-BD31-4B8C-83A1-F6EECF244321}">
                <p14:modId xmlns:p14="http://schemas.microsoft.com/office/powerpoint/2010/main" val="2461642111"/>
              </p:ext>
            </p:extLst>
          </p:nvPr>
        </p:nvGraphicFramePr>
        <p:xfrm>
          <a:off x="6096000" y="1676400"/>
          <a:ext cx="4975297" cy="3285664"/>
        </p:xfrm>
        <a:graphic>
          <a:graphicData uri="http://schemas.openxmlformats.org/drawingml/2006/chart">
            <c:chart xmlns:c="http://schemas.openxmlformats.org/drawingml/2006/chart" xmlns:r="http://schemas.openxmlformats.org/officeDocument/2006/relationships" r:id="rId4"/>
          </a:graphicData>
        </a:graphic>
      </p:graphicFrame>
      <p:sp>
        <p:nvSpPr>
          <p:cNvPr id="9" name="Rounded Rectangle 467">
            <a:extLst>
              <a:ext uri="{FF2B5EF4-FFF2-40B4-BE49-F238E27FC236}">
                <a16:creationId xmlns:a16="http://schemas.microsoft.com/office/drawing/2014/main" id="{580A0F1D-A420-464C-B6F2-6E8471A44E8E}"/>
              </a:ext>
            </a:extLst>
          </p:cNvPr>
          <p:cNvSpPr/>
          <p:nvPr/>
        </p:nvSpPr>
        <p:spPr>
          <a:xfrm>
            <a:off x="609600" y="5220826"/>
            <a:ext cx="10972800" cy="922631"/>
          </a:xfrm>
          <a:prstGeom prst="roundRect">
            <a:avLst/>
          </a:prstGeom>
          <a:solidFill>
            <a:schemeClr val="bg1">
              <a:lumMod val="95000"/>
            </a:schemeClr>
          </a:solidFill>
          <a:ln w="12700" cap="flat" cmpd="sng" algn="ctr">
            <a:solidFill>
              <a:srgbClr val="54A25F"/>
            </a:solidFill>
            <a:prstDash val="solid"/>
          </a:ln>
          <a:effectLst/>
        </p:spPr>
        <p:txBody>
          <a:bodyPr anchor="ctr"/>
          <a:lstStyle/>
          <a:p>
            <a:pPr defTabSz="914400">
              <a:defRPr/>
            </a:pPr>
            <a:r>
              <a:rPr kumimoji="0" lang="en-US" sz="2400" b="1" i="1" u="none" strike="noStrike" kern="0" cap="none" spc="0" normalizeH="0" baseline="0" noProof="0" dirty="0">
                <a:ln>
                  <a:noFill/>
                </a:ln>
                <a:solidFill>
                  <a:srgbClr val="54A25F"/>
                </a:solidFill>
                <a:effectLst/>
                <a:uLnTx/>
                <a:uFillTx/>
                <a:latin typeface="+mj-lt"/>
              </a:rPr>
              <a:t>Performance</a:t>
            </a:r>
            <a:r>
              <a:rPr kumimoji="0" lang="en-US" sz="2400" b="1" i="1" u="none" strike="noStrike" kern="0" cap="none" spc="0" normalizeH="0" noProof="0" dirty="0">
                <a:ln>
                  <a:noFill/>
                </a:ln>
                <a:solidFill>
                  <a:srgbClr val="54A25F"/>
                </a:solidFill>
                <a:effectLst/>
                <a:uLnTx/>
                <a:uFillTx/>
                <a:latin typeface="+mj-lt"/>
              </a:rPr>
              <a:t> of RNN-based models does not saturate within GPU memory budget</a:t>
            </a:r>
            <a:endParaRPr kumimoji="0" lang="en-US" sz="2400" b="1" i="1" u="none" strike="noStrike" kern="0" cap="none" spc="0" normalizeH="0" baseline="0" noProof="0" dirty="0">
              <a:ln>
                <a:noFill/>
              </a:ln>
              <a:solidFill>
                <a:srgbClr val="54A25F"/>
              </a:solidFill>
              <a:effectLst/>
              <a:uLnTx/>
              <a:uFillTx/>
              <a:latin typeface="+mj-lt"/>
            </a:endParaRPr>
          </a:p>
        </p:txBody>
      </p:sp>
    </p:spTree>
    <p:extLst>
      <p:ext uri="{BB962C8B-B14F-4D97-AF65-F5344CB8AC3E}">
        <p14:creationId xmlns:p14="http://schemas.microsoft.com/office/powerpoint/2010/main" val="27385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11430000" cy="1981200"/>
          </a:xfrm>
        </p:spPr>
        <p:txBody>
          <a:bodyPr>
            <a:normAutofit/>
          </a:bodyPr>
          <a:lstStyle/>
          <a:p>
            <a:r>
              <a:rPr lang="en-US" dirty="0"/>
              <a:t>1. Machine Learning Benchmarking and Analysis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a:t>
            </a:fld>
            <a:endParaRPr lang="en-US" altLang="en-US" dirty="0"/>
          </a:p>
        </p:txBody>
      </p:sp>
      <p:pic>
        <p:nvPicPr>
          <p:cNvPr id="3076" name="Picture 4" descr="Image title">
            <a:extLst>
              <a:ext uri="{FF2B5EF4-FFF2-40B4-BE49-F238E27FC236}">
                <a16:creationId xmlns:a16="http://schemas.microsoft.com/office/drawing/2014/main" id="{CBDEFD02-E3A9-4A3E-BBF4-961A5D954C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237847"/>
            <a:ext cx="3276600" cy="23564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iiswc.org/iiswc2018/iiswc_2018.jpg">
            <a:extLst>
              <a:ext uri="{FF2B5EF4-FFF2-40B4-BE49-F238E27FC236}">
                <a16:creationId xmlns:a16="http://schemas.microsoft.com/office/drawing/2014/main" id="{A64BE920-246C-4BF6-9E22-EDB2498BF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638243"/>
            <a:ext cx="1452281" cy="195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879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3C4DF2-53D3-4A74-9D63-D0C996C158EB}"/>
              </a:ext>
            </a:extLst>
          </p:cNvPr>
          <p:cNvSpPr>
            <a:spLocks noGrp="1"/>
          </p:cNvSpPr>
          <p:nvPr>
            <p:ph type="title"/>
          </p:nvPr>
        </p:nvSpPr>
        <p:spPr/>
        <p:txBody>
          <a:bodyPr/>
          <a:lstStyle/>
          <a:p>
            <a:r>
              <a:rPr lang="en-US" dirty="0">
                <a:cs typeface="Times New Roman" panose="02020603050405020304" pitchFamily="18" charset="0"/>
              </a:rPr>
              <a:t>Results Analysis: GPU Compute Utilization</a:t>
            </a:r>
          </a:p>
        </p:txBody>
      </p:sp>
      <p:sp>
        <p:nvSpPr>
          <p:cNvPr id="3" name="Slide Number Placeholder 2">
            <a:extLst>
              <a:ext uri="{FF2B5EF4-FFF2-40B4-BE49-F238E27FC236}">
                <a16:creationId xmlns:a16="http://schemas.microsoft.com/office/drawing/2014/main" id="{3B382362-76FB-43BF-BE0B-95628A494681}"/>
              </a:ext>
            </a:extLst>
          </p:cNvPr>
          <p:cNvSpPr>
            <a:spLocks noGrp="1"/>
          </p:cNvSpPr>
          <p:nvPr>
            <p:ph type="sldNum" sz="quarter" idx="12"/>
          </p:nvPr>
        </p:nvSpPr>
        <p:spPr/>
        <p:txBody>
          <a:bodyPr/>
          <a:lstStyle/>
          <a:p>
            <a:fld id="{036768EE-A168-463D-A24D-1182DC08276E}" type="slidenum">
              <a:rPr lang="zh-CN" altLang="en-US" smtClean="0"/>
              <a:t>30</a:t>
            </a:fld>
            <a:endParaRPr lang="zh-CN" altLang="en-US"/>
          </a:p>
        </p:txBody>
      </p:sp>
      <p:graphicFrame>
        <p:nvGraphicFramePr>
          <p:cNvPr id="9" name="Chart 8">
            <a:extLst>
              <a:ext uri="{FF2B5EF4-FFF2-40B4-BE49-F238E27FC236}">
                <a16:creationId xmlns:a16="http://schemas.microsoft.com/office/drawing/2014/main" id="{46AA75A7-815E-4F69-8838-AD1AC5A74C97}"/>
              </a:ext>
            </a:extLst>
          </p:cNvPr>
          <p:cNvGraphicFramePr>
            <a:graphicFrameLocks/>
          </p:cNvGraphicFramePr>
          <p:nvPr>
            <p:extLst>
              <p:ext uri="{D42A27DB-BD31-4B8C-83A1-F6EECF244321}">
                <p14:modId xmlns:p14="http://schemas.microsoft.com/office/powerpoint/2010/main" val="2089376415"/>
              </p:ext>
            </p:extLst>
          </p:nvPr>
        </p:nvGraphicFramePr>
        <p:xfrm>
          <a:off x="6545621" y="1707453"/>
          <a:ext cx="5493979" cy="33326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B7EC7033-41A0-4A75-829E-F65741FE5D73}"/>
              </a:ext>
            </a:extLst>
          </p:cNvPr>
          <p:cNvGraphicFramePr>
            <a:graphicFrameLocks/>
          </p:cNvGraphicFramePr>
          <p:nvPr>
            <p:extLst>
              <p:ext uri="{D42A27DB-BD31-4B8C-83A1-F6EECF244321}">
                <p14:modId xmlns:p14="http://schemas.microsoft.com/office/powerpoint/2010/main" val="4003426945"/>
              </p:ext>
            </p:extLst>
          </p:nvPr>
        </p:nvGraphicFramePr>
        <p:xfrm>
          <a:off x="152399" y="1709485"/>
          <a:ext cx="6629401" cy="3332668"/>
        </p:xfrm>
        <a:graphic>
          <a:graphicData uri="http://schemas.openxmlformats.org/drawingml/2006/chart">
            <c:chart xmlns:c="http://schemas.openxmlformats.org/drawingml/2006/chart" xmlns:r="http://schemas.openxmlformats.org/officeDocument/2006/relationships" r:id="rId4"/>
          </a:graphicData>
        </a:graphic>
      </p:graphicFrame>
      <p:sp>
        <p:nvSpPr>
          <p:cNvPr id="8" name="Rounded Rectangle 467">
            <a:extLst>
              <a:ext uri="{FF2B5EF4-FFF2-40B4-BE49-F238E27FC236}">
                <a16:creationId xmlns:a16="http://schemas.microsoft.com/office/drawing/2014/main" id="{E5EDF483-35DE-480B-8934-D4F8193CC77A}"/>
              </a:ext>
            </a:extLst>
          </p:cNvPr>
          <p:cNvSpPr/>
          <p:nvPr/>
        </p:nvSpPr>
        <p:spPr>
          <a:xfrm>
            <a:off x="2438400" y="5334000"/>
            <a:ext cx="7696200" cy="412965"/>
          </a:xfrm>
          <a:prstGeom prst="roundRect">
            <a:avLst/>
          </a:prstGeom>
          <a:solidFill>
            <a:schemeClr val="bg1">
              <a:lumMod val="95000"/>
            </a:schemeClr>
          </a:solidFill>
          <a:ln w="12700" cap="flat" cmpd="sng" algn="ctr">
            <a:solidFill>
              <a:srgbClr val="54A25F"/>
            </a:solidFill>
            <a:prstDash val="solid"/>
          </a:ln>
          <a:effectLst/>
        </p:spPr>
        <p:txBody>
          <a:bodyPr anchor="ctr"/>
          <a:lstStyle/>
          <a:p>
            <a:pPr defTabSz="914400">
              <a:defRPr/>
            </a:pPr>
            <a:r>
              <a:rPr lang="en-US" sz="2400" b="1" i="1" kern="0" dirty="0">
                <a:solidFill>
                  <a:srgbClr val="54A25F"/>
                </a:solidFill>
                <a:latin typeface="+mj-lt"/>
              </a:rPr>
              <a:t>Mini-batch size should be large enough to keep GPU busy</a:t>
            </a:r>
            <a:endParaRPr kumimoji="0" lang="en-US" sz="2400" b="1" i="1" u="none" strike="noStrike" kern="0" cap="none" spc="0" normalizeH="0" baseline="0" noProof="0" dirty="0">
              <a:ln>
                <a:noFill/>
              </a:ln>
              <a:solidFill>
                <a:srgbClr val="54A25F"/>
              </a:solidFill>
              <a:effectLst/>
              <a:uLnTx/>
              <a:uFillTx/>
              <a:latin typeface="+mj-lt"/>
            </a:endParaRPr>
          </a:p>
        </p:txBody>
      </p:sp>
      <p:sp>
        <p:nvSpPr>
          <p:cNvPr id="11" name="Rounded Rectangle 467">
            <a:extLst>
              <a:ext uri="{FF2B5EF4-FFF2-40B4-BE49-F238E27FC236}">
                <a16:creationId xmlns:a16="http://schemas.microsoft.com/office/drawing/2014/main" id="{279E9C3E-B860-4650-AA8C-04398126F767}"/>
              </a:ext>
            </a:extLst>
          </p:cNvPr>
          <p:cNvSpPr/>
          <p:nvPr/>
        </p:nvSpPr>
        <p:spPr>
          <a:xfrm>
            <a:off x="2438400" y="6102139"/>
            <a:ext cx="7696200" cy="412965"/>
          </a:xfrm>
          <a:prstGeom prst="roundRect">
            <a:avLst/>
          </a:prstGeom>
          <a:solidFill>
            <a:schemeClr val="bg1">
              <a:lumMod val="95000"/>
            </a:schemeClr>
          </a:solidFill>
          <a:ln w="12700" cap="flat" cmpd="sng" algn="ctr">
            <a:solidFill>
              <a:srgbClr val="54A25F"/>
            </a:solidFill>
            <a:prstDash val="solid"/>
          </a:ln>
          <a:effectLst/>
        </p:spPr>
        <p:txBody>
          <a:bodyPr anchor="ctr"/>
          <a:lstStyle/>
          <a:p>
            <a:pPr defTabSz="914400">
              <a:defRPr/>
            </a:pPr>
            <a:r>
              <a:rPr lang="en-US" sz="2400" b="1" i="1" kern="0" dirty="0">
                <a:solidFill>
                  <a:srgbClr val="54A25F"/>
                </a:solidFill>
                <a:latin typeface="+mj-lt"/>
              </a:rPr>
              <a:t>GPU compute utilization is low for LSTM-based models</a:t>
            </a:r>
            <a:endParaRPr kumimoji="0" lang="en-US" sz="2400" b="1" i="1" u="none" strike="noStrike" kern="0" cap="none" spc="0" normalizeH="0" baseline="0" noProof="0" dirty="0">
              <a:ln>
                <a:noFill/>
              </a:ln>
              <a:solidFill>
                <a:srgbClr val="54A25F"/>
              </a:solidFill>
              <a:effectLst/>
              <a:uLnTx/>
              <a:uFillTx/>
              <a:latin typeface="+mj-lt"/>
            </a:endParaRPr>
          </a:p>
        </p:txBody>
      </p:sp>
      <p:sp>
        <p:nvSpPr>
          <p:cNvPr id="4" name="TextBox 3">
            <a:extLst>
              <a:ext uri="{FF2B5EF4-FFF2-40B4-BE49-F238E27FC236}">
                <a16:creationId xmlns:a16="http://schemas.microsoft.com/office/drawing/2014/main" id="{274B57A3-43B4-4B53-9F99-5096F27DECAD}"/>
              </a:ext>
            </a:extLst>
          </p:cNvPr>
          <p:cNvSpPr txBox="1"/>
          <p:nvPr/>
        </p:nvSpPr>
        <p:spPr>
          <a:xfrm>
            <a:off x="3505200" y="3429000"/>
            <a:ext cx="457200" cy="276999"/>
          </a:xfrm>
          <a:prstGeom prst="rect">
            <a:avLst/>
          </a:prstGeom>
          <a:solidFill>
            <a:schemeClr val="bg1"/>
          </a:solidFill>
        </p:spPr>
        <p:txBody>
          <a:bodyPr wrap="square" rtlCol="0">
            <a:spAutoFit/>
          </a:bodyPr>
          <a:lstStyle/>
          <a:p>
            <a:endParaRPr lang="en-CA" sz="1200" dirty="0"/>
          </a:p>
        </p:txBody>
      </p:sp>
    </p:spTree>
    <p:extLst>
      <p:ext uri="{BB962C8B-B14F-4D97-AF65-F5344CB8AC3E}">
        <p14:creationId xmlns:p14="http://schemas.microsoft.com/office/powerpoint/2010/main" val="208438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P spid="8"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718B75-0814-4439-BE59-75462C480D4F}"/>
              </a:ext>
            </a:extLst>
          </p:cNvPr>
          <p:cNvSpPr>
            <a:spLocks noGrp="1"/>
          </p:cNvSpPr>
          <p:nvPr>
            <p:ph type="title"/>
          </p:nvPr>
        </p:nvSpPr>
        <p:spPr/>
        <p:txBody>
          <a:bodyPr/>
          <a:lstStyle/>
          <a:p>
            <a:r>
              <a:rPr lang="en-US" dirty="0">
                <a:cs typeface="Times New Roman" panose="02020603050405020304" pitchFamily="18" charset="0"/>
              </a:rPr>
              <a:t>Results Analysis: GPU FP32 Utilization</a:t>
            </a:r>
          </a:p>
        </p:txBody>
      </p:sp>
      <p:sp>
        <p:nvSpPr>
          <p:cNvPr id="3" name="Slide Number Placeholder 2">
            <a:extLst>
              <a:ext uri="{FF2B5EF4-FFF2-40B4-BE49-F238E27FC236}">
                <a16:creationId xmlns:a16="http://schemas.microsoft.com/office/drawing/2014/main" id="{9E76F39B-8A4D-4CB2-8FC5-CE658A1711FC}"/>
              </a:ext>
            </a:extLst>
          </p:cNvPr>
          <p:cNvSpPr>
            <a:spLocks noGrp="1"/>
          </p:cNvSpPr>
          <p:nvPr>
            <p:ph type="sldNum" sz="quarter" idx="12"/>
          </p:nvPr>
        </p:nvSpPr>
        <p:spPr/>
        <p:txBody>
          <a:bodyPr/>
          <a:lstStyle/>
          <a:p>
            <a:fld id="{036768EE-A168-463D-A24D-1182DC08276E}" type="slidenum">
              <a:rPr lang="zh-CN" altLang="en-US" smtClean="0"/>
              <a:t>31</a:t>
            </a:fld>
            <a:endParaRPr lang="zh-CN" altLang="en-US"/>
          </a:p>
        </p:txBody>
      </p:sp>
      <p:graphicFrame>
        <p:nvGraphicFramePr>
          <p:cNvPr id="10" name="Chart 9">
            <a:extLst>
              <a:ext uri="{FF2B5EF4-FFF2-40B4-BE49-F238E27FC236}">
                <a16:creationId xmlns:a16="http://schemas.microsoft.com/office/drawing/2014/main" id="{385C81DF-A5E5-4E41-92D9-1B98D5504CEB}"/>
              </a:ext>
            </a:extLst>
          </p:cNvPr>
          <p:cNvGraphicFramePr>
            <a:graphicFrameLocks/>
          </p:cNvGraphicFramePr>
          <p:nvPr>
            <p:extLst>
              <p:ext uri="{D42A27DB-BD31-4B8C-83A1-F6EECF244321}">
                <p14:modId xmlns:p14="http://schemas.microsoft.com/office/powerpoint/2010/main" val="1213528808"/>
              </p:ext>
            </p:extLst>
          </p:nvPr>
        </p:nvGraphicFramePr>
        <p:xfrm>
          <a:off x="6096000" y="2077531"/>
          <a:ext cx="6019800" cy="34088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F32C0AB0-1B47-44E6-936E-861FE001DC3C}"/>
              </a:ext>
            </a:extLst>
          </p:cNvPr>
          <p:cNvGraphicFramePr>
            <a:graphicFrameLocks/>
          </p:cNvGraphicFramePr>
          <p:nvPr>
            <p:extLst>
              <p:ext uri="{D42A27DB-BD31-4B8C-83A1-F6EECF244321}">
                <p14:modId xmlns:p14="http://schemas.microsoft.com/office/powerpoint/2010/main" val="4064872958"/>
              </p:ext>
            </p:extLst>
          </p:nvPr>
        </p:nvGraphicFramePr>
        <p:xfrm>
          <a:off x="76200" y="2075008"/>
          <a:ext cx="6096000" cy="3408869"/>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467">
            <a:extLst>
              <a:ext uri="{FF2B5EF4-FFF2-40B4-BE49-F238E27FC236}">
                <a16:creationId xmlns:a16="http://schemas.microsoft.com/office/drawing/2014/main" id="{78402947-992F-4455-A7D7-E72666E893AE}"/>
              </a:ext>
            </a:extLst>
          </p:cNvPr>
          <p:cNvSpPr/>
          <p:nvPr/>
        </p:nvSpPr>
        <p:spPr>
          <a:xfrm>
            <a:off x="1981200" y="5791200"/>
            <a:ext cx="8686800" cy="412965"/>
          </a:xfrm>
          <a:prstGeom prst="roundRect">
            <a:avLst/>
          </a:prstGeom>
          <a:solidFill>
            <a:schemeClr val="bg1">
              <a:lumMod val="95000"/>
            </a:schemeClr>
          </a:solidFill>
          <a:ln w="12700" cap="flat" cmpd="sng" algn="ctr">
            <a:solidFill>
              <a:srgbClr val="54A25F"/>
            </a:solidFill>
            <a:prstDash val="solid"/>
          </a:ln>
          <a:effectLst/>
        </p:spPr>
        <p:txBody>
          <a:bodyPr anchor="ctr"/>
          <a:lstStyle/>
          <a:p>
            <a:pPr defTabSz="914400">
              <a:defRPr/>
            </a:pPr>
            <a:r>
              <a:rPr lang="en-US" sz="2400" b="1" i="1" kern="0" dirty="0">
                <a:solidFill>
                  <a:srgbClr val="54A25F"/>
                </a:solidFill>
                <a:latin typeface="+mj-lt"/>
              </a:rPr>
              <a:t>Mini-batch size should be large enough to have high FP utilization</a:t>
            </a:r>
            <a:endParaRPr kumimoji="0" lang="en-US" sz="2400" b="1" i="1" u="none" strike="noStrike" kern="0" cap="none" spc="0" normalizeH="0" baseline="0" noProof="0" dirty="0">
              <a:ln>
                <a:noFill/>
              </a:ln>
              <a:solidFill>
                <a:srgbClr val="54A25F"/>
              </a:solidFill>
              <a:effectLst/>
              <a:uLnTx/>
              <a:uFillTx/>
              <a:latin typeface="+mj-lt"/>
            </a:endParaRPr>
          </a:p>
        </p:txBody>
      </p:sp>
    </p:spTree>
    <p:extLst>
      <p:ext uri="{BB962C8B-B14F-4D97-AF65-F5344CB8AC3E}">
        <p14:creationId xmlns:p14="http://schemas.microsoft.com/office/powerpoint/2010/main" val="537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2" grpId="0">
        <p:bldAsOne/>
      </p:bldGraphic>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B95C8A-DB6E-426D-8F61-FDAEC55EE7B2}"/>
              </a:ext>
            </a:extLst>
          </p:cNvPr>
          <p:cNvSpPr>
            <a:spLocks noGrp="1"/>
          </p:cNvSpPr>
          <p:nvPr>
            <p:ph type="title"/>
          </p:nvPr>
        </p:nvSpPr>
        <p:spPr/>
        <p:txBody>
          <a:bodyPr/>
          <a:lstStyle/>
          <a:p>
            <a:r>
              <a:rPr lang="en-US" dirty="0">
                <a:cs typeface="Times New Roman" panose="02020603050405020304" pitchFamily="18" charset="0"/>
              </a:rPr>
              <a:t>Hardware Sensitivity</a:t>
            </a:r>
          </a:p>
        </p:txBody>
      </p:sp>
      <p:sp>
        <p:nvSpPr>
          <p:cNvPr id="3" name="Slide Number Placeholder 2">
            <a:extLst>
              <a:ext uri="{FF2B5EF4-FFF2-40B4-BE49-F238E27FC236}">
                <a16:creationId xmlns:a16="http://schemas.microsoft.com/office/drawing/2014/main" id="{DF999495-5CE5-475B-A457-E93BD211537D}"/>
              </a:ext>
            </a:extLst>
          </p:cNvPr>
          <p:cNvSpPr>
            <a:spLocks noGrp="1"/>
          </p:cNvSpPr>
          <p:nvPr>
            <p:ph type="sldNum" sz="quarter" idx="12"/>
          </p:nvPr>
        </p:nvSpPr>
        <p:spPr/>
        <p:txBody>
          <a:bodyPr/>
          <a:lstStyle/>
          <a:p>
            <a:fld id="{036768EE-A168-463D-A24D-1182DC08276E}" type="slidenum">
              <a:rPr lang="zh-CN" altLang="en-US" smtClean="0"/>
              <a:t>32</a:t>
            </a:fld>
            <a:endParaRPr lang="zh-CN" altLang="en-US"/>
          </a:p>
        </p:txBody>
      </p:sp>
      <p:sp>
        <p:nvSpPr>
          <p:cNvPr id="15" name="Rounded Rectangle 467">
            <a:extLst>
              <a:ext uri="{FF2B5EF4-FFF2-40B4-BE49-F238E27FC236}">
                <a16:creationId xmlns:a16="http://schemas.microsoft.com/office/drawing/2014/main" id="{694225E0-34B8-4A20-B8B0-C1BE8FD1C088}"/>
              </a:ext>
            </a:extLst>
          </p:cNvPr>
          <p:cNvSpPr/>
          <p:nvPr/>
        </p:nvSpPr>
        <p:spPr>
          <a:xfrm>
            <a:off x="5638800" y="4083202"/>
            <a:ext cx="6170484" cy="1371600"/>
          </a:xfrm>
          <a:prstGeom prst="roundRect">
            <a:avLst/>
          </a:prstGeom>
          <a:solidFill>
            <a:schemeClr val="bg1">
              <a:lumMod val="95000"/>
            </a:schemeClr>
          </a:solidFill>
          <a:ln w="12700" cap="flat" cmpd="sng" algn="ctr">
            <a:solidFill>
              <a:srgbClr val="54A25F"/>
            </a:solidFill>
            <a:prstDash val="solid"/>
          </a:ln>
          <a:effectLst/>
        </p:spPr>
        <p:txBody>
          <a:bodyPr anchor="ctr"/>
          <a:lstStyle/>
          <a:p>
            <a:pPr defTabSz="914400">
              <a:defRPr/>
            </a:pPr>
            <a:r>
              <a:rPr lang="en-US" sz="2400" b="1" i="1" kern="0" dirty="0">
                <a:solidFill>
                  <a:srgbClr val="54A25F"/>
                </a:solidFill>
                <a:latin typeface="+mj-lt"/>
              </a:rPr>
              <a:t>Better GPU does NOT always mean better performance and utilization</a:t>
            </a:r>
          </a:p>
          <a:p>
            <a:pPr defTabSz="914400">
              <a:defRPr/>
            </a:pPr>
            <a:r>
              <a:rPr kumimoji="0" lang="en-US" sz="2400" b="1" i="1" u="none" strike="noStrike" kern="0" cap="none" spc="0" normalizeH="0" baseline="0" noProof="0" dirty="0">
                <a:ln>
                  <a:noFill/>
                </a:ln>
                <a:solidFill>
                  <a:srgbClr val="54A25F"/>
                </a:solidFill>
                <a:effectLst/>
                <a:uLnTx/>
                <a:uFillTx/>
                <a:latin typeface="+mj-lt"/>
              </a:rPr>
              <a:t>We</a:t>
            </a:r>
            <a:r>
              <a:rPr kumimoji="0" lang="en-US" sz="2400" b="1" i="1" u="none" strike="noStrike" kern="0" cap="none" spc="0" normalizeH="0" noProof="0" dirty="0">
                <a:ln>
                  <a:noFill/>
                </a:ln>
                <a:solidFill>
                  <a:srgbClr val="54A25F"/>
                </a:solidFill>
                <a:effectLst/>
                <a:uLnTx/>
                <a:uFillTx/>
                <a:latin typeface="+mj-lt"/>
              </a:rPr>
              <a:t> need better system designs and libraries</a:t>
            </a:r>
            <a:endParaRPr kumimoji="0" lang="en-US" sz="2400" b="1" i="1" u="none" strike="noStrike" kern="0" cap="none" spc="0" normalizeH="0" baseline="0" noProof="0" dirty="0">
              <a:ln>
                <a:noFill/>
              </a:ln>
              <a:solidFill>
                <a:srgbClr val="54A25F"/>
              </a:solidFill>
              <a:effectLst/>
              <a:uLnTx/>
              <a:uFillTx/>
              <a:latin typeface="+mj-lt"/>
            </a:endParaRPr>
          </a:p>
        </p:txBody>
      </p:sp>
      <p:graphicFrame>
        <p:nvGraphicFramePr>
          <p:cNvPr id="9" name="Chart 8">
            <a:extLst>
              <a:ext uri="{FF2B5EF4-FFF2-40B4-BE49-F238E27FC236}">
                <a16:creationId xmlns:a16="http://schemas.microsoft.com/office/drawing/2014/main" id="{A785C746-E4B3-4F73-B6C0-50160C06C635}"/>
              </a:ext>
            </a:extLst>
          </p:cNvPr>
          <p:cNvGraphicFramePr>
            <a:graphicFrameLocks/>
          </p:cNvGraphicFramePr>
          <p:nvPr>
            <p:extLst>
              <p:ext uri="{D42A27DB-BD31-4B8C-83A1-F6EECF244321}">
                <p14:modId xmlns:p14="http://schemas.microsoft.com/office/powerpoint/2010/main" val="1992153311"/>
              </p:ext>
            </p:extLst>
          </p:nvPr>
        </p:nvGraphicFramePr>
        <p:xfrm>
          <a:off x="381000" y="1297651"/>
          <a:ext cx="5257800" cy="2393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3BFBAEA2-88C7-4695-99B2-0EF778832731}"/>
              </a:ext>
            </a:extLst>
          </p:cNvPr>
          <p:cNvGraphicFramePr>
            <a:graphicFrameLocks/>
          </p:cNvGraphicFramePr>
          <p:nvPr>
            <p:extLst>
              <p:ext uri="{D42A27DB-BD31-4B8C-83A1-F6EECF244321}">
                <p14:modId xmlns:p14="http://schemas.microsoft.com/office/powerpoint/2010/main" val="1088886374"/>
              </p:ext>
            </p:extLst>
          </p:nvPr>
        </p:nvGraphicFramePr>
        <p:xfrm>
          <a:off x="6021516" y="1297652"/>
          <a:ext cx="5257800" cy="23931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B27B7D10-18AB-4B9B-9014-AE09D699EC8C}"/>
              </a:ext>
            </a:extLst>
          </p:cNvPr>
          <p:cNvGraphicFramePr>
            <a:graphicFrameLocks/>
          </p:cNvGraphicFramePr>
          <p:nvPr>
            <p:extLst>
              <p:ext uri="{D42A27DB-BD31-4B8C-83A1-F6EECF244321}">
                <p14:modId xmlns:p14="http://schemas.microsoft.com/office/powerpoint/2010/main" val="2382518580"/>
              </p:ext>
            </p:extLst>
          </p:nvPr>
        </p:nvGraphicFramePr>
        <p:xfrm>
          <a:off x="228600" y="3690787"/>
          <a:ext cx="5257800" cy="2393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5288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EB3425-3BFF-4146-9D6A-25D944495C39}"/>
              </a:ext>
            </a:extLst>
          </p:cNvPr>
          <p:cNvSpPr>
            <a:spLocks noGrp="1"/>
          </p:cNvSpPr>
          <p:nvPr>
            <p:ph type="title"/>
          </p:nvPr>
        </p:nvSpPr>
        <p:spPr/>
        <p:txBody>
          <a:bodyPr/>
          <a:lstStyle/>
          <a:p>
            <a:r>
              <a:rPr lang="en-US" dirty="0">
                <a:cs typeface="Times New Roman" panose="02020603050405020304" pitchFamily="18" charset="0"/>
              </a:rPr>
              <a:t>GPU Memory Profiling</a:t>
            </a:r>
          </a:p>
        </p:txBody>
      </p:sp>
      <p:sp>
        <p:nvSpPr>
          <p:cNvPr id="3" name="Slide Number Placeholder 2">
            <a:extLst>
              <a:ext uri="{FF2B5EF4-FFF2-40B4-BE49-F238E27FC236}">
                <a16:creationId xmlns:a16="http://schemas.microsoft.com/office/drawing/2014/main" id="{DB856837-C9E4-4309-A2B5-51365EA90FF5}"/>
              </a:ext>
            </a:extLst>
          </p:cNvPr>
          <p:cNvSpPr>
            <a:spLocks noGrp="1"/>
          </p:cNvSpPr>
          <p:nvPr>
            <p:ph type="sldNum" sz="quarter" idx="12"/>
          </p:nvPr>
        </p:nvSpPr>
        <p:spPr/>
        <p:txBody>
          <a:bodyPr/>
          <a:lstStyle/>
          <a:p>
            <a:fld id="{036768EE-A168-463D-A24D-1182DC08276E}" type="slidenum">
              <a:rPr lang="zh-CN" altLang="en-US" smtClean="0"/>
              <a:t>33</a:t>
            </a:fld>
            <a:endParaRPr lang="zh-CN" altLang="en-US"/>
          </a:p>
        </p:txBody>
      </p:sp>
      <p:graphicFrame>
        <p:nvGraphicFramePr>
          <p:cNvPr id="11" name="Chart 10">
            <a:extLst>
              <a:ext uri="{FF2B5EF4-FFF2-40B4-BE49-F238E27FC236}">
                <a16:creationId xmlns:a16="http://schemas.microsoft.com/office/drawing/2014/main" id="{B73004DF-0B51-488A-9FE8-D3246C553F00}"/>
              </a:ext>
            </a:extLst>
          </p:cNvPr>
          <p:cNvGraphicFramePr>
            <a:graphicFrameLocks/>
          </p:cNvGraphicFramePr>
          <p:nvPr>
            <p:extLst/>
          </p:nvPr>
        </p:nvGraphicFramePr>
        <p:xfrm>
          <a:off x="742684" y="1610003"/>
          <a:ext cx="6119125" cy="22850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A5DAF51F-6121-4061-B6CC-51B7CEE6F1ED}"/>
              </a:ext>
            </a:extLst>
          </p:cNvPr>
          <p:cNvGraphicFramePr>
            <a:graphicFrameLocks/>
          </p:cNvGraphicFramePr>
          <p:nvPr>
            <p:extLst/>
          </p:nvPr>
        </p:nvGraphicFramePr>
        <p:xfrm>
          <a:off x="6972565" y="1660758"/>
          <a:ext cx="4476751" cy="21835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E0DE65DE-CA63-4FD6-9593-9EC403F84034}"/>
              </a:ext>
            </a:extLst>
          </p:cNvPr>
          <p:cNvGraphicFramePr>
            <a:graphicFrameLocks/>
          </p:cNvGraphicFramePr>
          <p:nvPr>
            <p:extLst/>
          </p:nvPr>
        </p:nvGraphicFramePr>
        <p:xfrm>
          <a:off x="838200" y="4035322"/>
          <a:ext cx="4057650" cy="2257423"/>
        </p:xfrm>
        <a:graphic>
          <a:graphicData uri="http://schemas.openxmlformats.org/drawingml/2006/chart">
            <c:chart xmlns:c="http://schemas.openxmlformats.org/drawingml/2006/chart" xmlns:r="http://schemas.openxmlformats.org/officeDocument/2006/relationships" r:id="rId5"/>
          </a:graphicData>
        </a:graphic>
      </p:graphicFrame>
      <p:sp>
        <p:nvSpPr>
          <p:cNvPr id="9" name="Rounded Rectangle 467">
            <a:extLst>
              <a:ext uri="{FF2B5EF4-FFF2-40B4-BE49-F238E27FC236}">
                <a16:creationId xmlns:a16="http://schemas.microsoft.com/office/drawing/2014/main" id="{60F1AAD4-045E-4D35-801B-C4A923ECCD4E}"/>
              </a:ext>
            </a:extLst>
          </p:cNvPr>
          <p:cNvSpPr/>
          <p:nvPr/>
        </p:nvSpPr>
        <p:spPr>
          <a:xfrm>
            <a:off x="5334000" y="4625742"/>
            <a:ext cx="6400800" cy="1143000"/>
          </a:xfrm>
          <a:prstGeom prst="roundRect">
            <a:avLst/>
          </a:prstGeom>
          <a:solidFill>
            <a:schemeClr val="bg1">
              <a:lumMod val="95000"/>
            </a:schemeClr>
          </a:solidFill>
          <a:ln w="12700" cap="flat" cmpd="sng" algn="ctr">
            <a:solidFill>
              <a:srgbClr val="54A25F"/>
            </a:solidFill>
            <a:prstDash val="solid"/>
          </a:ln>
          <a:effectLst/>
        </p:spPr>
        <p:txBody>
          <a:bodyPr anchor="ctr"/>
          <a:lstStyle/>
          <a:p>
            <a:pPr defTabSz="914400">
              <a:defRPr/>
            </a:pPr>
            <a:r>
              <a:rPr lang="en-US" sz="2400" b="1" i="1" kern="0" dirty="0">
                <a:solidFill>
                  <a:srgbClr val="54A25F"/>
                </a:solidFill>
                <a:latin typeface="+mj-lt"/>
              </a:rPr>
              <a:t>Feature maps are the dominant GPU memory consumers</a:t>
            </a:r>
            <a:endParaRPr kumimoji="0" lang="en-US" sz="2400" b="1" i="1" u="none" strike="noStrike" kern="0" cap="none" spc="0" normalizeH="0" baseline="0" noProof="0" dirty="0">
              <a:ln>
                <a:noFill/>
              </a:ln>
              <a:solidFill>
                <a:srgbClr val="54A25F"/>
              </a:solidFill>
              <a:effectLst/>
              <a:uLnTx/>
              <a:uFillTx/>
              <a:latin typeface="+mj-lt"/>
            </a:endParaRPr>
          </a:p>
        </p:txBody>
      </p:sp>
    </p:spTree>
    <p:extLst>
      <p:ext uri="{BB962C8B-B14F-4D97-AF65-F5344CB8AC3E}">
        <p14:creationId xmlns:p14="http://schemas.microsoft.com/office/powerpoint/2010/main" val="76716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3" grpId="0">
        <p:bldAsOne/>
      </p:bldGraphic>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63272A-7472-4A59-B6B3-956B5A45FE47}"/>
              </a:ext>
            </a:extLst>
          </p:cNvPr>
          <p:cNvSpPr>
            <a:spLocks noGrp="1"/>
          </p:cNvSpPr>
          <p:nvPr>
            <p:ph type="title"/>
          </p:nvPr>
        </p:nvSpPr>
        <p:spPr/>
        <p:txBody>
          <a:bodyPr/>
          <a:lstStyle/>
          <a:p>
            <a:r>
              <a:rPr lang="en-US" dirty="0">
                <a:cs typeface="Times New Roman" panose="02020603050405020304" pitchFamily="18" charset="0"/>
              </a:rPr>
              <a:t>Results: Distributed Training</a:t>
            </a:r>
          </a:p>
        </p:txBody>
      </p:sp>
      <p:sp>
        <p:nvSpPr>
          <p:cNvPr id="3" name="Slide Number Placeholder 2">
            <a:extLst>
              <a:ext uri="{FF2B5EF4-FFF2-40B4-BE49-F238E27FC236}">
                <a16:creationId xmlns:a16="http://schemas.microsoft.com/office/drawing/2014/main" id="{1A80E398-8A9C-4A65-BE55-816CE2F5EEFA}"/>
              </a:ext>
            </a:extLst>
          </p:cNvPr>
          <p:cNvSpPr>
            <a:spLocks noGrp="1"/>
          </p:cNvSpPr>
          <p:nvPr>
            <p:ph type="sldNum" sz="quarter" idx="12"/>
          </p:nvPr>
        </p:nvSpPr>
        <p:spPr/>
        <p:txBody>
          <a:bodyPr/>
          <a:lstStyle/>
          <a:p>
            <a:fld id="{036768EE-A168-463D-A24D-1182DC08276E}" type="slidenum">
              <a:rPr lang="zh-CN" altLang="en-US" smtClean="0"/>
              <a:t>34</a:t>
            </a:fld>
            <a:endParaRPr lang="zh-CN" altLang="en-US"/>
          </a:p>
        </p:txBody>
      </p:sp>
      <p:sp>
        <p:nvSpPr>
          <p:cNvPr id="7" name="文本框 6">
            <a:extLst>
              <a:ext uri="{FF2B5EF4-FFF2-40B4-BE49-F238E27FC236}">
                <a16:creationId xmlns:a16="http://schemas.microsoft.com/office/drawing/2014/main" id="{57D856E9-8F1A-4B1F-B953-0A00B1DFFF80}"/>
              </a:ext>
            </a:extLst>
          </p:cNvPr>
          <p:cNvSpPr txBox="1"/>
          <p:nvPr/>
        </p:nvSpPr>
        <p:spPr>
          <a:xfrm>
            <a:off x="990600" y="4419600"/>
            <a:ext cx="10439400" cy="1354217"/>
          </a:xfrm>
          <a:prstGeom prst="rect">
            <a:avLst/>
          </a:prstGeom>
          <a:noFill/>
        </p:spPr>
        <p:txBody>
          <a:bodyPr wrap="square" rtlCol="0">
            <a:spAutoFit/>
          </a:bodyPr>
          <a:lstStyle/>
          <a:p>
            <a:pPr algn="ctr">
              <a:spcBef>
                <a:spcPts val="600"/>
              </a:spcBef>
            </a:pPr>
            <a:r>
              <a:rPr lang="en-US" sz="2400" i="1" dirty="0">
                <a:cs typeface="Times New Roman" panose="02020603050405020304" pitchFamily="18" charset="0"/>
              </a:rPr>
              <a:t>Training ResNet-50 on </a:t>
            </a:r>
            <a:r>
              <a:rPr lang="en-US" sz="2400" i="1" dirty="0" err="1">
                <a:cs typeface="Times New Roman" panose="02020603050405020304" pitchFamily="18" charset="0"/>
              </a:rPr>
              <a:t>MXNet</a:t>
            </a:r>
            <a:r>
              <a:rPr lang="en-US" sz="2400" i="1" dirty="0">
                <a:cs typeface="Times New Roman" panose="02020603050405020304" pitchFamily="18" charset="0"/>
              </a:rPr>
              <a:t> </a:t>
            </a:r>
          </a:p>
          <a:p>
            <a:pPr algn="ctr">
              <a:spcBef>
                <a:spcPts val="600"/>
              </a:spcBef>
            </a:pPr>
            <a:r>
              <a:rPr lang="en-US" sz="2400" i="1" dirty="0">
                <a:cs typeface="Times New Roman" panose="02020603050405020304" pitchFamily="18" charset="0"/>
              </a:rPr>
              <a:t>(left: multi-machine; right: multi-GPU on single machine)</a:t>
            </a:r>
          </a:p>
          <a:p>
            <a:pPr algn="ctr">
              <a:spcBef>
                <a:spcPts val="600"/>
              </a:spcBef>
            </a:pPr>
            <a:r>
              <a:rPr lang="en-US" sz="2400" i="1" dirty="0">
                <a:cs typeface="Times New Roman" panose="02020603050405020304" pitchFamily="18" charset="0"/>
              </a:rPr>
              <a:t>Ethernet (eth) </a:t>
            </a:r>
            <a:r>
              <a:rPr lang="en-US" sz="2400" i="1" dirty="0" err="1">
                <a:cs typeface="Times New Roman" panose="02020603050405020304" pitchFamily="18" charset="0"/>
              </a:rPr>
              <a:t>bw</a:t>
            </a:r>
            <a:r>
              <a:rPr lang="en-US" sz="2400" i="1" dirty="0">
                <a:cs typeface="Times New Roman" panose="02020603050405020304" pitchFamily="18" charset="0"/>
              </a:rPr>
              <a:t> = 1Gb/s; InfiniBand (</a:t>
            </a:r>
            <a:r>
              <a:rPr lang="en-US" sz="2400" i="1" dirty="0" err="1">
                <a:cs typeface="Times New Roman" panose="02020603050405020304" pitchFamily="18" charset="0"/>
              </a:rPr>
              <a:t>ib</a:t>
            </a:r>
            <a:r>
              <a:rPr lang="en-US" sz="2400" i="1" dirty="0">
                <a:cs typeface="Times New Roman" panose="02020603050405020304" pitchFamily="18" charset="0"/>
              </a:rPr>
              <a:t>) </a:t>
            </a:r>
            <a:r>
              <a:rPr lang="en-US" sz="2400" i="1" dirty="0" err="1">
                <a:cs typeface="Times New Roman" panose="02020603050405020304" pitchFamily="18" charset="0"/>
              </a:rPr>
              <a:t>bw</a:t>
            </a:r>
            <a:r>
              <a:rPr lang="en-US" sz="2400" i="1" dirty="0">
                <a:cs typeface="Times New Roman" panose="02020603050405020304" pitchFamily="18" charset="0"/>
              </a:rPr>
              <a:t> = 100Gb/s; PCIe </a:t>
            </a:r>
            <a:r>
              <a:rPr lang="en-US" sz="2400" i="1" dirty="0" err="1">
                <a:cs typeface="Times New Roman" panose="02020603050405020304" pitchFamily="18" charset="0"/>
              </a:rPr>
              <a:t>bw</a:t>
            </a:r>
            <a:r>
              <a:rPr lang="en-US" sz="2400" i="1" dirty="0">
                <a:cs typeface="Times New Roman" panose="02020603050405020304" pitchFamily="18" charset="0"/>
              </a:rPr>
              <a:t> = 16GB/s</a:t>
            </a:r>
          </a:p>
        </p:txBody>
      </p:sp>
      <p:graphicFrame>
        <p:nvGraphicFramePr>
          <p:cNvPr id="10" name="Chart 9">
            <a:extLst>
              <a:ext uri="{FF2B5EF4-FFF2-40B4-BE49-F238E27FC236}">
                <a16:creationId xmlns:a16="http://schemas.microsoft.com/office/drawing/2014/main" id="{E77D7533-0DC5-464B-A2C4-827EDF13AF81}"/>
              </a:ext>
            </a:extLst>
          </p:cNvPr>
          <p:cNvGraphicFramePr>
            <a:graphicFrameLocks/>
          </p:cNvGraphicFramePr>
          <p:nvPr>
            <p:extLst>
              <p:ext uri="{D42A27DB-BD31-4B8C-83A1-F6EECF244321}">
                <p14:modId xmlns:p14="http://schemas.microsoft.com/office/powerpoint/2010/main" val="2642529097"/>
              </p:ext>
            </p:extLst>
          </p:nvPr>
        </p:nvGraphicFramePr>
        <p:xfrm>
          <a:off x="76200" y="1417639"/>
          <a:ext cx="5791200" cy="29257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21F088A-02F5-460F-929E-841DC2A8683D}"/>
              </a:ext>
            </a:extLst>
          </p:cNvPr>
          <p:cNvGraphicFramePr>
            <a:graphicFrameLocks/>
          </p:cNvGraphicFramePr>
          <p:nvPr>
            <p:extLst>
              <p:ext uri="{D42A27DB-BD31-4B8C-83A1-F6EECF244321}">
                <p14:modId xmlns:p14="http://schemas.microsoft.com/office/powerpoint/2010/main" val="108885212"/>
              </p:ext>
            </p:extLst>
          </p:nvPr>
        </p:nvGraphicFramePr>
        <p:xfrm>
          <a:off x="6096000" y="1676401"/>
          <a:ext cx="58674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Rounded Rectangle 467">
            <a:extLst>
              <a:ext uri="{FF2B5EF4-FFF2-40B4-BE49-F238E27FC236}">
                <a16:creationId xmlns:a16="http://schemas.microsoft.com/office/drawing/2014/main" id="{BAF779F5-8286-43A8-8B8A-F7F21A3368CE}"/>
              </a:ext>
            </a:extLst>
          </p:cNvPr>
          <p:cNvSpPr/>
          <p:nvPr/>
        </p:nvSpPr>
        <p:spPr>
          <a:xfrm>
            <a:off x="1600200" y="5869401"/>
            <a:ext cx="9144000" cy="412965"/>
          </a:xfrm>
          <a:prstGeom prst="roundRect">
            <a:avLst/>
          </a:prstGeom>
          <a:solidFill>
            <a:schemeClr val="bg1">
              <a:lumMod val="95000"/>
            </a:schemeClr>
          </a:solidFill>
          <a:ln w="12700" cap="flat" cmpd="sng" algn="ctr">
            <a:solidFill>
              <a:srgbClr val="54A25F"/>
            </a:solidFill>
            <a:prstDash val="solid"/>
          </a:ln>
          <a:effectLst/>
        </p:spPr>
        <p:txBody>
          <a:bodyPr anchor="ctr"/>
          <a:lstStyle/>
          <a:p>
            <a:pPr defTabSz="914400">
              <a:defRPr/>
            </a:pPr>
            <a:r>
              <a:rPr lang="en-US" sz="2400" b="1" i="1" kern="0" dirty="0">
                <a:solidFill>
                  <a:srgbClr val="54A25F"/>
                </a:solidFill>
                <a:latin typeface="+mj-lt"/>
              </a:rPr>
              <a:t>Networking BW should be large enough for weight/gradient updates</a:t>
            </a:r>
            <a:endParaRPr kumimoji="0" lang="en-US" sz="2400" b="1" i="1" u="none" strike="noStrike" kern="0" cap="none" spc="0" normalizeH="0" baseline="0" noProof="0" dirty="0">
              <a:ln>
                <a:noFill/>
              </a:ln>
              <a:solidFill>
                <a:srgbClr val="54A25F"/>
              </a:solidFill>
              <a:effectLst/>
              <a:uLnTx/>
              <a:uFillTx/>
              <a:latin typeface="+mj-lt"/>
            </a:endParaRPr>
          </a:p>
        </p:txBody>
      </p:sp>
    </p:spTree>
    <p:extLst>
      <p:ext uri="{BB962C8B-B14F-4D97-AF65-F5344CB8AC3E}">
        <p14:creationId xmlns:p14="http://schemas.microsoft.com/office/powerpoint/2010/main" val="236753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Graphic spid="11" grpId="0">
        <p:bldAsOne/>
      </p:bldGraphic>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3818-A7A6-4FA6-913F-EDD34FE2D695}"/>
              </a:ext>
            </a:extLst>
          </p:cNvPr>
          <p:cNvSpPr>
            <a:spLocks noGrp="1"/>
          </p:cNvSpPr>
          <p:nvPr>
            <p:ph type="title"/>
          </p:nvPr>
        </p:nvSpPr>
        <p:spPr/>
        <p:txBody>
          <a:bodyPr/>
          <a:lstStyle/>
          <a:p>
            <a:r>
              <a:rPr lang="en-US" dirty="0"/>
              <a:t>Project Status</a:t>
            </a:r>
            <a:endParaRPr lang="en-CA" dirty="0"/>
          </a:p>
        </p:txBody>
      </p:sp>
      <p:sp>
        <p:nvSpPr>
          <p:cNvPr id="4" name="Slide Number Placeholder 3">
            <a:extLst>
              <a:ext uri="{FF2B5EF4-FFF2-40B4-BE49-F238E27FC236}">
                <a16:creationId xmlns:a16="http://schemas.microsoft.com/office/drawing/2014/main" id="{00308F49-1020-49A3-8888-35297C81E948}"/>
              </a:ext>
            </a:extLst>
          </p:cNvPr>
          <p:cNvSpPr>
            <a:spLocks noGrp="1"/>
          </p:cNvSpPr>
          <p:nvPr>
            <p:ph type="sldNum" sz="quarter" idx="12"/>
          </p:nvPr>
        </p:nvSpPr>
        <p:spPr/>
        <p:txBody>
          <a:bodyPr/>
          <a:lstStyle/>
          <a:p>
            <a:fld id="{323594FA-E141-4234-AE05-360401972BE7}" type="slidenum">
              <a:rPr lang="en-US" altLang="en-US" smtClean="0"/>
              <a:pPr/>
              <a:t>35</a:t>
            </a:fld>
            <a:endParaRPr lang="en-US" altLang="en-US" dirty="0"/>
          </a:p>
        </p:txBody>
      </p:sp>
      <p:pic>
        <p:nvPicPr>
          <p:cNvPr id="7" name="Picture 6">
            <a:extLst>
              <a:ext uri="{FF2B5EF4-FFF2-40B4-BE49-F238E27FC236}">
                <a16:creationId xmlns:a16="http://schemas.microsoft.com/office/drawing/2014/main" id="{DDA476F7-DE72-4F09-9ED8-2ECCFAD1DD32}"/>
              </a:ext>
            </a:extLst>
          </p:cNvPr>
          <p:cNvPicPr>
            <a:picLocks noChangeAspect="1"/>
          </p:cNvPicPr>
          <p:nvPr/>
        </p:nvPicPr>
        <p:blipFill>
          <a:blip r:embed="rId3"/>
          <a:stretch>
            <a:fillRect/>
          </a:stretch>
        </p:blipFill>
        <p:spPr>
          <a:xfrm>
            <a:off x="457199" y="2239961"/>
            <a:ext cx="5341905" cy="2492889"/>
          </a:xfrm>
          <a:prstGeom prst="rect">
            <a:avLst/>
          </a:prstGeom>
        </p:spPr>
      </p:pic>
      <p:sp>
        <p:nvSpPr>
          <p:cNvPr id="8" name="文本框 10">
            <a:extLst>
              <a:ext uri="{FF2B5EF4-FFF2-40B4-BE49-F238E27FC236}">
                <a16:creationId xmlns:a16="http://schemas.microsoft.com/office/drawing/2014/main" id="{CC044DE4-8874-4E11-A814-8F66CB61465D}"/>
              </a:ext>
            </a:extLst>
          </p:cNvPr>
          <p:cNvSpPr txBox="1"/>
          <p:nvPr/>
        </p:nvSpPr>
        <p:spPr>
          <a:xfrm>
            <a:off x="487200" y="1623121"/>
            <a:ext cx="4313400" cy="400110"/>
          </a:xfrm>
          <a:prstGeom prst="rect">
            <a:avLst/>
          </a:prstGeom>
          <a:noFill/>
        </p:spPr>
        <p:txBody>
          <a:bodyPr wrap="square" rtlCol="0">
            <a:spAutoFit/>
          </a:bodyPr>
          <a:lstStyle/>
          <a:p>
            <a:pPr>
              <a:spcBef>
                <a:spcPts val="600"/>
              </a:spcBef>
            </a:pPr>
            <a:r>
              <a:rPr lang="en-US" sz="2000" i="1" dirty="0">
                <a:cs typeface="Times New Roman" panose="02020603050405020304" pitchFamily="18" charset="0"/>
              </a:rPr>
              <a:t>TBD project website is live: </a:t>
            </a:r>
            <a:r>
              <a:rPr lang="en-US" sz="2000" i="1" dirty="0">
                <a:cs typeface="Times New Roman" panose="02020603050405020304" pitchFamily="18" charset="0"/>
                <a:hlinkClick r:id="rId4"/>
              </a:rPr>
              <a:t>tbd-suite.ai</a:t>
            </a:r>
            <a:endParaRPr lang="en-US" sz="2000" i="1" dirty="0">
              <a:cs typeface="Times New Roman" panose="02020603050405020304" pitchFamily="18" charset="0"/>
            </a:endParaRPr>
          </a:p>
        </p:txBody>
      </p:sp>
      <p:sp>
        <p:nvSpPr>
          <p:cNvPr id="9" name="文本框 10">
            <a:extLst>
              <a:ext uri="{FF2B5EF4-FFF2-40B4-BE49-F238E27FC236}">
                <a16:creationId xmlns:a16="http://schemas.microsoft.com/office/drawing/2014/main" id="{8801100F-F5D4-44D2-82E4-1E764BFDAB2C}"/>
              </a:ext>
            </a:extLst>
          </p:cNvPr>
          <p:cNvSpPr txBox="1"/>
          <p:nvPr/>
        </p:nvSpPr>
        <p:spPr>
          <a:xfrm>
            <a:off x="6477000" y="1600200"/>
            <a:ext cx="5046264" cy="400110"/>
          </a:xfrm>
          <a:prstGeom prst="rect">
            <a:avLst/>
          </a:prstGeom>
          <a:noFill/>
        </p:spPr>
        <p:txBody>
          <a:bodyPr wrap="square" rtlCol="0">
            <a:spAutoFit/>
          </a:bodyPr>
          <a:lstStyle/>
          <a:p>
            <a:pPr>
              <a:spcBef>
                <a:spcPts val="600"/>
              </a:spcBef>
            </a:pPr>
            <a:r>
              <a:rPr lang="en-US" sz="2000" i="1" dirty="0" err="1">
                <a:cs typeface="Times New Roman" panose="02020603050405020304" pitchFamily="18" charset="0"/>
              </a:rPr>
              <a:t>Github</a:t>
            </a:r>
            <a:r>
              <a:rPr lang="en-US" sz="2000" i="1" dirty="0">
                <a:cs typeface="Times New Roman" panose="02020603050405020304" pitchFamily="18" charset="0"/>
              </a:rPr>
              <a:t> repo: </a:t>
            </a:r>
            <a:r>
              <a:rPr lang="en-US" sz="2000" i="1" dirty="0">
                <a:cs typeface="Times New Roman" panose="02020603050405020304" pitchFamily="18" charset="0"/>
                <a:hlinkClick r:id="rId5"/>
              </a:rPr>
              <a:t>github.com/</a:t>
            </a:r>
            <a:r>
              <a:rPr lang="en-US" sz="2000" i="1" dirty="0" err="1">
                <a:cs typeface="Times New Roman" panose="02020603050405020304" pitchFamily="18" charset="0"/>
                <a:hlinkClick r:id="rId5"/>
              </a:rPr>
              <a:t>tbd</a:t>
            </a:r>
            <a:r>
              <a:rPr lang="en-US" sz="2000" i="1" dirty="0">
                <a:cs typeface="Times New Roman" panose="02020603050405020304" pitchFamily="18" charset="0"/>
                <a:hlinkClick r:id="rId5"/>
              </a:rPr>
              <a:t>-ai</a:t>
            </a:r>
            <a:endParaRPr lang="en-US" sz="2000" i="1" dirty="0">
              <a:cs typeface="Times New Roman" panose="02020603050405020304" pitchFamily="18" charset="0"/>
            </a:endParaRPr>
          </a:p>
        </p:txBody>
      </p:sp>
      <p:pic>
        <p:nvPicPr>
          <p:cNvPr id="10" name="Picture 9">
            <a:extLst>
              <a:ext uri="{FF2B5EF4-FFF2-40B4-BE49-F238E27FC236}">
                <a16:creationId xmlns:a16="http://schemas.microsoft.com/office/drawing/2014/main" id="{91ED1C8B-53F0-41C3-A9C0-0DAB86B60095}"/>
              </a:ext>
            </a:extLst>
          </p:cNvPr>
          <p:cNvPicPr>
            <a:picLocks noChangeAspect="1"/>
          </p:cNvPicPr>
          <p:nvPr/>
        </p:nvPicPr>
        <p:blipFill>
          <a:blip r:embed="rId6"/>
          <a:stretch>
            <a:fillRect/>
          </a:stretch>
        </p:blipFill>
        <p:spPr>
          <a:xfrm>
            <a:off x="6096000" y="1995510"/>
            <a:ext cx="6055772" cy="3871178"/>
          </a:xfrm>
          <a:prstGeom prst="rect">
            <a:avLst/>
          </a:prstGeom>
        </p:spPr>
      </p:pic>
    </p:spTree>
    <p:extLst>
      <p:ext uri="{BB962C8B-B14F-4D97-AF65-F5344CB8AC3E}">
        <p14:creationId xmlns:p14="http://schemas.microsoft.com/office/powerpoint/2010/main" val="85692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06E8-739F-40EA-A085-9EFFB30BA2FD}"/>
              </a:ext>
            </a:extLst>
          </p:cNvPr>
          <p:cNvSpPr>
            <a:spLocks noGrp="1"/>
          </p:cNvSpPr>
          <p:nvPr>
            <p:ph type="title"/>
          </p:nvPr>
        </p:nvSpPr>
        <p:spPr/>
        <p:txBody>
          <a:bodyPr/>
          <a:lstStyle/>
          <a:p>
            <a:r>
              <a:rPr lang="en-US" dirty="0"/>
              <a:t>TBD Summary</a:t>
            </a:r>
            <a:endParaRPr lang="en-CA" dirty="0"/>
          </a:p>
        </p:txBody>
      </p:sp>
      <p:sp>
        <p:nvSpPr>
          <p:cNvPr id="3" name="Content Placeholder 2">
            <a:extLst>
              <a:ext uri="{FF2B5EF4-FFF2-40B4-BE49-F238E27FC236}">
                <a16:creationId xmlns:a16="http://schemas.microsoft.com/office/drawing/2014/main" id="{626A1DE5-1CD0-4423-86B8-8B9ECBF14562}"/>
              </a:ext>
            </a:extLst>
          </p:cNvPr>
          <p:cNvSpPr>
            <a:spLocks noGrp="1"/>
          </p:cNvSpPr>
          <p:nvPr>
            <p:ph idx="1"/>
          </p:nvPr>
        </p:nvSpPr>
        <p:spPr/>
        <p:txBody>
          <a:bodyPr/>
          <a:lstStyle/>
          <a:p>
            <a:r>
              <a:rPr lang="en-US" dirty="0"/>
              <a:t>A new </a:t>
            </a:r>
            <a:r>
              <a:rPr lang="en-US" b="1" dirty="0">
                <a:solidFill>
                  <a:srgbClr val="009900"/>
                </a:solidFill>
              </a:rPr>
              <a:t>benchmark suite</a:t>
            </a:r>
            <a:r>
              <a:rPr lang="en-US" dirty="0"/>
              <a:t> for DNN training</a:t>
            </a:r>
          </a:p>
          <a:p>
            <a:pPr lvl="1"/>
            <a:r>
              <a:rPr lang="en-US" dirty="0"/>
              <a:t>Currently, </a:t>
            </a:r>
            <a:r>
              <a:rPr lang="en-US" b="1" dirty="0">
                <a:solidFill>
                  <a:srgbClr val="009900"/>
                </a:solidFill>
              </a:rPr>
              <a:t>7</a:t>
            </a:r>
            <a:r>
              <a:rPr lang="en-US" dirty="0"/>
              <a:t> application domains, </a:t>
            </a:r>
            <a:r>
              <a:rPr lang="en-US" b="1" dirty="0">
                <a:solidFill>
                  <a:srgbClr val="009900"/>
                </a:solidFill>
              </a:rPr>
              <a:t>9</a:t>
            </a:r>
            <a:r>
              <a:rPr lang="en-US" dirty="0"/>
              <a:t> state-of-the-art models</a:t>
            </a:r>
          </a:p>
          <a:p>
            <a:pPr lvl="1"/>
            <a:endParaRPr lang="en-US" dirty="0"/>
          </a:p>
          <a:p>
            <a:r>
              <a:rPr lang="en-US" dirty="0"/>
              <a:t>Comes with </a:t>
            </a:r>
            <a:r>
              <a:rPr lang="en-US" b="1" dirty="0">
                <a:solidFill>
                  <a:srgbClr val="009900"/>
                </a:solidFill>
              </a:rPr>
              <a:t>tools</a:t>
            </a:r>
            <a:r>
              <a:rPr lang="en-US" dirty="0"/>
              <a:t> to analyze:</a:t>
            </a:r>
          </a:p>
          <a:p>
            <a:pPr lvl="1"/>
            <a:r>
              <a:rPr lang="en-US" dirty="0"/>
              <a:t> performance, efficiency, memory, and network consumption</a:t>
            </a:r>
          </a:p>
          <a:p>
            <a:endParaRPr lang="en-US" dirty="0"/>
          </a:p>
          <a:p>
            <a:r>
              <a:rPr lang="en-US" dirty="0"/>
              <a:t>P</a:t>
            </a:r>
            <a:r>
              <a:rPr lang="en-CA" dirty="0"/>
              <a:t>art of the community effort (</a:t>
            </a:r>
            <a:r>
              <a:rPr lang="en-CA" b="1" dirty="0" err="1">
                <a:solidFill>
                  <a:srgbClr val="009900"/>
                </a:solidFill>
              </a:rPr>
              <a:t>MLPerf</a:t>
            </a:r>
            <a:r>
              <a:rPr lang="en-CA" dirty="0"/>
              <a:t>) to standardize benchmarking for machine learning</a:t>
            </a:r>
          </a:p>
        </p:txBody>
      </p:sp>
      <p:sp>
        <p:nvSpPr>
          <p:cNvPr id="4" name="Slide Number Placeholder 3">
            <a:extLst>
              <a:ext uri="{FF2B5EF4-FFF2-40B4-BE49-F238E27FC236}">
                <a16:creationId xmlns:a16="http://schemas.microsoft.com/office/drawing/2014/main" id="{129EA7D9-8B5E-463D-A465-DF6AAB35B6C4}"/>
              </a:ext>
            </a:extLst>
          </p:cNvPr>
          <p:cNvSpPr>
            <a:spLocks noGrp="1"/>
          </p:cNvSpPr>
          <p:nvPr>
            <p:ph type="sldNum" sz="quarter" idx="12"/>
          </p:nvPr>
        </p:nvSpPr>
        <p:spPr/>
        <p:txBody>
          <a:bodyPr/>
          <a:lstStyle/>
          <a:p>
            <a:fld id="{323594FA-E141-4234-AE05-360401972BE7}" type="slidenum">
              <a:rPr lang="en-US" altLang="en-US" smtClean="0"/>
              <a:pPr/>
              <a:t>36</a:t>
            </a:fld>
            <a:endParaRPr lang="en-US" altLang="en-US" dirty="0"/>
          </a:p>
        </p:txBody>
      </p:sp>
    </p:spTree>
    <p:extLst>
      <p:ext uri="{BB962C8B-B14F-4D97-AF65-F5344CB8AC3E}">
        <p14:creationId xmlns:p14="http://schemas.microsoft.com/office/powerpoint/2010/main" val="3486259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5257"/>
            <a:ext cx="10363200" cy="1524000"/>
          </a:xfrm>
        </p:spPr>
        <p:txBody>
          <a:bodyPr>
            <a:normAutofit/>
          </a:bodyPr>
          <a:lstStyle/>
          <a:p>
            <a:r>
              <a:rPr lang="en-US" dirty="0"/>
              <a:t>2. Gist: Efficient Data Encoding for </a:t>
            </a:r>
            <a:br>
              <a:rPr lang="en-US" dirty="0"/>
            </a:br>
            <a:r>
              <a:rPr lang="en-US" dirty="0"/>
              <a:t>Deep Neural Network Training </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37</a:t>
            </a:fld>
            <a:endParaRPr lang="en-US" altLang="en-US" dirty="0"/>
          </a:p>
        </p:txBody>
      </p:sp>
      <p:pic>
        <p:nvPicPr>
          <p:cNvPr id="5" name="Picture 4">
            <a:extLst>
              <a:ext uri="{FF2B5EF4-FFF2-40B4-BE49-F238E27FC236}">
                <a16:creationId xmlns:a16="http://schemas.microsoft.com/office/drawing/2014/main" id="{7CCD191D-DE74-4146-B3EE-34913CBF249D}"/>
              </a:ext>
            </a:extLst>
          </p:cNvPr>
          <p:cNvPicPr>
            <a:picLocks noChangeAspect="1"/>
          </p:cNvPicPr>
          <p:nvPr/>
        </p:nvPicPr>
        <p:blipFill>
          <a:blip r:embed="rId3"/>
          <a:stretch>
            <a:fillRect/>
          </a:stretch>
        </p:blipFill>
        <p:spPr>
          <a:xfrm>
            <a:off x="6477000" y="914400"/>
            <a:ext cx="1981200" cy="1572439"/>
          </a:xfrm>
          <a:prstGeom prst="rect">
            <a:avLst/>
          </a:prstGeom>
        </p:spPr>
      </p:pic>
      <p:pic>
        <p:nvPicPr>
          <p:cNvPr id="1026" name="Picture 2" descr="Image result for data compression">
            <a:extLst>
              <a:ext uri="{FF2B5EF4-FFF2-40B4-BE49-F238E27FC236}">
                <a16:creationId xmlns:a16="http://schemas.microsoft.com/office/drawing/2014/main" id="{00AFCCB5-A423-4F9F-B9BB-5BCFC68A03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457160"/>
            <a:ext cx="233362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sca-logo">
            <a:extLst>
              <a:ext uri="{FF2B5EF4-FFF2-40B4-BE49-F238E27FC236}">
                <a16:creationId xmlns:a16="http://schemas.microsoft.com/office/drawing/2014/main" id="{B18036C9-CEC0-4151-9099-9F393E941F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7032" y="5518848"/>
            <a:ext cx="1495425"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634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77F19-96D0-4A50-B72D-751C619EB5F5}"/>
              </a:ext>
            </a:extLst>
          </p:cNvPr>
          <p:cNvSpPr>
            <a:spLocks noGrp="1"/>
          </p:cNvSpPr>
          <p:nvPr>
            <p:ph type="title"/>
          </p:nvPr>
        </p:nvSpPr>
        <p:spPr/>
        <p:txBody>
          <a:bodyPr/>
          <a:lstStyle/>
          <a:p>
            <a:r>
              <a:rPr lang="en-US" dirty="0"/>
              <a:t>DNN Training vs. Inference</a:t>
            </a:r>
            <a:endParaRPr lang="en-CA" dirty="0"/>
          </a:p>
        </p:txBody>
      </p:sp>
      <p:sp>
        <p:nvSpPr>
          <p:cNvPr id="4" name="Slide Number Placeholder 3">
            <a:extLst>
              <a:ext uri="{FF2B5EF4-FFF2-40B4-BE49-F238E27FC236}">
                <a16:creationId xmlns:a16="http://schemas.microsoft.com/office/drawing/2014/main" id="{298CAB69-9AEF-4248-95E8-1627D8C9E7B5}"/>
              </a:ext>
            </a:extLst>
          </p:cNvPr>
          <p:cNvSpPr>
            <a:spLocks noGrp="1"/>
          </p:cNvSpPr>
          <p:nvPr>
            <p:ph type="sldNum" sz="quarter" idx="12"/>
          </p:nvPr>
        </p:nvSpPr>
        <p:spPr/>
        <p:txBody>
          <a:bodyPr/>
          <a:lstStyle/>
          <a:p>
            <a:fld id="{323594FA-E141-4234-AE05-360401972BE7}" type="slidenum">
              <a:rPr lang="en-US" altLang="en-US" smtClean="0"/>
              <a:pPr/>
              <a:t>38</a:t>
            </a:fld>
            <a:endParaRPr lang="en-US" altLang="en-US" dirty="0"/>
          </a:p>
        </p:txBody>
      </p:sp>
      <p:sp>
        <p:nvSpPr>
          <p:cNvPr id="5" name="Content Placeholder 2">
            <a:extLst>
              <a:ext uri="{FF2B5EF4-FFF2-40B4-BE49-F238E27FC236}">
                <a16:creationId xmlns:a16="http://schemas.microsoft.com/office/drawing/2014/main" id="{532876B3-2DA5-4813-AEBF-B5C0CA071A00}"/>
              </a:ext>
            </a:extLst>
          </p:cNvPr>
          <p:cNvSpPr>
            <a:spLocks noGrp="1"/>
          </p:cNvSpPr>
          <p:nvPr>
            <p:ph sz="quarter" idx="1"/>
          </p:nvPr>
        </p:nvSpPr>
        <p:spPr>
          <a:xfrm>
            <a:off x="0" y="5468527"/>
            <a:ext cx="12192000" cy="957122"/>
          </a:xfrm>
          <a:solidFill>
            <a:schemeClr val="tx2">
              <a:lumMod val="20000"/>
              <a:lumOff val="80000"/>
            </a:schemeClr>
          </a:solidFill>
          <a:ln>
            <a:solidFill>
              <a:schemeClr val="tx1"/>
            </a:solidFill>
          </a:ln>
        </p:spPr>
        <p:txBody>
          <a:bodyPr>
            <a:noAutofit/>
          </a:bodyPr>
          <a:lstStyle/>
          <a:p>
            <a:pPr marL="0" indent="0" algn="ctr">
              <a:buNone/>
            </a:pPr>
            <a:r>
              <a:rPr lang="en-US" sz="2400" dirty="0"/>
              <a:t>DNN training requires stashing feature maps for the backward pass </a:t>
            </a:r>
          </a:p>
          <a:p>
            <a:pPr marL="0" indent="0" algn="ctr">
              <a:buNone/>
            </a:pPr>
            <a:r>
              <a:rPr lang="en-US" sz="2400" dirty="0"/>
              <a:t>(</a:t>
            </a:r>
            <a:r>
              <a:rPr lang="en-US" sz="2400" i="1" dirty="0"/>
              <a:t>not required in Inference)</a:t>
            </a:r>
          </a:p>
        </p:txBody>
      </p:sp>
      <p:sp>
        <p:nvSpPr>
          <p:cNvPr id="6" name="Rectangle 5">
            <a:extLst>
              <a:ext uri="{FF2B5EF4-FFF2-40B4-BE49-F238E27FC236}">
                <a16:creationId xmlns:a16="http://schemas.microsoft.com/office/drawing/2014/main" id="{0CABFFD5-4ECB-46A2-BA38-9F617ED06610}"/>
              </a:ext>
            </a:extLst>
          </p:cNvPr>
          <p:cNvSpPr/>
          <p:nvPr/>
        </p:nvSpPr>
        <p:spPr>
          <a:xfrm>
            <a:off x="1890876" y="2481511"/>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L1</a:t>
            </a:r>
          </a:p>
        </p:txBody>
      </p:sp>
      <p:sp>
        <p:nvSpPr>
          <p:cNvPr id="7" name="Rectangle 6">
            <a:extLst>
              <a:ext uri="{FF2B5EF4-FFF2-40B4-BE49-F238E27FC236}">
                <a16:creationId xmlns:a16="http://schemas.microsoft.com/office/drawing/2014/main" id="{CB196BE8-8F94-49D0-A043-E28017B7D054}"/>
              </a:ext>
            </a:extLst>
          </p:cNvPr>
          <p:cNvSpPr/>
          <p:nvPr/>
        </p:nvSpPr>
        <p:spPr>
          <a:xfrm>
            <a:off x="3309368" y="2481511"/>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L2</a:t>
            </a:r>
          </a:p>
        </p:txBody>
      </p:sp>
      <p:sp>
        <p:nvSpPr>
          <p:cNvPr id="8" name="Rectangle 7">
            <a:extLst>
              <a:ext uri="{FF2B5EF4-FFF2-40B4-BE49-F238E27FC236}">
                <a16:creationId xmlns:a16="http://schemas.microsoft.com/office/drawing/2014/main" id="{EADE65CF-8C94-4C4C-AB5E-854500BC289F}"/>
              </a:ext>
            </a:extLst>
          </p:cNvPr>
          <p:cNvSpPr/>
          <p:nvPr/>
        </p:nvSpPr>
        <p:spPr>
          <a:xfrm>
            <a:off x="4767792" y="2481511"/>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L3</a:t>
            </a:r>
          </a:p>
        </p:txBody>
      </p:sp>
      <p:sp>
        <p:nvSpPr>
          <p:cNvPr id="9" name="Rectangle 8">
            <a:extLst>
              <a:ext uri="{FF2B5EF4-FFF2-40B4-BE49-F238E27FC236}">
                <a16:creationId xmlns:a16="http://schemas.microsoft.com/office/drawing/2014/main" id="{49FA0295-586C-4384-AB8C-62C3FD65621B}"/>
              </a:ext>
            </a:extLst>
          </p:cNvPr>
          <p:cNvSpPr/>
          <p:nvPr/>
        </p:nvSpPr>
        <p:spPr>
          <a:xfrm>
            <a:off x="6226216" y="2481511"/>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L4</a:t>
            </a:r>
          </a:p>
        </p:txBody>
      </p:sp>
      <p:cxnSp>
        <p:nvCxnSpPr>
          <p:cNvPr id="10" name="Straight Arrow Connector 9">
            <a:extLst>
              <a:ext uri="{FF2B5EF4-FFF2-40B4-BE49-F238E27FC236}">
                <a16:creationId xmlns:a16="http://schemas.microsoft.com/office/drawing/2014/main" id="{2E19937E-36E7-407F-9A68-5546123766CC}"/>
              </a:ext>
            </a:extLst>
          </p:cNvPr>
          <p:cNvCxnSpPr>
            <a:endCxn id="7" idx="1"/>
          </p:cNvCxnSpPr>
          <p:nvPr/>
        </p:nvCxnSpPr>
        <p:spPr>
          <a:xfrm flipV="1">
            <a:off x="2453583" y="2812102"/>
            <a:ext cx="855785" cy="64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0CA9C11-5DDD-4CF7-86E6-ED221EBE503E}"/>
              </a:ext>
            </a:extLst>
          </p:cNvPr>
          <p:cNvCxnSpPr>
            <a:stCxn id="7" idx="3"/>
            <a:endCxn id="8" idx="1"/>
          </p:cNvCxnSpPr>
          <p:nvPr/>
        </p:nvCxnSpPr>
        <p:spPr>
          <a:xfrm>
            <a:off x="3872075" y="2812102"/>
            <a:ext cx="8957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FB291F9-2024-4E84-9E84-5BF3DE0472B3}"/>
              </a:ext>
            </a:extLst>
          </p:cNvPr>
          <p:cNvCxnSpPr>
            <a:stCxn id="8" idx="3"/>
            <a:endCxn id="9" idx="1"/>
          </p:cNvCxnSpPr>
          <p:nvPr/>
        </p:nvCxnSpPr>
        <p:spPr>
          <a:xfrm>
            <a:off x="5330499" y="2812102"/>
            <a:ext cx="8957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B29CB9E-8D93-4A09-9825-066A40D00C69}"/>
              </a:ext>
            </a:extLst>
          </p:cNvPr>
          <p:cNvCxnSpPr>
            <a:stCxn id="9" idx="3"/>
            <a:endCxn id="14" idx="1"/>
          </p:cNvCxnSpPr>
          <p:nvPr/>
        </p:nvCxnSpPr>
        <p:spPr>
          <a:xfrm>
            <a:off x="6788923" y="2812102"/>
            <a:ext cx="2658941" cy="644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3CAC07D-EEBD-46EB-8DFD-F3BDDDD5B1E3}"/>
              </a:ext>
            </a:extLst>
          </p:cNvPr>
          <p:cNvSpPr/>
          <p:nvPr/>
        </p:nvSpPr>
        <p:spPr>
          <a:xfrm>
            <a:off x="9447864" y="2487958"/>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Ln</a:t>
            </a:r>
          </a:p>
        </p:txBody>
      </p:sp>
      <p:sp>
        <p:nvSpPr>
          <p:cNvPr id="15" name="TextBox 14">
            <a:extLst>
              <a:ext uri="{FF2B5EF4-FFF2-40B4-BE49-F238E27FC236}">
                <a16:creationId xmlns:a16="http://schemas.microsoft.com/office/drawing/2014/main" id="{4F61F99F-E865-4015-BEBD-6E0FD430B3C2}"/>
              </a:ext>
            </a:extLst>
          </p:cNvPr>
          <p:cNvSpPr txBox="1"/>
          <p:nvPr/>
        </p:nvSpPr>
        <p:spPr>
          <a:xfrm>
            <a:off x="3440338" y="1340377"/>
            <a:ext cx="5458033" cy="461665"/>
          </a:xfrm>
          <a:prstGeom prst="rect">
            <a:avLst/>
          </a:prstGeom>
          <a:noFill/>
        </p:spPr>
        <p:txBody>
          <a:bodyPr wrap="none" rtlCol="0">
            <a:spAutoFit/>
          </a:bodyPr>
          <a:lstStyle/>
          <a:p>
            <a:r>
              <a:rPr lang="en-US" sz="2400" dirty="0"/>
              <a:t>Step 1 - Forward Pass (makes a prediction)</a:t>
            </a:r>
          </a:p>
        </p:txBody>
      </p:sp>
      <p:cxnSp>
        <p:nvCxnSpPr>
          <p:cNvPr id="16" name="Straight Arrow Connector 15">
            <a:extLst>
              <a:ext uri="{FF2B5EF4-FFF2-40B4-BE49-F238E27FC236}">
                <a16:creationId xmlns:a16="http://schemas.microsoft.com/office/drawing/2014/main" id="{D51EED11-1571-4EC2-B215-400A952CCEC0}"/>
              </a:ext>
            </a:extLst>
          </p:cNvPr>
          <p:cNvCxnSpPr/>
          <p:nvPr/>
        </p:nvCxnSpPr>
        <p:spPr>
          <a:xfrm>
            <a:off x="8847415" y="1600200"/>
            <a:ext cx="78913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D5C598E-681C-41DD-8DF6-0C7B43054E92}"/>
              </a:ext>
            </a:extLst>
          </p:cNvPr>
          <p:cNvSpPr txBox="1"/>
          <p:nvPr/>
        </p:nvSpPr>
        <p:spPr>
          <a:xfrm>
            <a:off x="3029969" y="1802714"/>
            <a:ext cx="6431120" cy="461665"/>
          </a:xfrm>
          <a:prstGeom prst="rect">
            <a:avLst/>
          </a:prstGeom>
          <a:noFill/>
        </p:spPr>
        <p:txBody>
          <a:bodyPr wrap="none" rtlCol="0">
            <a:spAutoFit/>
          </a:bodyPr>
          <a:lstStyle/>
          <a:p>
            <a:r>
              <a:rPr lang="en-US" sz="2400" dirty="0"/>
              <a:t>Step 2 - Backward Pass (calculates error gradients)</a:t>
            </a:r>
          </a:p>
        </p:txBody>
      </p:sp>
      <p:sp>
        <p:nvSpPr>
          <p:cNvPr id="18" name="TextBox 17">
            <a:extLst>
              <a:ext uri="{FF2B5EF4-FFF2-40B4-BE49-F238E27FC236}">
                <a16:creationId xmlns:a16="http://schemas.microsoft.com/office/drawing/2014/main" id="{E58E8775-0253-4DB2-9E96-9C481848C428}"/>
              </a:ext>
            </a:extLst>
          </p:cNvPr>
          <p:cNvSpPr txBox="1"/>
          <p:nvPr/>
        </p:nvSpPr>
        <p:spPr>
          <a:xfrm>
            <a:off x="4996124" y="3833611"/>
            <a:ext cx="1608133" cy="369332"/>
          </a:xfrm>
          <a:prstGeom prst="rect">
            <a:avLst/>
          </a:prstGeom>
          <a:solidFill>
            <a:schemeClr val="accent5">
              <a:lumMod val="20000"/>
              <a:lumOff val="80000"/>
            </a:schemeClr>
          </a:solidFill>
          <a:ln>
            <a:solidFill>
              <a:schemeClr val="tx1"/>
            </a:solidFill>
          </a:ln>
        </p:spPr>
        <p:txBody>
          <a:bodyPr wrap="none" rtlCol="0">
            <a:spAutoFit/>
          </a:bodyPr>
          <a:lstStyle/>
          <a:p>
            <a:r>
              <a:rPr lang="en-US" dirty="0"/>
              <a:t>Feature maps</a:t>
            </a:r>
          </a:p>
        </p:txBody>
      </p:sp>
      <p:cxnSp>
        <p:nvCxnSpPr>
          <p:cNvPr id="19" name="Straight Arrow Connector 18">
            <a:extLst>
              <a:ext uri="{FF2B5EF4-FFF2-40B4-BE49-F238E27FC236}">
                <a16:creationId xmlns:a16="http://schemas.microsoft.com/office/drawing/2014/main" id="{A00AF099-0B3C-4286-AC6B-692715C13EB7}"/>
              </a:ext>
            </a:extLst>
          </p:cNvPr>
          <p:cNvCxnSpPr/>
          <p:nvPr/>
        </p:nvCxnSpPr>
        <p:spPr>
          <a:xfrm>
            <a:off x="3960126" y="2942990"/>
            <a:ext cx="1383573" cy="850690"/>
          </a:xfrm>
          <a:prstGeom prst="straightConnector1">
            <a:avLst/>
          </a:prstGeom>
          <a:ln w="19050">
            <a:solidFill>
              <a:schemeClr val="tx2">
                <a:lumMod val="90000"/>
                <a:lumOff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43B11A5-29BB-401A-B624-EC2ABB06D47D}"/>
              </a:ext>
            </a:extLst>
          </p:cNvPr>
          <p:cNvCxnSpPr/>
          <p:nvPr/>
        </p:nvCxnSpPr>
        <p:spPr>
          <a:xfrm>
            <a:off x="5418550" y="2911381"/>
            <a:ext cx="162034" cy="882299"/>
          </a:xfrm>
          <a:prstGeom prst="straightConnector1">
            <a:avLst/>
          </a:prstGeom>
          <a:ln w="19050">
            <a:solidFill>
              <a:schemeClr val="tx2">
                <a:lumMod val="90000"/>
                <a:lumOff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7DB5571-19B6-42B9-925F-53249D51741E}"/>
              </a:ext>
            </a:extLst>
          </p:cNvPr>
          <p:cNvSpPr txBox="1"/>
          <p:nvPr/>
        </p:nvSpPr>
        <p:spPr>
          <a:xfrm>
            <a:off x="6520825" y="3377053"/>
            <a:ext cx="3530647" cy="461665"/>
          </a:xfrm>
          <a:prstGeom prst="rect">
            <a:avLst/>
          </a:prstGeom>
          <a:noFill/>
        </p:spPr>
        <p:txBody>
          <a:bodyPr wrap="none" rtlCol="0">
            <a:spAutoFit/>
          </a:bodyPr>
          <a:lstStyle/>
          <a:p>
            <a:r>
              <a:rPr lang="en-US" sz="2400" dirty="0"/>
              <a:t>Intermediate layer outputs</a:t>
            </a:r>
          </a:p>
        </p:txBody>
      </p:sp>
      <p:cxnSp>
        <p:nvCxnSpPr>
          <p:cNvPr id="22" name="Straight Arrow Connector 21">
            <a:extLst>
              <a:ext uri="{FF2B5EF4-FFF2-40B4-BE49-F238E27FC236}">
                <a16:creationId xmlns:a16="http://schemas.microsoft.com/office/drawing/2014/main" id="{A6C0BF74-ABD4-4FA2-B610-D00285E66C11}"/>
              </a:ext>
            </a:extLst>
          </p:cNvPr>
          <p:cNvCxnSpPr/>
          <p:nvPr/>
        </p:nvCxnSpPr>
        <p:spPr>
          <a:xfrm>
            <a:off x="2544728" y="2978169"/>
            <a:ext cx="2360991" cy="815511"/>
          </a:xfrm>
          <a:prstGeom prst="straightConnector1">
            <a:avLst/>
          </a:prstGeom>
          <a:ln w="19050">
            <a:solidFill>
              <a:schemeClr val="tx2">
                <a:lumMod val="90000"/>
                <a:lumOff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B146F83-CB43-4D0D-A8E9-FE8A969976F6}"/>
              </a:ext>
            </a:extLst>
          </p:cNvPr>
          <p:cNvCxnSpPr/>
          <p:nvPr/>
        </p:nvCxnSpPr>
        <p:spPr>
          <a:xfrm flipH="1">
            <a:off x="6019800" y="3001443"/>
            <a:ext cx="1002051" cy="792237"/>
          </a:xfrm>
          <a:prstGeom prst="straightConnector1">
            <a:avLst/>
          </a:prstGeom>
          <a:ln w="19050">
            <a:solidFill>
              <a:schemeClr val="tx2">
                <a:lumMod val="90000"/>
                <a:lumOff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44FE4BE-A143-4953-8EFB-D7148313A0BE}"/>
              </a:ext>
            </a:extLst>
          </p:cNvPr>
          <p:cNvSpPr txBox="1"/>
          <p:nvPr/>
        </p:nvSpPr>
        <p:spPr>
          <a:xfrm>
            <a:off x="2155130" y="4581557"/>
            <a:ext cx="3973204" cy="461665"/>
          </a:xfrm>
          <a:prstGeom prst="rect">
            <a:avLst/>
          </a:prstGeom>
          <a:noFill/>
        </p:spPr>
        <p:txBody>
          <a:bodyPr wrap="none" rtlCol="0">
            <a:spAutoFit/>
          </a:bodyPr>
          <a:lstStyle/>
          <a:p>
            <a:r>
              <a:rPr lang="en-US" sz="2400" dirty="0"/>
              <a:t>Generated in the forward pass</a:t>
            </a:r>
          </a:p>
        </p:txBody>
      </p:sp>
      <p:sp>
        <p:nvSpPr>
          <p:cNvPr id="25" name="TextBox 24">
            <a:extLst>
              <a:ext uri="{FF2B5EF4-FFF2-40B4-BE49-F238E27FC236}">
                <a16:creationId xmlns:a16="http://schemas.microsoft.com/office/drawing/2014/main" id="{5E0D05EF-C332-420F-A580-7913B1806642}"/>
              </a:ext>
            </a:extLst>
          </p:cNvPr>
          <p:cNvSpPr txBox="1"/>
          <p:nvPr/>
        </p:nvSpPr>
        <p:spPr>
          <a:xfrm>
            <a:off x="6320424" y="4593692"/>
            <a:ext cx="3579121" cy="461665"/>
          </a:xfrm>
          <a:prstGeom prst="rect">
            <a:avLst/>
          </a:prstGeom>
          <a:noFill/>
        </p:spPr>
        <p:txBody>
          <a:bodyPr wrap="none" rtlCol="0">
            <a:spAutoFit/>
          </a:bodyPr>
          <a:lstStyle/>
          <a:p>
            <a:r>
              <a:rPr lang="en-US" sz="2400" b="1" dirty="0"/>
              <a:t>Used in the backward pass</a:t>
            </a:r>
          </a:p>
        </p:txBody>
      </p:sp>
      <p:cxnSp>
        <p:nvCxnSpPr>
          <p:cNvPr id="26" name="Straight Arrow Connector 25">
            <a:extLst>
              <a:ext uri="{FF2B5EF4-FFF2-40B4-BE49-F238E27FC236}">
                <a16:creationId xmlns:a16="http://schemas.microsoft.com/office/drawing/2014/main" id="{C35CDB3F-82EA-4C3D-9949-028047D4CF6F}"/>
              </a:ext>
            </a:extLst>
          </p:cNvPr>
          <p:cNvCxnSpPr/>
          <p:nvPr/>
        </p:nvCxnSpPr>
        <p:spPr>
          <a:xfrm flipH="1">
            <a:off x="5206343" y="4242874"/>
            <a:ext cx="605264" cy="310887"/>
          </a:xfrm>
          <a:prstGeom prst="straightConnector1">
            <a:avLst/>
          </a:prstGeom>
          <a:ln w="19050">
            <a:solidFill>
              <a:schemeClr val="tx2">
                <a:lumMod val="90000"/>
                <a:lumOff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522CAC8-8C25-432B-BC76-5B0FADCDFD43}"/>
              </a:ext>
            </a:extLst>
          </p:cNvPr>
          <p:cNvCxnSpPr/>
          <p:nvPr/>
        </p:nvCxnSpPr>
        <p:spPr>
          <a:xfrm>
            <a:off x="5800190" y="4242874"/>
            <a:ext cx="605264" cy="310887"/>
          </a:xfrm>
          <a:prstGeom prst="straightConnector1">
            <a:avLst/>
          </a:prstGeom>
          <a:ln w="19050">
            <a:solidFill>
              <a:schemeClr val="tx2">
                <a:lumMod val="90000"/>
                <a:lumOff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EDBC022-A8F1-43A8-87CB-90BAF3A8A5CD}"/>
              </a:ext>
            </a:extLst>
          </p:cNvPr>
          <p:cNvCxnSpPr/>
          <p:nvPr/>
        </p:nvCxnSpPr>
        <p:spPr>
          <a:xfrm>
            <a:off x="2150158" y="2057400"/>
            <a:ext cx="789139" cy="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40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bg/>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15" grpId="0"/>
      <p:bldP spid="17" grpId="0"/>
      <p:bldP spid="18" grpId="0" animBg="1"/>
      <p:bldP spid="21" grpId="0"/>
      <p:bldP spid="21" grpId="1"/>
      <p:bldP spid="24" grpId="0"/>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1AC1-F4B9-49CB-BB1A-34332A6E4F44}"/>
              </a:ext>
            </a:extLst>
          </p:cNvPr>
          <p:cNvSpPr>
            <a:spLocks noGrp="1"/>
          </p:cNvSpPr>
          <p:nvPr>
            <p:ph type="title"/>
          </p:nvPr>
        </p:nvSpPr>
        <p:spPr/>
        <p:txBody>
          <a:bodyPr/>
          <a:lstStyle/>
          <a:p>
            <a:r>
              <a:rPr lang="en-US" dirty="0"/>
              <a:t>Training Deeper Networks</a:t>
            </a:r>
            <a:endParaRPr lang="en-CA" dirty="0"/>
          </a:p>
        </p:txBody>
      </p:sp>
      <p:sp>
        <p:nvSpPr>
          <p:cNvPr id="3" name="Content Placeholder 2">
            <a:extLst>
              <a:ext uri="{FF2B5EF4-FFF2-40B4-BE49-F238E27FC236}">
                <a16:creationId xmlns:a16="http://schemas.microsoft.com/office/drawing/2014/main" id="{C5500DA5-D791-4028-AC76-C0438E6C0617}"/>
              </a:ext>
            </a:extLst>
          </p:cNvPr>
          <p:cNvSpPr>
            <a:spLocks noGrp="1"/>
          </p:cNvSpPr>
          <p:nvPr>
            <p:ph idx="1"/>
          </p:nvPr>
        </p:nvSpPr>
        <p:spPr>
          <a:xfrm>
            <a:off x="228600" y="1417638"/>
            <a:ext cx="11658600" cy="685800"/>
          </a:xfrm>
        </p:spPr>
        <p:txBody>
          <a:bodyPr/>
          <a:lstStyle/>
          <a:p>
            <a:pPr marL="0" indent="0">
              <a:buNone/>
            </a:pPr>
            <a:r>
              <a:rPr lang="en-US" dirty="0"/>
              <a:t>Train larger networks on a </a:t>
            </a:r>
            <a:r>
              <a:rPr lang="en-US" i="1" dirty="0"/>
              <a:t>single</a:t>
            </a:r>
            <a:r>
              <a:rPr lang="en-US" dirty="0"/>
              <a:t> GPU by reducing memory footprint </a:t>
            </a:r>
          </a:p>
          <a:p>
            <a:endParaRPr lang="en-CA" dirty="0"/>
          </a:p>
        </p:txBody>
      </p:sp>
      <p:sp>
        <p:nvSpPr>
          <p:cNvPr id="4" name="Slide Number Placeholder 3">
            <a:extLst>
              <a:ext uri="{FF2B5EF4-FFF2-40B4-BE49-F238E27FC236}">
                <a16:creationId xmlns:a16="http://schemas.microsoft.com/office/drawing/2014/main" id="{E024F6ED-5D63-437D-9986-9D05C78786C0}"/>
              </a:ext>
            </a:extLst>
          </p:cNvPr>
          <p:cNvSpPr>
            <a:spLocks noGrp="1"/>
          </p:cNvSpPr>
          <p:nvPr>
            <p:ph type="sldNum" sz="quarter" idx="12"/>
          </p:nvPr>
        </p:nvSpPr>
        <p:spPr/>
        <p:txBody>
          <a:bodyPr/>
          <a:lstStyle/>
          <a:p>
            <a:fld id="{323594FA-E141-4234-AE05-360401972BE7}" type="slidenum">
              <a:rPr lang="en-US" altLang="en-US" smtClean="0"/>
              <a:pPr/>
              <a:t>39</a:t>
            </a:fld>
            <a:endParaRPr lang="en-US" altLang="en-US" dirty="0"/>
          </a:p>
        </p:txBody>
      </p:sp>
      <p:pic>
        <p:nvPicPr>
          <p:cNvPr id="5" name="Picture 4">
            <a:extLst>
              <a:ext uri="{FF2B5EF4-FFF2-40B4-BE49-F238E27FC236}">
                <a16:creationId xmlns:a16="http://schemas.microsoft.com/office/drawing/2014/main" id="{509A9A82-C1D5-432E-9892-93B1B8F19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211533"/>
            <a:ext cx="7841356" cy="2936421"/>
          </a:xfrm>
          <a:prstGeom prst="rect">
            <a:avLst/>
          </a:prstGeom>
        </p:spPr>
      </p:pic>
      <p:sp>
        <p:nvSpPr>
          <p:cNvPr id="6" name="TextBox 5">
            <a:extLst>
              <a:ext uri="{FF2B5EF4-FFF2-40B4-BE49-F238E27FC236}">
                <a16:creationId xmlns:a16="http://schemas.microsoft.com/office/drawing/2014/main" id="{F7C39160-472C-4244-AFCC-B04AF4CCC552}"/>
              </a:ext>
            </a:extLst>
          </p:cNvPr>
          <p:cNvSpPr txBox="1"/>
          <p:nvPr/>
        </p:nvSpPr>
        <p:spPr>
          <a:xfrm>
            <a:off x="2020591" y="5463799"/>
            <a:ext cx="7762574" cy="892552"/>
          </a:xfrm>
          <a:prstGeom prst="rect">
            <a:avLst/>
          </a:prstGeom>
          <a:noFill/>
        </p:spPr>
        <p:txBody>
          <a:bodyPr wrap="none" rtlCol="0">
            <a:spAutoFit/>
          </a:bodyPr>
          <a:lstStyle/>
          <a:p>
            <a:pPr algn="ctr"/>
            <a:r>
              <a:rPr lang="en-US" sz="2600" dirty="0">
                <a:latin typeface="+mj-lt"/>
              </a:rPr>
              <a:t>Feature Maps are a major consumer of GPU memory</a:t>
            </a:r>
          </a:p>
          <a:p>
            <a:pPr algn="ctr"/>
            <a:r>
              <a:rPr lang="en-US" sz="2600" dirty="0">
                <a:latin typeface="+mj-lt"/>
              </a:rPr>
              <a:t>Larger minibatch size </a:t>
            </a:r>
            <a:r>
              <a:rPr lang="en-US" sz="2600" dirty="0">
                <a:latin typeface="+mj-lt"/>
                <a:sym typeface="Wingdings" panose="05000000000000000000" pitchFamily="2" charset="2"/>
              </a:rPr>
              <a:t> potential crash/out-of-memory</a:t>
            </a:r>
            <a:endParaRPr lang="en-US" sz="2600" dirty="0">
              <a:latin typeface="+mj-lt"/>
            </a:endParaRPr>
          </a:p>
        </p:txBody>
      </p:sp>
      <p:sp>
        <p:nvSpPr>
          <p:cNvPr id="7" name="Oval 6">
            <a:extLst>
              <a:ext uri="{FF2B5EF4-FFF2-40B4-BE49-F238E27FC236}">
                <a16:creationId xmlns:a16="http://schemas.microsoft.com/office/drawing/2014/main" id="{88626824-6169-47D9-9963-165192D2FE1B}"/>
              </a:ext>
            </a:extLst>
          </p:cNvPr>
          <p:cNvSpPr/>
          <p:nvPr/>
        </p:nvSpPr>
        <p:spPr>
          <a:xfrm>
            <a:off x="3505200" y="2590800"/>
            <a:ext cx="1905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190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eural network">
            <a:extLst>
              <a:ext uri="{FF2B5EF4-FFF2-40B4-BE49-F238E27FC236}">
                <a16:creationId xmlns:a16="http://schemas.microsoft.com/office/drawing/2014/main" id="{C178E7C8-8DAC-48BE-8A73-92DEC4B7D2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580" y="4862191"/>
            <a:ext cx="1959293" cy="10609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omputer icon">
            <a:extLst>
              <a:ext uri="{FF2B5EF4-FFF2-40B4-BE49-F238E27FC236}">
                <a16:creationId xmlns:a16="http://schemas.microsoft.com/office/drawing/2014/main" id="{DEC556D7-3B6A-49C1-8FD5-CA927A6EE9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2751" y="4862191"/>
            <a:ext cx="1026101" cy="10609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C455E1-6B11-45EA-A6AA-F3BE00CF484B}"/>
              </a:ext>
            </a:extLst>
          </p:cNvPr>
          <p:cNvSpPr txBox="1"/>
          <p:nvPr/>
        </p:nvSpPr>
        <p:spPr>
          <a:xfrm>
            <a:off x="5749406" y="5038415"/>
            <a:ext cx="275503" cy="707886"/>
          </a:xfrm>
          <a:prstGeom prst="rect">
            <a:avLst/>
          </a:prstGeom>
          <a:noFill/>
        </p:spPr>
        <p:txBody>
          <a:bodyPr wrap="square" rtlCol="0">
            <a:spAutoFit/>
          </a:bodyPr>
          <a:lstStyle/>
          <a:p>
            <a:r>
              <a:rPr lang="en-US" sz="4000" dirty="0"/>
              <a:t>+</a:t>
            </a:r>
          </a:p>
        </p:txBody>
      </p:sp>
      <p:pic>
        <p:nvPicPr>
          <p:cNvPr id="2062" name="Picture 14" descr="Image result for GPU icon">
            <a:extLst>
              <a:ext uri="{FF2B5EF4-FFF2-40B4-BE49-F238E27FC236}">
                <a16:creationId xmlns:a16="http://schemas.microsoft.com/office/drawing/2014/main" id="{370A471C-1461-406D-A673-6A931BF5BB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168" y="443985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arrow icon">
            <a:extLst>
              <a:ext uri="{FF2B5EF4-FFF2-40B4-BE49-F238E27FC236}">
                <a16:creationId xmlns:a16="http://schemas.microsoft.com/office/drawing/2014/main" id="{DF5F3A0D-86B4-4A12-A7AF-BD9BC72858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3817" y="5038416"/>
            <a:ext cx="707886" cy="70788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equal icon">
            <a:extLst>
              <a:ext uri="{FF2B5EF4-FFF2-40B4-BE49-F238E27FC236}">
                <a16:creationId xmlns:a16="http://schemas.microsoft.com/office/drawing/2014/main" id="{BE0BBD31-A863-4751-8EB5-CA45CA0C6B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9168" y="5107696"/>
            <a:ext cx="569323" cy="5693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042C31-2D2A-42D7-880C-52A19FEB23DB}"/>
              </a:ext>
            </a:extLst>
          </p:cNvPr>
          <p:cNvSpPr txBox="1"/>
          <p:nvPr/>
        </p:nvSpPr>
        <p:spPr>
          <a:xfrm>
            <a:off x="8614702" y="4792192"/>
            <a:ext cx="2764286" cy="1200329"/>
          </a:xfrm>
          <a:prstGeom prst="rect">
            <a:avLst/>
          </a:prstGeom>
          <a:noFill/>
        </p:spPr>
        <p:txBody>
          <a:bodyPr wrap="square" rtlCol="0">
            <a:spAutoFit/>
          </a:bodyPr>
          <a:lstStyle/>
          <a:p>
            <a:pPr algn="ctr"/>
            <a:r>
              <a:rPr lang="en-US" sz="3600" dirty="0">
                <a:solidFill>
                  <a:srgbClr val="C00000"/>
                </a:solidFill>
              </a:rPr>
              <a:t>Waiting for hours or days</a:t>
            </a:r>
          </a:p>
        </p:txBody>
      </p:sp>
      <p:pic>
        <p:nvPicPr>
          <p:cNvPr id="2072" name="Picture 24" descr="Image result for man with question mark icon">
            <a:extLst>
              <a:ext uri="{FF2B5EF4-FFF2-40B4-BE49-F238E27FC236}">
                <a16:creationId xmlns:a16="http://schemas.microsoft.com/office/drawing/2014/main" id="{649AAB57-A751-4CD3-BE2D-42A26F8336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5475" y="192727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B0846E2-6D4E-4AFB-AD05-07BF79AD7E63}"/>
              </a:ext>
            </a:extLst>
          </p:cNvPr>
          <p:cNvSpPr txBox="1"/>
          <p:nvPr/>
        </p:nvSpPr>
        <p:spPr>
          <a:xfrm>
            <a:off x="1017692" y="894349"/>
            <a:ext cx="3324011" cy="646331"/>
          </a:xfrm>
          <a:prstGeom prst="rect">
            <a:avLst/>
          </a:prstGeom>
          <a:noFill/>
        </p:spPr>
        <p:txBody>
          <a:bodyPr wrap="square" rtlCol="0">
            <a:spAutoFit/>
          </a:bodyPr>
          <a:lstStyle/>
          <a:p>
            <a:r>
              <a:rPr lang="en-US" sz="3600" dirty="0">
                <a:cs typeface="Arial" panose="020B0604020202020204" pitchFamily="34" charset="0"/>
              </a:rPr>
              <a:t>A ML researcher</a:t>
            </a:r>
          </a:p>
        </p:txBody>
      </p:sp>
      <p:sp>
        <p:nvSpPr>
          <p:cNvPr id="14" name="Oval 13">
            <a:extLst>
              <a:ext uri="{FF2B5EF4-FFF2-40B4-BE49-F238E27FC236}">
                <a16:creationId xmlns:a16="http://schemas.microsoft.com/office/drawing/2014/main" id="{CB98001D-5561-4046-A655-A8CE281CBA69}"/>
              </a:ext>
            </a:extLst>
          </p:cNvPr>
          <p:cNvSpPr/>
          <p:nvPr/>
        </p:nvSpPr>
        <p:spPr>
          <a:xfrm>
            <a:off x="4937759" y="297102"/>
            <a:ext cx="2891409" cy="11677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Try a new framework? (TF, </a:t>
            </a:r>
            <a:r>
              <a:rPr lang="en-US" dirty="0" err="1"/>
              <a:t>MXNet</a:t>
            </a:r>
            <a:r>
              <a:rPr lang="en-US" dirty="0"/>
              <a:t>, </a:t>
            </a:r>
            <a:r>
              <a:rPr lang="en-US" dirty="0" err="1"/>
              <a:t>PyTorch</a:t>
            </a:r>
            <a:r>
              <a:rPr lang="en-US" dirty="0"/>
              <a:t>, …)</a:t>
            </a:r>
          </a:p>
        </p:txBody>
      </p:sp>
      <p:sp>
        <p:nvSpPr>
          <p:cNvPr id="29" name="Oval 28">
            <a:extLst>
              <a:ext uri="{FF2B5EF4-FFF2-40B4-BE49-F238E27FC236}">
                <a16:creationId xmlns:a16="http://schemas.microsoft.com/office/drawing/2014/main" id="{AC4C22C0-368C-46F9-942B-C81EF8293F2C}"/>
              </a:ext>
            </a:extLst>
          </p:cNvPr>
          <p:cNvSpPr/>
          <p:nvPr/>
        </p:nvSpPr>
        <p:spPr>
          <a:xfrm>
            <a:off x="9032894" y="902413"/>
            <a:ext cx="2214226" cy="86953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Change hyper-parameters?</a:t>
            </a:r>
          </a:p>
        </p:txBody>
      </p:sp>
      <p:sp>
        <p:nvSpPr>
          <p:cNvPr id="30" name="Oval 29">
            <a:extLst>
              <a:ext uri="{FF2B5EF4-FFF2-40B4-BE49-F238E27FC236}">
                <a16:creationId xmlns:a16="http://schemas.microsoft.com/office/drawing/2014/main" id="{D885F8D8-674F-4E7B-B52B-C20C245FF67D}"/>
              </a:ext>
            </a:extLst>
          </p:cNvPr>
          <p:cNvSpPr/>
          <p:nvPr/>
        </p:nvSpPr>
        <p:spPr>
          <a:xfrm>
            <a:off x="5455155" y="2247638"/>
            <a:ext cx="1992469" cy="86953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Add/Remove a layer?</a:t>
            </a:r>
          </a:p>
        </p:txBody>
      </p:sp>
      <p:sp>
        <p:nvSpPr>
          <p:cNvPr id="15" name="TextBox 14">
            <a:extLst>
              <a:ext uri="{FF2B5EF4-FFF2-40B4-BE49-F238E27FC236}">
                <a16:creationId xmlns:a16="http://schemas.microsoft.com/office/drawing/2014/main" id="{D01B05E9-F331-48B0-A69F-5B099DCEF0E1}"/>
              </a:ext>
            </a:extLst>
          </p:cNvPr>
          <p:cNvSpPr txBox="1"/>
          <p:nvPr/>
        </p:nvSpPr>
        <p:spPr>
          <a:xfrm>
            <a:off x="7947954" y="3143946"/>
            <a:ext cx="882537" cy="463987"/>
          </a:xfrm>
          <a:prstGeom prst="rect">
            <a:avLst/>
          </a:prstGeom>
          <a:noFill/>
        </p:spPr>
        <p:txBody>
          <a:bodyPr wrap="square" rtlCol="0">
            <a:spAutoFit/>
          </a:bodyPr>
          <a:lstStyle/>
          <a:p>
            <a:r>
              <a:rPr lang="en-US" sz="2400" dirty="0"/>
              <a:t>OR …</a:t>
            </a:r>
          </a:p>
        </p:txBody>
      </p:sp>
      <p:sp>
        <p:nvSpPr>
          <p:cNvPr id="33" name="Oval 32">
            <a:extLst>
              <a:ext uri="{FF2B5EF4-FFF2-40B4-BE49-F238E27FC236}">
                <a16:creationId xmlns:a16="http://schemas.microsoft.com/office/drawing/2014/main" id="{E7C6D614-E46D-4857-8D60-7288D6516AD2}"/>
              </a:ext>
            </a:extLst>
          </p:cNvPr>
          <p:cNvSpPr/>
          <p:nvPr/>
        </p:nvSpPr>
        <p:spPr>
          <a:xfrm>
            <a:off x="8499281" y="2019281"/>
            <a:ext cx="3053684" cy="11246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Buy a new GPU? (V100, P100, 1080 </a:t>
            </a:r>
            <a:r>
              <a:rPr lang="en-US" dirty="0" err="1"/>
              <a:t>Ti</a:t>
            </a:r>
            <a:r>
              <a:rPr lang="en-US" dirty="0"/>
              <a:t>, Titan </a:t>
            </a:r>
            <a:r>
              <a:rPr lang="en-US" dirty="0" err="1"/>
              <a:t>Xp</a:t>
            </a:r>
            <a:r>
              <a:rPr lang="en-US" dirty="0"/>
              <a:t> …)</a:t>
            </a:r>
          </a:p>
        </p:txBody>
      </p:sp>
      <p:sp>
        <p:nvSpPr>
          <p:cNvPr id="35" name="Oval 34">
            <a:extLst>
              <a:ext uri="{FF2B5EF4-FFF2-40B4-BE49-F238E27FC236}">
                <a16:creationId xmlns:a16="http://schemas.microsoft.com/office/drawing/2014/main" id="{F1A1BB56-02E1-41A4-B873-1765354056C4}"/>
              </a:ext>
            </a:extLst>
          </p:cNvPr>
          <p:cNvSpPr/>
          <p:nvPr/>
        </p:nvSpPr>
        <p:spPr>
          <a:xfrm>
            <a:off x="7137437" y="1396170"/>
            <a:ext cx="1619794" cy="86953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Try a new library?</a:t>
            </a:r>
          </a:p>
        </p:txBody>
      </p:sp>
      <p:sp>
        <p:nvSpPr>
          <p:cNvPr id="17" name="TextBox 16">
            <a:extLst>
              <a:ext uri="{FF2B5EF4-FFF2-40B4-BE49-F238E27FC236}">
                <a16:creationId xmlns:a16="http://schemas.microsoft.com/office/drawing/2014/main" id="{3102BFBE-E22D-4AF2-8F14-149CBAB6AFA3}"/>
              </a:ext>
            </a:extLst>
          </p:cNvPr>
          <p:cNvSpPr txBox="1"/>
          <p:nvPr/>
        </p:nvSpPr>
        <p:spPr>
          <a:xfrm>
            <a:off x="5334000" y="3606461"/>
            <a:ext cx="5913120" cy="1077218"/>
          </a:xfrm>
          <a:prstGeom prst="rect">
            <a:avLst/>
          </a:prstGeom>
          <a:noFill/>
        </p:spPr>
        <p:txBody>
          <a:bodyPr wrap="square" rtlCol="0">
            <a:spAutoFit/>
          </a:bodyPr>
          <a:lstStyle/>
          <a:p>
            <a:r>
              <a:rPr lang="en-US" sz="3200" dirty="0"/>
              <a:t>Never mind, you have to pay this much time anyway?</a:t>
            </a:r>
          </a:p>
        </p:txBody>
      </p:sp>
    </p:spTree>
    <p:extLst>
      <p:ext uri="{BB962C8B-B14F-4D97-AF65-F5344CB8AC3E}">
        <p14:creationId xmlns:p14="http://schemas.microsoft.com/office/powerpoint/2010/main" val="188230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animBg="1"/>
      <p:bldP spid="29" grpId="0" animBg="1"/>
      <p:bldP spid="30" grpId="0" animBg="1"/>
      <p:bldP spid="15" grpId="0"/>
      <p:bldP spid="33" grpId="0" animBg="1"/>
      <p:bldP spid="35" grpId="0" animBg="1"/>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3183E-D487-4B64-86B9-9F9C778E677C}"/>
              </a:ext>
            </a:extLst>
          </p:cNvPr>
          <p:cNvSpPr>
            <a:spLocks noGrp="1"/>
          </p:cNvSpPr>
          <p:nvPr>
            <p:ph type="title"/>
          </p:nvPr>
        </p:nvSpPr>
        <p:spPr/>
        <p:txBody>
          <a:bodyPr/>
          <a:lstStyle/>
          <a:p>
            <a:r>
              <a:rPr lang="en-US" dirty="0"/>
              <a:t>Limitations of Prior Work</a:t>
            </a:r>
            <a:endParaRPr lang="en-CA" dirty="0"/>
          </a:p>
        </p:txBody>
      </p:sp>
      <p:sp>
        <p:nvSpPr>
          <p:cNvPr id="3" name="Content Placeholder 2">
            <a:extLst>
              <a:ext uri="{FF2B5EF4-FFF2-40B4-BE49-F238E27FC236}">
                <a16:creationId xmlns:a16="http://schemas.microsoft.com/office/drawing/2014/main" id="{B7AD2571-CF50-457D-8DB0-E496C8B0BAA2}"/>
              </a:ext>
            </a:extLst>
          </p:cNvPr>
          <p:cNvSpPr>
            <a:spLocks noGrp="1"/>
          </p:cNvSpPr>
          <p:nvPr>
            <p:ph idx="1"/>
          </p:nvPr>
        </p:nvSpPr>
        <p:spPr/>
        <p:txBody>
          <a:bodyPr/>
          <a:lstStyle/>
          <a:p>
            <a:r>
              <a:rPr lang="en-US" dirty="0"/>
              <a:t>Focus on DNN inference, </a:t>
            </a:r>
            <a:r>
              <a:rPr lang="en-US" i="1" dirty="0"/>
              <a:t>i.e.</a:t>
            </a:r>
            <a:r>
              <a:rPr lang="en-US" dirty="0"/>
              <a:t>, weights</a:t>
            </a:r>
            <a:endParaRPr lang="en-US" baseline="30000" dirty="0"/>
          </a:p>
          <a:p>
            <a:pPr lvl="1"/>
            <a:r>
              <a:rPr lang="en-US" sz="2400" dirty="0"/>
              <a:t>Apply pruning, quantization and Huffman encoding</a:t>
            </a:r>
          </a:p>
          <a:p>
            <a:pPr lvl="1"/>
            <a:r>
              <a:rPr lang="en-US" sz="2400" dirty="0"/>
              <a:t>However, weights are a small fraction of memory footprint</a:t>
            </a:r>
            <a:endParaRPr lang="en-US" dirty="0"/>
          </a:p>
          <a:p>
            <a:endParaRPr lang="en-US" dirty="0"/>
          </a:p>
          <a:p>
            <a:r>
              <a:rPr lang="en-US" sz="2800" dirty="0"/>
              <a:t>Additionally, techniques are not well suited for training</a:t>
            </a:r>
          </a:p>
          <a:p>
            <a:pPr lvl="1"/>
            <a:r>
              <a:rPr lang="en-US" sz="2400" dirty="0"/>
              <a:t>Training requires frequent weight updates</a:t>
            </a:r>
          </a:p>
          <a:p>
            <a:pPr lvl="1"/>
            <a:r>
              <a:rPr lang="en-US" sz="2400" dirty="0"/>
              <a:t>Map poorly on the GPU HW</a:t>
            </a:r>
          </a:p>
          <a:p>
            <a:endParaRPr lang="en-CA" dirty="0"/>
          </a:p>
        </p:txBody>
      </p:sp>
      <p:sp>
        <p:nvSpPr>
          <p:cNvPr id="4" name="Slide Number Placeholder 3">
            <a:extLst>
              <a:ext uri="{FF2B5EF4-FFF2-40B4-BE49-F238E27FC236}">
                <a16:creationId xmlns:a16="http://schemas.microsoft.com/office/drawing/2014/main" id="{C9E3C316-976E-4AD4-AD54-D8CE785E0885}"/>
              </a:ext>
            </a:extLst>
          </p:cNvPr>
          <p:cNvSpPr>
            <a:spLocks noGrp="1"/>
          </p:cNvSpPr>
          <p:nvPr>
            <p:ph type="sldNum" sz="quarter" idx="12"/>
          </p:nvPr>
        </p:nvSpPr>
        <p:spPr/>
        <p:txBody>
          <a:bodyPr/>
          <a:lstStyle/>
          <a:p>
            <a:fld id="{323594FA-E141-4234-AE05-360401972BE7}" type="slidenum">
              <a:rPr lang="en-US" altLang="en-US" smtClean="0"/>
              <a:pPr/>
              <a:t>40</a:t>
            </a:fld>
            <a:endParaRPr lang="en-US" altLang="en-US" dirty="0"/>
          </a:p>
        </p:txBody>
      </p:sp>
    </p:spTree>
    <p:extLst>
      <p:ext uri="{BB962C8B-B14F-4D97-AF65-F5344CB8AC3E}">
        <p14:creationId xmlns:p14="http://schemas.microsoft.com/office/powerpoint/2010/main" val="687118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3292-DAF1-4559-85C4-FAEDED3527A5}"/>
              </a:ext>
            </a:extLst>
          </p:cNvPr>
          <p:cNvSpPr>
            <a:spLocks noGrp="1"/>
          </p:cNvSpPr>
          <p:nvPr>
            <p:ph type="title"/>
          </p:nvPr>
        </p:nvSpPr>
        <p:spPr/>
        <p:txBody>
          <a:bodyPr/>
          <a:lstStyle/>
          <a:p>
            <a:r>
              <a:rPr lang="en-US" dirty="0"/>
              <a:t>Our Insight</a:t>
            </a:r>
            <a:endParaRPr lang="en-CA" dirty="0"/>
          </a:p>
        </p:txBody>
      </p:sp>
      <p:sp>
        <p:nvSpPr>
          <p:cNvPr id="4" name="Slide Number Placeholder 3">
            <a:extLst>
              <a:ext uri="{FF2B5EF4-FFF2-40B4-BE49-F238E27FC236}">
                <a16:creationId xmlns:a16="http://schemas.microsoft.com/office/drawing/2014/main" id="{031CC6EE-ABAE-45DF-9F2B-F9C82E9D5FF5}"/>
              </a:ext>
            </a:extLst>
          </p:cNvPr>
          <p:cNvSpPr>
            <a:spLocks noGrp="1"/>
          </p:cNvSpPr>
          <p:nvPr>
            <p:ph type="sldNum" sz="quarter" idx="12"/>
          </p:nvPr>
        </p:nvSpPr>
        <p:spPr/>
        <p:txBody>
          <a:bodyPr/>
          <a:lstStyle/>
          <a:p>
            <a:fld id="{323594FA-E141-4234-AE05-360401972BE7}" type="slidenum">
              <a:rPr lang="en-US" altLang="en-US" smtClean="0"/>
              <a:pPr/>
              <a:t>41</a:t>
            </a:fld>
            <a:endParaRPr lang="en-US" altLang="en-US" dirty="0"/>
          </a:p>
        </p:txBody>
      </p:sp>
      <p:sp>
        <p:nvSpPr>
          <p:cNvPr id="37" name="Rectangle 36">
            <a:extLst>
              <a:ext uri="{FF2B5EF4-FFF2-40B4-BE49-F238E27FC236}">
                <a16:creationId xmlns:a16="http://schemas.microsoft.com/office/drawing/2014/main" id="{44261836-3AC5-40C5-B389-9177207333CB}"/>
              </a:ext>
            </a:extLst>
          </p:cNvPr>
          <p:cNvSpPr/>
          <p:nvPr/>
        </p:nvSpPr>
        <p:spPr>
          <a:xfrm>
            <a:off x="2867283" y="1870414"/>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Lx</a:t>
            </a:r>
          </a:p>
        </p:txBody>
      </p:sp>
      <p:sp>
        <p:nvSpPr>
          <p:cNvPr id="38" name="Rectangle 37">
            <a:extLst>
              <a:ext uri="{FF2B5EF4-FFF2-40B4-BE49-F238E27FC236}">
                <a16:creationId xmlns:a16="http://schemas.microsoft.com/office/drawing/2014/main" id="{79529BCC-5A65-4910-A928-5C136054BE80}"/>
              </a:ext>
            </a:extLst>
          </p:cNvPr>
          <p:cNvSpPr/>
          <p:nvPr/>
        </p:nvSpPr>
        <p:spPr>
          <a:xfrm>
            <a:off x="4296327" y="1870414"/>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Ly</a:t>
            </a:r>
          </a:p>
        </p:txBody>
      </p:sp>
      <p:sp>
        <p:nvSpPr>
          <p:cNvPr id="39" name="Rectangle 38">
            <a:extLst>
              <a:ext uri="{FF2B5EF4-FFF2-40B4-BE49-F238E27FC236}">
                <a16:creationId xmlns:a16="http://schemas.microsoft.com/office/drawing/2014/main" id="{14C1D347-75B3-4EB7-B85F-0B8C787D532B}"/>
              </a:ext>
            </a:extLst>
          </p:cNvPr>
          <p:cNvSpPr/>
          <p:nvPr/>
        </p:nvSpPr>
        <p:spPr>
          <a:xfrm>
            <a:off x="9442758" y="1870414"/>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Lz</a:t>
            </a:r>
            <a:endParaRPr lang="en-US" dirty="0">
              <a:solidFill>
                <a:schemeClr val="tx1"/>
              </a:solidFill>
            </a:endParaRPr>
          </a:p>
        </p:txBody>
      </p:sp>
      <p:cxnSp>
        <p:nvCxnSpPr>
          <p:cNvPr id="40" name="Straight Arrow Connector 39">
            <a:extLst>
              <a:ext uri="{FF2B5EF4-FFF2-40B4-BE49-F238E27FC236}">
                <a16:creationId xmlns:a16="http://schemas.microsoft.com/office/drawing/2014/main" id="{11A36A98-8D2B-4D3A-8A58-8BE2CDA0E505}"/>
              </a:ext>
            </a:extLst>
          </p:cNvPr>
          <p:cNvCxnSpPr>
            <a:stCxn id="37" idx="3"/>
            <a:endCxn id="38" idx="1"/>
          </p:cNvCxnSpPr>
          <p:nvPr/>
        </p:nvCxnSpPr>
        <p:spPr>
          <a:xfrm>
            <a:off x="3429990" y="2201005"/>
            <a:ext cx="86633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E171389-D345-4060-BFAC-B33AB533CB87}"/>
              </a:ext>
            </a:extLst>
          </p:cNvPr>
          <p:cNvCxnSpPr>
            <a:stCxn id="38" idx="3"/>
            <a:endCxn id="39" idx="1"/>
          </p:cNvCxnSpPr>
          <p:nvPr/>
        </p:nvCxnSpPr>
        <p:spPr>
          <a:xfrm>
            <a:off x="4859034" y="2201005"/>
            <a:ext cx="4583724"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CF65DB3-BEE5-42AE-9C88-8C9BF95208A9}"/>
              </a:ext>
            </a:extLst>
          </p:cNvPr>
          <p:cNvCxnSpPr/>
          <p:nvPr/>
        </p:nvCxnSpPr>
        <p:spPr>
          <a:xfrm>
            <a:off x="2536691" y="2944720"/>
            <a:ext cx="77231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C57600E-123B-4AF8-8E96-3069FD6AAB5A}"/>
              </a:ext>
            </a:extLst>
          </p:cNvPr>
          <p:cNvCxnSpPr/>
          <p:nvPr/>
        </p:nvCxnSpPr>
        <p:spPr>
          <a:xfrm>
            <a:off x="3148636" y="2819893"/>
            <a:ext cx="0" cy="2532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E77D09E-E6E0-47F8-BD4F-B95B4D52EAD4}"/>
              </a:ext>
            </a:extLst>
          </p:cNvPr>
          <p:cNvCxnSpPr/>
          <p:nvPr/>
        </p:nvCxnSpPr>
        <p:spPr>
          <a:xfrm>
            <a:off x="4577680" y="2819893"/>
            <a:ext cx="0" cy="2532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EE18098-59E9-4FF5-BDAC-6084DEA5EDDC}"/>
              </a:ext>
            </a:extLst>
          </p:cNvPr>
          <p:cNvCxnSpPr/>
          <p:nvPr/>
        </p:nvCxnSpPr>
        <p:spPr>
          <a:xfrm>
            <a:off x="9724111" y="2819893"/>
            <a:ext cx="0" cy="2532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76FB75E-A1DC-445A-87C9-F1659D4E3BA8}"/>
              </a:ext>
            </a:extLst>
          </p:cNvPr>
          <p:cNvSpPr txBox="1"/>
          <p:nvPr/>
        </p:nvSpPr>
        <p:spPr>
          <a:xfrm>
            <a:off x="2536691" y="3441153"/>
            <a:ext cx="1274708" cy="369332"/>
          </a:xfrm>
          <a:prstGeom prst="rect">
            <a:avLst/>
          </a:prstGeom>
          <a:noFill/>
        </p:spPr>
        <p:txBody>
          <a:bodyPr wrap="none" rtlCol="0">
            <a:spAutoFit/>
          </a:bodyPr>
          <a:lstStyle/>
          <a:p>
            <a:r>
              <a:rPr lang="en-US" dirty="0"/>
              <a:t>Generated</a:t>
            </a:r>
          </a:p>
        </p:txBody>
      </p:sp>
      <p:sp>
        <p:nvSpPr>
          <p:cNvPr id="47" name="TextBox 46">
            <a:extLst>
              <a:ext uri="{FF2B5EF4-FFF2-40B4-BE49-F238E27FC236}">
                <a16:creationId xmlns:a16="http://schemas.microsoft.com/office/drawing/2014/main" id="{F13C3453-6E2E-42AD-A2CF-8FD65E17418D}"/>
              </a:ext>
            </a:extLst>
          </p:cNvPr>
          <p:cNvSpPr txBox="1"/>
          <p:nvPr/>
        </p:nvSpPr>
        <p:spPr>
          <a:xfrm>
            <a:off x="4175752" y="3445034"/>
            <a:ext cx="869149" cy="369332"/>
          </a:xfrm>
          <a:prstGeom prst="rect">
            <a:avLst/>
          </a:prstGeom>
          <a:noFill/>
        </p:spPr>
        <p:txBody>
          <a:bodyPr wrap="none" rtlCol="0">
            <a:spAutoFit/>
          </a:bodyPr>
          <a:lstStyle/>
          <a:p>
            <a:r>
              <a:rPr lang="en-US" dirty="0"/>
              <a:t>1</a:t>
            </a:r>
            <a:r>
              <a:rPr lang="en-US" baseline="30000" dirty="0"/>
              <a:t>st</a:t>
            </a:r>
            <a:r>
              <a:rPr lang="en-US" dirty="0"/>
              <a:t> use</a:t>
            </a:r>
          </a:p>
        </p:txBody>
      </p:sp>
      <p:sp>
        <p:nvSpPr>
          <p:cNvPr id="48" name="TextBox 47">
            <a:extLst>
              <a:ext uri="{FF2B5EF4-FFF2-40B4-BE49-F238E27FC236}">
                <a16:creationId xmlns:a16="http://schemas.microsoft.com/office/drawing/2014/main" id="{33329EA5-A2E3-4FE7-B9E1-796FA13A465B}"/>
              </a:ext>
            </a:extLst>
          </p:cNvPr>
          <p:cNvSpPr txBox="1"/>
          <p:nvPr/>
        </p:nvSpPr>
        <p:spPr>
          <a:xfrm>
            <a:off x="9322183" y="3452389"/>
            <a:ext cx="918841" cy="369332"/>
          </a:xfrm>
          <a:prstGeom prst="rect">
            <a:avLst/>
          </a:prstGeom>
          <a:noFill/>
        </p:spPr>
        <p:txBody>
          <a:bodyPr wrap="none" rtlCol="0">
            <a:spAutoFit/>
          </a:bodyPr>
          <a:lstStyle/>
          <a:p>
            <a:r>
              <a:rPr lang="en-US" dirty="0"/>
              <a:t>2</a:t>
            </a:r>
            <a:r>
              <a:rPr lang="en-US" baseline="30000" dirty="0"/>
              <a:t>nd</a:t>
            </a:r>
            <a:r>
              <a:rPr lang="en-US" dirty="0"/>
              <a:t> use</a:t>
            </a:r>
          </a:p>
        </p:txBody>
      </p:sp>
      <p:cxnSp>
        <p:nvCxnSpPr>
          <p:cNvPr id="49" name="Straight Arrow Connector 48">
            <a:extLst>
              <a:ext uri="{FF2B5EF4-FFF2-40B4-BE49-F238E27FC236}">
                <a16:creationId xmlns:a16="http://schemas.microsoft.com/office/drawing/2014/main" id="{7B8F473D-5355-4DF3-85C7-918E4B5449A4}"/>
              </a:ext>
            </a:extLst>
          </p:cNvPr>
          <p:cNvCxnSpPr/>
          <p:nvPr/>
        </p:nvCxnSpPr>
        <p:spPr>
          <a:xfrm>
            <a:off x="3098112" y="4783499"/>
            <a:ext cx="660032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DA92E57-0BCC-48A0-A250-3F6E0A23FFAF}"/>
              </a:ext>
            </a:extLst>
          </p:cNvPr>
          <p:cNvCxnSpPr/>
          <p:nvPr/>
        </p:nvCxnSpPr>
        <p:spPr>
          <a:xfrm>
            <a:off x="7150896" y="1629943"/>
            <a:ext cx="0" cy="1443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F7A8D03-0617-43AE-BA4D-9EF84B77BDD2}"/>
              </a:ext>
            </a:extLst>
          </p:cNvPr>
          <p:cNvSpPr txBox="1"/>
          <p:nvPr/>
        </p:nvSpPr>
        <p:spPr>
          <a:xfrm>
            <a:off x="1369177" y="2788188"/>
            <a:ext cx="1048107" cy="369332"/>
          </a:xfrm>
          <a:prstGeom prst="rect">
            <a:avLst/>
          </a:prstGeom>
          <a:noFill/>
        </p:spPr>
        <p:txBody>
          <a:bodyPr wrap="none" rtlCol="0">
            <a:spAutoFit/>
          </a:bodyPr>
          <a:lstStyle/>
          <a:p>
            <a:r>
              <a:rPr lang="en-US" dirty="0"/>
              <a:t>Timeline</a:t>
            </a:r>
          </a:p>
        </p:txBody>
      </p:sp>
      <p:sp>
        <p:nvSpPr>
          <p:cNvPr id="52" name="TextBox 51">
            <a:extLst>
              <a:ext uri="{FF2B5EF4-FFF2-40B4-BE49-F238E27FC236}">
                <a16:creationId xmlns:a16="http://schemas.microsoft.com/office/drawing/2014/main" id="{6D68F89F-FCD7-4DBD-AFCB-72E4929A9892}"/>
              </a:ext>
            </a:extLst>
          </p:cNvPr>
          <p:cNvSpPr txBox="1"/>
          <p:nvPr/>
        </p:nvSpPr>
        <p:spPr>
          <a:xfrm>
            <a:off x="1376258" y="3227338"/>
            <a:ext cx="1033944" cy="646331"/>
          </a:xfrm>
          <a:prstGeom prst="rect">
            <a:avLst/>
          </a:prstGeom>
          <a:noFill/>
        </p:spPr>
        <p:txBody>
          <a:bodyPr wrap="square" rtlCol="0">
            <a:spAutoFit/>
          </a:bodyPr>
          <a:lstStyle/>
          <a:p>
            <a:pPr algn="ctr"/>
            <a:r>
              <a:rPr lang="en-US" dirty="0"/>
              <a:t>Feature map</a:t>
            </a:r>
          </a:p>
        </p:txBody>
      </p:sp>
      <p:sp>
        <p:nvSpPr>
          <p:cNvPr id="53" name="TextBox 52">
            <a:extLst>
              <a:ext uri="{FF2B5EF4-FFF2-40B4-BE49-F238E27FC236}">
                <a16:creationId xmlns:a16="http://schemas.microsoft.com/office/drawing/2014/main" id="{3C17252D-D1FF-4A07-A3CB-14B44B0382C7}"/>
              </a:ext>
            </a:extLst>
          </p:cNvPr>
          <p:cNvSpPr txBox="1"/>
          <p:nvPr/>
        </p:nvSpPr>
        <p:spPr>
          <a:xfrm>
            <a:off x="4303315" y="4864301"/>
            <a:ext cx="4189914" cy="369332"/>
          </a:xfrm>
          <a:prstGeom prst="rect">
            <a:avLst/>
          </a:prstGeom>
          <a:noFill/>
        </p:spPr>
        <p:txBody>
          <a:bodyPr wrap="square" rtlCol="0">
            <a:spAutoFit/>
          </a:bodyPr>
          <a:lstStyle/>
          <a:p>
            <a:pPr algn="ctr"/>
            <a:r>
              <a:rPr lang="en-US" dirty="0"/>
              <a:t>Feature map stored in FP32 format</a:t>
            </a:r>
          </a:p>
        </p:txBody>
      </p:sp>
      <p:sp>
        <p:nvSpPr>
          <p:cNvPr id="54" name="TextBox 53">
            <a:extLst>
              <a:ext uri="{FF2B5EF4-FFF2-40B4-BE49-F238E27FC236}">
                <a16:creationId xmlns:a16="http://schemas.microsoft.com/office/drawing/2014/main" id="{75FF695D-7457-4FD8-8D64-70FC28A3976D}"/>
              </a:ext>
            </a:extLst>
          </p:cNvPr>
          <p:cNvSpPr txBox="1"/>
          <p:nvPr/>
        </p:nvSpPr>
        <p:spPr>
          <a:xfrm>
            <a:off x="1401824" y="4743026"/>
            <a:ext cx="1069524" cy="369332"/>
          </a:xfrm>
          <a:prstGeom prst="rect">
            <a:avLst/>
          </a:prstGeom>
          <a:noFill/>
        </p:spPr>
        <p:txBody>
          <a:bodyPr wrap="none" rtlCol="0">
            <a:spAutoFit/>
          </a:bodyPr>
          <a:lstStyle/>
          <a:p>
            <a:r>
              <a:rPr lang="en-US" dirty="0"/>
              <a:t>Baseline</a:t>
            </a:r>
          </a:p>
        </p:txBody>
      </p:sp>
      <p:sp>
        <p:nvSpPr>
          <p:cNvPr id="55" name="TextBox 54">
            <a:extLst>
              <a:ext uri="{FF2B5EF4-FFF2-40B4-BE49-F238E27FC236}">
                <a16:creationId xmlns:a16="http://schemas.microsoft.com/office/drawing/2014/main" id="{73BDD7C6-E757-4244-B6AF-1EF981E0BCC8}"/>
              </a:ext>
            </a:extLst>
          </p:cNvPr>
          <p:cNvSpPr txBox="1"/>
          <p:nvPr/>
        </p:nvSpPr>
        <p:spPr>
          <a:xfrm>
            <a:off x="1369178" y="5605280"/>
            <a:ext cx="1167514" cy="646331"/>
          </a:xfrm>
          <a:prstGeom prst="rect">
            <a:avLst/>
          </a:prstGeom>
          <a:noFill/>
        </p:spPr>
        <p:txBody>
          <a:bodyPr wrap="square" rtlCol="0">
            <a:spAutoFit/>
          </a:bodyPr>
          <a:lstStyle/>
          <a:p>
            <a:pPr algn="ctr"/>
            <a:r>
              <a:rPr lang="en-US" dirty="0">
                <a:solidFill>
                  <a:schemeClr val="tx2">
                    <a:lumMod val="75000"/>
                    <a:lumOff val="25000"/>
                  </a:schemeClr>
                </a:solidFill>
              </a:rPr>
              <a:t>Our approach</a:t>
            </a:r>
          </a:p>
        </p:txBody>
      </p:sp>
      <p:cxnSp>
        <p:nvCxnSpPr>
          <p:cNvPr id="56" name="Straight Arrow Connector 55">
            <a:extLst>
              <a:ext uri="{FF2B5EF4-FFF2-40B4-BE49-F238E27FC236}">
                <a16:creationId xmlns:a16="http://schemas.microsoft.com/office/drawing/2014/main" id="{89CDC1F9-936C-42BF-B3B7-BA50F38BBD35}"/>
              </a:ext>
            </a:extLst>
          </p:cNvPr>
          <p:cNvCxnSpPr/>
          <p:nvPr/>
        </p:nvCxnSpPr>
        <p:spPr>
          <a:xfrm>
            <a:off x="3148636" y="5779477"/>
            <a:ext cx="1710398"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E35CD66-93EB-4F1B-9174-9439CCE7D251}"/>
              </a:ext>
            </a:extLst>
          </p:cNvPr>
          <p:cNvCxnSpPr/>
          <p:nvPr/>
        </p:nvCxnSpPr>
        <p:spPr>
          <a:xfrm>
            <a:off x="8897737" y="5779477"/>
            <a:ext cx="921229"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B10A2DE-D960-4D1B-9B4A-DE1A51F90642}"/>
              </a:ext>
            </a:extLst>
          </p:cNvPr>
          <p:cNvCxnSpPr/>
          <p:nvPr/>
        </p:nvCxnSpPr>
        <p:spPr>
          <a:xfrm flipV="1">
            <a:off x="4988629" y="6229610"/>
            <a:ext cx="3740294" cy="22001"/>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B9D3303-0E2A-4ACD-8E2A-A3728DA696FE}"/>
              </a:ext>
            </a:extLst>
          </p:cNvPr>
          <p:cNvCxnSpPr/>
          <p:nvPr/>
        </p:nvCxnSpPr>
        <p:spPr>
          <a:xfrm>
            <a:off x="4803509" y="5807613"/>
            <a:ext cx="227323" cy="4501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09D84EF-3A1D-4726-A181-8D42304D8CB3}"/>
              </a:ext>
            </a:extLst>
          </p:cNvPr>
          <p:cNvCxnSpPr/>
          <p:nvPr/>
        </p:nvCxnSpPr>
        <p:spPr>
          <a:xfrm flipH="1">
            <a:off x="8683204" y="5745206"/>
            <a:ext cx="227323" cy="450133"/>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4ADE530-F3AB-41B8-B640-8EB64C452BCC}"/>
              </a:ext>
            </a:extLst>
          </p:cNvPr>
          <p:cNvSpPr txBox="1"/>
          <p:nvPr/>
        </p:nvSpPr>
        <p:spPr>
          <a:xfrm>
            <a:off x="5211963" y="1802030"/>
            <a:ext cx="1582484" cy="369332"/>
          </a:xfrm>
          <a:prstGeom prst="rect">
            <a:avLst/>
          </a:prstGeom>
          <a:noFill/>
        </p:spPr>
        <p:txBody>
          <a:bodyPr wrap="none" rtlCol="0">
            <a:spAutoFit/>
          </a:bodyPr>
          <a:lstStyle/>
          <a:p>
            <a:r>
              <a:rPr lang="en-US" dirty="0"/>
              <a:t>Forward pass</a:t>
            </a:r>
          </a:p>
        </p:txBody>
      </p:sp>
      <p:sp>
        <p:nvSpPr>
          <p:cNvPr id="62" name="TextBox 61">
            <a:extLst>
              <a:ext uri="{FF2B5EF4-FFF2-40B4-BE49-F238E27FC236}">
                <a16:creationId xmlns:a16="http://schemas.microsoft.com/office/drawing/2014/main" id="{C38CD83D-0530-47DC-8708-987FE9D0AD45}"/>
              </a:ext>
            </a:extLst>
          </p:cNvPr>
          <p:cNvSpPr txBox="1"/>
          <p:nvPr/>
        </p:nvSpPr>
        <p:spPr>
          <a:xfrm>
            <a:off x="7407408" y="1816852"/>
            <a:ext cx="1749197" cy="369332"/>
          </a:xfrm>
          <a:prstGeom prst="rect">
            <a:avLst/>
          </a:prstGeom>
          <a:noFill/>
        </p:spPr>
        <p:txBody>
          <a:bodyPr wrap="none" rtlCol="0">
            <a:spAutoFit/>
          </a:bodyPr>
          <a:lstStyle/>
          <a:p>
            <a:r>
              <a:rPr lang="en-US" dirty="0"/>
              <a:t>Backward pass</a:t>
            </a:r>
          </a:p>
        </p:txBody>
      </p:sp>
      <p:sp>
        <p:nvSpPr>
          <p:cNvPr id="63" name="Oval 62">
            <a:extLst>
              <a:ext uri="{FF2B5EF4-FFF2-40B4-BE49-F238E27FC236}">
                <a16:creationId xmlns:a16="http://schemas.microsoft.com/office/drawing/2014/main" id="{E9DE54A2-37C6-4282-898E-52D3CFC0E7FB}"/>
              </a:ext>
            </a:extLst>
          </p:cNvPr>
          <p:cNvSpPr/>
          <p:nvPr/>
        </p:nvSpPr>
        <p:spPr>
          <a:xfrm>
            <a:off x="5548378" y="3187422"/>
            <a:ext cx="3205036" cy="1051750"/>
          </a:xfrm>
          <a:prstGeom prst="ellipse">
            <a:avLst/>
          </a:prstGeom>
          <a:solidFill>
            <a:srgbClr val="6ACE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Large temporal gap between 2 uses</a:t>
            </a:r>
          </a:p>
        </p:txBody>
      </p:sp>
      <p:sp>
        <p:nvSpPr>
          <p:cNvPr id="64" name="TextBox 63">
            <a:extLst>
              <a:ext uri="{FF2B5EF4-FFF2-40B4-BE49-F238E27FC236}">
                <a16:creationId xmlns:a16="http://schemas.microsoft.com/office/drawing/2014/main" id="{BC428A6B-1534-4D74-B382-4FCC4574CD93}"/>
              </a:ext>
            </a:extLst>
          </p:cNvPr>
          <p:cNvSpPr txBox="1"/>
          <p:nvPr/>
        </p:nvSpPr>
        <p:spPr>
          <a:xfrm>
            <a:off x="3808542" y="5882279"/>
            <a:ext cx="1167514" cy="369332"/>
          </a:xfrm>
          <a:prstGeom prst="rect">
            <a:avLst/>
          </a:prstGeom>
          <a:noFill/>
        </p:spPr>
        <p:txBody>
          <a:bodyPr wrap="square" rtlCol="0">
            <a:spAutoFit/>
          </a:bodyPr>
          <a:lstStyle/>
          <a:p>
            <a:pPr algn="ctr"/>
            <a:r>
              <a:rPr lang="en-US" dirty="0">
                <a:solidFill>
                  <a:schemeClr val="tx2">
                    <a:lumMod val="75000"/>
                    <a:lumOff val="25000"/>
                  </a:schemeClr>
                </a:solidFill>
              </a:rPr>
              <a:t>Encode()</a:t>
            </a:r>
          </a:p>
        </p:txBody>
      </p:sp>
      <p:sp>
        <p:nvSpPr>
          <p:cNvPr id="65" name="TextBox 64">
            <a:extLst>
              <a:ext uri="{FF2B5EF4-FFF2-40B4-BE49-F238E27FC236}">
                <a16:creationId xmlns:a16="http://schemas.microsoft.com/office/drawing/2014/main" id="{88DE49AE-2A5B-4B9A-8863-305030D064F7}"/>
              </a:ext>
            </a:extLst>
          </p:cNvPr>
          <p:cNvSpPr txBox="1"/>
          <p:nvPr/>
        </p:nvSpPr>
        <p:spPr>
          <a:xfrm>
            <a:off x="8774594" y="5896124"/>
            <a:ext cx="1167514" cy="369332"/>
          </a:xfrm>
          <a:prstGeom prst="rect">
            <a:avLst/>
          </a:prstGeom>
          <a:noFill/>
        </p:spPr>
        <p:txBody>
          <a:bodyPr wrap="square" rtlCol="0">
            <a:spAutoFit/>
          </a:bodyPr>
          <a:lstStyle/>
          <a:p>
            <a:pPr algn="ctr"/>
            <a:r>
              <a:rPr lang="en-US" dirty="0">
                <a:solidFill>
                  <a:schemeClr val="tx2">
                    <a:lumMod val="75000"/>
                    <a:lumOff val="25000"/>
                  </a:schemeClr>
                </a:solidFill>
              </a:rPr>
              <a:t>Decode()</a:t>
            </a:r>
          </a:p>
        </p:txBody>
      </p:sp>
      <p:sp>
        <p:nvSpPr>
          <p:cNvPr id="66" name="TextBox 65">
            <a:extLst>
              <a:ext uri="{FF2B5EF4-FFF2-40B4-BE49-F238E27FC236}">
                <a16:creationId xmlns:a16="http://schemas.microsoft.com/office/drawing/2014/main" id="{FE3F3918-99E5-4719-B3F0-BA8F728CA757}"/>
              </a:ext>
            </a:extLst>
          </p:cNvPr>
          <p:cNvSpPr txBox="1"/>
          <p:nvPr/>
        </p:nvSpPr>
        <p:spPr>
          <a:xfrm>
            <a:off x="5055311" y="5785606"/>
            <a:ext cx="3570208" cy="369332"/>
          </a:xfrm>
          <a:prstGeom prst="rect">
            <a:avLst/>
          </a:prstGeom>
          <a:noFill/>
        </p:spPr>
        <p:txBody>
          <a:bodyPr wrap="none" rtlCol="0">
            <a:spAutoFit/>
          </a:bodyPr>
          <a:lstStyle/>
          <a:p>
            <a:r>
              <a:rPr lang="en-US" b="1" dirty="0">
                <a:solidFill>
                  <a:schemeClr val="tx2">
                    <a:lumMod val="75000"/>
                    <a:lumOff val="25000"/>
                  </a:schemeClr>
                </a:solidFill>
              </a:rPr>
              <a:t>Smaller format between 2 uses</a:t>
            </a:r>
          </a:p>
        </p:txBody>
      </p:sp>
      <p:cxnSp>
        <p:nvCxnSpPr>
          <p:cNvPr id="67" name="Straight Connector 66">
            <a:extLst>
              <a:ext uri="{FF2B5EF4-FFF2-40B4-BE49-F238E27FC236}">
                <a16:creationId xmlns:a16="http://schemas.microsoft.com/office/drawing/2014/main" id="{6F1322B3-7FFE-4327-89B9-BF2A0126C1BB}"/>
              </a:ext>
            </a:extLst>
          </p:cNvPr>
          <p:cNvCxnSpPr/>
          <p:nvPr/>
        </p:nvCxnSpPr>
        <p:spPr>
          <a:xfrm>
            <a:off x="1401824" y="5459175"/>
            <a:ext cx="8839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18D5D8D-A44C-42E1-AF60-9788CC225249}"/>
              </a:ext>
            </a:extLst>
          </p:cNvPr>
          <p:cNvCxnSpPr/>
          <p:nvPr/>
        </p:nvCxnSpPr>
        <p:spPr>
          <a:xfrm>
            <a:off x="1447800" y="4407981"/>
            <a:ext cx="8839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4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6" grpId="0"/>
      <p:bldP spid="47" grpId="0"/>
      <p:bldP spid="48" grpId="0"/>
      <p:bldP spid="51" grpId="0"/>
      <p:bldP spid="52" grpId="0"/>
      <p:bldP spid="53" grpId="0"/>
      <p:bldP spid="54" grpId="0"/>
      <p:bldP spid="55" grpId="0"/>
      <p:bldP spid="61" grpId="0"/>
      <p:bldP spid="62" grpId="0"/>
      <p:bldP spid="63" grpId="0" animBg="1"/>
      <p:bldP spid="64" grpId="0"/>
      <p:bldP spid="65" grpId="0"/>
      <p:bldP spid="6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96A1-D199-4276-9CA6-4A7580FE3B00}"/>
              </a:ext>
            </a:extLst>
          </p:cNvPr>
          <p:cNvSpPr>
            <a:spLocks noGrp="1"/>
          </p:cNvSpPr>
          <p:nvPr>
            <p:ph type="title"/>
          </p:nvPr>
        </p:nvSpPr>
        <p:spPr/>
        <p:txBody>
          <a:bodyPr/>
          <a:lstStyle/>
          <a:p>
            <a:r>
              <a:rPr lang="en-US" dirty="0"/>
              <a:t>Layer-Specific Encodings</a:t>
            </a:r>
            <a:endParaRPr lang="en-CA" dirty="0"/>
          </a:p>
        </p:txBody>
      </p:sp>
      <p:sp>
        <p:nvSpPr>
          <p:cNvPr id="3" name="Content Placeholder 2">
            <a:extLst>
              <a:ext uri="{FF2B5EF4-FFF2-40B4-BE49-F238E27FC236}">
                <a16:creationId xmlns:a16="http://schemas.microsoft.com/office/drawing/2014/main" id="{3D50BD09-86AB-417B-A827-B333A2BB6124}"/>
              </a:ext>
            </a:extLst>
          </p:cNvPr>
          <p:cNvSpPr>
            <a:spLocks noGrp="1"/>
          </p:cNvSpPr>
          <p:nvPr>
            <p:ph idx="1"/>
          </p:nvPr>
        </p:nvSpPr>
        <p:spPr/>
        <p:txBody>
          <a:bodyPr/>
          <a:lstStyle/>
          <a:p>
            <a:r>
              <a:rPr lang="en-US" dirty="0"/>
              <a:t>Key Idea:</a:t>
            </a:r>
          </a:p>
          <a:p>
            <a:pPr lvl="1"/>
            <a:r>
              <a:rPr lang="en-US" dirty="0"/>
              <a:t>Use layer-specific compression</a:t>
            </a:r>
          </a:p>
          <a:p>
            <a:endParaRPr lang="en-US" dirty="0"/>
          </a:p>
          <a:p>
            <a:r>
              <a:rPr lang="en-US" dirty="0"/>
              <a:t>Can be both fast and efficient</a:t>
            </a:r>
          </a:p>
          <a:p>
            <a:endParaRPr lang="en-US" dirty="0"/>
          </a:p>
          <a:p>
            <a:r>
              <a:rPr lang="en-US" dirty="0"/>
              <a:t>Can be even lossless </a:t>
            </a:r>
          </a:p>
          <a:p>
            <a:pPr lvl="1"/>
            <a:r>
              <a:rPr lang="en-US" dirty="0"/>
              <a:t>Usually difficult for FP32</a:t>
            </a:r>
            <a:endParaRPr lang="en-CA" dirty="0"/>
          </a:p>
        </p:txBody>
      </p:sp>
      <p:sp>
        <p:nvSpPr>
          <p:cNvPr id="4" name="Slide Number Placeholder 3">
            <a:extLst>
              <a:ext uri="{FF2B5EF4-FFF2-40B4-BE49-F238E27FC236}">
                <a16:creationId xmlns:a16="http://schemas.microsoft.com/office/drawing/2014/main" id="{A34EDD14-0132-41BE-BF5B-BCDDC299919B}"/>
              </a:ext>
            </a:extLst>
          </p:cNvPr>
          <p:cNvSpPr>
            <a:spLocks noGrp="1"/>
          </p:cNvSpPr>
          <p:nvPr>
            <p:ph type="sldNum" sz="quarter" idx="12"/>
          </p:nvPr>
        </p:nvSpPr>
        <p:spPr/>
        <p:txBody>
          <a:bodyPr/>
          <a:lstStyle/>
          <a:p>
            <a:fld id="{323594FA-E141-4234-AE05-360401972BE7}" type="slidenum">
              <a:rPr lang="en-US" altLang="en-US" smtClean="0"/>
              <a:pPr/>
              <a:t>42</a:t>
            </a:fld>
            <a:endParaRPr lang="en-US" altLang="en-US" dirty="0"/>
          </a:p>
        </p:txBody>
      </p:sp>
    </p:spTree>
    <p:extLst>
      <p:ext uri="{BB962C8B-B14F-4D97-AF65-F5344CB8AC3E}">
        <p14:creationId xmlns:p14="http://schemas.microsoft.com/office/powerpoint/2010/main" val="3135353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3415-316D-429F-A701-F136A1A8D075}"/>
              </a:ext>
            </a:extLst>
          </p:cNvPr>
          <p:cNvSpPr>
            <a:spLocks noGrp="1"/>
          </p:cNvSpPr>
          <p:nvPr>
            <p:ph type="title"/>
          </p:nvPr>
        </p:nvSpPr>
        <p:spPr/>
        <p:txBody>
          <a:bodyPr/>
          <a:lstStyle/>
          <a:p>
            <a:r>
              <a:rPr lang="en-US" dirty="0" err="1"/>
              <a:t>Relu</a:t>
            </a:r>
            <a:r>
              <a:rPr lang="en-US" dirty="0"/>
              <a:t> Importance</a:t>
            </a:r>
            <a:endParaRPr lang="en-CA" dirty="0"/>
          </a:p>
        </p:txBody>
      </p:sp>
      <p:sp>
        <p:nvSpPr>
          <p:cNvPr id="4" name="Slide Number Placeholder 3">
            <a:extLst>
              <a:ext uri="{FF2B5EF4-FFF2-40B4-BE49-F238E27FC236}">
                <a16:creationId xmlns:a16="http://schemas.microsoft.com/office/drawing/2014/main" id="{169FCA03-9279-4157-B3C2-4CB3ED937880}"/>
              </a:ext>
            </a:extLst>
          </p:cNvPr>
          <p:cNvSpPr>
            <a:spLocks noGrp="1"/>
          </p:cNvSpPr>
          <p:nvPr>
            <p:ph type="sldNum" sz="quarter" idx="12"/>
          </p:nvPr>
        </p:nvSpPr>
        <p:spPr/>
        <p:txBody>
          <a:bodyPr/>
          <a:lstStyle/>
          <a:p>
            <a:fld id="{323594FA-E141-4234-AE05-360401972BE7}" type="slidenum">
              <a:rPr lang="en-US" altLang="en-US" smtClean="0"/>
              <a:pPr/>
              <a:t>43</a:t>
            </a:fld>
            <a:endParaRPr lang="en-US" altLang="en-US" dirty="0"/>
          </a:p>
        </p:txBody>
      </p:sp>
      <p:pic>
        <p:nvPicPr>
          <p:cNvPr id="5" name="Picture 4">
            <a:extLst>
              <a:ext uri="{FF2B5EF4-FFF2-40B4-BE49-F238E27FC236}">
                <a16:creationId xmlns:a16="http://schemas.microsoft.com/office/drawing/2014/main" id="{B526BA7E-704B-401B-9AA5-0C143B7F2A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17638"/>
            <a:ext cx="10027690" cy="3755156"/>
          </a:xfrm>
          <a:prstGeom prst="rect">
            <a:avLst/>
          </a:prstGeom>
        </p:spPr>
      </p:pic>
      <p:sp>
        <p:nvSpPr>
          <p:cNvPr id="6" name="TextBox 5">
            <a:extLst>
              <a:ext uri="{FF2B5EF4-FFF2-40B4-BE49-F238E27FC236}">
                <a16:creationId xmlns:a16="http://schemas.microsoft.com/office/drawing/2014/main" id="{5FFA16B5-B4DE-4DD5-829C-6F4E1A23AB0A}"/>
              </a:ext>
            </a:extLst>
          </p:cNvPr>
          <p:cNvSpPr txBox="1"/>
          <p:nvPr/>
        </p:nvSpPr>
        <p:spPr>
          <a:xfrm>
            <a:off x="2552700" y="5390585"/>
            <a:ext cx="7086600" cy="892552"/>
          </a:xfrm>
          <a:prstGeom prst="rect">
            <a:avLst/>
          </a:prstGeom>
          <a:noFill/>
        </p:spPr>
        <p:txBody>
          <a:bodyPr wrap="square" rtlCol="0">
            <a:spAutoFit/>
          </a:bodyPr>
          <a:lstStyle/>
          <a:p>
            <a:pPr algn="ctr"/>
            <a:r>
              <a:rPr lang="en-US" sz="2600" b="1" dirty="0">
                <a:latin typeface="+mj-lt"/>
              </a:rPr>
              <a:t>Significant footprint is due to </a:t>
            </a:r>
            <a:r>
              <a:rPr lang="en-US" sz="2600" b="1" dirty="0" err="1">
                <a:latin typeface="+mj-lt"/>
              </a:rPr>
              <a:t>Relu</a:t>
            </a:r>
            <a:r>
              <a:rPr lang="en-US" sz="2600" b="1" dirty="0">
                <a:latin typeface="+mj-lt"/>
              </a:rPr>
              <a:t> layer</a:t>
            </a:r>
          </a:p>
          <a:p>
            <a:pPr algn="ctr"/>
            <a:r>
              <a:rPr lang="en-US" sz="2600" dirty="0">
                <a:latin typeface="+mj-lt"/>
              </a:rPr>
              <a:t>CNTK Profiling</a:t>
            </a:r>
          </a:p>
        </p:txBody>
      </p:sp>
    </p:spTree>
    <p:extLst>
      <p:ext uri="{BB962C8B-B14F-4D97-AF65-F5344CB8AC3E}">
        <p14:creationId xmlns:p14="http://schemas.microsoft.com/office/powerpoint/2010/main" val="3856254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B6728-C854-481E-B54D-7D7428B2988C}"/>
              </a:ext>
            </a:extLst>
          </p:cNvPr>
          <p:cNvSpPr>
            <a:spLocks noGrp="1"/>
          </p:cNvSpPr>
          <p:nvPr>
            <p:ph type="title"/>
          </p:nvPr>
        </p:nvSpPr>
        <p:spPr/>
        <p:txBody>
          <a:bodyPr/>
          <a:lstStyle/>
          <a:p>
            <a:r>
              <a:rPr lang="en-US" dirty="0" err="1"/>
              <a:t>Relu</a:t>
            </a:r>
            <a:r>
              <a:rPr lang="en-US" dirty="0"/>
              <a:t> -&gt; Pool</a:t>
            </a:r>
            <a:endParaRPr lang="en-CA" dirty="0"/>
          </a:p>
        </p:txBody>
      </p:sp>
      <p:sp>
        <p:nvSpPr>
          <p:cNvPr id="4" name="Slide Number Placeholder 3">
            <a:extLst>
              <a:ext uri="{FF2B5EF4-FFF2-40B4-BE49-F238E27FC236}">
                <a16:creationId xmlns:a16="http://schemas.microsoft.com/office/drawing/2014/main" id="{771CECA7-4CBD-464C-AD58-E0857739113D}"/>
              </a:ext>
            </a:extLst>
          </p:cNvPr>
          <p:cNvSpPr>
            <a:spLocks noGrp="1"/>
          </p:cNvSpPr>
          <p:nvPr>
            <p:ph type="sldNum" sz="quarter" idx="12"/>
          </p:nvPr>
        </p:nvSpPr>
        <p:spPr/>
        <p:txBody>
          <a:bodyPr/>
          <a:lstStyle/>
          <a:p>
            <a:fld id="{323594FA-E141-4234-AE05-360401972BE7}" type="slidenum">
              <a:rPr lang="en-US" altLang="en-US" smtClean="0"/>
              <a:pPr/>
              <a:t>44</a:t>
            </a:fld>
            <a:endParaRPr lang="en-US" altLang="en-US" dirty="0"/>
          </a:p>
        </p:txBody>
      </p:sp>
      <p:pic>
        <p:nvPicPr>
          <p:cNvPr id="5" name="Picture 4">
            <a:extLst>
              <a:ext uri="{FF2B5EF4-FFF2-40B4-BE49-F238E27FC236}">
                <a16:creationId xmlns:a16="http://schemas.microsoft.com/office/drawing/2014/main" id="{60222F0A-4763-45B0-86E2-4E4D73480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901572"/>
            <a:ext cx="5029200" cy="3737229"/>
          </a:xfrm>
          <a:prstGeom prst="rect">
            <a:avLst/>
          </a:prstGeom>
        </p:spPr>
      </p:pic>
      <p:sp>
        <p:nvSpPr>
          <p:cNvPr id="6" name="Rectangle 5">
            <a:extLst>
              <a:ext uri="{FF2B5EF4-FFF2-40B4-BE49-F238E27FC236}">
                <a16:creationId xmlns:a16="http://schemas.microsoft.com/office/drawing/2014/main" id="{10BBAA0E-1A33-4ACC-A95B-0F6362F7F387}"/>
              </a:ext>
            </a:extLst>
          </p:cNvPr>
          <p:cNvSpPr/>
          <p:nvPr/>
        </p:nvSpPr>
        <p:spPr>
          <a:xfrm>
            <a:off x="3124200" y="1228378"/>
            <a:ext cx="6477000" cy="461665"/>
          </a:xfrm>
          <a:prstGeom prst="rect">
            <a:avLst/>
          </a:prstGeom>
        </p:spPr>
        <p:txBody>
          <a:bodyPr wrap="square">
            <a:spAutoFit/>
          </a:bodyPr>
          <a:lstStyle/>
          <a:p>
            <a:pPr algn="ctr"/>
            <a:r>
              <a:rPr lang="en-US" sz="2400" b="1" dirty="0" err="1"/>
              <a:t>Relu</a:t>
            </a:r>
            <a:r>
              <a:rPr lang="en-US" sz="2400" b="1" dirty="0"/>
              <a:t> Backward Propagation</a:t>
            </a:r>
          </a:p>
        </p:txBody>
      </p:sp>
      <p:sp>
        <p:nvSpPr>
          <p:cNvPr id="7" name="TextBox 6">
            <a:extLst>
              <a:ext uri="{FF2B5EF4-FFF2-40B4-BE49-F238E27FC236}">
                <a16:creationId xmlns:a16="http://schemas.microsoft.com/office/drawing/2014/main" id="{FF032772-FDC5-45BD-A316-E3919F2150DB}"/>
              </a:ext>
            </a:extLst>
          </p:cNvPr>
          <p:cNvSpPr txBox="1"/>
          <p:nvPr/>
        </p:nvSpPr>
        <p:spPr>
          <a:xfrm>
            <a:off x="3886201" y="5767369"/>
            <a:ext cx="4687823" cy="954107"/>
          </a:xfrm>
          <a:prstGeom prst="rect">
            <a:avLst/>
          </a:prstGeom>
          <a:noFill/>
        </p:spPr>
        <p:txBody>
          <a:bodyPr wrap="none" rtlCol="0">
            <a:spAutoFit/>
          </a:bodyPr>
          <a:lstStyle/>
          <a:p>
            <a:pPr algn="ctr"/>
            <a:r>
              <a:rPr lang="en-US" sz="2800" b="1" i="1" u="sng" dirty="0" err="1">
                <a:solidFill>
                  <a:srgbClr val="006600"/>
                </a:solidFill>
                <a:latin typeface="+mj-lt"/>
              </a:rPr>
              <a:t>Binarize</a:t>
            </a:r>
            <a:r>
              <a:rPr lang="en-US" sz="2800" b="1" u="sng" dirty="0">
                <a:solidFill>
                  <a:srgbClr val="006600"/>
                </a:solidFill>
                <a:latin typeface="+mj-lt"/>
              </a:rPr>
              <a:t> – 1 bit representation</a:t>
            </a:r>
          </a:p>
          <a:p>
            <a:pPr algn="ctr"/>
            <a:r>
              <a:rPr lang="en-US" sz="2800" b="1" dirty="0">
                <a:solidFill>
                  <a:srgbClr val="006600"/>
                </a:solidFill>
                <a:latin typeface="+mj-lt"/>
              </a:rPr>
              <a:t>(Lossless)</a:t>
            </a:r>
          </a:p>
        </p:txBody>
      </p:sp>
    </p:spTree>
    <p:extLst>
      <p:ext uri="{BB962C8B-B14F-4D97-AF65-F5344CB8AC3E}">
        <p14:creationId xmlns:p14="http://schemas.microsoft.com/office/powerpoint/2010/main" val="36158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8F75-3B32-4BA8-B2C7-5A2DA4C17104}"/>
              </a:ext>
            </a:extLst>
          </p:cNvPr>
          <p:cNvSpPr>
            <a:spLocks noGrp="1"/>
          </p:cNvSpPr>
          <p:nvPr>
            <p:ph type="title"/>
          </p:nvPr>
        </p:nvSpPr>
        <p:spPr/>
        <p:txBody>
          <a:bodyPr/>
          <a:lstStyle/>
          <a:p>
            <a:r>
              <a:rPr lang="en-US" dirty="0" err="1"/>
              <a:t>Relu</a:t>
            </a:r>
            <a:r>
              <a:rPr lang="en-US" dirty="0"/>
              <a:t>/Pool -&gt; Conv</a:t>
            </a:r>
            <a:endParaRPr lang="en-CA" dirty="0"/>
          </a:p>
        </p:txBody>
      </p:sp>
      <p:sp>
        <p:nvSpPr>
          <p:cNvPr id="4" name="Slide Number Placeholder 3">
            <a:extLst>
              <a:ext uri="{FF2B5EF4-FFF2-40B4-BE49-F238E27FC236}">
                <a16:creationId xmlns:a16="http://schemas.microsoft.com/office/drawing/2014/main" id="{84051BB3-B9AA-4B28-B125-BCFAF18D6605}"/>
              </a:ext>
            </a:extLst>
          </p:cNvPr>
          <p:cNvSpPr>
            <a:spLocks noGrp="1"/>
          </p:cNvSpPr>
          <p:nvPr>
            <p:ph type="sldNum" sz="quarter" idx="12"/>
          </p:nvPr>
        </p:nvSpPr>
        <p:spPr/>
        <p:txBody>
          <a:bodyPr/>
          <a:lstStyle/>
          <a:p>
            <a:fld id="{323594FA-E141-4234-AE05-360401972BE7}" type="slidenum">
              <a:rPr lang="en-US" altLang="en-US" smtClean="0"/>
              <a:pPr/>
              <a:t>45</a:t>
            </a:fld>
            <a:endParaRPr lang="en-US" altLang="en-US" dirty="0"/>
          </a:p>
        </p:txBody>
      </p:sp>
      <p:pic>
        <p:nvPicPr>
          <p:cNvPr id="5" name="Picture 4">
            <a:extLst>
              <a:ext uri="{FF2B5EF4-FFF2-40B4-BE49-F238E27FC236}">
                <a16:creationId xmlns:a16="http://schemas.microsoft.com/office/drawing/2014/main" id="{256C87E1-5BC9-4011-80F7-50F14406B0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219201"/>
            <a:ext cx="6019800" cy="4507321"/>
          </a:xfrm>
          <a:prstGeom prst="rect">
            <a:avLst/>
          </a:prstGeom>
        </p:spPr>
      </p:pic>
      <p:sp>
        <p:nvSpPr>
          <p:cNvPr id="6" name="TextBox 5">
            <a:extLst>
              <a:ext uri="{FF2B5EF4-FFF2-40B4-BE49-F238E27FC236}">
                <a16:creationId xmlns:a16="http://schemas.microsoft.com/office/drawing/2014/main" id="{868FAE72-A607-47B5-8F69-7BDBB02A5074}"/>
              </a:ext>
            </a:extLst>
          </p:cNvPr>
          <p:cNvSpPr txBox="1"/>
          <p:nvPr/>
        </p:nvSpPr>
        <p:spPr>
          <a:xfrm>
            <a:off x="3816922" y="5767369"/>
            <a:ext cx="4826386" cy="954107"/>
          </a:xfrm>
          <a:prstGeom prst="rect">
            <a:avLst/>
          </a:prstGeom>
          <a:noFill/>
        </p:spPr>
        <p:txBody>
          <a:bodyPr wrap="none" rtlCol="0">
            <a:spAutoFit/>
          </a:bodyPr>
          <a:lstStyle/>
          <a:p>
            <a:pPr algn="ctr"/>
            <a:r>
              <a:rPr lang="en-US" sz="2800" b="1" i="1" u="sng" dirty="0">
                <a:solidFill>
                  <a:srgbClr val="009900"/>
                </a:solidFill>
                <a:latin typeface="+mj-lt"/>
              </a:rPr>
              <a:t>Sparse Storage Dense Compute</a:t>
            </a:r>
            <a:endParaRPr lang="en-US" sz="2800" b="1" u="sng" dirty="0">
              <a:solidFill>
                <a:srgbClr val="009900"/>
              </a:solidFill>
              <a:latin typeface="+mj-lt"/>
            </a:endParaRPr>
          </a:p>
          <a:p>
            <a:pPr algn="ctr"/>
            <a:r>
              <a:rPr lang="en-US" sz="2800" b="1" dirty="0">
                <a:solidFill>
                  <a:srgbClr val="009900"/>
                </a:solidFill>
                <a:latin typeface="+mj-lt"/>
              </a:rPr>
              <a:t>(Lossless)</a:t>
            </a:r>
          </a:p>
        </p:txBody>
      </p:sp>
    </p:spTree>
    <p:extLst>
      <p:ext uri="{BB962C8B-B14F-4D97-AF65-F5344CB8AC3E}">
        <p14:creationId xmlns:p14="http://schemas.microsoft.com/office/powerpoint/2010/main" val="15925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C009-44E3-4975-87CB-9A28CE10810D}"/>
              </a:ext>
            </a:extLst>
          </p:cNvPr>
          <p:cNvSpPr>
            <a:spLocks noGrp="1"/>
          </p:cNvSpPr>
          <p:nvPr>
            <p:ph type="title"/>
          </p:nvPr>
        </p:nvSpPr>
        <p:spPr/>
        <p:txBody>
          <a:bodyPr/>
          <a:lstStyle/>
          <a:p>
            <a:r>
              <a:rPr lang="en-US" dirty="0"/>
              <a:t>Opportunity for Lossy Encoding</a:t>
            </a:r>
            <a:endParaRPr lang="en-CA" dirty="0"/>
          </a:p>
        </p:txBody>
      </p:sp>
      <p:sp>
        <p:nvSpPr>
          <p:cNvPr id="4" name="Slide Number Placeholder 3">
            <a:extLst>
              <a:ext uri="{FF2B5EF4-FFF2-40B4-BE49-F238E27FC236}">
                <a16:creationId xmlns:a16="http://schemas.microsoft.com/office/drawing/2014/main" id="{49E6637A-08F0-4172-9C34-5F4422D9B028}"/>
              </a:ext>
            </a:extLst>
          </p:cNvPr>
          <p:cNvSpPr>
            <a:spLocks noGrp="1"/>
          </p:cNvSpPr>
          <p:nvPr>
            <p:ph type="sldNum" sz="quarter" idx="12"/>
          </p:nvPr>
        </p:nvSpPr>
        <p:spPr/>
        <p:txBody>
          <a:bodyPr/>
          <a:lstStyle/>
          <a:p>
            <a:fld id="{323594FA-E141-4234-AE05-360401972BE7}" type="slidenum">
              <a:rPr lang="en-US" altLang="en-US" smtClean="0"/>
              <a:pPr/>
              <a:t>46</a:t>
            </a:fld>
            <a:endParaRPr lang="en-US" altLang="en-US" dirty="0"/>
          </a:p>
        </p:txBody>
      </p:sp>
      <p:sp>
        <p:nvSpPr>
          <p:cNvPr id="49" name="Content Placeholder 2">
            <a:extLst>
              <a:ext uri="{FF2B5EF4-FFF2-40B4-BE49-F238E27FC236}">
                <a16:creationId xmlns:a16="http://schemas.microsoft.com/office/drawing/2014/main" id="{66B582CA-C7D8-403E-9422-891B2F580134}"/>
              </a:ext>
            </a:extLst>
          </p:cNvPr>
          <p:cNvSpPr>
            <a:spLocks noGrp="1"/>
          </p:cNvSpPr>
          <p:nvPr>
            <p:ph sz="quarter" idx="1"/>
          </p:nvPr>
        </p:nvSpPr>
        <p:spPr>
          <a:xfrm>
            <a:off x="1504657" y="5387174"/>
            <a:ext cx="8839200" cy="980049"/>
          </a:xfrm>
          <a:solidFill>
            <a:schemeClr val="bg1"/>
          </a:solidFill>
          <a:ln>
            <a:solidFill>
              <a:srgbClr val="00B050"/>
            </a:solidFill>
          </a:ln>
        </p:spPr>
        <p:txBody>
          <a:bodyPr>
            <a:normAutofit lnSpcReduction="10000"/>
          </a:bodyPr>
          <a:lstStyle/>
          <a:p>
            <a:pPr marL="0" indent="0" algn="ctr">
              <a:buNone/>
            </a:pPr>
            <a:r>
              <a:rPr lang="en-US" dirty="0">
                <a:solidFill>
                  <a:srgbClr val="00B050"/>
                </a:solidFill>
              </a:rPr>
              <a:t>Restricting precision reduction to the 2</a:t>
            </a:r>
            <a:r>
              <a:rPr lang="en-US" baseline="30000" dirty="0">
                <a:solidFill>
                  <a:srgbClr val="00B050"/>
                </a:solidFill>
              </a:rPr>
              <a:t>nd</a:t>
            </a:r>
            <a:r>
              <a:rPr lang="en-US" dirty="0">
                <a:solidFill>
                  <a:srgbClr val="00B050"/>
                </a:solidFill>
              </a:rPr>
              <a:t> use results in aggressive bit savings with no effect on accuracy</a:t>
            </a:r>
          </a:p>
        </p:txBody>
      </p:sp>
      <p:sp>
        <p:nvSpPr>
          <p:cNvPr id="50" name="Rectangle 49">
            <a:extLst>
              <a:ext uri="{FF2B5EF4-FFF2-40B4-BE49-F238E27FC236}">
                <a16:creationId xmlns:a16="http://schemas.microsoft.com/office/drawing/2014/main" id="{65E093DF-1FAD-4AE5-A191-AAD3B260A8A9}"/>
              </a:ext>
            </a:extLst>
          </p:cNvPr>
          <p:cNvSpPr/>
          <p:nvPr/>
        </p:nvSpPr>
        <p:spPr>
          <a:xfrm>
            <a:off x="3135119" y="2293620"/>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L1</a:t>
            </a:r>
          </a:p>
        </p:txBody>
      </p:sp>
      <p:sp>
        <p:nvSpPr>
          <p:cNvPr id="51" name="Rectangle 50">
            <a:extLst>
              <a:ext uri="{FF2B5EF4-FFF2-40B4-BE49-F238E27FC236}">
                <a16:creationId xmlns:a16="http://schemas.microsoft.com/office/drawing/2014/main" id="{C439AF86-6CDA-4436-9B7D-A730CDD617BA}"/>
              </a:ext>
            </a:extLst>
          </p:cNvPr>
          <p:cNvSpPr/>
          <p:nvPr/>
        </p:nvSpPr>
        <p:spPr>
          <a:xfrm>
            <a:off x="4553611" y="2293620"/>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L2</a:t>
            </a:r>
          </a:p>
        </p:txBody>
      </p:sp>
      <p:sp>
        <p:nvSpPr>
          <p:cNvPr id="52" name="Rectangle 51">
            <a:extLst>
              <a:ext uri="{FF2B5EF4-FFF2-40B4-BE49-F238E27FC236}">
                <a16:creationId xmlns:a16="http://schemas.microsoft.com/office/drawing/2014/main" id="{421751C0-A294-4D0B-A8BA-8AD01ECE0FA1}"/>
              </a:ext>
            </a:extLst>
          </p:cNvPr>
          <p:cNvSpPr/>
          <p:nvPr/>
        </p:nvSpPr>
        <p:spPr>
          <a:xfrm>
            <a:off x="6012035" y="2293620"/>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L3</a:t>
            </a:r>
          </a:p>
        </p:txBody>
      </p:sp>
      <p:sp>
        <p:nvSpPr>
          <p:cNvPr id="53" name="Rectangle 52">
            <a:extLst>
              <a:ext uri="{FF2B5EF4-FFF2-40B4-BE49-F238E27FC236}">
                <a16:creationId xmlns:a16="http://schemas.microsoft.com/office/drawing/2014/main" id="{07DA9CF2-DE55-4E8F-B894-B73FBFCAC45B}"/>
              </a:ext>
            </a:extLst>
          </p:cNvPr>
          <p:cNvSpPr/>
          <p:nvPr/>
        </p:nvSpPr>
        <p:spPr>
          <a:xfrm>
            <a:off x="7470459" y="2293620"/>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L4</a:t>
            </a:r>
          </a:p>
        </p:txBody>
      </p:sp>
      <p:sp>
        <p:nvSpPr>
          <p:cNvPr id="54" name="Rectangle 53">
            <a:extLst>
              <a:ext uri="{FF2B5EF4-FFF2-40B4-BE49-F238E27FC236}">
                <a16:creationId xmlns:a16="http://schemas.microsoft.com/office/drawing/2014/main" id="{9C0C906E-6B9A-470A-8F66-638B122280F3}"/>
              </a:ext>
            </a:extLst>
          </p:cNvPr>
          <p:cNvSpPr/>
          <p:nvPr/>
        </p:nvSpPr>
        <p:spPr>
          <a:xfrm>
            <a:off x="7470459" y="3953022"/>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L4</a:t>
            </a:r>
          </a:p>
        </p:txBody>
      </p:sp>
      <p:sp>
        <p:nvSpPr>
          <p:cNvPr id="55" name="Rectangle 54">
            <a:extLst>
              <a:ext uri="{FF2B5EF4-FFF2-40B4-BE49-F238E27FC236}">
                <a16:creationId xmlns:a16="http://schemas.microsoft.com/office/drawing/2014/main" id="{20202641-0158-4A6C-AE2E-A43C01C0388D}"/>
              </a:ext>
            </a:extLst>
          </p:cNvPr>
          <p:cNvSpPr/>
          <p:nvPr/>
        </p:nvSpPr>
        <p:spPr>
          <a:xfrm>
            <a:off x="6014599" y="3953022"/>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L3</a:t>
            </a:r>
          </a:p>
        </p:txBody>
      </p:sp>
      <p:sp>
        <p:nvSpPr>
          <p:cNvPr id="56" name="Rectangle 55">
            <a:extLst>
              <a:ext uri="{FF2B5EF4-FFF2-40B4-BE49-F238E27FC236}">
                <a16:creationId xmlns:a16="http://schemas.microsoft.com/office/drawing/2014/main" id="{FA1D71ED-4963-4675-AA5F-C05133B21D00}"/>
              </a:ext>
            </a:extLst>
          </p:cNvPr>
          <p:cNvSpPr/>
          <p:nvPr/>
        </p:nvSpPr>
        <p:spPr>
          <a:xfrm>
            <a:off x="4553612" y="3953022"/>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L2</a:t>
            </a:r>
          </a:p>
        </p:txBody>
      </p:sp>
      <p:sp>
        <p:nvSpPr>
          <p:cNvPr id="57" name="Rectangle 56">
            <a:extLst>
              <a:ext uri="{FF2B5EF4-FFF2-40B4-BE49-F238E27FC236}">
                <a16:creationId xmlns:a16="http://schemas.microsoft.com/office/drawing/2014/main" id="{792E8492-2FF3-421E-B07E-01E2B5161D1C}"/>
              </a:ext>
            </a:extLst>
          </p:cNvPr>
          <p:cNvSpPr/>
          <p:nvPr/>
        </p:nvSpPr>
        <p:spPr>
          <a:xfrm>
            <a:off x="3135119" y="3953022"/>
            <a:ext cx="562707" cy="66118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L1</a:t>
            </a:r>
          </a:p>
        </p:txBody>
      </p:sp>
      <p:cxnSp>
        <p:nvCxnSpPr>
          <p:cNvPr id="58" name="Straight Arrow Connector 57">
            <a:extLst>
              <a:ext uri="{FF2B5EF4-FFF2-40B4-BE49-F238E27FC236}">
                <a16:creationId xmlns:a16="http://schemas.microsoft.com/office/drawing/2014/main" id="{5C5A2068-7BE4-48ED-AC24-078A8A501A29}"/>
              </a:ext>
            </a:extLst>
          </p:cNvPr>
          <p:cNvCxnSpPr>
            <a:endCxn id="51" idx="1"/>
          </p:cNvCxnSpPr>
          <p:nvPr/>
        </p:nvCxnSpPr>
        <p:spPr>
          <a:xfrm flipV="1">
            <a:off x="3697826" y="2624211"/>
            <a:ext cx="855785" cy="64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D30B38A-A39C-4C41-98DE-BD4299A54F7B}"/>
              </a:ext>
            </a:extLst>
          </p:cNvPr>
          <p:cNvCxnSpPr>
            <a:stCxn id="51" idx="3"/>
            <a:endCxn id="52" idx="1"/>
          </p:cNvCxnSpPr>
          <p:nvPr/>
        </p:nvCxnSpPr>
        <p:spPr>
          <a:xfrm>
            <a:off x="5116318" y="2624211"/>
            <a:ext cx="8957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1200103-D6A8-4ACD-B66B-D7CC9AEB337E}"/>
              </a:ext>
            </a:extLst>
          </p:cNvPr>
          <p:cNvCxnSpPr>
            <a:stCxn id="52" idx="3"/>
            <a:endCxn id="53" idx="1"/>
          </p:cNvCxnSpPr>
          <p:nvPr/>
        </p:nvCxnSpPr>
        <p:spPr>
          <a:xfrm>
            <a:off x="6574742" y="2624211"/>
            <a:ext cx="8957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19C0AB2-7DFF-457A-95C1-63B93F1AE5B8}"/>
              </a:ext>
            </a:extLst>
          </p:cNvPr>
          <p:cNvCxnSpPr>
            <a:stCxn id="54" idx="1"/>
            <a:endCxn id="55" idx="3"/>
          </p:cNvCxnSpPr>
          <p:nvPr/>
        </p:nvCxnSpPr>
        <p:spPr>
          <a:xfrm flipH="1">
            <a:off x="6577306" y="4283613"/>
            <a:ext cx="89315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BCF7822-7A95-427A-BDA1-9504D8855C88}"/>
              </a:ext>
            </a:extLst>
          </p:cNvPr>
          <p:cNvCxnSpPr>
            <a:stCxn id="55" idx="1"/>
          </p:cNvCxnSpPr>
          <p:nvPr/>
        </p:nvCxnSpPr>
        <p:spPr>
          <a:xfrm flipH="1">
            <a:off x="5116318" y="4283613"/>
            <a:ext cx="89828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E0BD599-6FE0-492A-A984-8072BE47DD39}"/>
              </a:ext>
            </a:extLst>
          </p:cNvPr>
          <p:cNvCxnSpPr>
            <a:endCxn id="57" idx="3"/>
          </p:cNvCxnSpPr>
          <p:nvPr/>
        </p:nvCxnSpPr>
        <p:spPr>
          <a:xfrm flipH="1">
            <a:off x="3697826" y="4283613"/>
            <a:ext cx="85578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30">
            <a:extLst>
              <a:ext uri="{FF2B5EF4-FFF2-40B4-BE49-F238E27FC236}">
                <a16:creationId xmlns:a16="http://schemas.microsoft.com/office/drawing/2014/main" id="{FC305AFB-22B3-463E-9DDA-3D2451E51719}"/>
              </a:ext>
            </a:extLst>
          </p:cNvPr>
          <p:cNvCxnSpPr>
            <a:stCxn id="53" idx="3"/>
          </p:cNvCxnSpPr>
          <p:nvPr/>
        </p:nvCxnSpPr>
        <p:spPr>
          <a:xfrm>
            <a:off x="8033166" y="2624211"/>
            <a:ext cx="12700" cy="1659402"/>
          </a:xfrm>
          <a:prstGeom prst="bentConnector4">
            <a:avLst>
              <a:gd name="adj1" fmla="val 9720000"/>
              <a:gd name="adj2" fmla="val 99806"/>
            </a:avLst>
          </a:prstGeom>
          <a:ln w="28575">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01DB146-C086-4196-A73D-A2DFF2C429CE}"/>
              </a:ext>
            </a:extLst>
          </p:cNvPr>
          <p:cNvSpPr txBox="1"/>
          <p:nvPr/>
        </p:nvSpPr>
        <p:spPr>
          <a:xfrm>
            <a:off x="8167188" y="2626943"/>
            <a:ext cx="1095172" cy="646331"/>
          </a:xfrm>
          <a:prstGeom prst="rect">
            <a:avLst/>
          </a:prstGeom>
          <a:noFill/>
        </p:spPr>
        <p:txBody>
          <a:bodyPr wrap="none" rtlCol="0">
            <a:spAutoFit/>
          </a:bodyPr>
          <a:lstStyle/>
          <a:p>
            <a:pPr algn="ctr"/>
            <a:r>
              <a:rPr lang="en-US" dirty="0"/>
              <a:t>Forward </a:t>
            </a:r>
          </a:p>
          <a:p>
            <a:pPr algn="ctr"/>
            <a:r>
              <a:rPr lang="en-US" dirty="0"/>
              <a:t>pass</a:t>
            </a:r>
          </a:p>
        </p:txBody>
      </p:sp>
      <p:sp>
        <p:nvSpPr>
          <p:cNvPr id="66" name="TextBox 65">
            <a:extLst>
              <a:ext uri="{FF2B5EF4-FFF2-40B4-BE49-F238E27FC236}">
                <a16:creationId xmlns:a16="http://schemas.microsoft.com/office/drawing/2014/main" id="{391DD582-A87D-49EC-ACAB-98AD581A308C}"/>
              </a:ext>
            </a:extLst>
          </p:cNvPr>
          <p:cNvSpPr txBox="1"/>
          <p:nvPr/>
        </p:nvSpPr>
        <p:spPr>
          <a:xfrm>
            <a:off x="8078863" y="3595813"/>
            <a:ext cx="1261884" cy="646331"/>
          </a:xfrm>
          <a:prstGeom prst="rect">
            <a:avLst/>
          </a:prstGeom>
          <a:noFill/>
        </p:spPr>
        <p:txBody>
          <a:bodyPr wrap="none" rtlCol="0">
            <a:spAutoFit/>
          </a:bodyPr>
          <a:lstStyle/>
          <a:p>
            <a:pPr algn="ctr"/>
            <a:r>
              <a:rPr lang="en-US" dirty="0"/>
              <a:t>Backward </a:t>
            </a:r>
          </a:p>
          <a:p>
            <a:pPr algn="ctr"/>
            <a:r>
              <a:rPr lang="en-US" dirty="0"/>
              <a:t>pass</a:t>
            </a:r>
          </a:p>
        </p:txBody>
      </p:sp>
      <p:cxnSp>
        <p:nvCxnSpPr>
          <p:cNvPr id="67" name="Straight Arrow Connector 66">
            <a:extLst>
              <a:ext uri="{FF2B5EF4-FFF2-40B4-BE49-F238E27FC236}">
                <a16:creationId xmlns:a16="http://schemas.microsoft.com/office/drawing/2014/main" id="{8D8687B9-5909-4FFE-8F4B-9761581DE8B4}"/>
              </a:ext>
            </a:extLst>
          </p:cNvPr>
          <p:cNvCxnSpPr>
            <a:stCxn id="50" idx="2"/>
            <a:endCxn id="57" idx="0"/>
          </p:cNvCxnSpPr>
          <p:nvPr/>
        </p:nvCxnSpPr>
        <p:spPr>
          <a:xfrm>
            <a:off x="3416473" y="2954802"/>
            <a:ext cx="0" cy="998220"/>
          </a:xfrm>
          <a:prstGeom prst="straightConnector1">
            <a:avLst/>
          </a:prstGeom>
          <a:ln w="285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C37FEE9-B7E2-4B1C-B9DA-582BB46A3E56}"/>
              </a:ext>
            </a:extLst>
          </p:cNvPr>
          <p:cNvCxnSpPr>
            <a:stCxn id="51" idx="2"/>
            <a:endCxn id="56" idx="0"/>
          </p:cNvCxnSpPr>
          <p:nvPr/>
        </p:nvCxnSpPr>
        <p:spPr>
          <a:xfrm>
            <a:off x="4834965" y="2954802"/>
            <a:ext cx="1" cy="998220"/>
          </a:xfrm>
          <a:prstGeom prst="straightConnector1">
            <a:avLst/>
          </a:prstGeom>
          <a:ln w="285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7D37857-88CB-43BA-B05F-EF897F1BAF29}"/>
              </a:ext>
            </a:extLst>
          </p:cNvPr>
          <p:cNvCxnSpPr>
            <a:stCxn id="52" idx="2"/>
            <a:endCxn id="55" idx="0"/>
          </p:cNvCxnSpPr>
          <p:nvPr/>
        </p:nvCxnSpPr>
        <p:spPr>
          <a:xfrm>
            <a:off x="6293389" y="2954802"/>
            <a:ext cx="2564" cy="998220"/>
          </a:xfrm>
          <a:prstGeom prst="straightConnector1">
            <a:avLst/>
          </a:prstGeom>
          <a:ln w="285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AA2B21E-DF88-4E51-BBB4-4DDFCA8873CE}"/>
              </a:ext>
            </a:extLst>
          </p:cNvPr>
          <p:cNvCxnSpPr>
            <a:stCxn id="53" idx="2"/>
            <a:endCxn id="54" idx="0"/>
          </p:cNvCxnSpPr>
          <p:nvPr/>
        </p:nvCxnSpPr>
        <p:spPr>
          <a:xfrm>
            <a:off x="7751813" y="2954802"/>
            <a:ext cx="0" cy="998220"/>
          </a:xfrm>
          <a:prstGeom prst="straightConnector1">
            <a:avLst/>
          </a:prstGeom>
          <a:ln w="285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9D3613BA-35F1-43E6-A63A-BEE1166147DA}"/>
              </a:ext>
            </a:extLst>
          </p:cNvPr>
          <p:cNvSpPr txBox="1"/>
          <p:nvPr/>
        </p:nvSpPr>
        <p:spPr>
          <a:xfrm>
            <a:off x="1675265" y="3262237"/>
            <a:ext cx="1098378" cy="369332"/>
          </a:xfrm>
          <a:prstGeom prst="rect">
            <a:avLst/>
          </a:prstGeom>
          <a:noFill/>
        </p:spPr>
        <p:txBody>
          <a:bodyPr wrap="none" rtlCol="0">
            <a:spAutoFit/>
          </a:bodyPr>
          <a:lstStyle/>
          <a:p>
            <a:r>
              <a:rPr lang="en-US" dirty="0"/>
              <a:t>2</a:t>
            </a:r>
            <a:r>
              <a:rPr lang="en-US" baseline="30000" dirty="0"/>
              <a:t>nd</a:t>
            </a:r>
            <a:r>
              <a:rPr lang="en-US" dirty="0"/>
              <a:t> uses </a:t>
            </a:r>
          </a:p>
        </p:txBody>
      </p:sp>
      <p:cxnSp>
        <p:nvCxnSpPr>
          <p:cNvPr id="72" name="Straight Arrow Connector 71">
            <a:extLst>
              <a:ext uri="{FF2B5EF4-FFF2-40B4-BE49-F238E27FC236}">
                <a16:creationId xmlns:a16="http://schemas.microsoft.com/office/drawing/2014/main" id="{D2CBAC34-9F19-4C1D-ABA4-D9659E4FC7CD}"/>
              </a:ext>
            </a:extLst>
          </p:cNvPr>
          <p:cNvCxnSpPr/>
          <p:nvPr/>
        </p:nvCxnSpPr>
        <p:spPr>
          <a:xfrm>
            <a:off x="2670886" y="3453912"/>
            <a:ext cx="47830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D55C239B-6D0E-408E-969A-473C1B7E626A}"/>
              </a:ext>
            </a:extLst>
          </p:cNvPr>
          <p:cNvPicPr>
            <a:picLocks noChangeAspect="1"/>
          </p:cNvPicPr>
          <p:nvPr/>
        </p:nvPicPr>
        <p:blipFill>
          <a:blip r:embed="rId3"/>
          <a:stretch>
            <a:fillRect/>
          </a:stretch>
        </p:blipFill>
        <p:spPr>
          <a:xfrm>
            <a:off x="3729490" y="2177808"/>
            <a:ext cx="360302" cy="360302"/>
          </a:xfrm>
          <a:prstGeom prst="rect">
            <a:avLst/>
          </a:prstGeom>
        </p:spPr>
      </p:pic>
      <p:pic>
        <p:nvPicPr>
          <p:cNvPr id="74" name="Picture 73">
            <a:extLst>
              <a:ext uri="{FF2B5EF4-FFF2-40B4-BE49-F238E27FC236}">
                <a16:creationId xmlns:a16="http://schemas.microsoft.com/office/drawing/2014/main" id="{4C07889F-E934-4339-9B5D-1F026CB35F7B}"/>
              </a:ext>
            </a:extLst>
          </p:cNvPr>
          <p:cNvPicPr>
            <a:picLocks noChangeAspect="1"/>
          </p:cNvPicPr>
          <p:nvPr/>
        </p:nvPicPr>
        <p:blipFill>
          <a:blip r:embed="rId3"/>
          <a:stretch>
            <a:fillRect/>
          </a:stretch>
        </p:blipFill>
        <p:spPr>
          <a:xfrm>
            <a:off x="5175553" y="2201135"/>
            <a:ext cx="360302" cy="360302"/>
          </a:xfrm>
          <a:prstGeom prst="rect">
            <a:avLst/>
          </a:prstGeom>
        </p:spPr>
      </p:pic>
      <p:pic>
        <p:nvPicPr>
          <p:cNvPr id="75" name="Picture 74">
            <a:extLst>
              <a:ext uri="{FF2B5EF4-FFF2-40B4-BE49-F238E27FC236}">
                <a16:creationId xmlns:a16="http://schemas.microsoft.com/office/drawing/2014/main" id="{A95E34DC-8253-4897-9555-DA963D040F76}"/>
              </a:ext>
            </a:extLst>
          </p:cNvPr>
          <p:cNvPicPr>
            <a:picLocks noChangeAspect="1"/>
          </p:cNvPicPr>
          <p:nvPr/>
        </p:nvPicPr>
        <p:blipFill>
          <a:blip r:embed="rId3"/>
          <a:stretch>
            <a:fillRect/>
          </a:stretch>
        </p:blipFill>
        <p:spPr>
          <a:xfrm>
            <a:off x="6592485" y="2185218"/>
            <a:ext cx="360302" cy="360302"/>
          </a:xfrm>
          <a:prstGeom prst="rect">
            <a:avLst/>
          </a:prstGeom>
        </p:spPr>
      </p:pic>
      <p:pic>
        <p:nvPicPr>
          <p:cNvPr id="76" name="Picture 75">
            <a:extLst>
              <a:ext uri="{FF2B5EF4-FFF2-40B4-BE49-F238E27FC236}">
                <a16:creationId xmlns:a16="http://schemas.microsoft.com/office/drawing/2014/main" id="{47864B21-F00A-4CAA-AA3D-188F524F88D9}"/>
              </a:ext>
            </a:extLst>
          </p:cNvPr>
          <p:cNvPicPr>
            <a:picLocks noChangeAspect="1"/>
          </p:cNvPicPr>
          <p:nvPr/>
        </p:nvPicPr>
        <p:blipFill>
          <a:blip r:embed="rId3"/>
          <a:stretch>
            <a:fillRect/>
          </a:stretch>
        </p:blipFill>
        <p:spPr>
          <a:xfrm>
            <a:off x="8078863" y="2185218"/>
            <a:ext cx="360302" cy="360302"/>
          </a:xfrm>
          <a:prstGeom prst="rect">
            <a:avLst/>
          </a:prstGeom>
        </p:spPr>
      </p:pic>
      <p:pic>
        <p:nvPicPr>
          <p:cNvPr id="77" name="Picture 76">
            <a:extLst>
              <a:ext uri="{FF2B5EF4-FFF2-40B4-BE49-F238E27FC236}">
                <a16:creationId xmlns:a16="http://schemas.microsoft.com/office/drawing/2014/main" id="{82FEDCED-B926-441F-ACA2-77DBA0EA9BCE}"/>
              </a:ext>
            </a:extLst>
          </p:cNvPr>
          <p:cNvPicPr>
            <a:picLocks noChangeAspect="1"/>
          </p:cNvPicPr>
          <p:nvPr/>
        </p:nvPicPr>
        <p:blipFill>
          <a:blip r:embed="rId3"/>
          <a:stretch>
            <a:fillRect/>
          </a:stretch>
        </p:blipFill>
        <p:spPr>
          <a:xfrm>
            <a:off x="3453199" y="3213681"/>
            <a:ext cx="360302" cy="360302"/>
          </a:xfrm>
          <a:prstGeom prst="rect">
            <a:avLst/>
          </a:prstGeom>
        </p:spPr>
      </p:pic>
      <p:pic>
        <p:nvPicPr>
          <p:cNvPr id="78" name="Picture 77">
            <a:extLst>
              <a:ext uri="{FF2B5EF4-FFF2-40B4-BE49-F238E27FC236}">
                <a16:creationId xmlns:a16="http://schemas.microsoft.com/office/drawing/2014/main" id="{B0535584-D777-4899-9E46-1BA101FC027E}"/>
              </a:ext>
            </a:extLst>
          </p:cNvPr>
          <p:cNvPicPr>
            <a:picLocks noChangeAspect="1"/>
          </p:cNvPicPr>
          <p:nvPr/>
        </p:nvPicPr>
        <p:blipFill>
          <a:blip r:embed="rId3"/>
          <a:stretch>
            <a:fillRect/>
          </a:stretch>
        </p:blipFill>
        <p:spPr>
          <a:xfrm>
            <a:off x="4885044" y="3213681"/>
            <a:ext cx="360302" cy="360302"/>
          </a:xfrm>
          <a:prstGeom prst="rect">
            <a:avLst/>
          </a:prstGeom>
        </p:spPr>
      </p:pic>
      <p:pic>
        <p:nvPicPr>
          <p:cNvPr id="79" name="Picture 78">
            <a:extLst>
              <a:ext uri="{FF2B5EF4-FFF2-40B4-BE49-F238E27FC236}">
                <a16:creationId xmlns:a16="http://schemas.microsoft.com/office/drawing/2014/main" id="{0CEFA983-0BEF-4C74-8E17-79CDE2133648}"/>
              </a:ext>
            </a:extLst>
          </p:cNvPr>
          <p:cNvPicPr>
            <a:picLocks noChangeAspect="1"/>
          </p:cNvPicPr>
          <p:nvPr/>
        </p:nvPicPr>
        <p:blipFill>
          <a:blip r:embed="rId3"/>
          <a:stretch>
            <a:fillRect/>
          </a:stretch>
        </p:blipFill>
        <p:spPr>
          <a:xfrm>
            <a:off x="6394591" y="3213681"/>
            <a:ext cx="360302" cy="360302"/>
          </a:xfrm>
          <a:prstGeom prst="rect">
            <a:avLst/>
          </a:prstGeom>
        </p:spPr>
      </p:pic>
      <p:pic>
        <p:nvPicPr>
          <p:cNvPr id="80" name="Picture 79">
            <a:extLst>
              <a:ext uri="{FF2B5EF4-FFF2-40B4-BE49-F238E27FC236}">
                <a16:creationId xmlns:a16="http://schemas.microsoft.com/office/drawing/2014/main" id="{773C4BEC-9C0A-4E91-9182-03134E1D585E}"/>
              </a:ext>
            </a:extLst>
          </p:cNvPr>
          <p:cNvPicPr>
            <a:picLocks noChangeAspect="1"/>
          </p:cNvPicPr>
          <p:nvPr/>
        </p:nvPicPr>
        <p:blipFill>
          <a:blip r:embed="rId3"/>
          <a:stretch>
            <a:fillRect/>
          </a:stretch>
        </p:blipFill>
        <p:spPr>
          <a:xfrm>
            <a:off x="7833892" y="3213681"/>
            <a:ext cx="360302" cy="360302"/>
          </a:xfrm>
          <a:prstGeom prst="rect">
            <a:avLst/>
          </a:prstGeom>
        </p:spPr>
      </p:pic>
      <p:pic>
        <p:nvPicPr>
          <p:cNvPr id="81" name="Picture 80">
            <a:extLst>
              <a:ext uri="{FF2B5EF4-FFF2-40B4-BE49-F238E27FC236}">
                <a16:creationId xmlns:a16="http://schemas.microsoft.com/office/drawing/2014/main" id="{D8B0CEC1-0CD0-4C82-BCC6-752DB654C423}"/>
              </a:ext>
            </a:extLst>
          </p:cNvPr>
          <p:cNvPicPr>
            <a:picLocks noChangeAspect="1"/>
          </p:cNvPicPr>
          <p:nvPr/>
        </p:nvPicPr>
        <p:blipFill>
          <a:blip r:embed="rId3"/>
          <a:stretch>
            <a:fillRect/>
          </a:stretch>
        </p:blipFill>
        <p:spPr>
          <a:xfrm>
            <a:off x="3848902" y="1437749"/>
            <a:ext cx="360302" cy="360302"/>
          </a:xfrm>
          <a:prstGeom prst="rect">
            <a:avLst/>
          </a:prstGeom>
        </p:spPr>
      </p:pic>
      <p:sp>
        <p:nvSpPr>
          <p:cNvPr id="82" name="TextBox 81">
            <a:extLst>
              <a:ext uri="{FF2B5EF4-FFF2-40B4-BE49-F238E27FC236}">
                <a16:creationId xmlns:a16="http://schemas.microsoft.com/office/drawing/2014/main" id="{B3918582-963C-4636-9372-EFCF5FBFCD14}"/>
              </a:ext>
            </a:extLst>
          </p:cNvPr>
          <p:cNvSpPr txBox="1"/>
          <p:nvPr/>
        </p:nvSpPr>
        <p:spPr>
          <a:xfrm>
            <a:off x="4158081" y="1393684"/>
            <a:ext cx="2236510" cy="369332"/>
          </a:xfrm>
          <a:prstGeom prst="rect">
            <a:avLst/>
          </a:prstGeom>
          <a:noFill/>
        </p:spPr>
        <p:txBody>
          <a:bodyPr wrap="none" rtlCol="0">
            <a:spAutoFit/>
          </a:bodyPr>
          <a:lstStyle/>
          <a:p>
            <a:r>
              <a:rPr lang="en-US" dirty="0"/>
              <a:t>Precision Reduction</a:t>
            </a:r>
          </a:p>
        </p:txBody>
      </p:sp>
      <p:pic>
        <p:nvPicPr>
          <p:cNvPr id="83" name="Picture 2" descr="Image result for problem icon">
            <a:extLst>
              <a:ext uri="{FF2B5EF4-FFF2-40B4-BE49-F238E27FC236}">
                <a16:creationId xmlns:a16="http://schemas.microsoft.com/office/drawing/2014/main" id="{68FEC796-856E-41B9-B5D3-9FD6DD38FD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1456" y="2234784"/>
            <a:ext cx="310736" cy="31073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Image result for problem icon">
            <a:extLst>
              <a:ext uri="{FF2B5EF4-FFF2-40B4-BE49-F238E27FC236}">
                <a16:creationId xmlns:a16="http://schemas.microsoft.com/office/drawing/2014/main" id="{42432357-6C9F-45CE-9DDF-5255BA7A30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6629" y="2148467"/>
            <a:ext cx="397053" cy="39705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Image result for problem icon">
            <a:extLst>
              <a:ext uri="{FF2B5EF4-FFF2-40B4-BE49-F238E27FC236}">
                <a16:creationId xmlns:a16="http://schemas.microsoft.com/office/drawing/2014/main" id="{B9E3D07A-7056-49C8-88E9-DE48919487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4652" y="2049653"/>
            <a:ext cx="495867" cy="49586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Image result for problem icon">
            <a:extLst>
              <a:ext uri="{FF2B5EF4-FFF2-40B4-BE49-F238E27FC236}">
                <a16:creationId xmlns:a16="http://schemas.microsoft.com/office/drawing/2014/main" id="{D16B7AD5-338A-4A8C-9691-DDC72C446E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9165" y="1763570"/>
            <a:ext cx="826838" cy="82683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Image result for problem icon">
            <a:extLst>
              <a:ext uri="{FF2B5EF4-FFF2-40B4-BE49-F238E27FC236}">
                <a16:creationId xmlns:a16="http://schemas.microsoft.com/office/drawing/2014/main" id="{8A227D42-7AD6-4175-AA77-690F6DC5C3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1849" y="1413898"/>
            <a:ext cx="310736" cy="310736"/>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0B26963D-71CB-48CC-A389-184418F4A2E0}"/>
              </a:ext>
            </a:extLst>
          </p:cNvPr>
          <p:cNvSpPr txBox="1"/>
          <p:nvPr/>
        </p:nvSpPr>
        <p:spPr>
          <a:xfrm>
            <a:off x="7158516" y="1399538"/>
            <a:ext cx="697627" cy="369332"/>
          </a:xfrm>
          <a:prstGeom prst="rect">
            <a:avLst/>
          </a:prstGeom>
          <a:noFill/>
        </p:spPr>
        <p:txBody>
          <a:bodyPr wrap="none" rtlCol="0">
            <a:spAutoFit/>
          </a:bodyPr>
          <a:lstStyle/>
          <a:p>
            <a:r>
              <a:rPr lang="en-US" dirty="0"/>
              <a:t>Error</a:t>
            </a:r>
          </a:p>
        </p:txBody>
      </p:sp>
      <p:sp>
        <p:nvSpPr>
          <p:cNvPr id="89" name="TextBox 88">
            <a:extLst>
              <a:ext uri="{FF2B5EF4-FFF2-40B4-BE49-F238E27FC236}">
                <a16:creationId xmlns:a16="http://schemas.microsoft.com/office/drawing/2014/main" id="{E053547E-E751-4329-AAFC-4CE878433342}"/>
              </a:ext>
            </a:extLst>
          </p:cNvPr>
          <p:cNvSpPr txBox="1"/>
          <p:nvPr/>
        </p:nvSpPr>
        <p:spPr>
          <a:xfrm>
            <a:off x="8807118" y="1447829"/>
            <a:ext cx="1826142" cy="646331"/>
          </a:xfrm>
          <a:prstGeom prst="rect">
            <a:avLst/>
          </a:prstGeom>
          <a:noFill/>
        </p:spPr>
        <p:txBody>
          <a:bodyPr wrap="none" rtlCol="0">
            <a:spAutoFit/>
          </a:bodyPr>
          <a:lstStyle/>
          <a:p>
            <a:pPr algn="ctr"/>
            <a:r>
              <a:rPr lang="en-US" dirty="0" err="1">
                <a:solidFill>
                  <a:srgbClr val="FF0000"/>
                </a:solidFill>
              </a:rPr>
              <a:t>AlexNet</a:t>
            </a:r>
            <a:r>
              <a:rPr lang="en-US" dirty="0">
                <a:solidFill>
                  <a:srgbClr val="FF0000"/>
                </a:solidFill>
              </a:rPr>
              <a:t> : 16-bit </a:t>
            </a:r>
          </a:p>
          <a:p>
            <a:pPr algn="ctr"/>
            <a:r>
              <a:rPr lang="en-US" dirty="0">
                <a:solidFill>
                  <a:srgbClr val="FF0000"/>
                </a:solidFill>
              </a:rPr>
              <a:t>doesn’t train</a:t>
            </a:r>
          </a:p>
        </p:txBody>
      </p:sp>
      <p:grpSp>
        <p:nvGrpSpPr>
          <p:cNvPr id="90" name="Group 89">
            <a:extLst>
              <a:ext uri="{FF2B5EF4-FFF2-40B4-BE49-F238E27FC236}">
                <a16:creationId xmlns:a16="http://schemas.microsoft.com/office/drawing/2014/main" id="{956730F4-0CE2-44FF-AE5A-484C2A8F1ADE}"/>
              </a:ext>
            </a:extLst>
          </p:cNvPr>
          <p:cNvGrpSpPr/>
          <p:nvPr/>
        </p:nvGrpSpPr>
        <p:grpSpPr>
          <a:xfrm>
            <a:off x="152400" y="1273031"/>
            <a:ext cx="11963399" cy="5094192"/>
            <a:chOff x="-196249" y="1736517"/>
            <a:chExt cx="9311931" cy="5094192"/>
          </a:xfrm>
        </p:grpSpPr>
        <p:sp>
          <p:nvSpPr>
            <p:cNvPr id="91" name="Rectangle 90">
              <a:extLst>
                <a:ext uri="{FF2B5EF4-FFF2-40B4-BE49-F238E27FC236}">
                  <a16:creationId xmlns:a16="http://schemas.microsoft.com/office/drawing/2014/main" id="{3D619E74-CBB1-4E2A-AA85-0E5B6151736D}"/>
                </a:ext>
              </a:extLst>
            </p:cNvPr>
            <p:cNvSpPr/>
            <p:nvPr/>
          </p:nvSpPr>
          <p:spPr>
            <a:xfrm>
              <a:off x="-196249" y="1736517"/>
              <a:ext cx="9311931" cy="509419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2E75C943-7420-4A2E-ADD8-B9BBF469B997}"/>
                </a:ext>
              </a:extLst>
            </p:cNvPr>
            <p:cNvSpPr/>
            <p:nvPr/>
          </p:nvSpPr>
          <p:spPr>
            <a:xfrm>
              <a:off x="533145" y="3321021"/>
              <a:ext cx="7824126" cy="178569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Precision reduction in forward pass quickly degrades accuracy</a:t>
              </a:r>
            </a:p>
          </p:txBody>
        </p:sp>
      </p:grpSp>
    </p:spTree>
    <p:extLst>
      <p:ext uri="{BB962C8B-B14F-4D97-AF65-F5344CB8AC3E}">
        <p14:creationId xmlns:p14="http://schemas.microsoft.com/office/powerpoint/2010/main" val="59874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fade">
                                      <p:cBhvr>
                                        <p:cTn id="85" dur="500"/>
                                        <p:tgtEl>
                                          <p:spTgt spid="8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fade">
                                      <p:cBhvr>
                                        <p:cTn id="90" dur="500"/>
                                        <p:tgtEl>
                                          <p:spTgt spid="8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500"/>
                                        <p:tgtEl>
                                          <p:spTgt spid="85"/>
                                        </p:tgtEl>
                                      </p:cBhvr>
                                    </p:animEffec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500"/>
                                        <p:tgtEl>
                                          <p:spTgt spid="86"/>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89"/>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9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89"/>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90"/>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73"/>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74"/>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75"/>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76"/>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nodeType="clickEffect">
                                  <p:stCondLst>
                                    <p:cond delay="0"/>
                                  </p:stCondLst>
                                  <p:childTnLst>
                                    <p:set>
                                      <p:cBhvr>
                                        <p:cTn id="127" dur="1" fill="hold">
                                          <p:stCondLst>
                                            <p:cond delay="0"/>
                                          </p:stCondLst>
                                        </p:cTn>
                                        <p:tgtEl>
                                          <p:spTgt spid="83"/>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84"/>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85"/>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86"/>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49">
                                            <p:bg/>
                                          </p:spTgt>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uiExpand="1" build="p" animBg="1"/>
      <p:bldP spid="50" grpId="0" animBg="1"/>
      <p:bldP spid="51" grpId="0" animBg="1"/>
      <p:bldP spid="52" grpId="0" animBg="1"/>
      <p:bldP spid="53" grpId="0" animBg="1"/>
      <p:bldP spid="54" grpId="0" animBg="1"/>
      <p:bldP spid="55" grpId="0" animBg="1"/>
      <p:bldP spid="56" grpId="0" animBg="1"/>
      <p:bldP spid="57" grpId="0" animBg="1"/>
      <p:bldP spid="65" grpId="0"/>
      <p:bldP spid="66" grpId="0"/>
      <p:bldP spid="71" grpId="0"/>
      <p:bldP spid="82" grpId="0"/>
      <p:bldP spid="88" grpId="0"/>
      <p:bldP spid="89" grpId="0"/>
      <p:bldP spid="89"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B333-61C1-4ADE-B377-D1A169A6ED72}"/>
              </a:ext>
            </a:extLst>
          </p:cNvPr>
          <p:cNvSpPr>
            <a:spLocks noGrp="1"/>
          </p:cNvSpPr>
          <p:nvPr>
            <p:ph type="title"/>
          </p:nvPr>
        </p:nvSpPr>
        <p:spPr/>
        <p:txBody>
          <a:bodyPr/>
          <a:lstStyle/>
          <a:p>
            <a:r>
              <a:rPr lang="en-US" dirty="0"/>
              <a:t>Delayed Precision Reduction</a:t>
            </a:r>
            <a:endParaRPr lang="en-CA" dirty="0"/>
          </a:p>
        </p:txBody>
      </p:sp>
      <p:sp>
        <p:nvSpPr>
          <p:cNvPr id="4" name="Slide Number Placeholder 3">
            <a:extLst>
              <a:ext uri="{FF2B5EF4-FFF2-40B4-BE49-F238E27FC236}">
                <a16:creationId xmlns:a16="http://schemas.microsoft.com/office/drawing/2014/main" id="{6C4A4ADA-C68F-4B69-BFC0-19F865934021}"/>
              </a:ext>
            </a:extLst>
          </p:cNvPr>
          <p:cNvSpPr>
            <a:spLocks noGrp="1"/>
          </p:cNvSpPr>
          <p:nvPr>
            <p:ph type="sldNum" sz="quarter" idx="12"/>
          </p:nvPr>
        </p:nvSpPr>
        <p:spPr/>
        <p:txBody>
          <a:bodyPr/>
          <a:lstStyle/>
          <a:p>
            <a:fld id="{323594FA-E141-4234-AE05-360401972BE7}" type="slidenum">
              <a:rPr lang="en-US" altLang="en-US" smtClean="0"/>
              <a:pPr/>
              <a:t>47</a:t>
            </a:fld>
            <a:endParaRPr lang="en-US" altLang="en-US" dirty="0"/>
          </a:p>
        </p:txBody>
      </p:sp>
      <p:pic>
        <p:nvPicPr>
          <p:cNvPr id="5" name="Picture 4">
            <a:extLst>
              <a:ext uri="{FF2B5EF4-FFF2-40B4-BE49-F238E27FC236}">
                <a16:creationId xmlns:a16="http://schemas.microsoft.com/office/drawing/2014/main" id="{B8CFF393-20B8-400D-B15C-9C814AD11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630682"/>
            <a:ext cx="6172200" cy="3703319"/>
          </a:xfrm>
          <a:prstGeom prst="rect">
            <a:avLst/>
          </a:prstGeom>
        </p:spPr>
      </p:pic>
      <p:sp>
        <p:nvSpPr>
          <p:cNvPr id="6" name="Rectangle 5">
            <a:extLst>
              <a:ext uri="{FF2B5EF4-FFF2-40B4-BE49-F238E27FC236}">
                <a16:creationId xmlns:a16="http://schemas.microsoft.com/office/drawing/2014/main" id="{46D100BB-AEB1-45DA-BE25-BC85800FDCBB}"/>
              </a:ext>
            </a:extLst>
          </p:cNvPr>
          <p:cNvSpPr/>
          <p:nvPr/>
        </p:nvSpPr>
        <p:spPr>
          <a:xfrm>
            <a:off x="3048000" y="1149044"/>
            <a:ext cx="6477000" cy="461665"/>
          </a:xfrm>
          <a:prstGeom prst="rect">
            <a:avLst/>
          </a:prstGeom>
        </p:spPr>
        <p:txBody>
          <a:bodyPr wrap="square">
            <a:spAutoFit/>
          </a:bodyPr>
          <a:lstStyle/>
          <a:p>
            <a:pPr algn="ctr"/>
            <a:r>
              <a:rPr lang="en-US" sz="2400" b="1" dirty="0"/>
              <a:t>Training with Reduced Precision</a:t>
            </a:r>
          </a:p>
        </p:txBody>
      </p:sp>
      <p:sp>
        <p:nvSpPr>
          <p:cNvPr id="7" name="TextBox 6">
            <a:extLst>
              <a:ext uri="{FF2B5EF4-FFF2-40B4-BE49-F238E27FC236}">
                <a16:creationId xmlns:a16="http://schemas.microsoft.com/office/drawing/2014/main" id="{95384239-80E7-4B20-84A2-F9F59868FB1A}"/>
              </a:ext>
            </a:extLst>
          </p:cNvPr>
          <p:cNvSpPr txBox="1"/>
          <p:nvPr/>
        </p:nvSpPr>
        <p:spPr>
          <a:xfrm>
            <a:off x="4028748" y="5584806"/>
            <a:ext cx="4388895" cy="954107"/>
          </a:xfrm>
          <a:prstGeom prst="rect">
            <a:avLst/>
          </a:prstGeom>
          <a:noFill/>
        </p:spPr>
        <p:txBody>
          <a:bodyPr wrap="none" rtlCol="0">
            <a:spAutoFit/>
          </a:bodyPr>
          <a:lstStyle/>
          <a:p>
            <a:pPr algn="ctr"/>
            <a:r>
              <a:rPr lang="en-US" sz="2800" b="1" i="1" u="sng" dirty="0">
                <a:solidFill>
                  <a:srgbClr val="009900"/>
                </a:solidFill>
                <a:latin typeface="+mj-lt"/>
              </a:rPr>
              <a:t>Delayed Precision Reduction</a:t>
            </a:r>
            <a:endParaRPr lang="en-US" sz="2800" b="1" u="sng" dirty="0">
              <a:solidFill>
                <a:srgbClr val="009900"/>
              </a:solidFill>
              <a:latin typeface="+mj-lt"/>
            </a:endParaRPr>
          </a:p>
          <a:p>
            <a:pPr algn="ctr"/>
            <a:r>
              <a:rPr lang="en-US" sz="2800" b="1" dirty="0">
                <a:solidFill>
                  <a:srgbClr val="009900"/>
                </a:solidFill>
                <a:latin typeface="+mj-lt"/>
              </a:rPr>
              <a:t>(Lossy)</a:t>
            </a:r>
          </a:p>
        </p:txBody>
      </p:sp>
    </p:spTree>
    <p:extLst>
      <p:ext uri="{BB962C8B-B14F-4D97-AF65-F5344CB8AC3E}">
        <p14:creationId xmlns:p14="http://schemas.microsoft.com/office/powerpoint/2010/main" val="390509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System Architecture - Gist</a:t>
            </a:r>
          </a:p>
        </p:txBody>
      </p:sp>
      <p:sp>
        <p:nvSpPr>
          <p:cNvPr id="4" name="Slide Number Placeholder 3"/>
          <p:cNvSpPr>
            <a:spLocks noGrp="1"/>
          </p:cNvSpPr>
          <p:nvPr>
            <p:ph type="sldNum" sz="quarter" idx="4"/>
          </p:nvPr>
        </p:nvSpPr>
        <p:spPr/>
        <p:txBody>
          <a:bodyPr/>
          <a:lstStyle/>
          <a:p>
            <a:pPr>
              <a:defRPr/>
            </a:pPr>
            <a:endParaRPr lang="en-US" dirty="0">
              <a:solidFill>
                <a:srgbClr val="0E2751"/>
              </a:solidFill>
            </a:endParaRPr>
          </a:p>
        </p:txBody>
      </p:sp>
      <p:sp>
        <p:nvSpPr>
          <p:cNvPr id="9" name="Rectangle 8"/>
          <p:cNvSpPr/>
          <p:nvPr/>
        </p:nvSpPr>
        <p:spPr>
          <a:xfrm>
            <a:off x="5382712" y="3542111"/>
            <a:ext cx="1350499" cy="86802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Gist</a:t>
            </a:r>
          </a:p>
        </p:txBody>
      </p:sp>
      <p:sp>
        <p:nvSpPr>
          <p:cNvPr id="10" name="Oval 9"/>
          <p:cNvSpPr/>
          <p:nvPr/>
        </p:nvSpPr>
        <p:spPr>
          <a:xfrm>
            <a:off x="7263481" y="4705433"/>
            <a:ext cx="2785403" cy="1267047"/>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Memory allocation for new data structures</a:t>
            </a:r>
          </a:p>
        </p:txBody>
      </p:sp>
      <p:cxnSp>
        <p:nvCxnSpPr>
          <p:cNvPr id="14" name="Straight Arrow Connector 13"/>
          <p:cNvCxnSpPr>
            <a:endCxn id="9" idx="1"/>
          </p:cNvCxnSpPr>
          <p:nvPr/>
        </p:nvCxnSpPr>
        <p:spPr>
          <a:xfrm>
            <a:off x="4140941" y="3976122"/>
            <a:ext cx="124177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33210" y="4401725"/>
            <a:ext cx="647204" cy="6074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59389" y="2870906"/>
            <a:ext cx="2873222" cy="646331"/>
          </a:xfrm>
          <a:prstGeom prst="rect">
            <a:avLst/>
          </a:prstGeom>
          <a:noFill/>
        </p:spPr>
        <p:txBody>
          <a:bodyPr wrap="square" rtlCol="0">
            <a:spAutoFit/>
          </a:bodyPr>
          <a:lstStyle/>
          <a:p>
            <a:pPr algn="ctr"/>
            <a:r>
              <a:rPr lang="en-US" dirty="0"/>
              <a:t>Identifies encoding opportunity</a:t>
            </a:r>
          </a:p>
        </p:txBody>
      </p:sp>
      <p:cxnSp>
        <p:nvCxnSpPr>
          <p:cNvPr id="23" name="Straight Arrow Connector 22"/>
          <p:cNvCxnSpPr/>
          <p:nvPr/>
        </p:nvCxnSpPr>
        <p:spPr>
          <a:xfrm flipV="1">
            <a:off x="6719624" y="2900466"/>
            <a:ext cx="689327" cy="6417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20" name="Picture 4" descr="Image result for graph data structur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117" y="3126328"/>
            <a:ext cx="1516624" cy="151662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graph data structur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0097" y="1601296"/>
            <a:ext cx="1195146" cy="1195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5"/>
          <a:stretch>
            <a:fillRect/>
          </a:stretch>
        </p:blipFill>
        <p:spPr>
          <a:xfrm>
            <a:off x="1836341" y="1295401"/>
            <a:ext cx="1470088" cy="1258347"/>
          </a:xfrm>
          <a:prstGeom prst="rect">
            <a:avLst/>
          </a:prstGeom>
        </p:spPr>
      </p:pic>
      <p:sp>
        <p:nvSpPr>
          <p:cNvPr id="9224" name="TextBox 9223"/>
          <p:cNvSpPr txBox="1"/>
          <p:nvPr/>
        </p:nvSpPr>
        <p:spPr>
          <a:xfrm>
            <a:off x="2353017" y="4639807"/>
            <a:ext cx="1690271" cy="369332"/>
          </a:xfrm>
          <a:prstGeom prst="rect">
            <a:avLst/>
          </a:prstGeom>
          <a:noFill/>
        </p:spPr>
        <p:txBody>
          <a:bodyPr wrap="none" rtlCol="0">
            <a:spAutoFit/>
          </a:bodyPr>
          <a:lstStyle/>
          <a:p>
            <a:r>
              <a:rPr lang="en-US" dirty="0"/>
              <a:t>Execution graph</a:t>
            </a:r>
          </a:p>
        </p:txBody>
      </p:sp>
      <p:sp>
        <p:nvSpPr>
          <p:cNvPr id="41" name="TextBox 40"/>
          <p:cNvSpPr txBox="1"/>
          <p:nvPr/>
        </p:nvSpPr>
        <p:spPr>
          <a:xfrm>
            <a:off x="2205715" y="2390809"/>
            <a:ext cx="625492" cy="369332"/>
          </a:xfrm>
          <a:prstGeom prst="rect">
            <a:avLst/>
          </a:prstGeom>
          <a:noFill/>
        </p:spPr>
        <p:txBody>
          <a:bodyPr wrap="none" rtlCol="0">
            <a:spAutoFit/>
          </a:bodyPr>
          <a:lstStyle/>
          <a:p>
            <a:r>
              <a:rPr lang="en-US" dirty="0"/>
              <a:t>DNN</a:t>
            </a:r>
          </a:p>
        </p:txBody>
      </p:sp>
      <p:sp>
        <p:nvSpPr>
          <p:cNvPr id="42" name="TextBox 41"/>
          <p:cNvSpPr txBox="1"/>
          <p:nvPr/>
        </p:nvSpPr>
        <p:spPr>
          <a:xfrm>
            <a:off x="7538773" y="2826824"/>
            <a:ext cx="2158025" cy="646331"/>
          </a:xfrm>
          <a:prstGeom prst="rect">
            <a:avLst/>
          </a:prstGeom>
          <a:noFill/>
        </p:spPr>
        <p:txBody>
          <a:bodyPr wrap="square" rtlCol="0">
            <a:spAutoFit/>
          </a:bodyPr>
          <a:lstStyle/>
          <a:p>
            <a:pPr algn="ctr"/>
            <a:r>
              <a:rPr lang="en-US" dirty="0"/>
              <a:t>Modified execution graph</a:t>
            </a:r>
          </a:p>
        </p:txBody>
      </p:sp>
      <p:cxnSp>
        <p:nvCxnSpPr>
          <p:cNvPr id="46" name="Straight Arrow Connector 45"/>
          <p:cNvCxnSpPr/>
          <p:nvPr/>
        </p:nvCxnSpPr>
        <p:spPr>
          <a:xfrm>
            <a:off x="3012512" y="2479510"/>
            <a:ext cx="247381" cy="646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578559" y="4568638"/>
            <a:ext cx="2873222" cy="646331"/>
          </a:xfrm>
          <a:prstGeom prst="rect">
            <a:avLst/>
          </a:prstGeom>
          <a:noFill/>
        </p:spPr>
        <p:txBody>
          <a:bodyPr wrap="square" rtlCol="0">
            <a:spAutoFit/>
          </a:bodyPr>
          <a:lstStyle/>
          <a:p>
            <a:pPr algn="ctr"/>
            <a:r>
              <a:rPr lang="en-US" dirty="0"/>
              <a:t>Efficient memory</a:t>
            </a:r>
          </a:p>
          <a:p>
            <a:pPr algn="ctr"/>
            <a:r>
              <a:rPr lang="en-US" dirty="0"/>
              <a:t>sharing</a:t>
            </a:r>
          </a:p>
        </p:txBody>
      </p:sp>
    </p:spTree>
    <p:extLst>
      <p:ext uri="{BB962C8B-B14F-4D97-AF65-F5344CB8AC3E}">
        <p14:creationId xmlns:p14="http://schemas.microsoft.com/office/powerpoint/2010/main" val="6602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p:bldP spid="9224"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C66A-DE75-41A7-9D74-24F3C25CF360}"/>
              </a:ext>
            </a:extLst>
          </p:cNvPr>
          <p:cNvSpPr>
            <a:spLocks noGrp="1"/>
          </p:cNvSpPr>
          <p:nvPr>
            <p:ph type="title"/>
          </p:nvPr>
        </p:nvSpPr>
        <p:spPr/>
        <p:txBody>
          <a:bodyPr/>
          <a:lstStyle/>
          <a:p>
            <a:r>
              <a:rPr lang="en-US" dirty="0"/>
              <a:t>Compression Ratio</a:t>
            </a:r>
            <a:endParaRPr lang="en-CA" dirty="0"/>
          </a:p>
        </p:txBody>
      </p:sp>
      <p:sp>
        <p:nvSpPr>
          <p:cNvPr id="4" name="Slide Number Placeholder 3">
            <a:extLst>
              <a:ext uri="{FF2B5EF4-FFF2-40B4-BE49-F238E27FC236}">
                <a16:creationId xmlns:a16="http://schemas.microsoft.com/office/drawing/2014/main" id="{CD507046-B113-4CFB-8CF0-F3F95842DE82}"/>
              </a:ext>
            </a:extLst>
          </p:cNvPr>
          <p:cNvSpPr>
            <a:spLocks noGrp="1"/>
          </p:cNvSpPr>
          <p:nvPr>
            <p:ph type="sldNum" sz="quarter" idx="12"/>
          </p:nvPr>
        </p:nvSpPr>
        <p:spPr/>
        <p:txBody>
          <a:bodyPr/>
          <a:lstStyle/>
          <a:p>
            <a:fld id="{323594FA-E141-4234-AE05-360401972BE7}" type="slidenum">
              <a:rPr lang="en-US" altLang="en-US" smtClean="0"/>
              <a:pPr/>
              <a:t>49</a:t>
            </a:fld>
            <a:endParaRPr lang="en-US" altLang="en-US" dirty="0"/>
          </a:p>
        </p:txBody>
      </p:sp>
      <p:pic>
        <p:nvPicPr>
          <p:cNvPr id="6" name="Picture 5">
            <a:extLst>
              <a:ext uri="{FF2B5EF4-FFF2-40B4-BE49-F238E27FC236}">
                <a16:creationId xmlns:a16="http://schemas.microsoft.com/office/drawing/2014/main" id="{CFCECDC8-A0F2-436B-915E-53B5938B84DD}"/>
              </a:ext>
            </a:extLst>
          </p:cNvPr>
          <p:cNvPicPr>
            <a:picLocks noChangeAspect="1"/>
          </p:cNvPicPr>
          <p:nvPr/>
        </p:nvPicPr>
        <p:blipFill>
          <a:blip r:embed="rId3"/>
          <a:stretch>
            <a:fillRect/>
          </a:stretch>
        </p:blipFill>
        <p:spPr>
          <a:xfrm>
            <a:off x="1905001" y="1752601"/>
            <a:ext cx="8063081" cy="2900679"/>
          </a:xfrm>
          <a:prstGeom prst="rect">
            <a:avLst/>
          </a:prstGeom>
        </p:spPr>
      </p:pic>
      <p:sp>
        <p:nvSpPr>
          <p:cNvPr id="7" name="TextBox 6">
            <a:extLst>
              <a:ext uri="{FF2B5EF4-FFF2-40B4-BE49-F238E27FC236}">
                <a16:creationId xmlns:a16="http://schemas.microsoft.com/office/drawing/2014/main" id="{3EB4BCFB-AA4B-48A6-AB50-E6CC2DF32CE8}"/>
              </a:ext>
            </a:extLst>
          </p:cNvPr>
          <p:cNvSpPr txBox="1"/>
          <p:nvPr/>
        </p:nvSpPr>
        <p:spPr>
          <a:xfrm>
            <a:off x="3379670" y="4988242"/>
            <a:ext cx="5714833" cy="954107"/>
          </a:xfrm>
          <a:prstGeom prst="rect">
            <a:avLst/>
          </a:prstGeom>
          <a:noFill/>
        </p:spPr>
        <p:txBody>
          <a:bodyPr wrap="none" rtlCol="0">
            <a:spAutoFit/>
          </a:bodyPr>
          <a:lstStyle/>
          <a:p>
            <a:pPr algn="ctr"/>
            <a:r>
              <a:rPr lang="en-US" sz="2800" b="1" dirty="0">
                <a:solidFill>
                  <a:srgbClr val="009900"/>
                </a:solidFill>
                <a:latin typeface="+mj-lt"/>
              </a:rPr>
              <a:t>Up to 2X compression ratio</a:t>
            </a:r>
          </a:p>
          <a:p>
            <a:pPr algn="ctr"/>
            <a:r>
              <a:rPr lang="en-US" sz="2800" b="1" dirty="0">
                <a:solidFill>
                  <a:srgbClr val="009900"/>
                </a:solidFill>
                <a:latin typeface="+mj-lt"/>
              </a:rPr>
              <a:t>With minimal performance overhead</a:t>
            </a:r>
          </a:p>
        </p:txBody>
      </p:sp>
    </p:spTree>
    <p:extLst>
      <p:ext uri="{BB962C8B-B14F-4D97-AF65-F5344CB8AC3E}">
        <p14:creationId xmlns:p14="http://schemas.microsoft.com/office/powerpoint/2010/main" val="346751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C633CA-69A0-4895-8541-5CC4BC4AD4B1}"/>
              </a:ext>
            </a:extLst>
          </p:cNvPr>
          <p:cNvSpPr txBox="1"/>
          <p:nvPr/>
        </p:nvSpPr>
        <p:spPr>
          <a:xfrm>
            <a:off x="1136031" y="1776902"/>
            <a:ext cx="4347131" cy="1077218"/>
          </a:xfrm>
          <a:prstGeom prst="rect">
            <a:avLst/>
          </a:prstGeom>
          <a:noFill/>
        </p:spPr>
        <p:txBody>
          <a:bodyPr wrap="square" rtlCol="0">
            <a:spAutoFit/>
          </a:bodyPr>
          <a:lstStyle/>
          <a:p>
            <a:r>
              <a:rPr lang="en-US" sz="3200" dirty="0">
                <a:latin typeface="Arial Narrow" panose="020B0606020202030204" pitchFamily="34" charset="0"/>
              </a:rPr>
              <a:t>Understand performance bottlenecks in DNN Training</a:t>
            </a:r>
          </a:p>
        </p:txBody>
      </p:sp>
      <p:sp>
        <p:nvSpPr>
          <p:cNvPr id="10" name="TextBox 9">
            <a:extLst>
              <a:ext uri="{FF2B5EF4-FFF2-40B4-BE49-F238E27FC236}">
                <a16:creationId xmlns:a16="http://schemas.microsoft.com/office/drawing/2014/main" id="{68026735-FACC-4135-8946-38E2BA749EE1}"/>
              </a:ext>
            </a:extLst>
          </p:cNvPr>
          <p:cNvSpPr txBox="1"/>
          <p:nvPr/>
        </p:nvSpPr>
        <p:spPr>
          <a:xfrm>
            <a:off x="1552214" y="4186611"/>
            <a:ext cx="3069661" cy="584775"/>
          </a:xfrm>
          <a:prstGeom prst="rect">
            <a:avLst/>
          </a:prstGeom>
          <a:noFill/>
        </p:spPr>
        <p:txBody>
          <a:bodyPr wrap="square" rtlCol="0">
            <a:spAutoFit/>
          </a:bodyPr>
          <a:lstStyle/>
          <a:p>
            <a:r>
              <a:rPr lang="en-US" sz="3200" b="1" dirty="0">
                <a:latin typeface="Arial Narrow" panose="020B0606020202030204" pitchFamily="34" charset="0"/>
              </a:rPr>
              <a:t>Pin-pointing tools</a:t>
            </a:r>
          </a:p>
        </p:txBody>
      </p:sp>
      <p:sp>
        <p:nvSpPr>
          <p:cNvPr id="11" name="TextBox 10">
            <a:extLst>
              <a:ext uri="{FF2B5EF4-FFF2-40B4-BE49-F238E27FC236}">
                <a16:creationId xmlns:a16="http://schemas.microsoft.com/office/drawing/2014/main" id="{FB271D62-E109-4686-96CC-A2ECBDB4F25F}"/>
              </a:ext>
            </a:extLst>
          </p:cNvPr>
          <p:cNvSpPr txBox="1"/>
          <p:nvPr/>
        </p:nvSpPr>
        <p:spPr>
          <a:xfrm>
            <a:off x="7418894" y="1451292"/>
            <a:ext cx="3348176" cy="1569660"/>
          </a:xfrm>
          <a:prstGeom prst="rect">
            <a:avLst/>
          </a:prstGeom>
          <a:noFill/>
        </p:spPr>
        <p:txBody>
          <a:bodyPr wrap="square" rtlCol="0">
            <a:spAutoFit/>
          </a:bodyPr>
          <a:lstStyle/>
          <a:p>
            <a:r>
              <a:rPr lang="en-US" sz="3200" dirty="0">
                <a:latin typeface="Arial Narrow" panose="020B0606020202030204" pitchFamily="34" charset="0"/>
              </a:rPr>
              <a:t>A diverse benchmark suite with state-of-the-art models</a:t>
            </a:r>
          </a:p>
        </p:txBody>
      </p:sp>
      <p:sp>
        <p:nvSpPr>
          <p:cNvPr id="12" name="TextBox 11">
            <a:extLst>
              <a:ext uri="{FF2B5EF4-FFF2-40B4-BE49-F238E27FC236}">
                <a16:creationId xmlns:a16="http://schemas.microsoft.com/office/drawing/2014/main" id="{30C6ADCD-2A4D-4BA5-B645-FBD5E91E0736}"/>
              </a:ext>
            </a:extLst>
          </p:cNvPr>
          <p:cNvSpPr txBox="1"/>
          <p:nvPr/>
        </p:nvSpPr>
        <p:spPr>
          <a:xfrm>
            <a:off x="7125627" y="4242076"/>
            <a:ext cx="3934707" cy="584775"/>
          </a:xfrm>
          <a:prstGeom prst="rect">
            <a:avLst/>
          </a:prstGeom>
          <a:noFill/>
        </p:spPr>
        <p:txBody>
          <a:bodyPr wrap="square" rtlCol="0">
            <a:spAutoFit/>
          </a:bodyPr>
          <a:lstStyle/>
          <a:p>
            <a:r>
              <a:rPr lang="en-US" sz="3200" dirty="0">
                <a:latin typeface="Arial Narrow" panose="020B0606020202030204" pitchFamily="34" charset="0"/>
              </a:rPr>
              <a:t>Key performance metrics</a:t>
            </a:r>
          </a:p>
        </p:txBody>
      </p:sp>
      <p:sp>
        <p:nvSpPr>
          <p:cNvPr id="13" name="Arrow: Right 12">
            <a:extLst>
              <a:ext uri="{FF2B5EF4-FFF2-40B4-BE49-F238E27FC236}">
                <a16:creationId xmlns:a16="http://schemas.microsoft.com/office/drawing/2014/main" id="{04A17D07-6D75-486D-BCC2-227CF511E74C}"/>
              </a:ext>
            </a:extLst>
          </p:cNvPr>
          <p:cNvSpPr/>
          <p:nvPr/>
        </p:nvSpPr>
        <p:spPr>
          <a:xfrm>
            <a:off x="5565808" y="2088751"/>
            <a:ext cx="1699516" cy="2947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Arrow: Right 13">
            <a:extLst>
              <a:ext uri="{FF2B5EF4-FFF2-40B4-BE49-F238E27FC236}">
                <a16:creationId xmlns:a16="http://schemas.microsoft.com/office/drawing/2014/main" id="{531C3A7F-2C0F-40A3-B834-980E54F25244}"/>
              </a:ext>
            </a:extLst>
          </p:cNvPr>
          <p:cNvSpPr/>
          <p:nvPr/>
        </p:nvSpPr>
        <p:spPr>
          <a:xfrm rot="5400000">
            <a:off x="8516311" y="3497045"/>
            <a:ext cx="1153341" cy="26893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Arrow: Right 15">
            <a:extLst>
              <a:ext uri="{FF2B5EF4-FFF2-40B4-BE49-F238E27FC236}">
                <a16:creationId xmlns:a16="http://schemas.microsoft.com/office/drawing/2014/main" id="{8BA18556-7687-470F-9DFE-489B26D97B0D}"/>
              </a:ext>
            </a:extLst>
          </p:cNvPr>
          <p:cNvSpPr/>
          <p:nvPr/>
        </p:nvSpPr>
        <p:spPr>
          <a:xfrm rot="10800000">
            <a:off x="4678677" y="4387089"/>
            <a:ext cx="2304014" cy="29474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Arrow: Right 16">
            <a:extLst>
              <a:ext uri="{FF2B5EF4-FFF2-40B4-BE49-F238E27FC236}">
                <a16:creationId xmlns:a16="http://schemas.microsoft.com/office/drawing/2014/main" id="{727D1750-5D54-48A4-A256-A513851B8536}"/>
              </a:ext>
            </a:extLst>
          </p:cNvPr>
          <p:cNvSpPr/>
          <p:nvPr/>
        </p:nvSpPr>
        <p:spPr>
          <a:xfrm rot="16200000">
            <a:off x="2417377" y="3389316"/>
            <a:ext cx="1339334" cy="26893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18019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699E5-3ABE-408E-AB8C-CAA99EC7723E}"/>
              </a:ext>
            </a:extLst>
          </p:cNvPr>
          <p:cNvSpPr>
            <a:spLocks noGrp="1"/>
          </p:cNvSpPr>
          <p:nvPr>
            <p:ph type="title"/>
          </p:nvPr>
        </p:nvSpPr>
        <p:spPr/>
        <p:txBody>
          <a:bodyPr/>
          <a:lstStyle/>
          <a:p>
            <a:r>
              <a:rPr lang="en-US" dirty="0"/>
              <a:t>Gist Summary</a:t>
            </a:r>
            <a:endParaRPr lang="en-CA" dirty="0"/>
          </a:p>
        </p:txBody>
      </p:sp>
      <p:sp>
        <p:nvSpPr>
          <p:cNvPr id="3" name="Content Placeholder 2">
            <a:extLst>
              <a:ext uri="{FF2B5EF4-FFF2-40B4-BE49-F238E27FC236}">
                <a16:creationId xmlns:a16="http://schemas.microsoft.com/office/drawing/2014/main" id="{F9E9FEEB-17CB-4FA2-AEE3-34BD4E851160}"/>
              </a:ext>
            </a:extLst>
          </p:cNvPr>
          <p:cNvSpPr>
            <a:spLocks noGrp="1"/>
          </p:cNvSpPr>
          <p:nvPr>
            <p:ph idx="1"/>
          </p:nvPr>
        </p:nvSpPr>
        <p:spPr/>
        <p:txBody>
          <a:bodyPr/>
          <a:lstStyle/>
          <a:p>
            <a:r>
              <a:rPr lang="en-US" dirty="0"/>
              <a:t>Systematic </a:t>
            </a:r>
            <a:r>
              <a:rPr lang="en-US" dirty="0">
                <a:solidFill>
                  <a:srgbClr val="009900"/>
                </a:solidFill>
              </a:rPr>
              <a:t>memory breakdown </a:t>
            </a:r>
            <a:r>
              <a:rPr lang="en-US" dirty="0"/>
              <a:t>analysis for image classification</a:t>
            </a:r>
          </a:p>
          <a:p>
            <a:r>
              <a:rPr lang="en-US" dirty="0"/>
              <a:t>L</a:t>
            </a:r>
            <a:r>
              <a:rPr lang="en-CA" dirty="0" err="1"/>
              <a:t>ayer</a:t>
            </a:r>
            <a:r>
              <a:rPr lang="en-CA" dirty="0"/>
              <a:t>-specific </a:t>
            </a:r>
            <a:r>
              <a:rPr lang="en-CA" b="1" dirty="0">
                <a:solidFill>
                  <a:srgbClr val="009900"/>
                </a:solidFill>
              </a:rPr>
              <a:t>lossless</a:t>
            </a:r>
            <a:r>
              <a:rPr lang="en-CA" dirty="0"/>
              <a:t> encodings</a:t>
            </a:r>
          </a:p>
          <a:p>
            <a:pPr lvl="1"/>
            <a:r>
              <a:rPr lang="en-US" dirty="0">
                <a:solidFill>
                  <a:srgbClr val="009900"/>
                </a:solidFill>
              </a:rPr>
              <a:t>B</a:t>
            </a:r>
            <a:r>
              <a:rPr lang="en-CA" dirty="0" err="1">
                <a:solidFill>
                  <a:srgbClr val="009900"/>
                </a:solidFill>
              </a:rPr>
              <a:t>inarization</a:t>
            </a:r>
            <a:r>
              <a:rPr lang="en-CA" dirty="0">
                <a:solidFill>
                  <a:srgbClr val="009900"/>
                </a:solidFill>
              </a:rPr>
              <a:t> </a:t>
            </a:r>
            <a:r>
              <a:rPr lang="en-CA" dirty="0"/>
              <a:t>and sparse storage/dense compute</a:t>
            </a:r>
          </a:p>
          <a:p>
            <a:r>
              <a:rPr lang="en-US" dirty="0"/>
              <a:t>Aggressive lossy encodings</a:t>
            </a:r>
          </a:p>
          <a:p>
            <a:pPr lvl="1"/>
            <a:r>
              <a:rPr lang="en-US" dirty="0"/>
              <a:t>With </a:t>
            </a:r>
            <a:r>
              <a:rPr lang="en-US" dirty="0">
                <a:solidFill>
                  <a:srgbClr val="009900"/>
                </a:solidFill>
              </a:rPr>
              <a:t>delayed precision reduction</a:t>
            </a:r>
          </a:p>
          <a:p>
            <a:r>
              <a:rPr lang="en-US" dirty="0"/>
              <a:t>Footprint reduction measured on real systems:</a:t>
            </a:r>
          </a:p>
          <a:p>
            <a:pPr lvl="1"/>
            <a:r>
              <a:rPr lang="en-US" dirty="0"/>
              <a:t>Up to </a:t>
            </a:r>
            <a:r>
              <a:rPr lang="en-US" b="1" dirty="0">
                <a:solidFill>
                  <a:srgbClr val="009900"/>
                </a:solidFill>
              </a:rPr>
              <a:t>2X</a:t>
            </a:r>
            <a:r>
              <a:rPr lang="en-US" dirty="0"/>
              <a:t> reduction with only 4% performance overhead</a:t>
            </a:r>
          </a:p>
          <a:p>
            <a:pPr lvl="1"/>
            <a:r>
              <a:rPr lang="en-US" dirty="0"/>
              <a:t>Further optimizations – more than </a:t>
            </a:r>
            <a:r>
              <a:rPr lang="en-US" b="1" dirty="0">
                <a:solidFill>
                  <a:srgbClr val="009900"/>
                </a:solidFill>
              </a:rPr>
              <a:t>4X</a:t>
            </a:r>
            <a:r>
              <a:rPr lang="en-US" dirty="0"/>
              <a:t> reduction</a:t>
            </a:r>
          </a:p>
        </p:txBody>
      </p:sp>
      <p:sp>
        <p:nvSpPr>
          <p:cNvPr id="4" name="Slide Number Placeholder 3">
            <a:extLst>
              <a:ext uri="{FF2B5EF4-FFF2-40B4-BE49-F238E27FC236}">
                <a16:creationId xmlns:a16="http://schemas.microsoft.com/office/drawing/2014/main" id="{43BA136E-68D1-4ECF-9BBD-050ECAF36771}"/>
              </a:ext>
            </a:extLst>
          </p:cNvPr>
          <p:cNvSpPr>
            <a:spLocks noGrp="1"/>
          </p:cNvSpPr>
          <p:nvPr>
            <p:ph type="sldNum" sz="quarter" idx="12"/>
          </p:nvPr>
        </p:nvSpPr>
        <p:spPr/>
        <p:txBody>
          <a:bodyPr/>
          <a:lstStyle/>
          <a:p>
            <a:fld id="{323594FA-E141-4234-AE05-360401972BE7}" type="slidenum">
              <a:rPr lang="en-US" altLang="en-US" smtClean="0"/>
              <a:pPr/>
              <a:t>50</a:t>
            </a:fld>
            <a:endParaRPr lang="en-US" altLang="en-US" dirty="0"/>
          </a:p>
        </p:txBody>
      </p:sp>
    </p:spTree>
    <p:extLst>
      <p:ext uri="{BB962C8B-B14F-4D97-AF65-F5344CB8AC3E}">
        <p14:creationId xmlns:p14="http://schemas.microsoft.com/office/powerpoint/2010/main" val="2234891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5257"/>
            <a:ext cx="10363200" cy="1524000"/>
          </a:xfrm>
        </p:spPr>
        <p:txBody>
          <a:bodyPr>
            <a:normAutofit/>
          </a:bodyPr>
          <a:lstStyle/>
          <a:p>
            <a:r>
              <a:rPr lang="en-US" dirty="0"/>
              <a:t>3. </a:t>
            </a:r>
            <a:r>
              <a:rPr lang="en-US" dirty="0" err="1"/>
              <a:t>EcoRNN</a:t>
            </a:r>
            <a:r>
              <a:rPr lang="en-US" dirty="0"/>
              <a:t>: Efficient Training of LSTM RNNs on GPUs </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51</a:t>
            </a:fld>
            <a:endParaRPr lang="en-US" altLang="en-US" dirty="0"/>
          </a:p>
        </p:txBody>
      </p:sp>
      <p:pic>
        <p:nvPicPr>
          <p:cNvPr id="6" name="Picture 5">
            <a:extLst>
              <a:ext uri="{FF2B5EF4-FFF2-40B4-BE49-F238E27FC236}">
                <a16:creationId xmlns:a16="http://schemas.microsoft.com/office/drawing/2014/main" id="{895BB8DA-4D98-42DA-B5EF-59C258E8054C}"/>
              </a:ext>
            </a:extLst>
          </p:cNvPr>
          <p:cNvPicPr>
            <a:picLocks noChangeAspect="1"/>
          </p:cNvPicPr>
          <p:nvPr/>
        </p:nvPicPr>
        <p:blipFill>
          <a:blip r:embed="rId3"/>
          <a:stretch>
            <a:fillRect/>
          </a:stretch>
        </p:blipFill>
        <p:spPr>
          <a:xfrm>
            <a:off x="8709297" y="924964"/>
            <a:ext cx="3156188" cy="1561875"/>
          </a:xfrm>
          <a:prstGeom prst="rect">
            <a:avLst/>
          </a:prstGeom>
        </p:spPr>
      </p:pic>
      <p:pic>
        <p:nvPicPr>
          <p:cNvPr id="7" name="Picture 6">
            <a:extLst>
              <a:ext uri="{FF2B5EF4-FFF2-40B4-BE49-F238E27FC236}">
                <a16:creationId xmlns:a16="http://schemas.microsoft.com/office/drawing/2014/main" id="{CE4FFA4F-FBCA-4999-B305-C97F17BAA07C}"/>
              </a:ext>
            </a:extLst>
          </p:cNvPr>
          <p:cNvPicPr>
            <a:picLocks noChangeAspect="1"/>
          </p:cNvPicPr>
          <p:nvPr/>
        </p:nvPicPr>
        <p:blipFill>
          <a:blip r:embed="rId4"/>
          <a:stretch>
            <a:fillRect/>
          </a:stretch>
        </p:blipFill>
        <p:spPr>
          <a:xfrm>
            <a:off x="3352800" y="865859"/>
            <a:ext cx="4953000" cy="2082444"/>
          </a:xfrm>
          <a:prstGeom prst="rect">
            <a:avLst/>
          </a:prstGeom>
        </p:spPr>
      </p:pic>
      <p:sp>
        <p:nvSpPr>
          <p:cNvPr id="3" name="Rectangle 2">
            <a:extLst>
              <a:ext uri="{FF2B5EF4-FFF2-40B4-BE49-F238E27FC236}">
                <a16:creationId xmlns:a16="http://schemas.microsoft.com/office/drawing/2014/main" id="{DB348668-C1A6-4C7E-94E9-0F54DB5117B4}"/>
              </a:ext>
            </a:extLst>
          </p:cNvPr>
          <p:cNvSpPr/>
          <p:nvPr/>
        </p:nvSpPr>
        <p:spPr>
          <a:xfrm>
            <a:off x="3421744" y="6176112"/>
            <a:ext cx="6164893" cy="369332"/>
          </a:xfrm>
          <a:prstGeom prst="rect">
            <a:avLst/>
          </a:prstGeom>
        </p:spPr>
        <p:txBody>
          <a:bodyPr wrap="none">
            <a:spAutoFit/>
          </a:bodyPr>
          <a:lstStyle/>
          <a:p>
            <a:pPr fontAlgn="base"/>
            <a:r>
              <a:rPr lang="en-CA" b="1" dirty="0">
                <a:solidFill>
                  <a:srgbClr val="3D4449"/>
                </a:solidFill>
                <a:latin typeface="Roboto Slab"/>
              </a:rPr>
              <a:t>ISCA 2019 (under submission) and </a:t>
            </a:r>
            <a:r>
              <a:rPr lang="en-CA" b="1" dirty="0" err="1">
                <a:solidFill>
                  <a:srgbClr val="3D4449"/>
                </a:solidFill>
                <a:latin typeface="Roboto Slab"/>
              </a:rPr>
              <a:t>arxiv</a:t>
            </a:r>
            <a:r>
              <a:rPr lang="en-CA" b="1" dirty="0">
                <a:solidFill>
                  <a:srgbClr val="3D4449"/>
                </a:solidFill>
                <a:latin typeface="Roboto Slab"/>
              </a:rPr>
              <a:t> (1805.08899)</a:t>
            </a:r>
            <a:endParaRPr lang="en-CA" b="1" i="0" dirty="0">
              <a:solidFill>
                <a:srgbClr val="3D4449"/>
              </a:solidFill>
              <a:effectLst/>
              <a:latin typeface="Roboto Slab"/>
            </a:endParaRPr>
          </a:p>
        </p:txBody>
      </p:sp>
    </p:spTree>
    <p:extLst>
      <p:ext uri="{BB962C8B-B14F-4D97-AF65-F5344CB8AC3E}">
        <p14:creationId xmlns:p14="http://schemas.microsoft.com/office/powerpoint/2010/main" val="2356042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ED5D-9BD7-4F10-A147-2F1DD9B996A3}"/>
              </a:ext>
            </a:extLst>
          </p:cNvPr>
          <p:cNvSpPr>
            <a:spLocks noGrp="1"/>
          </p:cNvSpPr>
          <p:nvPr>
            <p:ph type="title"/>
          </p:nvPr>
        </p:nvSpPr>
        <p:spPr/>
        <p:txBody>
          <a:bodyPr/>
          <a:lstStyle/>
          <a:p>
            <a:r>
              <a:rPr lang="en-US" dirty="0"/>
              <a:t>ResNet-50 vs. NMT </a:t>
            </a:r>
            <a:endParaRPr lang="en-CA" dirty="0"/>
          </a:p>
        </p:txBody>
      </p:sp>
      <p:sp>
        <p:nvSpPr>
          <p:cNvPr id="4" name="Slide Number Placeholder 3">
            <a:extLst>
              <a:ext uri="{FF2B5EF4-FFF2-40B4-BE49-F238E27FC236}">
                <a16:creationId xmlns:a16="http://schemas.microsoft.com/office/drawing/2014/main" id="{D350454B-CE7A-4E53-86AB-F981B9B64BA9}"/>
              </a:ext>
            </a:extLst>
          </p:cNvPr>
          <p:cNvSpPr>
            <a:spLocks noGrp="1"/>
          </p:cNvSpPr>
          <p:nvPr>
            <p:ph type="sldNum" sz="quarter" idx="12"/>
          </p:nvPr>
        </p:nvSpPr>
        <p:spPr/>
        <p:txBody>
          <a:bodyPr/>
          <a:lstStyle/>
          <a:p>
            <a:fld id="{323594FA-E141-4234-AE05-360401972BE7}" type="slidenum">
              <a:rPr lang="en-US" altLang="en-US" smtClean="0"/>
              <a:pPr/>
              <a:t>52</a:t>
            </a:fld>
            <a:endParaRPr lang="en-US" altLang="en-US" dirty="0"/>
          </a:p>
        </p:txBody>
      </p:sp>
      <p:pic>
        <p:nvPicPr>
          <p:cNvPr id="5" name="Content Placeholder 8" descr="A close up of a map&#10;&#10;Description automatically generated">
            <a:extLst>
              <a:ext uri="{FF2B5EF4-FFF2-40B4-BE49-F238E27FC236}">
                <a16:creationId xmlns:a16="http://schemas.microsoft.com/office/drawing/2014/main" id="{0DAA20F3-A720-455D-9006-19C7F88C9BF3}"/>
              </a:ext>
            </a:extLst>
          </p:cNvPr>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2" y="1679504"/>
            <a:ext cx="4876800" cy="3657600"/>
          </a:xfrm>
          <a:prstGeom prst="rect">
            <a:avLst/>
          </a:prstGeom>
        </p:spPr>
      </p:pic>
      <p:pic>
        <p:nvPicPr>
          <p:cNvPr id="6" name="Content Placeholder 11" descr="A close up of a map&#10;&#10;Description automatically generated">
            <a:extLst>
              <a:ext uri="{FF2B5EF4-FFF2-40B4-BE49-F238E27FC236}">
                <a16:creationId xmlns:a16="http://schemas.microsoft.com/office/drawing/2014/main" id="{50523BA0-8CA1-4549-BB6F-C0E11B47BEBB}"/>
              </a:ext>
            </a:extLst>
          </p:cNvPr>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74813"/>
            <a:ext cx="4876800" cy="3657600"/>
          </a:xfrm>
          <a:prstGeom prst="rect">
            <a:avLst/>
          </a:prstGeom>
        </p:spPr>
      </p:pic>
      <p:sp>
        <p:nvSpPr>
          <p:cNvPr id="7" name="Rectangle: Rounded Corners 6">
            <a:extLst>
              <a:ext uri="{FF2B5EF4-FFF2-40B4-BE49-F238E27FC236}">
                <a16:creationId xmlns:a16="http://schemas.microsoft.com/office/drawing/2014/main" id="{C6F808F9-4D61-462C-A7DE-830ED1601247}"/>
              </a:ext>
            </a:extLst>
          </p:cNvPr>
          <p:cNvSpPr/>
          <p:nvPr/>
        </p:nvSpPr>
        <p:spPr>
          <a:xfrm>
            <a:off x="457200" y="5562600"/>
            <a:ext cx="108966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800" b="1" dirty="0">
                <a:latin typeface="Times New Roman" panose="02020603050405020304" pitchFamily="18" charset="0"/>
                <a:cs typeface="Times New Roman" panose="02020603050405020304" pitchFamily="18" charset="0"/>
              </a:rPr>
              <a:t>The NMT training throughput is bounded by </a:t>
            </a:r>
            <a:r>
              <a:rPr lang="en-US" sz="2800" b="1" dirty="0">
                <a:solidFill>
                  <a:srgbClr val="006600"/>
                </a:solidFill>
                <a:latin typeface="Times New Roman" panose="02020603050405020304" pitchFamily="18" charset="0"/>
                <a:cs typeface="Times New Roman" panose="02020603050405020304" pitchFamily="18" charset="0"/>
              </a:rPr>
              <a:t>GPU memory capacity</a:t>
            </a:r>
          </a:p>
        </p:txBody>
      </p:sp>
      <p:sp>
        <p:nvSpPr>
          <p:cNvPr id="8" name="TextBox 7">
            <a:extLst>
              <a:ext uri="{FF2B5EF4-FFF2-40B4-BE49-F238E27FC236}">
                <a16:creationId xmlns:a16="http://schemas.microsoft.com/office/drawing/2014/main" id="{411B7F71-007A-49D1-9E4F-179028648021}"/>
              </a:ext>
            </a:extLst>
          </p:cNvPr>
          <p:cNvSpPr txBox="1"/>
          <p:nvPr/>
        </p:nvSpPr>
        <p:spPr>
          <a:xfrm>
            <a:off x="3200400" y="1532372"/>
            <a:ext cx="1155637" cy="369332"/>
          </a:xfrm>
          <a:prstGeom prst="rect">
            <a:avLst/>
          </a:prstGeom>
          <a:noFill/>
        </p:spPr>
        <p:txBody>
          <a:bodyPr wrap="none" rtlCol="0">
            <a:spAutoFit/>
          </a:bodyPr>
          <a:lstStyle/>
          <a:p>
            <a:r>
              <a:rPr lang="en-US" dirty="0"/>
              <a:t>ResNet-50</a:t>
            </a:r>
            <a:endParaRPr lang="en-CA" dirty="0"/>
          </a:p>
        </p:txBody>
      </p:sp>
      <p:sp>
        <p:nvSpPr>
          <p:cNvPr id="9" name="TextBox 8">
            <a:extLst>
              <a:ext uri="{FF2B5EF4-FFF2-40B4-BE49-F238E27FC236}">
                <a16:creationId xmlns:a16="http://schemas.microsoft.com/office/drawing/2014/main" id="{80FCF326-8674-4777-A8A1-BBC6824EE326}"/>
              </a:ext>
            </a:extLst>
          </p:cNvPr>
          <p:cNvSpPr txBox="1"/>
          <p:nvPr/>
        </p:nvSpPr>
        <p:spPr>
          <a:xfrm>
            <a:off x="7956582" y="1377821"/>
            <a:ext cx="1448923" cy="369332"/>
          </a:xfrm>
          <a:prstGeom prst="rect">
            <a:avLst/>
          </a:prstGeom>
          <a:noFill/>
        </p:spPr>
        <p:txBody>
          <a:bodyPr wrap="none" rtlCol="0">
            <a:spAutoFit/>
          </a:bodyPr>
          <a:lstStyle/>
          <a:p>
            <a:r>
              <a:rPr lang="en-US" dirty="0"/>
              <a:t>Sockeye NMT</a:t>
            </a:r>
            <a:endParaRPr lang="en-CA" dirty="0"/>
          </a:p>
        </p:txBody>
      </p:sp>
    </p:spTree>
    <p:extLst>
      <p:ext uri="{BB962C8B-B14F-4D97-AF65-F5344CB8AC3E}">
        <p14:creationId xmlns:p14="http://schemas.microsoft.com/office/powerpoint/2010/main" val="3486545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B46B-2A89-4D7B-AB16-2A672E3AD657}"/>
              </a:ext>
            </a:extLst>
          </p:cNvPr>
          <p:cNvSpPr>
            <a:spLocks noGrp="1"/>
          </p:cNvSpPr>
          <p:nvPr>
            <p:ph type="title"/>
          </p:nvPr>
        </p:nvSpPr>
        <p:spPr/>
        <p:txBody>
          <a:bodyPr/>
          <a:lstStyle/>
          <a:p>
            <a:r>
              <a:rPr lang="en-US" dirty="0" err="1"/>
              <a:t>MXNet</a:t>
            </a:r>
            <a:r>
              <a:rPr lang="en-US" dirty="0"/>
              <a:t> NMT: </a:t>
            </a:r>
            <a:r>
              <a:rPr lang="en-US" b="1" dirty="0"/>
              <a:t>Memory</a:t>
            </a:r>
            <a:r>
              <a:rPr lang="en-US" dirty="0"/>
              <a:t> Bottleneck</a:t>
            </a:r>
          </a:p>
        </p:txBody>
      </p:sp>
      <p:sp>
        <p:nvSpPr>
          <p:cNvPr id="8" name="Rectangle: Rounded Corners 7">
            <a:extLst>
              <a:ext uri="{FF2B5EF4-FFF2-40B4-BE49-F238E27FC236}">
                <a16:creationId xmlns:a16="http://schemas.microsoft.com/office/drawing/2014/main" id="{C6F808F9-4D61-462C-A7DE-830ED1601247}"/>
              </a:ext>
            </a:extLst>
          </p:cNvPr>
          <p:cNvSpPr/>
          <p:nvPr/>
        </p:nvSpPr>
        <p:spPr>
          <a:xfrm>
            <a:off x="1219200" y="5621338"/>
            <a:ext cx="99060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The NMT memory is bottlenecked by </a:t>
            </a:r>
            <a:r>
              <a:rPr lang="en-US" sz="2800" b="1" dirty="0">
                <a:solidFill>
                  <a:schemeClr val="tx1"/>
                </a:solidFill>
                <a:latin typeface="Times New Roman" panose="02020603050405020304" pitchFamily="18" charset="0"/>
                <a:cs typeface="Times New Roman" panose="02020603050405020304" pitchFamily="18" charset="0"/>
              </a:rPr>
              <a:t>the</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006600"/>
                </a:solidFill>
                <a:latin typeface="Times New Roman" panose="02020603050405020304" pitchFamily="18" charset="0"/>
                <a:cs typeface="Times New Roman" panose="02020603050405020304" pitchFamily="18" charset="0"/>
              </a:rPr>
              <a:t>Feature Maps </a:t>
            </a:r>
            <a:r>
              <a:rPr lang="en-US" sz="2800" b="1" dirty="0">
                <a:solidFill>
                  <a:schemeClr val="tx1"/>
                </a:solidFill>
                <a:latin typeface="Times New Roman" panose="02020603050405020304" pitchFamily="18" charset="0"/>
                <a:cs typeface="Times New Roman" panose="02020603050405020304" pitchFamily="18" charset="0"/>
              </a:rPr>
              <a:t>of the </a:t>
            </a:r>
            <a:r>
              <a:rPr lang="en-US" sz="2800" b="1" dirty="0">
                <a:solidFill>
                  <a:srgbClr val="006600"/>
                </a:solidFill>
                <a:latin typeface="Times New Roman" panose="02020603050405020304" pitchFamily="18" charset="0"/>
                <a:cs typeface="Times New Roman" panose="02020603050405020304" pitchFamily="18" charset="0"/>
              </a:rPr>
              <a:t>Attention Layers</a:t>
            </a:r>
            <a:endParaRPr lang="en-US" sz="2800" b="1" dirty="0">
              <a:latin typeface="Times New Roman" panose="02020603050405020304" pitchFamily="18" charset="0"/>
              <a:cs typeface="Times New Roman" panose="02020603050405020304" pitchFamily="18" charset="0"/>
            </a:endParaRPr>
          </a:p>
        </p:txBody>
      </p:sp>
      <p:pic>
        <p:nvPicPr>
          <p:cNvPr id="6" name="Content Placeholder 5" descr="A screenshot of a cell phone&#10;&#10;Description automatically generated">
            <a:extLst>
              <a:ext uri="{FF2B5EF4-FFF2-40B4-BE49-F238E27FC236}">
                <a16:creationId xmlns:a16="http://schemas.microsoft.com/office/drawing/2014/main" id="{F74E6154-E445-4D4E-A254-7D43037A44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55442" y="1690688"/>
            <a:ext cx="6681114" cy="3657600"/>
          </a:xfrm>
        </p:spPr>
      </p:pic>
    </p:spTree>
    <p:extLst>
      <p:ext uri="{BB962C8B-B14F-4D97-AF65-F5344CB8AC3E}">
        <p14:creationId xmlns:p14="http://schemas.microsoft.com/office/powerpoint/2010/main" val="1261363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17B8-803F-4B36-A68C-8ECD6C61C44F}"/>
              </a:ext>
            </a:extLst>
          </p:cNvPr>
          <p:cNvSpPr>
            <a:spLocks noGrp="1"/>
          </p:cNvSpPr>
          <p:nvPr>
            <p:ph type="title"/>
          </p:nvPr>
        </p:nvSpPr>
        <p:spPr>
          <a:xfrm>
            <a:off x="609600" y="274638"/>
            <a:ext cx="11277600" cy="1143000"/>
          </a:xfrm>
        </p:spPr>
        <p:txBody>
          <a:bodyPr>
            <a:normAutofit/>
          </a:bodyPr>
          <a:lstStyle/>
          <a:p>
            <a:pPr algn="l"/>
            <a:r>
              <a:rPr lang="en-US" b="1" dirty="0"/>
              <a:t>Key Observation: O-Shape of Attention Scoring</a:t>
            </a:r>
            <a:endParaRPr lang="en-US" dirty="0"/>
          </a:p>
        </p:txBody>
      </p:sp>
      <p:sp>
        <p:nvSpPr>
          <p:cNvPr id="3" name="Content Placeholder 2">
            <a:extLst>
              <a:ext uri="{FF2B5EF4-FFF2-40B4-BE49-F238E27FC236}">
                <a16:creationId xmlns:a16="http://schemas.microsoft.com/office/drawing/2014/main" id="{D8209AB3-A32A-4CC7-9452-EABCBFFD5CE4}"/>
              </a:ext>
            </a:extLst>
          </p:cNvPr>
          <p:cNvSpPr>
            <a:spLocks noGrp="1"/>
          </p:cNvSpPr>
          <p:nvPr>
            <p:ph sz="half" idx="1"/>
          </p:nvPr>
        </p:nvSpPr>
        <p:spPr/>
        <p:txBody>
          <a:bodyPr>
            <a:normAutofit lnSpcReduction="10000"/>
          </a:bodyPr>
          <a:lstStyle/>
          <a:p>
            <a:r>
              <a:rPr lang="en-US" dirty="0"/>
              <a:t>Definition: An </a:t>
            </a:r>
            <a:r>
              <a:rPr lang="en-US" b="1" u="sng" dirty="0"/>
              <a:t>O-Shape</a:t>
            </a:r>
            <a:r>
              <a:rPr lang="en-US" dirty="0"/>
              <a:t> operator is an operator or a composite of operators that have </a:t>
            </a:r>
            <a:r>
              <a:rPr lang="en-US" b="1" dirty="0">
                <a:solidFill>
                  <a:srgbClr val="00B050"/>
                </a:solidFill>
              </a:rPr>
              <a:t>small</a:t>
            </a:r>
            <a:r>
              <a:rPr lang="en-US" b="1" dirty="0"/>
              <a:t> inputs</a:t>
            </a:r>
            <a:r>
              <a:rPr lang="en-US" dirty="0"/>
              <a:t>, </a:t>
            </a:r>
            <a:r>
              <a:rPr lang="en-US" b="1" dirty="0">
                <a:solidFill>
                  <a:srgbClr val="00B050"/>
                </a:solidFill>
              </a:rPr>
              <a:t>small</a:t>
            </a:r>
            <a:r>
              <a:rPr lang="en-US" b="1" dirty="0"/>
              <a:t> outputs</a:t>
            </a:r>
            <a:r>
              <a:rPr lang="en-US" dirty="0"/>
              <a:t>, but </a:t>
            </a:r>
            <a:r>
              <a:rPr lang="en-US" b="1" dirty="0">
                <a:solidFill>
                  <a:srgbClr val="FF0000"/>
                </a:solidFill>
              </a:rPr>
              <a:t>large</a:t>
            </a:r>
            <a:r>
              <a:rPr lang="en-US" b="1" dirty="0"/>
              <a:t> amounts of intermediate values</a:t>
            </a:r>
            <a:r>
              <a:rPr lang="en-US" dirty="0"/>
              <a:t>.</a:t>
            </a:r>
          </a:p>
          <a:p>
            <a:r>
              <a:rPr lang="en-US" dirty="0"/>
              <a:t>The </a:t>
            </a:r>
            <a:r>
              <a:rPr lang="en-US" b="1" dirty="0"/>
              <a:t>Attention Scoring Function</a:t>
            </a:r>
            <a:r>
              <a:rPr lang="en-US" dirty="0"/>
              <a:t> exhibits </a:t>
            </a:r>
            <a:r>
              <a:rPr lang="en-US" b="1" dirty="0"/>
              <a:t>O-Shape</a:t>
            </a:r>
            <a:r>
              <a:rPr lang="en-US" dirty="0"/>
              <a:t>.</a:t>
            </a:r>
          </a:p>
          <a:p>
            <a:r>
              <a:rPr lang="en-US" dirty="0"/>
              <a:t>The intermediate values are stored as </a:t>
            </a:r>
            <a:r>
              <a:rPr lang="en-US" b="1" dirty="0">
                <a:solidFill>
                  <a:srgbClr val="FF0000"/>
                </a:solidFill>
              </a:rPr>
              <a:t>Feature Maps (a.k.a. Reserved Space)</a:t>
            </a:r>
            <a:r>
              <a:rPr lang="en-US" dirty="0"/>
              <a:t>, consuming lots of memory.</a:t>
            </a:r>
          </a:p>
        </p:txBody>
      </p:sp>
      <p:pic>
        <p:nvPicPr>
          <p:cNvPr id="6" name="Content Placeholder 5" descr="A screenshot of a cell phone&#10;&#10;Description automatically generated">
            <a:extLst>
              <a:ext uri="{FF2B5EF4-FFF2-40B4-BE49-F238E27FC236}">
                <a16:creationId xmlns:a16="http://schemas.microsoft.com/office/drawing/2014/main" id="{AE198FB2-6A6E-42A5-8EBE-247F892A9D2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83548" y="2378006"/>
            <a:ext cx="3958904" cy="3246575"/>
          </a:xfrm>
        </p:spPr>
      </p:pic>
    </p:spTree>
    <p:extLst>
      <p:ext uri="{BB962C8B-B14F-4D97-AF65-F5344CB8AC3E}">
        <p14:creationId xmlns:p14="http://schemas.microsoft.com/office/powerpoint/2010/main" val="3110713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B46B-2A89-4D7B-AB16-2A672E3AD657}"/>
              </a:ext>
            </a:extLst>
          </p:cNvPr>
          <p:cNvSpPr>
            <a:spLocks noGrp="1"/>
          </p:cNvSpPr>
          <p:nvPr>
            <p:ph type="title"/>
          </p:nvPr>
        </p:nvSpPr>
        <p:spPr/>
        <p:txBody>
          <a:bodyPr>
            <a:normAutofit/>
          </a:bodyPr>
          <a:lstStyle/>
          <a:p>
            <a:r>
              <a:rPr lang="en-US" b="1" dirty="0"/>
              <a:t>Key Idea #1</a:t>
            </a:r>
            <a:r>
              <a:rPr lang="en-US" dirty="0"/>
              <a:t>: Partial Forward Propagation</a:t>
            </a:r>
          </a:p>
        </p:txBody>
      </p:sp>
      <p:pic>
        <p:nvPicPr>
          <p:cNvPr id="7" name="Content Placeholder 6">
            <a:extLst>
              <a:ext uri="{FF2B5EF4-FFF2-40B4-BE49-F238E27FC236}">
                <a16:creationId xmlns:a16="http://schemas.microsoft.com/office/drawing/2014/main" id="{69E12D64-2A1D-40D1-B00A-3CEB7575899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05658" y="1690688"/>
            <a:ext cx="6980683" cy="3657600"/>
          </a:xfrm>
        </p:spPr>
      </p:pic>
      <p:sp>
        <p:nvSpPr>
          <p:cNvPr id="8" name="Rectangle: Rounded Corners 7">
            <a:extLst>
              <a:ext uri="{FF2B5EF4-FFF2-40B4-BE49-F238E27FC236}">
                <a16:creationId xmlns:a16="http://schemas.microsoft.com/office/drawing/2014/main" id="{C6F808F9-4D61-462C-A7DE-830ED1601247}"/>
              </a:ext>
            </a:extLst>
          </p:cNvPr>
          <p:cNvSpPr/>
          <p:nvPr/>
        </p:nvSpPr>
        <p:spPr>
          <a:xfrm>
            <a:off x="1066799" y="5578475"/>
            <a:ext cx="100584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Comparison between (Left) Legacy Backpropagation and </a:t>
            </a:r>
          </a:p>
          <a:p>
            <a:r>
              <a:rPr lang="en-US" sz="2800" b="1" dirty="0">
                <a:latin typeface="Times New Roman" panose="02020603050405020304" pitchFamily="18" charset="0"/>
                <a:cs typeface="Times New Roman" panose="02020603050405020304" pitchFamily="18" charset="0"/>
              </a:rPr>
              <a:t>(Right) Partial Forward Propagation</a:t>
            </a:r>
          </a:p>
        </p:txBody>
      </p:sp>
    </p:spTree>
    <p:extLst>
      <p:ext uri="{BB962C8B-B14F-4D97-AF65-F5344CB8AC3E}">
        <p14:creationId xmlns:p14="http://schemas.microsoft.com/office/powerpoint/2010/main" val="3344476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EC1A0-54AB-4531-A063-0B8F4958F72B}"/>
              </a:ext>
            </a:extLst>
          </p:cNvPr>
          <p:cNvSpPr>
            <a:spLocks noGrp="1"/>
          </p:cNvSpPr>
          <p:nvPr>
            <p:ph type="title"/>
          </p:nvPr>
        </p:nvSpPr>
        <p:spPr/>
        <p:txBody>
          <a:bodyPr>
            <a:normAutofit/>
          </a:bodyPr>
          <a:lstStyle/>
          <a:p>
            <a:pPr algn="l"/>
            <a:r>
              <a:rPr lang="en-US" b="1" dirty="0"/>
              <a:t>Partial Forward Propagation</a:t>
            </a:r>
          </a:p>
        </p:txBody>
      </p:sp>
      <p:sp>
        <p:nvSpPr>
          <p:cNvPr id="4" name="Content Placeholder 3">
            <a:extLst>
              <a:ext uri="{FF2B5EF4-FFF2-40B4-BE49-F238E27FC236}">
                <a16:creationId xmlns:a16="http://schemas.microsoft.com/office/drawing/2014/main" id="{F406FEA4-C025-429D-BF63-0F54E539AE83}"/>
              </a:ext>
            </a:extLst>
          </p:cNvPr>
          <p:cNvSpPr>
            <a:spLocks noGrp="1"/>
          </p:cNvSpPr>
          <p:nvPr>
            <p:ph sz="half" idx="1"/>
          </p:nvPr>
        </p:nvSpPr>
        <p:spPr/>
        <p:txBody>
          <a:bodyPr/>
          <a:lstStyle/>
          <a:p>
            <a:r>
              <a:rPr lang="en-US" dirty="0"/>
              <a:t>Why can </a:t>
            </a:r>
            <a:r>
              <a:rPr lang="en-US" b="1" dirty="0"/>
              <a:t>Partial Forward Propagation</a:t>
            </a:r>
            <a:r>
              <a:rPr lang="en-US" dirty="0"/>
              <a:t> work?</a:t>
            </a:r>
          </a:p>
          <a:p>
            <a:pPr marL="914400" lvl="1" indent="-457200">
              <a:buFont typeface="+mj-lt"/>
              <a:buAutoNum type="arabicPeriod"/>
            </a:pPr>
            <a:r>
              <a:rPr lang="en-US" b="1" dirty="0"/>
              <a:t>Small inputs and outputs</a:t>
            </a:r>
            <a:r>
              <a:rPr lang="en-US" dirty="0"/>
              <a:t> can </a:t>
            </a:r>
            <a:r>
              <a:rPr lang="en-US" b="1" dirty="0">
                <a:solidFill>
                  <a:srgbClr val="00B050"/>
                </a:solidFill>
              </a:rPr>
              <a:t>hide</a:t>
            </a:r>
            <a:r>
              <a:rPr lang="en-US" dirty="0"/>
              <a:t> the large amounts of intermediate values</a:t>
            </a:r>
          </a:p>
          <a:p>
            <a:pPr marL="914400" lvl="1" indent="-457200">
              <a:buFont typeface="+mj-lt"/>
              <a:buAutoNum type="arabicPeriod"/>
            </a:pPr>
            <a:r>
              <a:rPr lang="en-US" b="1" dirty="0"/>
              <a:t>Elementwise operations</a:t>
            </a:r>
            <a:r>
              <a:rPr lang="en-US" dirty="0"/>
              <a:t> in LSTM RNNs are </a:t>
            </a:r>
            <a:r>
              <a:rPr lang="en-US" b="1" dirty="0">
                <a:solidFill>
                  <a:srgbClr val="00B050"/>
                </a:solidFill>
              </a:rPr>
              <a:t>very cheap</a:t>
            </a:r>
            <a:endParaRPr lang="en-US" dirty="0"/>
          </a:p>
          <a:p>
            <a:pPr marL="914400" lvl="1" indent="-457200">
              <a:buFont typeface="+mj-lt"/>
              <a:buAutoNum type="arabicPeriod"/>
            </a:pPr>
            <a:r>
              <a:rPr lang="en-US" b="1" dirty="0"/>
              <a:t>Recurrent nature</a:t>
            </a:r>
            <a:r>
              <a:rPr lang="en-US" dirty="0"/>
              <a:t> guarantees the </a:t>
            </a:r>
            <a:r>
              <a:rPr lang="en-US" b="1" dirty="0">
                <a:solidFill>
                  <a:srgbClr val="00B050"/>
                </a:solidFill>
              </a:rPr>
              <a:t>reuse</a:t>
            </a:r>
            <a:r>
              <a:rPr lang="en-US" dirty="0"/>
              <a:t> of the </a:t>
            </a:r>
            <a:r>
              <a:rPr lang="en-US" b="1" dirty="0"/>
              <a:t>Workspace</a:t>
            </a:r>
            <a:endParaRPr lang="en-US" dirty="0"/>
          </a:p>
        </p:txBody>
      </p:sp>
      <p:pic>
        <p:nvPicPr>
          <p:cNvPr id="6" name="Content Placeholder 6">
            <a:extLst>
              <a:ext uri="{FF2B5EF4-FFF2-40B4-BE49-F238E27FC236}">
                <a16:creationId xmlns:a16="http://schemas.microsoft.com/office/drawing/2014/main" id="{BDC57469-6E3D-4FA1-BD7B-81D87898EEC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643818"/>
            <a:ext cx="5181600" cy="2714952"/>
          </a:xfrm>
        </p:spPr>
      </p:pic>
    </p:spTree>
    <p:extLst>
      <p:ext uri="{BB962C8B-B14F-4D97-AF65-F5344CB8AC3E}">
        <p14:creationId xmlns:p14="http://schemas.microsoft.com/office/powerpoint/2010/main" val="2713578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B46B-2A89-4D7B-AB16-2A672E3AD657}"/>
              </a:ext>
            </a:extLst>
          </p:cNvPr>
          <p:cNvSpPr>
            <a:spLocks noGrp="1"/>
          </p:cNvSpPr>
          <p:nvPr>
            <p:ph type="title"/>
          </p:nvPr>
        </p:nvSpPr>
        <p:spPr/>
        <p:txBody>
          <a:bodyPr>
            <a:normAutofit/>
          </a:bodyPr>
          <a:lstStyle/>
          <a:p>
            <a:pPr algn="l"/>
            <a:r>
              <a:rPr lang="en-US" b="1" dirty="0"/>
              <a:t>Results: Partial Forward Propagation</a:t>
            </a:r>
          </a:p>
        </p:txBody>
      </p:sp>
      <p:pic>
        <p:nvPicPr>
          <p:cNvPr id="10" name="Content Placeholder 9" descr="A screenshot of a cell phone&#10;&#10;Description automatically generated">
            <a:extLst>
              <a:ext uri="{FF2B5EF4-FFF2-40B4-BE49-F238E27FC236}">
                <a16:creationId xmlns:a16="http://schemas.microsoft.com/office/drawing/2014/main" id="{C691A152-AD50-485D-B44A-33ABD5B54A9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95400" y="1690688"/>
            <a:ext cx="4876800" cy="3657600"/>
          </a:xfrm>
        </p:spPr>
      </p:pic>
      <p:pic>
        <p:nvPicPr>
          <p:cNvPr id="12" name="Content Placeholder 11" descr="A screenshot of a cell phone&#10;&#10;Description automatically generated">
            <a:extLst>
              <a:ext uri="{FF2B5EF4-FFF2-40B4-BE49-F238E27FC236}">
                <a16:creationId xmlns:a16="http://schemas.microsoft.com/office/drawing/2014/main" id="{6BA46A0B-EB66-460E-885F-650F65FF147E}"/>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72200" y="1690688"/>
            <a:ext cx="4876800" cy="3657600"/>
          </a:xfrm>
        </p:spPr>
      </p:pic>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C6F808F9-4D61-462C-A7DE-830ED1601247}"/>
                  </a:ext>
                </a:extLst>
              </p:cNvPr>
              <p:cNvSpPr/>
              <p:nvPr/>
            </p:nvSpPr>
            <p:spPr>
              <a:xfrm>
                <a:off x="1066799" y="5578475"/>
                <a:ext cx="100584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rgbClr val="00B050"/>
                    </a:solidFill>
                    <a:latin typeface="Times New Roman" panose="02020603050405020304" pitchFamily="18" charset="0"/>
                    <a:cs typeface="Times New Roman" panose="02020603050405020304" pitchFamily="18" charset="0"/>
                  </a:rPr>
                  <a:t>Lossless</a:t>
                </a:r>
                <a:r>
                  <a:rPr lang="en-US" sz="2800" b="1" dirty="0">
                    <a:latin typeface="Times New Roman" panose="02020603050405020304" pitchFamily="18" charset="0"/>
                    <a:cs typeface="Times New Roman" panose="02020603050405020304" pitchFamily="18" charset="0"/>
                  </a:rPr>
                  <a:t> </a:t>
                </a:r>
                <a14:m>
                  <m:oMath xmlns:m="http://schemas.openxmlformats.org/officeDocument/2006/math">
                    <m:r>
                      <a:rPr lang="en-US" sz="2800" b="1" i="1" smtClean="0">
                        <a:latin typeface="Cambria Math" panose="02040503050406030204" pitchFamily="18" charset="0"/>
                        <a:cs typeface="Times New Roman" panose="02020603050405020304" pitchFamily="18" charset="0"/>
                      </a:rPr>
                      <m:t>𝟐</m:t>
                    </m:r>
                    <m:r>
                      <a:rPr lang="en-US" sz="2800" b="1" i="1" smtClean="0">
                        <a:latin typeface="Cambria Math" panose="02040503050406030204" pitchFamily="18" charset="0"/>
                        <a:cs typeface="Times New Roman" panose="02020603050405020304" pitchFamily="18" charset="0"/>
                      </a:rPr>
                      <m:t>×</m:t>
                    </m:r>
                  </m:oMath>
                </a14:m>
                <a:r>
                  <a:rPr lang="en-US" sz="2800" b="1" dirty="0">
                    <a:latin typeface="Times New Roman" panose="02020603050405020304" pitchFamily="18" charset="0"/>
                    <a:cs typeface="Times New Roman" panose="02020603050405020304" pitchFamily="18" charset="0"/>
                  </a:rPr>
                  <a:t> Footprint Reduction with </a:t>
                </a:r>
                <a:r>
                  <a:rPr lang="en-US" sz="2800" b="1" dirty="0">
                    <a:solidFill>
                      <a:srgbClr val="00B050"/>
                    </a:solidFill>
                    <a:latin typeface="Times New Roman" panose="02020603050405020304" pitchFamily="18" charset="0"/>
                    <a:cs typeface="Times New Roman" panose="02020603050405020304" pitchFamily="18" charset="0"/>
                  </a:rPr>
                  <a:t>NO</a:t>
                </a:r>
                <a:r>
                  <a:rPr lang="en-US" sz="2800" b="1" dirty="0">
                    <a:latin typeface="Times New Roman" panose="02020603050405020304" pitchFamily="18" charset="0"/>
                    <a:cs typeface="Times New Roman" panose="02020603050405020304" pitchFamily="18" charset="0"/>
                  </a:rPr>
                  <a:t> Performance Loss</a:t>
                </a:r>
              </a:p>
              <a:p>
                <a:pPr algn="ctr"/>
                <a14:m>
                  <m:oMath xmlns:m="http://schemas.openxmlformats.org/officeDocument/2006/math">
                    <m:r>
                      <a:rPr lang="en-US" sz="2800" b="1" i="1" smtClean="0">
                        <a:latin typeface="Cambria Math" panose="02040503050406030204" pitchFamily="18" charset="0"/>
                        <a:cs typeface="Times New Roman" panose="02020603050405020304" pitchFamily="18" charset="0"/>
                      </a:rPr>
                      <m:t>⇒</m:t>
                    </m:r>
                  </m:oMath>
                </a14:m>
                <a:r>
                  <a:rPr lang="en-US" sz="2800" b="1" dirty="0">
                    <a:latin typeface="Times New Roman" panose="02020603050405020304" pitchFamily="18" charset="0"/>
                    <a:cs typeface="Times New Roman" panose="02020603050405020304" pitchFamily="18" charset="0"/>
                  </a:rPr>
                  <a:t> Training Batch Size can become </a:t>
                </a:r>
                <a14:m>
                  <m:oMath xmlns:m="http://schemas.openxmlformats.org/officeDocument/2006/math">
                    <m:r>
                      <a:rPr lang="en-US" sz="2800" b="1" i="1" smtClean="0">
                        <a:latin typeface="Cambria Math" panose="02040503050406030204" pitchFamily="18" charset="0"/>
                        <a:cs typeface="Times New Roman" panose="02020603050405020304" pitchFamily="18" charset="0"/>
                      </a:rPr>
                      <m:t>𝟐</m:t>
                    </m:r>
                    <m:r>
                      <a:rPr lang="en-US" sz="2800" b="1" i="1" smtClean="0">
                        <a:latin typeface="Cambria Math" panose="02040503050406030204" pitchFamily="18" charset="0"/>
                        <a:cs typeface="Times New Roman" panose="02020603050405020304" pitchFamily="18" charset="0"/>
                      </a:rPr>
                      <m:t>×</m:t>
                    </m:r>
                  </m:oMath>
                </a14:m>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Larger</a:t>
                </a:r>
              </a:p>
            </p:txBody>
          </p:sp>
        </mc:Choice>
        <mc:Fallback xmlns="">
          <p:sp>
            <p:nvSpPr>
              <p:cNvPr id="8" name="Rectangle: Rounded Corners 7">
                <a:extLst>
                  <a:ext uri="{FF2B5EF4-FFF2-40B4-BE49-F238E27FC236}">
                    <a16:creationId xmlns:a16="http://schemas.microsoft.com/office/drawing/2014/main" id="{C6F808F9-4D61-462C-A7DE-830ED1601247}"/>
                  </a:ext>
                </a:extLst>
              </p:cNvPr>
              <p:cNvSpPr>
                <a:spLocks noRot="1" noChangeAspect="1" noMove="1" noResize="1" noEditPoints="1" noAdjustHandles="1" noChangeArrowheads="1" noChangeShapeType="1" noTextEdit="1"/>
              </p:cNvSpPr>
              <p:nvPr/>
            </p:nvSpPr>
            <p:spPr>
              <a:xfrm>
                <a:off x="1066799" y="5578475"/>
                <a:ext cx="10058400" cy="914400"/>
              </a:xfrm>
              <a:prstGeom prst="roundRect">
                <a:avLst/>
              </a:prstGeom>
              <a:blipFill>
                <a:blip r:embed="rId5"/>
                <a:stretch>
                  <a:fillRect t="-7895" b="-19737"/>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19D55F5E-6A58-404A-B7CD-4A3EED55E9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486" y="5119688"/>
            <a:ext cx="9861428" cy="457200"/>
          </a:xfrm>
          <a:prstGeom prst="rect">
            <a:avLst/>
          </a:prstGeom>
        </p:spPr>
      </p:pic>
    </p:spTree>
    <p:extLst>
      <p:ext uri="{BB962C8B-B14F-4D97-AF65-F5344CB8AC3E}">
        <p14:creationId xmlns:p14="http://schemas.microsoft.com/office/powerpoint/2010/main" val="1830967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B46B-2A89-4D7B-AB16-2A672E3AD657}"/>
              </a:ext>
            </a:extLst>
          </p:cNvPr>
          <p:cNvSpPr>
            <a:spLocks noGrp="1"/>
          </p:cNvSpPr>
          <p:nvPr>
            <p:ph type="title"/>
          </p:nvPr>
        </p:nvSpPr>
        <p:spPr/>
        <p:txBody>
          <a:bodyPr/>
          <a:lstStyle/>
          <a:p>
            <a:r>
              <a:rPr lang="en-US" dirty="0" err="1"/>
              <a:t>MXNet</a:t>
            </a:r>
            <a:r>
              <a:rPr lang="en-US" dirty="0"/>
              <a:t> NMT: </a:t>
            </a:r>
            <a:r>
              <a:rPr lang="en-US" b="1" dirty="0"/>
              <a:t>Runtime</a:t>
            </a:r>
            <a:r>
              <a:rPr lang="en-US" dirty="0"/>
              <a:t> Bottleneck</a:t>
            </a:r>
          </a:p>
        </p:txBody>
      </p:sp>
      <p:sp>
        <p:nvSpPr>
          <p:cNvPr id="8" name="Rectangle: Rounded Corners 7">
            <a:extLst>
              <a:ext uri="{FF2B5EF4-FFF2-40B4-BE49-F238E27FC236}">
                <a16:creationId xmlns:a16="http://schemas.microsoft.com/office/drawing/2014/main" id="{C6F808F9-4D61-462C-A7DE-830ED1601247}"/>
              </a:ext>
            </a:extLst>
          </p:cNvPr>
          <p:cNvSpPr/>
          <p:nvPr/>
        </p:nvSpPr>
        <p:spPr>
          <a:xfrm>
            <a:off x="1066799" y="5578475"/>
            <a:ext cx="100584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The NMT runtime is bottlenecked by </a:t>
            </a:r>
            <a:r>
              <a:rPr lang="en-US" sz="2800" b="1" dirty="0">
                <a:solidFill>
                  <a:srgbClr val="006600"/>
                </a:solidFill>
                <a:latin typeface="Times New Roman" panose="02020603050405020304" pitchFamily="18" charset="0"/>
                <a:cs typeface="Times New Roman" panose="02020603050405020304" pitchFamily="18" charset="0"/>
              </a:rPr>
              <a:t>Fully-Connected layers</a:t>
            </a:r>
          </a:p>
          <a:p>
            <a:r>
              <a:rPr lang="en-US" sz="2800" b="1" dirty="0">
                <a:latin typeface="Times New Roman" panose="02020603050405020304" pitchFamily="18" charset="0"/>
                <a:cs typeface="Times New Roman" panose="02020603050405020304" pitchFamily="18" charset="0"/>
              </a:rPr>
              <a:t>and numerous </a:t>
            </a:r>
            <a:r>
              <a:rPr lang="en-US" sz="2800" b="1" dirty="0">
                <a:solidFill>
                  <a:srgbClr val="006600"/>
                </a:solidFill>
                <a:latin typeface="Times New Roman" panose="02020603050405020304" pitchFamily="18" charset="0"/>
                <a:cs typeface="Times New Roman" panose="02020603050405020304" pitchFamily="18" charset="0"/>
              </a:rPr>
              <a:t>small GPU kernels</a:t>
            </a:r>
          </a:p>
        </p:txBody>
      </p:sp>
      <p:pic>
        <p:nvPicPr>
          <p:cNvPr id="10" name="Content Placeholder 9" descr="A screenshot of a cell phone&#10;&#10;Description automatically generated">
            <a:extLst>
              <a:ext uri="{FF2B5EF4-FFF2-40B4-BE49-F238E27FC236}">
                <a16:creationId xmlns:a16="http://schemas.microsoft.com/office/drawing/2014/main" id="{A7260950-A27B-441D-9D0A-A180DDFD9AA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0296" y="1690688"/>
            <a:ext cx="6511405" cy="3657600"/>
          </a:xfrm>
        </p:spPr>
      </p:pic>
    </p:spTree>
    <p:extLst>
      <p:ext uri="{BB962C8B-B14F-4D97-AF65-F5344CB8AC3E}">
        <p14:creationId xmlns:p14="http://schemas.microsoft.com/office/powerpoint/2010/main" val="3906724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EC1A0-54AB-4531-A063-0B8F4958F72B}"/>
              </a:ext>
            </a:extLst>
          </p:cNvPr>
          <p:cNvSpPr>
            <a:spLocks noGrp="1"/>
          </p:cNvSpPr>
          <p:nvPr>
            <p:ph type="title"/>
          </p:nvPr>
        </p:nvSpPr>
        <p:spPr/>
        <p:txBody>
          <a:bodyPr>
            <a:normAutofit/>
          </a:bodyPr>
          <a:lstStyle/>
          <a:p>
            <a:pPr algn="l"/>
            <a:r>
              <a:rPr lang="en-US" b="1" dirty="0"/>
              <a:t>Key Idea #2: Data Layout Optimization</a:t>
            </a:r>
          </a:p>
        </p:txBody>
      </p:sp>
      <p:sp>
        <p:nvSpPr>
          <p:cNvPr id="4" name="Content Placeholder 3">
            <a:extLst>
              <a:ext uri="{FF2B5EF4-FFF2-40B4-BE49-F238E27FC236}">
                <a16:creationId xmlns:a16="http://schemas.microsoft.com/office/drawing/2014/main" id="{F406FEA4-C025-429D-BF63-0F54E539AE83}"/>
              </a:ext>
            </a:extLst>
          </p:cNvPr>
          <p:cNvSpPr>
            <a:spLocks noGrp="1"/>
          </p:cNvSpPr>
          <p:nvPr>
            <p:ph sz="half" idx="1"/>
          </p:nvPr>
        </p:nvSpPr>
        <p:spPr/>
        <p:txBody>
          <a:bodyPr>
            <a:normAutofit fontScale="92500" lnSpcReduction="10000"/>
          </a:bodyPr>
          <a:lstStyle/>
          <a:p>
            <a:r>
              <a:rPr lang="en-US" dirty="0"/>
              <a:t>Why can </a:t>
            </a:r>
            <a:r>
              <a:rPr lang="en-US" b="1" dirty="0"/>
              <a:t>Data Layout Optimization</a:t>
            </a:r>
            <a:r>
              <a:rPr lang="en-US" dirty="0"/>
              <a:t> work?</a:t>
            </a:r>
          </a:p>
          <a:p>
            <a:pPr marL="914400" lvl="1" indent="-457200">
              <a:buFont typeface="+mj-lt"/>
              <a:buAutoNum type="arabicPeriod"/>
            </a:pPr>
            <a:r>
              <a:rPr lang="en-US" b="1" dirty="0"/>
              <a:t>Transposing</a:t>
            </a:r>
            <a:r>
              <a:rPr lang="en-US" dirty="0"/>
              <a:t> data layout </a:t>
            </a:r>
            <a:r>
              <a:rPr lang="en-US" b="1" dirty="0">
                <a:solidFill>
                  <a:srgbClr val="00B050"/>
                </a:solidFill>
              </a:rPr>
              <a:t>improves</a:t>
            </a:r>
            <a:r>
              <a:rPr lang="en-US" dirty="0"/>
              <a:t> runtime.</a:t>
            </a:r>
          </a:p>
          <a:p>
            <a:pPr marL="914400" lvl="1" indent="-457200">
              <a:buFont typeface="+mj-lt"/>
              <a:buAutoNum type="arabicPeriod"/>
            </a:pPr>
            <a:r>
              <a:rPr lang="en-US" b="1" dirty="0"/>
              <a:t>Fully-connected layers</a:t>
            </a:r>
            <a:r>
              <a:rPr lang="en-US" dirty="0"/>
              <a:t> in LSTM RNNs are </a:t>
            </a:r>
            <a:r>
              <a:rPr lang="en-US" b="1" dirty="0"/>
              <a:t>asymmetric</a:t>
            </a:r>
            <a:r>
              <a:rPr lang="en-US" dirty="0"/>
              <a:t>.</a:t>
            </a:r>
          </a:p>
          <a:p>
            <a:pPr marL="914400" lvl="1" indent="-457200">
              <a:buFont typeface="+mj-lt"/>
              <a:buAutoNum type="arabicPeriod"/>
            </a:pPr>
            <a:r>
              <a:rPr lang="en-US" b="1" dirty="0"/>
              <a:t>Recurrent nature</a:t>
            </a:r>
            <a:r>
              <a:rPr lang="en-US" dirty="0"/>
              <a:t> ensures that the same computation is done </a:t>
            </a:r>
            <a:r>
              <a:rPr lang="en-US" b="1" dirty="0">
                <a:solidFill>
                  <a:srgbClr val="00B050"/>
                </a:solidFill>
              </a:rPr>
              <a:t>repetitively</a:t>
            </a:r>
            <a:r>
              <a:rPr lang="en-US" dirty="0"/>
              <a:t> across all time steps.</a:t>
            </a:r>
          </a:p>
          <a:p>
            <a:r>
              <a:rPr lang="en-US" dirty="0"/>
              <a:t>We build a microbenchmark to make </a:t>
            </a:r>
            <a:r>
              <a:rPr lang="en-US" b="1" dirty="0"/>
              <a:t>EcoRNN</a:t>
            </a:r>
            <a:r>
              <a:rPr lang="en-US" dirty="0"/>
              <a:t> </a:t>
            </a:r>
            <a:r>
              <a:rPr lang="en-US" b="1" dirty="0">
                <a:solidFill>
                  <a:srgbClr val="00B050"/>
                </a:solidFill>
              </a:rPr>
              <a:t>transparent</a:t>
            </a:r>
            <a:r>
              <a:rPr lang="en-US" dirty="0"/>
              <a:t> to frontend programmers.</a:t>
            </a:r>
          </a:p>
        </p:txBody>
      </p:sp>
      <p:pic>
        <p:nvPicPr>
          <p:cNvPr id="8" name="Content Placeholder 7" descr="A picture containing clock&#10;&#10;Description automatically generated">
            <a:extLst>
              <a:ext uri="{FF2B5EF4-FFF2-40B4-BE49-F238E27FC236}">
                <a16:creationId xmlns:a16="http://schemas.microsoft.com/office/drawing/2014/main" id="{06E4B19B-2ADD-4A2C-8FDD-9151F2F71BE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800" y="1690688"/>
            <a:ext cx="4860731" cy="2534407"/>
          </a:xfrm>
        </p:spPr>
      </p:pic>
      <p:pic>
        <p:nvPicPr>
          <p:cNvPr id="10" name="Picture 9" descr="A screenshot of a cell phone&#10;&#10;Description automatically generated">
            <a:extLst>
              <a:ext uri="{FF2B5EF4-FFF2-40B4-BE49-F238E27FC236}">
                <a16:creationId xmlns:a16="http://schemas.microsoft.com/office/drawing/2014/main" id="{72297FD2-0E60-4DFA-B9E9-93A8AE5C4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4360032"/>
            <a:ext cx="5835986" cy="1821918"/>
          </a:xfrm>
          <a:prstGeom prst="rect">
            <a:avLst/>
          </a:prstGeom>
        </p:spPr>
      </p:pic>
    </p:spTree>
    <p:extLst>
      <p:ext uri="{BB962C8B-B14F-4D97-AF65-F5344CB8AC3E}">
        <p14:creationId xmlns:p14="http://schemas.microsoft.com/office/powerpoint/2010/main" val="220853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C633CA-69A0-4895-8541-5CC4BC4AD4B1}"/>
              </a:ext>
            </a:extLst>
          </p:cNvPr>
          <p:cNvSpPr txBox="1"/>
          <p:nvPr/>
        </p:nvSpPr>
        <p:spPr>
          <a:xfrm>
            <a:off x="1136031" y="1776902"/>
            <a:ext cx="4347131" cy="1077218"/>
          </a:xfrm>
          <a:prstGeom prst="rect">
            <a:avLst/>
          </a:prstGeom>
          <a:noFill/>
        </p:spPr>
        <p:txBody>
          <a:bodyPr wrap="square" rtlCol="0">
            <a:spAutoFit/>
          </a:bodyPr>
          <a:lstStyle/>
          <a:p>
            <a:r>
              <a:rPr lang="en-US" sz="3200" dirty="0">
                <a:solidFill>
                  <a:schemeClr val="bg1">
                    <a:lumMod val="85000"/>
                  </a:schemeClr>
                </a:solidFill>
                <a:latin typeface="Arial Narrow" panose="020B0606020202030204" pitchFamily="34" charset="0"/>
              </a:rPr>
              <a:t>Understand performance bottlenecks in DNN Training</a:t>
            </a:r>
          </a:p>
        </p:txBody>
      </p:sp>
      <p:sp>
        <p:nvSpPr>
          <p:cNvPr id="10" name="TextBox 9">
            <a:extLst>
              <a:ext uri="{FF2B5EF4-FFF2-40B4-BE49-F238E27FC236}">
                <a16:creationId xmlns:a16="http://schemas.microsoft.com/office/drawing/2014/main" id="{68026735-FACC-4135-8946-38E2BA749EE1}"/>
              </a:ext>
            </a:extLst>
          </p:cNvPr>
          <p:cNvSpPr txBox="1"/>
          <p:nvPr/>
        </p:nvSpPr>
        <p:spPr>
          <a:xfrm>
            <a:off x="1552214" y="4186611"/>
            <a:ext cx="3069661" cy="584775"/>
          </a:xfrm>
          <a:prstGeom prst="rect">
            <a:avLst/>
          </a:prstGeom>
          <a:noFill/>
        </p:spPr>
        <p:txBody>
          <a:bodyPr wrap="square" rtlCol="0">
            <a:spAutoFit/>
          </a:bodyPr>
          <a:lstStyle/>
          <a:p>
            <a:r>
              <a:rPr lang="en-US" sz="3200" b="1" dirty="0">
                <a:solidFill>
                  <a:schemeClr val="bg1">
                    <a:lumMod val="85000"/>
                  </a:schemeClr>
                </a:solidFill>
                <a:latin typeface="Arial Narrow" panose="020B0606020202030204" pitchFamily="34" charset="0"/>
              </a:rPr>
              <a:t>Pin-pointing tools</a:t>
            </a:r>
          </a:p>
        </p:txBody>
      </p:sp>
      <p:sp>
        <p:nvSpPr>
          <p:cNvPr id="11" name="TextBox 10">
            <a:extLst>
              <a:ext uri="{FF2B5EF4-FFF2-40B4-BE49-F238E27FC236}">
                <a16:creationId xmlns:a16="http://schemas.microsoft.com/office/drawing/2014/main" id="{FB271D62-E109-4686-96CC-A2ECBDB4F25F}"/>
              </a:ext>
            </a:extLst>
          </p:cNvPr>
          <p:cNvSpPr txBox="1"/>
          <p:nvPr/>
        </p:nvSpPr>
        <p:spPr>
          <a:xfrm>
            <a:off x="7418894" y="1451292"/>
            <a:ext cx="3348176" cy="1569660"/>
          </a:xfrm>
          <a:prstGeom prst="rect">
            <a:avLst/>
          </a:prstGeom>
          <a:noFill/>
        </p:spPr>
        <p:txBody>
          <a:bodyPr wrap="square" rtlCol="0">
            <a:spAutoFit/>
          </a:bodyPr>
          <a:lstStyle/>
          <a:p>
            <a:r>
              <a:rPr lang="en-US" sz="3200" dirty="0">
                <a:latin typeface="Arial Narrow" panose="020B0606020202030204" pitchFamily="34" charset="0"/>
              </a:rPr>
              <a:t>A diverse benchmark suite with state-of-the-art models</a:t>
            </a:r>
          </a:p>
        </p:txBody>
      </p:sp>
      <p:sp>
        <p:nvSpPr>
          <p:cNvPr id="12" name="TextBox 11">
            <a:extLst>
              <a:ext uri="{FF2B5EF4-FFF2-40B4-BE49-F238E27FC236}">
                <a16:creationId xmlns:a16="http://schemas.microsoft.com/office/drawing/2014/main" id="{30C6ADCD-2A4D-4BA5-B645-FBD5E91E0736}"/>
              </a:ext>
            </a:extLst>
          </p:cNvPr>
          <p:cNvSpPr txBox="1"/>
          <p:nvPr/>
        </p:nvSpPr>
        <p:spPr>
          <a:xfrm>
            <a:off x="7125627" y="4242076"/>
            <a:ext cx="3934707" cy="584775"/>
          </a:xfrm>
          <a:prstGeom prst="rect">
            <a:avLst/>
          </a:prstGeom>
          <a:noFill/>
        </p:spPr>
        <p:txBody>
          <a:bodyPr wrap="square" rtlCol="0">
            <a:spAutoFit/>
          </a:bodyPr>
          <a:lstStyle/>
          <a:p>
            <a:r>
              <a:rPr lang="en-US" sz="3200" dirty="0">
                <a:solidFill>
                  <a:schemeClr val="bg1">
                    <a:lumMod val="85000"/>
                  </a:schemeClr>
                </a:solidFill>
                <a:latin typeface="Arial Narrow" panose="020B0606020202030204" pitchFamily="34" charset="0"/>
              </a:rPr>
              <a:t>Key performance metrics</a:t>
            </a:r>
          </a:p>
        </p:txBody>
      </p:sp>
      <p:sp>
        <p:nvSpPr>
          <p:cNvPr id="13" name="Arrow: Right 12">
            <a:extLst>
              <a:ext uri="{FF2B5EF4-FFF2-40B4-BE49-F238E27FC236}">
                <a16:creationId xmlns:a16="http://schemas.microsoft.com/office/drawing/2014/main" id="{04A17D07-6D75-486D-BCC2-227CF511E74C}"/>
              </a:ext>
            </a:extLst>
          </p:cNvPr>
          <p:cNvSpPr/>
          <p:nvPr/>
        </p:nvSpPr>
        <p:spPr>
          <a:xfrm>
            <a:off x="5565808" y="2088751"/>
            <a:ext cx="1699516" cy="2947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Arrow: Right 13">
            <a:extLst>
              <a:ext uri="{FF2B5EF4-FFF2-40B4-BE49-F238E27FC236}">
                <a16:creationId xmlns:a16="http://schemas.microsoft.com/office/drawing/2014/main" id="{531C3A7F-2C0F-40A3-B834-980E54F25244}"/>
              </a:ext>
            </a:extLst>
          </p:cNvPr>
          <p:cNvSpPr/>
          <p:nvPr/>
        </p:nvSpPr>
        <p:spPr>
          <a:xfrm rot="5400000">
            <a:off x="8516311" y="3497045"/>
            <a:ext cx="1153341" cy="26893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Arrow: Right 15">
            <a:extLst>
              <a:ext uri="{FF2B5EF4-FFF2-40B4-BE49-F238E27FC236}">
                <a16:creationId xmlns:a16="http://schemas.microsoft.com/office/drawing/2014/main" id="{8BA18556-7687-470F-9DFE-489B26D97B0D}"/>
              </a:ext>
            </a:extLst>
          </p:cNvPr>
          <p:cNvSpPr/>
          <p:nvPr/>
        </p:nvSpPr>
        <p:spPr>
          <a:xfrm rot="10800000">
            <a:off x="4678677" y="4387089"/>
            <a:ext cx="2304014" cy="29474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Arrow: Right 16">
            <a:extLst>
              <a:ext uri="{FF2B5EF4-FFF2-40B4-BE49-F238E27FC236}">
                <a16:creationId xmlns:a16="http://schemas.microsoft.com/office/drawing/2014/main" id="{727D1750-5D54-48A4-A256-A513851B8536}"/>
              </a:ext>
            </a:extLst>
          </p:cNvPr>
          <p:cNvSpPr/>
          <p:nvPr/>
        </p:nvSpPr>
        <p:spPr>
          <a:xfrm rot="16200000">
            <a:off x="2417377" y="3389316"/>
            <a:ext cx="1339334" cy="26893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12163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B46B-2A89-4D7B-AB16-2A672E3AD657}"/>
              </a:ext>
            </a:extLst>
          </p:cNvPr>
          <p:cNvSpPr>
            <a:spLocks noGrp="1"/>
          </p:cNvSpPr>
          <p:nvPr>
            <p:ph type="title"/>
          </p:nvPr>
        </p:nvSpPr>
        <p:spPr/>
        <p:txBody>
          <a:bodyPr>
            <a:normAutofit/>
          </a:bodyPr>
          <a:lstStyle/>
          <a:p>
            <a:pPr algn="l"/>
            <a:r>
              <a:rPr lang="en-US" b="1" dirty="0"/>
              <a:t>Results: Data Layout Optimization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C6F808F9-4D61-462C-A7DE-830ED1601247}"/>
                  </a:ext>
                </a:extLst>
              </p:cNvPr>
              <p:cNvSpPr/>
              <p:nvPr/>
            </p:nvSpPr>
            <p:spPr>
              <a:xfrm>
                <a:off x="1066799" y="5578475"/>
                <a:ext cx="100584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Up to </a:t>
                </a:r>
                <a14:m>
                  <m:oMath xmlns:m="http://schemas.openxmlformats.org/officeDocument/2006/math">
                    <m:r>
                      <a:rPr lang="en-US" sz="2800" b="1" i="1" smtClean="0">
                        <a:latin typeface="Cambria Math" panose="02040503050406030204" pitchFamily="18" charset="0"/>
                        <a:cs typeface="Times New Roman" panose="02020603050405020304" pitchFamily="18" charset="0"/>
                      </a:rPr>
                      <m:t>𝟐</m:t>
                    </m:r>
                    <m:r>
                      <a:rPr lang="en-US" sz="2800" b="1" i="1" smtClean="0">
                        <a:latin typeface="Cambria Math" panose="02040503050406030204" pitchFamily="18" charset="0"/>
                        <a:cs typeface="Times New Roman" panose="02020603050405020304" pitchFamily="18" charset="0"/>
                      </a:rPr>
                      <m:t>×</m:t>
                    </m:r>
                  </m:oMath>
                </a14:m>
                <a:r>
                  <a:rPr lang="en-US" sz="2800" b="1" dirty="0">
                    <a:latin typeface="Times New Roman" panose="02020603050405020304" pitchFamily="18" charset="0"/>
                    <a:cs typeface="Times New Roman" panose="02020603050405020304" pitchFamily="18" charset="0"/>
                  </a:rPr>
                  <a:t> Improvement over Framework Default and </a:t>
                </a:r>
              </a:p>
              <a:p>
                <a:pPr algn="ctr"/>
                <a14:m>
                  <m:oMath xmlns:m="http://schemas.openxmlformats.org/officeDocument/2006/math">
                    <m:r>
                      <a:rPr lang="en-US" sz="2800" b="1" i="1" smtClean="0">
                        <a:latin typeface="Cambria Math" panose="02040503050406030204" pitchFamily="18" charset="0"/>
                        <a:cs typeface="Times New Roman" panose="02020603050405020304" pitchFamily="18" charset="0"/>
                      </a:rPr>
                      <m:t>𝟏</m:t>
                    </m:r>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𝟐</m:t>
                    </m:r>
                    <m:r>
                      <a:rPr lang="en-US" sz="2800" b="1" i="1" smtClean="0">
                        <a:latin typeface="Cambria Math" panose="02040503050406030204" pitchFamily="18" charset="0"/>
                        <a:cs typeface="Times New Roman" panose="02020603050405020304" pitchFamily="18" charset="0"/>
                      </a:rPr>
                      <m:t>×</m:t>
                    </m:r>
                  </m:oMath>
                </a14:m>
                <a:r>
                  <a:rPr lang="en-US" sz="2800" b="1" dirty="0">
                    <a:latin typeface="Times New Roman" panose="02020603050405020304" pitchFamily="18" charset="0"/>
                    <a:cs typeface="Times New Roman" panose="02020603050405020304" pitchFamily="18" charset="0"/>
                  </a:rPr>
                  <a:t> over cuDNN 6 Implementation</a:t>
                </a:r>
              </a:p>
            </p:txBody>
          </p:sp>
        </mc:Choice>
        <mc:Fallback xmlns="">
          <p:sp>
            <p:nvSpPr>
              <p:cNvPr id="8" name="Rectangle: Rounded Corners 7">
                <a:extLst>
                  <a:ext uri="{FF2B5EF4-FFF2-40B4-BE49-F238E27FC236}">
                    <a16:creationId xmlns:a16="http://schemas.microsoft.com/office/drawing/2014/main" id="{C6F808F9-4D61-462C-A7DE-830ED1601247}"/>
                  </a:ext>
                </a:extLst>
              </p:cNvPr>
              <p:cNvSpPr>
                <a:spLocks noRot="1" noChangeAspect="1" noMove="1" noResize="1" noEditPoints="1" noAdjustHandles="1" noChangeArrowheads="1" noChangeShapeType="1" noTextEdit="1"/>
              </p:cNvSpPr>
              <p:nvPr/>
            </p:nvSpPr>
            <p:spPr>
              <a:xfrm>
                <a:off x="1066799" y="5578475"/>
                <a:ext cx="10058400" cy="914400"/>
              </a:xfrm>
              <a:prstGeom prst="roundRect">
                <a:avLst/>
              </a:prstGeom>
              <a:blipFill>
                <a:blip r:embed="rId3"/>
                <a:stretch>
                  <a:fillRect t="-7895" b="-19737"/>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19D55F5E-6A58-404A-B7CD-4A3EED55E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1486" y="5119688"/>
            <a:ext cx="9861428" cy="457200"/>
          </a:xfrm>
          <a:prstGeom prst="rect">
            <a:avLst/>
          </a:prstGeom>
        </p:spPr>
      </p:pic>
      <p:pic>
        <p:nvPicPr>
          <p:cNvPr id="9" name="Content Placeholder 8" descr="A screenshot of a cell phone&#10;&#10;Description automatically generated">
            <a:extLst>
              <a:ext uri="{FF2B5EF4-FFF2-40B4-BE49-F238E27FC236}">
                <a16:creationId xmlns:a16="http://schemas.microsoft.com/office/drawing/2014/main" id="{74DACDDB-BC33-4ABB-88B6-5FBDE14726AF}"/>
              </a:ext>
            </a:extLst>
          </p:cNvPr>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1219201" y="1825625"/>
            <a:ext cx="4876800" cy="3657600"/>
          </a:xfrm>
        </p:spPr>
      </p:pic>
      <p:pic>
        <p:nvPicPr>
          <p:cNvPr id="13" name="Content Placeholder 12" descr="A screenshot of a cell phone&#10;&#10;Description automatically generated">
            <a:extLst>
              <a:ext uri="{FF2B5EF4-FFF2-40B4-BE49-F238E27FC236}">
                <a16:creationId xmlns:a16="http://schemas.microsoft.com/office/drawing/2014/main" id="{B3605A0C-D222-4DEE-88B1-210697B4D473}"/>
              </a:ext>
            </a:extLst>
          </p:cNvPr>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6095999" y="1825625"/>
            <a:ext cx="4876800" cy="3657600"/>
          </a:xfrm>
        </p:spPr>
      </p:pic>
      <p:pic>
        <p:nvPicPr>
          <p:cNvPr id="16" name="Picture 15" descr="A close up of a logo&#10;&#10;Description automatically generated">
            <a:extLst>
              <a:ext uri="{FF2B5EF4-FFF2-40B4-BE49-F238E27FC236}">
                <a16:creationId xmlns:a16="http://schemas.microsoft.com/office/drawing/2014/main" id="{6826BAFE-D118-4459-AFD9-BB520AC5CD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5132" y="1635268"/>
            <a:ext cx="6201734" cy="457200"/>
          </a:xfrm>
          <a:prstGeom prst="rect">
            <a:avLst/>
          </a:prstGeom>
        </p:spPr>
      </p:pic>
    </p:spTree>
    <p:extLst>
      <p:ext uri="{BB962C8B-B14F-4D97-AF65-F5344CB8AC3E}">
        <p14:creationId xmlns:p14="http://schemas.microsoft.com/office/powerpoint/2010/main" val="1883376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5257"/>
            <a:ext cx="10363200" cy="1524000"/>
          </a:xfrm>
        </p:spPr>
        <p:txBody>
          <a:bodyPr>
            <a:normAutofit fontScale="90000"/>
          </a:bodyPr>
          <a:lstStyle/>
          <a:p>
            <a:pPr lvl="0">
              <a:spcBef>
                <a:spcPts val="0"/>
              </a:spcBef>
            </a:pPr>
            <a:r>
              <a:rPr lang="en-US" dirty="0"/>
              <a:t>4. Priority-based Parameter Propagation (P</a:t>
            </a:r>
            <a:r>
              <a:rPr lang="en-US" baseline="30000" dirty="0"/>
              <a:t>3</a:t>
            </a:r>
            <a:r>
              <a:rPr lang="en-US" dirty="0"/>
              <a:t>) </a:t>
            </a:r>
            <a:br>
              <a:rPr lang="en-US" dirty="0"/>
            </a:br>
            <a:r>
              <a:rPr lang="en-US" dirty="0"/>
              <a:t>     for Distributed DNN Training </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61</a:t>
            </a:fld>
            <a:endParaRPr lang="en-US" altLang="en-US" dirty="0"/>
          </a:p>
        </p:txBody>
      </p:sp>
      <p:pic>
        <p:nvPicPr>
          <p:cNvPr id="8" name="Picture 7">
            <a:extLst>
              <a:ext uri="{FF2B5EF4-FFF2-40B4-BE49-F238E27FC236}">
                <a16:creationId xmlns:a16="http://schemas.microsoft.com/office/drawing/2014/main" id="{8899CAFC-9462-47EB-94A2-04767CE12280}"/>
              </a:ext>
            </a:extLst>
          </p:cNvPr>
          <p:cNvPicPr>
            <a:picLocks noChangeAspect="1"/>
          </p:cNvPicPr>
          <p:nvPr/>
        </p:nvPicPr>
        <p:blipFill>
          <a:blip r:embed="rId3"/>
          <a:stretch>
            <a:fillRect/>
          </a:stretch>
        </p:blipFill>
        <p:spPr>
          <a:xfrm>
            <a:off x="1600200" y="304800"/>
            <a:ext cx="3810000" cy="2653008"/>
          </a:xfrm>
          <a:prstGeom prst="rect">
            <a:avLst/>
          </a:prstGeom>
        </p:spPr>
      </p:pic>
      <p:pic>
        <p:nvPicPr>
          <p:cNvPr id="9" name="Picture 8">
            <a:extLst>
              <a:ext uri="{FF2B5EF4-FFF2-40B4-BE49-F238E27FC236}">
                <a16:creationId xmlns:a16="http://schemas.microsoft.com/office/drawing/2014/main" id="{3E99E0A5-ECFB-40F3-8869-0F242DE86F57}"/>
              </a:ext>
            </a:extLst>
          </p:cNvPr>
          <p:cNvPicPr>
            <a:picLocks noChangeAspect="1"/>
          </p:cNvPicPr>
          <p:nvPr/>
        </p:nvPicPr>
        <p:blipFill>
          <a:blip r:embed="rId4"/>
          <a:stretch>
            <a:fillRect/>
          </a:stretch>
        </p:blipFill>
        <p:spPr>
          <a:xfrm>
            <a:off x="7086600" y="385247"/>
            <a:ext cx="3505200" cy="2492113"/>
          </a:xfrm>
          <a:prstGeom prst="rect">
            <a:avLst/>
          </a:prstGeom>
        </p:spPr>
      </p:pic>
      <p:sp>
        <p:nvSpPr>
          <p:cNvPr id="3" name="Arrow: Right 2">
            <a:extLst>
              <a:ext uri="{FF2B5EF4-FFF2-40B4-BE49-F238E27FC236}">
                <a16:creationId xmlns:a16="http://schemas.microsoft.com/office/drawing/2014/main" id="{B481D454-7071-4D88-9019-23811F412348}"/>
              </a:ext>
            </a:extLst>
          </p:cNvPr>
          <p:cNvSpPr/>
          <p:nvPr/>
        </p:nvSpPr>
        <p:spPr>
          <a:xfrm>
            <a:off x="5759196" y="138898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813847CF-E642-4021-AA15-635AC330BF32}"/>
              </a:ext>
            </a:extLst>
          </p:cNvPr>
          <p:cNvPicPr>
            <a:picLocks noChangeAspect="1"/>
          </p:cNvPicPr>
          <p:nvPr/>
        </p:nvPicPr>
        <p:blipFill>
          <a:blip r:embed="rId5"/>
          <a:stretch>
            <a:fillRect/>
          </a:stretch>
        </p:blipFill>
        <p:spPr>
          <a:xfrm>
            <a:off x="5167312" y="5599159"/>
            <a:ext cx="1400175" cy="1104900"/>
          </a:xfrm>
          <a:prstGeom prst="rect">
            <a:avLst/>
          </a:prstGeom>
        </p:spPr>
      </p:pic>
    </p:spTree>
    <p:extLst>
      <p:ext uri="{BB962C8B-B14F-4D97-AF65-F5344CB8AC3E}">
        <p14:creationId xmlns:p14="http://schemas.microsoft.com/office/powerpoint/2010/main" val="124871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A73B-3922-4D43-9F06-8CDAD197DDAA}"/>
              </a:ext>
            </a:extLst>
          </p:cNvPr>
          <p:cNvSpPr>
            <a:spLocks noGrp="1"/>
          </p:cNvSpPr>
          <p:nvPr>
            <p:ph type="title"/>
          </p:nvPr>
        </p:nvSpPr>
        <p:spPr/>
        <p:txBody>
          <a:bodyPr/>
          <a:lstStyle/>
          <a:p>
            <a:r>
              <a:rPr lang="en-US" dirty="0"/>
              <a:t>Networking Profiler for DNN Training</a:t>
            </a:r>
            <a:endParaRPr lang="en-CA" dirty="0"/>
          </a:p>
        </p:txBody>
      </p:sp>
      <p:sp>
        <p:nvSpPr>
          <p:cNvPr id="4" name="Slide Number Placeholder 3">
            <a:extLst>
              <a:ext uri="{FF2B5EF4-FFF2-40B4-BE49-F238E27FC236}">
                <a16:creationId xmlns:a16="http://schemas.microsoft.com/office/drawing/2014/main" id="{36E151D5-1A50-4432-B1F3-32BDDF7B5BB8}"/>
              </a:ext>
            </a:extLst>
          </p:cNvPr>
          <p:cNvSpPr>
            <a:spLocks noGrp="1"/>
          </p:cNvSpPr>
          <p:nvPr>
            <p:ph type="sldNum" sz="quarter" idx="12"/>
          </p:nvPr>
        </p:nvSpPr>
        <p:spPr/>
        <p:txBody>
          <a:bodyPr/>
          <a:lstStyle/>
          <a:p>
            <a:fld id="{323594FA-E141-4234-AE05-360401972BE7}" type="slidenum">
              <a:rPr lang="en-US" altLang="en-US" smtClean="0"/>
              <a:pPr/>
              <a:t>62</a:t>
            </a:fld>
            <a:endParaRPr lang="en-US" altLang="en-US" dirty="0"/>
          </a:p>
        </p:txBody>
      </p:sp>
      <p:pic>
        <p:nvPicPr>
          <p:cNvPr id="8" name="Picture 7">
            <a:extLst>
              <a:ext uri="{FF2B5EF4-FFF2-40B4-BE49-F238E27FC236}">
                <a16:creationId xmlns:a16="http://schemas.microsoft.com/office/drawing/2014/main" id="{A173081C-D402-48D1-A05C-5F2A293541C7}"/>
              </a:ext>
            </a:extLst>
          </p:cNvPr>
          <p:cNvPicPr>
            <a:picLocks noChangeAspect="1"/>
          </p:cNvPicPr>
          <p:nvPr/>
        </p:nvPicPr>
        <p:blipFill>
          <a:blip r:embed="rId2"/>
          <a:stretch>
            <a:fillRect/>
          </a:stretch>
        </p:blipFill>
        <p:spPr>
          <a:xfrm>
            <a:off x="1752600" y="1828800"/>
            <a:ext cx="7467600" cy="3747183"/>
          </a:xfrm>
          <a:prstGeom prst="rect">
            <a:avLst/>
          </a:prstGeom>
        </p:spPr>
      </p:pic>
      <p:sp>
        <p:nvSpPr>
          <p:cNvPr id="9" name="Rounded Rectangle 467">
            <a:extLst>
              <a:ext uri="{FF2B5EF4-FFF2-40B4-BE49-F238E27FC236}">
                <a16:creationId xmlns:a16="http://schemas.microsoft.com/office/drawing/2014/main" id="{53387306-6CF4-4309-B7DF-CAC10772435F}"/>
              </a:ext>
            </a:extLst>
          </p:cNvPr>
          <p:cNvSpPr/>
          <p:nvPr/>
        </p:nvSpPr>
        <p:spPr>
          <a:xfrm>
            <a:off x="457200" y="5599484"/>
            <a:ext cx="10972800" cy="617646"/>
          </a:xfrm>
          <a:prstGeom prst="roundRect">
            <a:avLst/>
          </a:prstGeom>
          <a:solidFill>
            <a:srgbClr val="FFFFFF">
              <a:lumMod val="95000"/>
            </a:srgbClr>
          </a:solidFill>
          <a:ln w="12700" cap="flat" cmpd="sng" algn="ctr">
            <a:solidFill>
              <a:srgbClr val="54A25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54A25F"/>
                </a:solidFill>
                <a:effectLst/>
                <a:uLnTx/>
                <a:uFillTx/>
                <a:latin typeface="Verdana"/>
              </a:rPr>
              <a:t>Significant</a:t>
            </a:r>
            <a:r>
              <a:rPr kumimoji="0" lang="en-US" sz="2000" b="1" i="1" u="none" strike="noStrike" kern="0" cap="none" spc="0" normalizeH="0" noProof="0" dirty="0">
                <a:ln>
                  <a:noFill/>
                </a:ln>
                <a:solidFill>
                  <a:srgbClr val="54A25F"/>
                </a:solidFill>
                <a:effectLst/>
                <a:uLnTx/>
                <a:uFillTx/>
                <a:latin typeface="Verdana"/>
              </a:rPr>
              <a:t> communication, especially, from workers to parameter server</a:t>
            </a:r>
            <a:endParaRPr kumimoji="0" lang="en-US" sz="2000" b="1" i="1" u="none" strike="noStrike" kern="0" cap="none" spc="0" normalizeH="0" baseline="0" noProof="0" dirty="0">
              <a:ln>
                <a:noFill/>
              </a:ln>
              <a:solidFill>
                <a:srgbClr val="54A25F"/>
              </a:solidFill>
              <a:effectLst/>
              <a:uLnTx/>
              <a:uFillTx/>
              <a:latin typeface="Verdana"/>
            </a:endParaRPr>
          </a:p>
        </p:txBody>
      </p:sp>
    </p:spTree>
    <p:extLst>
      <p:ext uri="{BB962C8B-B14F-4D97-AF65-F5344CB8AC3E}">
        <p14:creationId xmlns:p14="http://schemas.microsoft.com/office/powerpoint/2010/main" val="137177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7C43-4DD4-4545-A118-6C7E08D02AD6}"/>
              </a:ext>
            </a:extLst>
          </p:cNvPr>
          <p:cNvSpPr>
            <a:spLocks noGrp="1"/>
          </p:cNvSpPr>
          <p:nvPr>
            <p:ph type="title"/>
          </p:nvPr>
        </p:nvSpPr>
        <p:spPr/>
        <p:txBody>
          <a:bodyPr/>
          <a:lstStyle/>
          <a:p>
            <a:r>
              <a:rPr lang="en-US" dirty="0"/>
              <a:t>Network Utilization: ResNet-50 on </a:t>
            </a:r>
            <a:r>
              <a:rPr lang="en-US" dirty="0" err="1"/>
              <a:t>MXNet</a:t>
            </a:r>
            <a:endParaRPr lang="en-CA" dirty="0"/>
          </a:p>
        </p:txBody>
      </p:sp>
      <p:sp>
        <p:nvSpPr>
          <p:cNvPr id="4" name="Slide Number Placeholder 3">
            <a:extLst>
              <a:ext uri="{FF2B5EF4-FFF2-40B4-BE49-F238E27FC236}">
                <a16:creationId xmlns:a16="http://schemas.microsoft.com/office/drawing/2014/main" id="{6D067EFE-48CF-458E-A9CD-F0FC04874FB7}"/>
              </a:ext>
            </a:extLst>
          </p:cNvPr>
          <p:cNvSpPr>
            <a:spLocks noGrp="1"/>
          </p:cNvSpPr>
          <p:nvPr>
            <p:ph type="sldNum" sz="quarter" idx="12"/>
          </p:nvPr>
        </p:nvSpPr>
        <p:spPr/>
        <p:txBody>
          <a:bodyPr/>
          <a:lstStyle/>
          <a:p>
            <a:fld id="{323594FA-E141-4234-AE05-360401972BE7}" type="slidenum">
              <a:rPr lang="en-US" altLang="en-US" smtClean="0"/>
              <a:pPr/>
              <a:t>63</a:t>
            </a:fld>
            <a:endParaRPr lang="en-US" altLang="en-US" dirty="0"/>
          </a:p>
        </p:txBody>
      </p:sp>
      <p:pic>
        <p:nvPicPr>
          <p:cNvPr id="5" name="Picture 4">
            <a:extLst>
              <a:ext uri="{FF2B5EF4-FFF2-40B4-BE49-F238E27FC236}">
                <a16:creationId xmlns:a16="http://schemas.microsoft.com/office/drawing/2014/main" id="{7349AF52-D36C-4C7B-93C7-382463620650}"/>
              </a:ext>
            </a:extLst>
          </p:cNvPr>
          <p:cNvPicPr>
            <a:picLocks noChangeAspect="1"/>
          </p:cNvPicPr>
          <p:nvPr/>
        </p:nvPicPr>
        <p:blipFill>
          <a:blip r:embed="rId2"/>
          <a:stretch>
            <a:fillRect/>
          </a:stretch>
        </p:blipFill>
        <p:spPr>
          <a:xfrm>
            <a:off x="1447800" y="1295400"/>
            <a:ext cx="8701313" cy="4694376"/>
          </a:xfrm>
          <a:prstGeom prst="rect">
            <a:avLst/>
          </a:prstGeom>
        </p:spPr>
      </p:pic>
      <p:sp>
        <p:nvSpPr>
          <p:cNvPr id="6" name="TextBox 5">
            <a:extLst>
              <a:ext uri="{FF2B5EF4-FFF2-40B4-BE49-F238E27FC236}">
                <a16:creationId xmlns:a16="http://schemas.microsoft.com/office/drawing/2014/main" id="{A29EF73A-6814-4D0C-82B1-EF07E0D668B3}"/>
              </a:ext>
            </a:extLst>
          </p:cNvPr>
          <p:cNvSpPr txBox="1"/>
          <p:nvPr/>
        </p:nvSpPr>
        <p:spPr>
          <a:xfrm>
            <a:off x="10515600" y="1576126"/>
            <a:ext cx="1001493" cy="646331"/>
          </a:xfrm>
          <a:prstGeom prst="rect">
            <a:avLst/>
          </a:prstGeom>
          <a:noFill/>
        </p:spPr>
        <p:txBody>
          <a:bodyPr wrap="none" rtlCol="0">
            <a:spAutoFit/>
          </a:bodyPr>
          <a:lstStyle/>
          <a:p>
            <a:r>
              <a:rPr lang="en-US"/>
              <a:t>4 Gbps</a:t>
            </a:r>
            <a:endParaRPr lang="en-US" dirty="0"/>
          </a:p>
          <a:p>
            <a:r>
              <a:rPr lang="en-US" dirty="0"/>
              <a:t>Ethernet</a:t>
            </a:r>
            <a:endParaRPr lang="en-CA" dirty="0"/>
          </a:p>
        </p:txBody>
      </p:sp>
      <p:sp>
        <p:nvSpPr>
          <p:cNvPr id="7" name="Rounded Rectangle 467">
            <a:extLst>
              <a:ext uri="{FF2B5EF4-FFF2-40B4-BE49-F238E27FC236}">
                <a16:creationId xmlns:a16="http://schemas.microsoft.com/office/drawing/2014/main" id="{F562CF90-C56F-45A6-8E9E-62AB84E078F7}"/>
              </a:ext>
            </a:extLst>
          </p:cNvPr>
          <p:cNvSpPr/>
          <p:nvPr/>
        </p:nvSpPr>
        <p:spPr>
          <a:xfrm>
            <a:off x="1843313" y="6103830"/>
            <a:ext cx="8305800" cy="617646"/>
          </a:xfrm>
          <a:prstGeom prst="roundRect">
            <a:avLst/>
          </a:prstGeom>
          <a:solidFill>
            <a:srgbClr val="FFFFFF">
              <a:lumMod val="95000"/>
            </a:srgbClr>
          </a:solidFill>
          <a:ln w="12700" cap="flat" cmpd="sng" algn="ctr">
            <a:solidFill>
              <a:srgbClr val="54A25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54A25F"/>
                </a:solidFill>
                <a:effectLst/>
                <a:uLnTx/>
                <a:uFillTx/>
                <a:latin typeface="Verdana"/>
              </a:rPr>
              <a:t>Huge network underutilization, with significant spikes</a:t>
            </a:r>
          </a:p>
        </p:txBody>
      </p:sp>
    </p:spTree>
    <p:extLst>
      <p:ext uri="{BB962C8B-B14F-4D97-AF65-F5344CB8AC3E}">
        <p14:creationId xmlns:p14="http://schemas.microsoft.com/office/powerpoint/2010/main" val="224350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7C43-4DD4-4545-A118-6C7E08D02AD6}"/>
              </a:ext>
            </a:extLst>
          </p:cNvPr>
          <p:cNvSpPr>
            <a:spLocks noGrp="1"/>
          </p:cNvSpPr>
          <p:nvPr>
            <p:ph type="title"/>
          </p:nvPr>
        </p:nvSpPr>
        <p:spPr>
          <a:xfrm>
            <a:off x="609600" y="274638"/>
            <a:ext cx="11353800" cy="1143000"/>
          </a:xfrm>
        </p:spPr>
        <p:txBody>
          <a:bodyPr>
            <a:normAutofit/>
          </a:bodyPr>
          <a:lstStyle/>
          <a:p>
            <a:r>
              <a:rPr lang="en-US" dirty="0"/>
              <a:t>Network Utilization: ResNet-50 on </a:t>
            </a:r>
            <a:r>
              <a:rPr lang="en-US" dirty="0" err="1"/>
              <a:t>TensforFlow</a:t>
            </a:r>
            <a:endParaRPr lang="en-CA" dirty="0"/>
          </a:p>
        </p:txBody>
      </p:sp>
      <p:sp>
        <p:nvSpPr>
          <p:cNvPr id="4" name="Slide Number Placeholder 3">
            <a:extLst>
              <a:ext uri="{FF2B5EF4-FFF2-40B4-BE49-F238E27FC236}">
                <a16:creationId xmlns:a16="http://schemas.microsoft.com/office/drawing/2014/main" id="{6D067EFE-48CF-458E-A9CD-F0FC04874FB7}"/>
              </a:ext>
            </a:extLst>
          </p:cNvPr>
          <p:cNvSpPr>
            <a:spLocks noGrp="1"/>
          </p:cNvSpPr>
          <p:nvPr>
            <p:ph type="sldNum" sz="quarter" idx="12"/>
          </p:nvPr>
        </p:nvSpPr>
        <p:spPr/>
        <p:txBody>
          <a:bodyPr/>
          <a:lstStyle/>
          <a:p>
            <a:fld id="{323594FA-E141-4234-AE05-360401972BE7}" type="slidenum">
              <a:rPr lang="en-US" altLang="en-US" smtClean="0"/>
              <a:pPr/>
              <a:t>64</a:t>
            </a:fld>
            <a:endParaRPr lang="en-US" altLang="en-US" dirty="0"/>
          </a:p>
        </p:txBody>
      </p:sp>
      <p:sp>
        <p:nvSpPr>
          <p:cNvPr id="6" name="TextBox 5">
            <a:extLst>
              <a:ext uri="{FF2B5EF4-FFF2-40B4-BE49-F238E27FC236}">
                <a16:creationId xmlns:a16="http://schemas.microsoft.com/office/drawing/2014/main" id="{A29EF73A-6814-4D0C-82B1-EF07E0D668B3}"/>
              </a:ext>
            </a:extLst>
          </p:cNvPr>
          <p:cNvSpPr txBox="1"/>
          <p:nvPr/>
        </p:nvSpPr>
        <p:spPr>
          <a:xfrm>
            <a:off x="10515600" y="1576126"/>
            <a:ext cx="1001493" cy="646331"/>
          </a:xfrm>
          <a:prstGeom prst="rect">
            <a:avLst/>
          </a:prstGeom>
          <a:noFill/>
        </p:spPr>
        <p:txBody>
          <a:bodyPr wrap="none" rtlCol="0">
            <a:spAutoFit/>
          </a:bodyPr>
          <a:lstStyle/>
          <a:p>
            <a:r>
              <a:rPr lang="en-US" dirty="0"/>
              <a:t>4 Gbps</a:t>
            </a:r>
          </a:p>
          <a:p>
            <a:r>
              <a:rPr lang="en-US" dirty="0"/>
              <a:t>Ethernet</a:t>
            </a:r>
            <a:endParaRPr lang="en-CA" dirty="0"/>
          </a:p>
        </p:txBody>
      </p:sp>
      <p:pic>
        <p:nvPicPr>
          <p:cNvPr id="8" name="Picture 7">
            <a:extLst>
              <a:ext uri="{FF2B5EF4-FFF2-40B4-BE49-F238E27FC236}">
                <a16:creationId xmlns:a16="http://schemas.microsoft.com/office/drawing/2014/main" id="{1B249CCA-2BD2-41DE-9ECE-0ED890F214DE}"/>
              </a:ext>
            </a:extLst>
          </p:cNvPr>
          <p:cNvPicPr>
            <a:picLocks noChangeAspect="1"/>
          </p:cNvPicPr>
          <p:nvPr/>
        </p:nvPicPr>
        <p:blipFill>
          <a:blip r:embed="rId2"/>
          <a:stretch>
            <a:fillRect/>
          </a:stretch>
        </p:blipFill>
        <p:spPr>
          <a:xfrm>
            <a:off x="1371600" y="1295400"/>
            <a:ext cx="8305800" cy="4392397"/>
          </a:xfrm>
          <a:prstGeom prst="rect">
            <a:avLst/>
          </a:prstGeom>
        </p:spPr>
      </p:pic>
      <p:sp>
        <p:nvSpPr>
          <p:cNvPr id="9" name="Rounded Rectangle 467">
            <a:extLst>
              <a:ext uri="{FF2B5EF4-FFF2-40B4-BE49-F238E27FC236}">
                <a16:creationId xmlns:a16="http://schemas.microsoft.com/office/drawing/2014/main" id="{DF5764CA-1CBB-4AED-9551-04CEB2115F02}"/>
              </a:ext>
            </a:extLst>
          </p:cNvPr>
          <p:cNvSpPr/>
          <p:nvPr/>
        </p:nvSpPr>
        <p:spPr>
          <a:xfrm>
            <a:off x="1600200" y="5909160"/>
            <a:ext cx="8648700" cy="617646"/>
          </a:xfrm>
          <a:prstGeom prst="roundRect">
            <a:avLst/>
          </a:prstGeom>
          <a:solidFill>
            <a:srgbClr val="FFFFFF">
              <a:lumMod val="95000"/>
            </a:srgbClr>
          </a:solidFill>
          <a:ln w="12700" cap="flat" cmpd="sng" algn="ctr">
            <a:solidFill>
              <a:srgbClr val="54A25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54A25F"/>
                </a:solidFill>
                <a:effectLst/>
                <a:uLnTx/>
                <a:uFillTx/>
                <a:latin typeface="Verdana"/>
              </a:rPr>
              <a:t>Similar behavior on the same model different framework</a:t>
            </a:r>
          </a:p>
        </p:txBody>
      </p:sp>
    </p:spTree>
    <p:extLst>
      <p:ext uri="{BB962C8B-B14F-4D97-AF65-F5344CB8AC3E}">
        <p14:creationId xmlns:p14="http://schemas.microsoft.com/office/powerpoint/2010/main" val="51911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7C43-4DD4-4545-A118-6C7E08D02AD6}"/>
              </a:ext>
            </a:extLst>
          </p:cNvPr>
          <p:cNvSpPr>
            <a:spLocks noGrp="1"/>
          </p:cNvSpPr>
          <p:nvPr>
            <p:ph type="title"/>
          </p:nvPr>
        </p:nvSpPr>
        <p:spPr/>
        <p:txBody>
          <a:bodyPr/>
          <a:lstStyle/>
          <a:p>
            <a:r>
              <a:rPr lang="en-US" dirty="0"/>
              <a:t>Network Utilization: Sockeye on </a:t>
            </a:r>
            <a:r>
              <a:rPr lang="en-US" dirty="0" err="1"/>
              <a:t>MXNet</a:t>
            </a:r>
            <a:endParaRPr lang="en-CA" dirty="0"/>
          </a:p>
        </p:txBody>
      </p:sp>
      <p:sp>
        <p:nvSpPr>
          <p:cNvPr id="4" name="Slide Number Placeholder 3">
            <a:extLst>
              <a:ext uri="{FF2B5EF4-FFF2-40B4-BE49-F238E27FC236}">
                <a16:creationId xmlns:a16="http://schemas.microsoft.com/office/drawing/2014/main" id="{6D067EFE-48CF-458E-A9CD-F0FC04874FB7}"/>
              </a:ext>
            </a:extLst>
          </p:cNvPr>
          <p:cNvSpPr>
            <a:spLocks noGrp="1"/>
          </p:cNvSpPr>
          <p:nvPr>
            <p:ph type="sldNum" sz="quarter" idx="12"/>
          </p:nvPr>
        </p:nvSpPr>
        <p:spPr/>
        <p:txBody>
          <a:bodyPr/>
          <a:lstStyle/>
          <a:p>
            <a:fld id="{323594FA-E141-4234-AE05-360401972BE7}" type="slidenum">
              <a:rPr lang="en-US" altLang="en-US" smtClean="0"/>
              <a:pPr/>
              <a:t>65</a:t>
            </a:fld>
            <a:endParaRPr lang="en-US" altLang="en-US" dirty="0"/>
          </a:p>
        </p:txBody>
      </p:sp>
      <p:sp>
        <p:nvSpPr>
          <p:cNvPr id="6" name="TextBox 5">
            <a:extLst>
              <a:ext uri="{FF2B5EF4-FFF2-40B4-BE49-F238E27FC236}">
                <a16:creationId xmlns:a16="http://schemas.microsoft.com/office/drawing/2014/main" id="{A29EF73A-6814-4D0C-82B1-EF07E0D668B3}"/>
              </a:ext>
            </a:extLst>
          </p:cNvPr>
          <p:cNvSpPr txBox="1"/>
          <p:nvPr/>
        </p:nvSpPr>
        <p:spPr>
          <a:xfrm>
            <a:off x="10515600" y="1576126"/>
            <a:ext cx="1001493" cy="646331"/>
          </a:xfrm>
          <a:prstGeom prst="rect">
            <a:avLst/>
          </a:prstGeom>
          <a:noFill/>
        </p:spPr>
        <p:txBody>
          <a:bodyPr wrap="none" rtlCol="0">
            <a:spAutoFit/>
          </a:bodyPr>
          <a:lstStyle/>
          <a:p>
            <a:r>
              <a:rPr lang="en-US" dirty="0"/>
              <a:t>4 Gbps</a:t>
            </a:r>
          </a:p>
          <a:p>
            <a:r>
              <a:rPr lang="en-CA" dirty="0"/>
              <a:t>Ethernet</a:t>
            </a:r>
          </a:p>
        </p:txBody>
      </p:sp>
      <p:pic>
        <p:nvPicPr>
          <p:cNvPr id="5" name="Picture 4">
            <a:extLst>
              <a:ext uri="{FF2B5EF4-FFF2-40B4-BE49-F238E27FC236}">
                <a16:creationId xmlns:a16="http://schemas.microsoft.com/office/drawing/2014/main" id="{561D1651-6A66-4AAE-B814-E11998C96822}"/>
              </a:ext>
            </a:extLst>
          </p:cNvPr>
          <p:cNvPicPr>
            <a:picLocks noChangeAspect="1"/>
          </p:cNvPicPr>
          <p:nvPr/>
        </p:nvPicPr>
        <p:blipFill>
          <a:blip r:embed="rId2"/>
          <a:stretch>
            <a:fillRect/>
          </a:stretch>
        </p:blipFill>
        <p:spPr>
          <a:xfrm>
            <a:off x="1669649" y="1267284"/>
            <a:ext cx="8579251" cy="4641876"/>
          </a:xfrm>
          <a:prstGeom prst="rect">
            <a:avLst/>
          </a:prstGeom>
        </p:spPr>
      </p:pic>
      <p:sp>
        <p:nvSpPr>
          <p:cNvPr id="7" name="Rounded Rectangle 467">
            <a:extLst>
              <a:ext uri="{FF2B5EF4-FFF2-40B4-BE49-F238E27FC236}">
                <a16:creationId xmlns:a16="http://schemas.microsoft.com/office/drawing/2014/main" id="{A84AE1C3-EA34-4F0C-9EFB-A989F0633ACE}"/>
              </a:ext>
            </a:extLst>
          </p:cNvPr>
          <p:cNvSpPr/>
          <p:nvPr/>
        </p:nvSpPr>
        <p:spPr>
          <a:xfrm>
            <a:off x="3151087" y="6098133"/>
            <a:ext cx="5889826" cy="617646"/>
          </a:xfrm>
          <a:prstGeom prst="roundRect">
            <a:avLst/>
          </a:prstGeom>
          <a:solidFill>
            <a:srgbClr val="FFFFFF">
              <a:lumMod val="95000"/>
            </a:srgbClr>
          </a:solidFill>
          <a:ln w="12700" cap="flat" cmpd="sng" algn="ctr">
            <a:solidFill>
              <a:srgbClr val="54A25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54A25F"/>
                </a:solidFill>
                <a:effectLst/>
                <a:uLnTx/>
                <a:uFillTx/>
                <a:latin typeface="Verdana"/>
              </a:rPr>
              <a:t>And even beyond image classification</a:t>
            </a:r>
          </a:p>
        </p:txBody>
      </p:sp>
    </p:spTree>
    <p:extLst>
      <p:ext uri="{BB962C8B-B14F-4D97-AF65-F5344CB8AC3E}">
        <p14:creationId xmlns:p14="http://schemas.microsoft.com/office/powerpoint/2010/main" val="373886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FB13F-2D16-4807-8934-F4CE44D30633}"/>
              </a:ext>
            </a:extLst>
          </p:cNvPr>
          <p:cNvSpPr>
            <a:spLocks noGrp="1"/>
          </p:cNvSpPr>
          <p:nvPr>
            <p:ph type="title"/>
          </p:nvPr>
        </p:nvSpPr>
        <p:spPr>
          <a:xfrm>
            <a:off x="685800" y="136524"/>
            <a:ext cx="10972800" cy="1143000"/>
          </a:xfrm>
        </p:spPr>
        <p:txBody>
          <a:bodyPr/>
          <a:lstStyle/>
          <a:p>
            <a:r>
              <a:rPr lang="en-CA" dirty="0"/>
              <a:t>Current Compute-Communication Pattern</a:t>
            </a:r>
          </a:p>
        </p:txBody>
      </p:sp>
      <p:sp>
        <p:nvSpPr>
          <p:cNvPr id="4" name="Slide Number Placeholder 3">
            <a:extLst>
              <a:ext uri="{FF2B5EF4-FFF2-40B4-BE49-F238E27FC236}">
                <a16:creationId xmlns:a16="http://schemas.microsoft.com/office/drawing/2014/main" id="{322D8899-D59E-4570-8035-3523404758C7}"/>
              </a:ext>
            </a:extLst>
          </p:cNvPr>
          <p:cNvSpPr>
            <a:spLocks noGrp="1"/>
          </p:cNvSpPr>
          <p:nvPr>
            <p:ph type="sldNum" sz="quarter" idx="12"/>
          </p:nvPr>
        </p:nvSpPr>
        <p:spPr>
          <a:xfrm>
            <a:off x="8737600" y="6356351"/>
            <a:ext cx="2844800" cy="365125"/>
          </a:xfrm>
        </p:spPr>
        <p:txBody>
          <a:bodyPr/>
          <a:lstStyle/>
          <a:p>
            <a:fld id="{323594FA-E141-4234-AE05-360401972BE7}" type="slidenum">
              <a:rPr lang="en-US" altLang="en-US" smtClean="0"/>
              <a:pPr/>
              <a:t>66</a:t>
            </a:fld>
            <a:endParaRPr lang="en-US" altLang="en-US" dirty="0"/>
          </a:p>
        </p:txBody>
      </p:sp>
      <p:cxnSp>
        <p:nvCxnSpPr>
          <p:cNvPr id="62" name="Straight Connector 61">
            <a:extLst>
              <a:ext uri="{FF2B5EF4-FFF2-40B4-BE49-F238E27FC236}">
                <a16:creationId xmlns:a16="http://schemas.microsoft.com/office/drawing/2014/main" id="{08C2C31D-F376-4D19-AF2A-7600AF06BA56}"/>
              </a:ext>
            </a:extLst>
          </p:cNvPr>
          <p:cNvCxnSpPr>
            <a:cxnSpLocks/>
          </p:cNvCxnSpPr>
          <p:nvPr/>
        </p:nvCxnSpPr>
        <p:spPr>
          <a:xfrm flipV="1">
            <a:off x="7467636" y="1301658"/>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DD158E61-185D-451B-8845-6FF3A01E09B4}"/>
              </a:ext>
            </a:extLst>
          </p:cNvPr>
          <p:cNvCxnSpPr>
            <a:cxnSpLocks/>
          </p:cNvCxnSpPr>
          <p:nvPr/>
        </p:nvCxnSpPr>
        <p:spPr>
          <a:xfrm flipV="1">
            <a:off x="2936942" y="1279524"/>
            <a:ext cx="0" cy="3840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0B4199-FC4C-49FE-A003-BEB3EEBFC651}"/>
              </a:ext>
            </a:extLst>
          </p:cNvPr>
          <p:cNvCxnSpPr>
            <a:cxnSpLocks/>
          </p:cNvCxnSpPr>
          <p:nvPr/>
        </p:nvCxnSpPr>
        <p:spPr>
          <a:xfrm flipV="1">
            <a:off x="3508442" y="1310518"/>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Straight Connector 64">
            <a:extLst>
              <a:ext uri="{FF2B5EF4-FFF2-40B4-BE49-F238E27FC236}">
                <a16:creationId xmlns:a16="http://schemas.microsoft.com/office/drawing/2014/main" id="{3D150554-EFAD-4151-AD19-36030875C286}"/>
              </a:ext>
            </a:extLst>
          </p:cNvPr>
          <p:cNvCxnSpPr>
            <a:cxnSpLocks/>
          </p:cNvCxnSpPr>
          <p:nvPr/>
        </p:nvCxnSpPr>
        <p:spPr>
          <a:xfrm flipV="1">
            <a:off x="4079183" y="1310518"/>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6" name="Straight Connector 65">
            <a:extLst>
              <a:ext uri="{FF2B5EF4-FFF2-40B4-BE49-F238E27FC236}">
                <a16:creationId xmlns:a16="http://schemas.microsoft.com/office/drawing/2014/main" id="{F084C47F-8288-4735-9D0E-3348CE39CB60}"/>
              </a:ext>
            </a:extLst>
          </p:cNvPr>
          <p:cNvCxnSpPr>
            <a:cxnSpLocks/>
          </p:cNvCxnSpPr>
          <p:nvPr/>
        </p:nvCxnSpPr>
        <p:spPr>
          <a:xfrm flipV="1">
            <a:off x="4637372" y="1308100"/>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 name="Straight Connector 66">
            <a:extLst>
              <a:ext uri="{FF2B5EF4-FFF2-40B4-BE49-F238E27FC236}">
                <a16:creationId xmlns:a16="http://schemas.microsoft.com/office/drawing/2014/main" id="{6A1B0EFE-82DC-46B0-ABF3-30DD53D8F960}"/>
              </a:ext>
            </a:extLst>
          </p:cNvPr>
          <p:cNvCxnSpPr>
            <a:cxnSpLocks/>
          </p:cNvCxnSpPr>
          <p:nvPr/>
        </p:nvCxnSpPr>
        <p:spPr>
          <a:xfrm flipV="1">
            <a:off x="5220000" y="1310518"/>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id="{4CC693DE-FE33-44A5-9050-C8B5982A7D36}"/>
              </a:ext>
            </a:extLst>
          </p:cNvPr>
          <p:cNvCxnSpPr>
            <a:cxnSpLocks/>
          </p:cNvCxnSpPr>
          <p:nvPr/>
        </p:nvCxnSpPr>
        <p:spPr>
          <a:xfrm flipV="1">
            <a:off x="5778142" y="1310518"/>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a16="http://schemas.microsoft.com/office/drawing/2014/main" id="{07FEE0AA-CAFE-403C-9751-1AECDEAF05A5}"/>
              </a:ext>
            </a:extLst>
          </p:cNvPr>
          <p:cNvCxnSpPr>
            <a:cxnSpLocks/>
          </p:cNvCxnSpPr>
          <p:nvPr/>
        </p:nvCxnSpPr>
        <p:spPr>
          <a:xfrm flipV="1">
            <a:off x="6348215" y="1310518"/>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Straight Connector 69">
            <a:extLst>
              <a:ext uri="{FF2B5EF4-FFF2-40B4-BE49-F238E27FC236}">
                <a16:creationId xmlns:a16="http://schemas.microsoft.com/office/drawing/2014/main" id="{D282C11E-65F3-4BCE-A69F-F863A870190E}"/>
              </a:ext>
            </a:extLst>
          </p:cNvPr>
          <p:cNvCxnSpPr>
            <a:cxnSpLocks/>
          </p:cNvCxnSpPr>
          <p:nvPr/>
        </p:nvCxnSpPr>
        <p:spPr>
          <a:xfrm flipV="1">
            <a:off x="6918288" y="1310518"/>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Rectangle 70">
            <a:extLst>
              <a:ext uri="{FF2B5EF4-FFF2-40B4-BE49-F238E27FC236}">
                <a16:creationId xmlns:a16="http://schemas.microsoft.com/office/drawing/2014/main" id="{2867FFD6-BDD5-4FF2-8A23-F91C945ED574}"/>
              </a:ext>
            </a:extLst>
          </p:cNvPr>
          <p:cNvSpPr/>
          <p:nvPr/>
        </p:nvSpPr>
        <p:spPr>
          <a:xfrm>
            <a:off x="2990681" y="4529472"/>
            <a:ext cx="1630206" cy="667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Backward Propagation</a:t>
            </a:r>
          </a:p>
        </p:txBody>
      </p:sp>
      <p:sp>
        <p:nvSpPr>
          <p:cNvPr id="72" name="Rectangle: Rounded Corners 71">
            <a:extLst>
              <a:ext uri="{FF2B5EF4-FFF2-40B4-BE49-F238E27FC236}">
                <a16:creationId xmlns:a16="http://schemas.microsoft.com/office/drawing/2014/main" id="{3D5B9280-BDB1-4ACF-B315-F93CF6C714EC}"/>
              </a:ext>
            </a:extLst>
          </p:cNvPr>
          <p:cNvSpPr/>
          <p:nvPr/>
        </p:nvSpPr>
        <p:spPr>
          <a:xfrm>
            <a:off x="2952785" y="4020500"/>
            <a:ext cx="540380" cy="4844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L3</a:t>
            </a:r>
            <a:endParaRPr lang="en-US">
              <a:solidFill>
                <a:schemeClr val="tx1"/>
              </a:solidFill>
            </a:endParaRPr>
          </a:p>
        </p:txBody>
      </p:sp>
      <p:sp>
        <p:nvSpPr>
          <p:cNvPr id="73" name="TextBox 72">
            <a:extLst>
              <a:ext uri="{FF2B5EF4-FFF2-40B4-BE49-F238E27FC236}">
                <a16:creationId xmlns:a16="http://schemas.microsoft.com/office/drawing/2014/main" id="{43A90A6C-B314-41B0-8937-DD9BD1581D17}"/>
              </a:ext>
            </a:extLst>
          </p:cNvPr>
          <p:cNvSpPr txBox="1"/>
          <p:nvPr/>
        </p:nvSpPr>
        <p:spPr>
          <a:xfrm>
            <a:off x="2550540" y="2146741"/>
            <a:ext cx="485772" cy="369332"/>
          </a:xfrm>
          <a:prstGeom prst="rect">
            <a:avLst/>
          </a:prstGeom>
          <a:noFill/>
        </p:spPr>
        <p:txBody>
          <a:bodyPr wrap="square" rtlCol="0">
            <a:spAutoFit/>
          </a:bodyPr>
          <a:lstStyle/>
          <a:p>
            <a:r>
              <a:rPr lang="en-US"/>
              <a:t>L3</a:t>
            </a:r>
          </a:p>
        </p:txBody>
      </p:sp>
      <p:sp>
        <p:nvSpPr>
          <p:cNvPr id="74" name="TextBox 73">
            <a:extLst>
              <a:ext uri="{FF2B5EF4-FFF2-40B4-BE49-F238E27FC236}">
                <a16:creationId xmlns:a16="http://schemas.microsoft.com/office/drawing/2014/main" id="{AF220559-3A85-4138-BB02-D89D845A6641}"/>
              </a:ext>
            </a:extLst>
          </p:cNvPr>
          <p:cNvSpPr txBox="1"/>
          <p:nvPr/>
        </p:nvSpPr>
        <p:spPr>
          <a:xfrm>
            <a:off x="2550540" y="2625232"/>
            <a:ext cx="485772" cy="369332"/>
          </a:xfrm>
          <a:prstGeom prst="rect">
            <a:avLst/>
          </a:prstGeom>
          <a:noFill/>
        </p:spPr>
        <p:txBody>
          <a:bodyPr wrap="square" rtlCol="0">
            <a:spAutoFit/>
          </a:bodyPr>
          <a:lstStyle/>
          <a:p>
            <a:r>
              <a:rPr lang="en-US"/>
              <a:t>L2</a:t>
            </a:r>
          </a:p>
        </p:txBody>
      </p:sp>
      <p:sp>
        <p:nvSpPr>
          <p:cNvPr id="75" name="TextBox 74">
            <a:extLst>
              <a:ext uri="{FF2B5EF4-FFF2-40B4-BE49-F238E27FC236}">
                <a16:creationId xmlns:a16="http://schemas.microsoft.com/office/drawing/2014/main" id="{100A1C21-D384-4DC8-9860-F52613E032F3}"/>
              </a:ext>
            </a:extLst>
          </p:cNvPr>
          <p:cNvSpPr txBox="1"/>
          <p:nvPr/>
        </p:nvSpPr>
        <p:spPr>
          <a:xfrm>
            <a:off x="2550540" y="3093952"/>
            <a:ext cx="485772" cy="369332"/>
          </a:xfrm>
          <a:prstGeom prst="rect">
            <a:avLst/>
          </a:prstGeom>
          <a:noFill/>
        </p:spPr>
        <p:txBody>
          <a:bodyPr wrap="square" rtlCol="0">
            <a:spAutoFit/>
          </a:bodyPr>
          <a:lstStyle/>
          <a:p>
            <a:r>
              <a:rPr lang="en-US"/>
              <a:t>L1</a:t>
            </a:r>
          </a:p>
        </p:txBody>
      </p:sp>
      <p:sp>
        <p:nvSpPr>
          <p:cNvPr id="76" name="Rectangle: Rounded Corners 75">
            <a:extLst>
              <a:ext uri="{FF2B5EF4-FFF2-40B4-BE49-F238E27FC236}">
                <a16:creationId xmlns:a16="http://schemas.microsoft.com/office/drawing/2014/main" id="{C2FC1651-808C-4C49-A537-14AD533163CA}"/>
              </a:ext>
            </a:extLst>
          </p:cNvPr>
          <p:cNvSpPr/>
          <p:nvPr/>
        </p:nvSpPr>
        <p:spPr>
          <a:xfrm>
            <a:off x="3523781" y="4018763"/>
            <a:ext cx="540380" cy="4844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L2</a:t>
            </a:r>
            <a:endParaRPr lang="en-US">
              <a:solidFill>
                <a:schemeClr val="tx1"/>
              </a:solidFill>
            </a:endParaRPr>
          </a:p>
        </p:txBody>
      </p:sp>
      <p:sp>
        <p:nvSpPr>
          <p:cNvPr id="77" name="Rectangle: Rounded Corners 76">
            <a:extLst>
              <a:ext uri="{FF2B5EF4-FFF2-40B4-BE49-F238E27FC236}">
                <a16:creationId xmlns:a16="http://schemas.microsoft.com/office/drawing/2014/main" id="{0D3EF8B6-69FE-4856-8E97-B895FA7DA46A}"/>
              </a:ext>
            </a:extLst>
          </p:cNvPr>
          <p:cNvSpPr/>
          <p:nvPr/>
        </p:nvSpPr>
        <p:spPr>
          <a:xfrm>
            <a:off x="4094701" y="4018763"/>
            <a:ext cx="540380" cy="4844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L1</a:t>
            </a:r>
            <a:endParaRPr lang="en-US">
              <a:solidFill>
                <a:schemeClr val="tx1"/>
              </a:solidFill>
            </a:endParaRPr>
          </a:p>
        </p:txBody>
      </p:sp>
      <p:sp>
        <p:nvSpPr>
          <p:cNvPr id="78" name="Rectangle: Rounded Corners 77">
            <a:extLst>
              <a:ext uri="{FF2B5EF4-FFF2-40B4-BE49-F238E27FC236}">
                <a16:creationId xmlns:a16="http://schemas.microsoft.com/office/drawing/2014/main" id="{28600168-E740-4DE6-A67D-B690501DB03F}"/>
              </a:ext>
            </a:extLst>
          </p:cNvPr>
          <p:cNvSpPr/>
          <p:nvPr/>
        </p:nvSpPr>
        <p:spPr>
          <a:xfrm>
            <a:off x="8048819" y="4018737"/>
            <a:ext cx="540380" cy="47327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L2</a:t>
            </a:r>
          </a:p>
        </p:txBody>
      </p:sp>
      <p:sp>
        <p:nvSpPr>
          <p:cNvPr id="79" name="Rectangle: Rounded Corners 78">
            <a:extLst>
              <a:ext uri="{FF2B5EF4-FFF2-40B4-BE49-F238E27FC236}">
                <a16:creationId xmlns:a16="http://schemas.microsoft.com/office/drawing/2014/main" id="{553E77D8-E7FD-499F-BEA8-51067105CB62}"/>
              </a:ext>
            </a:extLst>
          </p:cNvPr>
          <p:cNvSpPr/>
          <p:nvPr/>
        </p:nvSpPr>
        <p:spPr>
          <a:xfrm>
            <a:off x="8616037" y="4011244"/>
            <a:ext cx="540380" cy="4844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L3</a:t>
            </a:r>
          </a:p>
        </p:txBody>
      </p:sp>
      <p:sp>
        <p:nvSpPr>
          <p:cNvPr id="80" name="Rectangle: Rounded Corners 79">
            <a:extLst>
              <a:ext uri="{FF2B5EF4-FFF2-40B4-BE49-F238E27FC236}">
                <a16:creationId xmlns:a16="http://schemas.microsoft.com/office/drawing/2014/main" id="{ECDC74C6-84F1-4302-B4FF-EF4DECD11D0D}"/>
              </a:ext>
            </a:extLst>
          </p:cNvPr>
          <p:cNvSpPr/>
          <p:nvPr/>
        </p:nvSpPr>
        <p:spPr>
          <a:xfrm>
            <a:off x="7487784" y="4011244"/>
            <a:ext cx="540380" cy="4844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L1</a:t>
            </a:r>
          </a:p>
        </p:txBody>
      </p:sp>
      <p:sp>
        <p:nvSpPr>
          <p:cNvPr id="81" name="Rectangle: Rounded Corners 80">
            <a:extLst>
              <a:ext uri="{FF2B5EF4-FFF2-40B4-BE49-F238E27FC236}">
                <a16:creationId xmlns:a16="http://schemas.microsoft.com/office/drawing/2014/main" id="{0767C1CC-E9BC-4E2C-9FBD-D17973B4ED61}"/>
              </a:ext>
            </a:extLst>
          </p:cNvPr>
          <p:cNvSpPr/>
          <p:nvPr/>
        </p:nvSpPr>
        <p:spPr>
          <a:xfrm>
            <a:off x="3524284" y="2079664"/>
            <a:ext cx="540380" cy="4597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Calibri"/>
            </a:endParaRPr>
          </a:p>
        </p:txBody>
      </p:sp>
      <p:sp>
        <p:nvSpPr>
          <p:cNvPr id="82" name="Rectangle: Rounded Corners 81">
            <a:extLst>
              <a:ext uri="{FF2B5EF4-FFF2-40B4-BE49-F238E27FC236}">
                <a16:creationId xmlns:a16="http://schemas.microsoft.com/office/drawing/2014/main" id="{DF41C111-B97B-4F3A-9442-C3B8DB9FCE04}"/>
              </a:ext>
            </a:extLst>
          </p:cNvPr>
          <p:cNvSpPr/>
          <p:nvPr/>
        </p:nvSpPr>
        <p:spPr>
          <a:xfrm>
            <a:off x="4661811" y="2570570"/>
            <a:ext cx="540380" cy="4691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Calibri"/>
            </a:endParaRPr>
          </a:p>
        </p:txBody>
      </p:sp>
      <p:sp>
        <p:nvSpPr>
          <p:cNvPr id="83" name="Rectangle: Rounded Corners 82">
            <a:extLst>
              <a:ext uri="{FF2B5EF4-FFF2-40B4-BE49-F238E27FC236}">
                <a16:creationId xmlns:a16="http://schemas.microsoft.com/office/drawing/2014/main" id="{B08FA6ED-2095-4C55-95DF-B94765669C98}"/>
              </a:ext>
            </a:extLst>
          </p:cNvPr>
          <p:cNvSpPr/>
          <p:nvPr/>
        </p:nvSpPr>
        <p:spPr>
          <a:xfrm>
            <a:off x="3521347" y="2082654"/>
            <a:ext cx="1113733" cy="46580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r>
              <a:rPr lang="en-US" baseline="-25000">
                <a:solidFill>
                  <a:schemeClr val="tx1"/>
                </a:solidFill>
                <a:cs typeface="Calibri"/>
              </a:rPr>
              <a:t>3</a:t>
            </a:r>
            <a:endParaRPr lang="en-US">
              <a:solidFill>
                <a:schemeClr val="tx1"/>
              </a:solidFill>
              <a:cs typeface="Calibri"/>
            </a:endParaRPr>
          </a:p>
        </p:txBody>
      </p:sp>
      <p:sp>
        <p:nvSpPr>
          <p:cNvPr id="84" name="Rectangle: Rounded Corners 83">
            <a:extLst>
              <a:ext uri="{FF2B5EF4-FFF2-40B4-BE49-F238E27FC236}">
                <a16:creationId xmlns:a16="http://schemas.microsoft.com/office/drawing/2014/main" id="{2CE59FF8-3143-42AB-ADAA-EE633DD3F119}"/>
              </a:ext>
            </a:extLst>
          </p:cNvPr>
          <p:cNvSpPr/>
          <p:nvPr/>
        </p:nvSpPr>
        <p:spPr>
          <a:xfrm>
            <a:off x="5802628" y="3051355"/>
            <a:ext cx="540380" cy="4691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r>
              <a:rPr lang="en-US" baseline="-25000">
                <a:solidFill>
                  <a:schemeClr val="tx1"/>
                </a:solidFill>
                <a:cs typeface="Calibri"/>
              </a:rPr>
              <a:t>1</a:t>
            </a:r>
          </a:p>
        </p:txBody>
      </p:sp>
      <p:sp>
        <p:nvSpPr>
          <p:cNvPr id="85" name="Rectangle: Rounded Corners 84">
            <a:extLst>
              <a:ext uri="{FF2B5EF4-FFF2-40B4-BE49-F238E27FC236}">
                <a16:creationId xmlns:a16="http://schemas.microsoft.com/office/drawing/2014/main" id="{511A5513-B423-46CB-B261-930DCD388396}"/>
              </a:ext>
            </a:extLst>
          </p:cNvPr>
          <p:cNvSpPr/>
          <p:nvPr/>
        </p:nvSpPr>
        <p:spPr>
          <a:xfrm>
            <a:off x="4644942" y="2572081"/>
            <a:ext cx="1113733" cy="46580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r>
              <a:rPr lang="en-US" baseline="-25000">
                <a:solidFill>
                  <a:schemeClr val="tx1"/>
                </a:solidFill>
                <a:cs typeface="Calibri"/>
              </a:rPr>
              <a:t>2</a:t>
            </a:r>
            <a:endParaRPr lang="en-US">
              <a:solidFill>
                <a:schemeClr val="tx1"/>
              </a:solidFill>
              <a:cs typeface="Calibri"/>
            </a:endParaRPr>
          </a:p>
        </p:txBody>
      </p:sp>
      <p:sp>
        <p:nvSpPr>
          <p:cNvPr id="86" name="Arrow: Left-Right 85">
            <a:extLst>
              <a:ext uri="{FF2B5EF4-FFF2-40B4-BE49-F238E27FC236}">
                <a16:creationId xmlns:a16="http://schemas.microsoft.com/office/drawing/2014/main" id="{FF5FC9C6-C3BE-4B9C-9AA1-BE17B4FE4852}"/>
              </a:ext>
            </a:extLst>
          </p:cNvPr>
          <p:cNvSpPr/>
          <p:nvPr/>
        </p:nvSpPr>
        <p:spPr>
          <a:xfrm>
            <a:off x="4659355" y="4148455"/>
            <a:ext cx="2758613" cy="24495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highlight>
                  <a:srgbClr val="C0C0C0"/>
                </a:highlight>
              </a:rPr>
              <a:t>DELAY</a:t>
            </a:r>
          </a:p>
        </p:txBody>
      </p:sp>
      <p:sp>
        <p:nvSpPr>
          <p:cNvPr id="87" name="Rectangle: Rounded Corners 86">
            <a:extLst>
              <a:ext uri="{FF2B5EF4-FFF2-40B4-BE49-F238E27FC236}">
                <a16:creationId xmlns:a16="http://schemas.microsoft.com/office/drawing/2014/main" id="{54C49663-E240-4A33-BC3E-E670B1FE9A3F}"/>
              </a:ext>
            </a:extLst>
          </p:cNvPr>
          <p:cNvSpPr/>
          <p:nvPr/>
        </p:nvSpPr>
        <p:spPr>
          <a:xfrm>
            <a:off x="4661493" y="2076807"/>
            <a:ext cx="1113733" cy="46580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solidFill>
                  <a:schemeClr val="tx1"/>
                </a:solidFill>
              </a:rPr>
              <a:t>Ө</a:t>
            </a:r>
            <a:r>
              <a:rPr lang="en-US">
                <a:solidFill>
                  <a:schemeClr val="tx1"/>
                </a:solidFill>
              </a:rPr>
              <a:t>’</a:t>
            </a:r>
            <a:r>
              <a:rPr lang="en-US" baseline="-25000">
                <a:solidFill>
                  <a:schemeClr val="tx1"/>
                </a:solidFill>
                <a:cs typeface="Calibri"/>
              </a:rPr>
              <a:t>3</a:t>
            </a:r>
          </a:p>
        </p:txBody>
      </p:sp>
      <p:sp>
        <p:nvSpPr>
          <p:cNvPr id="88" name="Rectangle: Rounded Corners 87">
            <a:extLst>
              <a:ext uri="{FF2B5EF4-FFF2-40B4-BE49-F238E27FC236}">
                <a16:creationId xmlns:a16="http://schemas.microsoft.com/office/drawing/2014/main" id="{F8E3CBE5-B3E2-4771-A930-4C99ADB64864}"/>
              </a:ext>
            </a:extLst>
          </p:cNvPr>
          <p:cNvSpPr/>
          <p:nvPr/>
        </p:nvSpPr>
        <p:spPr>
          <a:xfrm>
            <a:off x="5797228" y="2564196"/>
            <a:ext cx="1113733" cy="46580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solidFill>
                  <a:schemeClr val="tx1"/>
                </a:solidFill>
              </a:rPr>
              <a:t>Ө</a:t>
            </a:r>
            <a:r>
              <a:rPr lang="en-US">
                <a:solidFill>
                  <a:schemeClr val="tx1"/>
                </a:solidFill>
              </a:rPr>
              <a:t>’</a:t>
            </a:r>
            <a:r>
              <a:rPr lang="en-US" baseline="-25000">
                <a:solidFill>
                  <a:schemeClr val="tx1"/>
                </a:solidFill>
                <a:cs typeface="Calibri"/>
              </a:rPr>
              <a:t>2</a:t>
            </a:r>
          </a:p>
        </p:txBody>
      </p:sp>
      <p:sp>
        <p:nvSpPr>
          <p:cNvPr id="89" name="Rectangle: Rounded Corners 88">
            <a:extLst>
              <a:ext uri="{FF2B5EF4-FFF2-40B4-BE49-F238E27FC236}">
                <a16:creationId xmlns:a16="http://schemas.microsoft.com/office/drawing/2014/main" id="{AE347A6B-4002-4778-8284-BBDB4FBFADD5}"/>
              </a:ext>
            </a:extLst>
          </p:cNvPr>
          <p:cNvSpPr/>
          <p:nvPr/>
        </p:nvSpPr>
        <p:spPr>
          <a:xfrm>
            <a:off x="6927256" y="3051356"/>
            <a:ext cx="540380" cy="47861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solidFill>
                  <a:schemeClr val="tx1"/>
                </a:solidFill>
              </a:rPr>
              <a:t>Ө</a:t>
            </a:r>
            <a:r>
              <a:rPr lang="en-US">
                <a:solidFill>
                  <a:schemeClr val="tx1"/>
                </a:solidFill>
              </a:rPr>
              <a:t>’</a:t>
            </a:r>
            <a:r>
              <a:rPr lang="en-US" baseline="-25000">
                <a:solidFill>
                  <a:schemeClr val="tx1"/>
                </a:solidFill>
                <a:cs typeface="Calibri"/>
              </a:rPr>
              <a:t>1</a:t>
            </a:r>
          </a:p>
        </p:txBody>
      </p:sp>
      <p:cxnSp>
        <p:nvCxnSpPr>
          <p:cNvPr id="90" name="Straight Connector 89">
            <a:extLst>
              <a:ext uri="{FF2B5EF4-FFF2-40B4-BE49-F238E27FC236}">
                <a16:creationId xmlns:a16="http://schemas.microsoft.com/office/drawing/2014/main" id="{30B17B4A-104B-42D9-A12D-8DD28331F31C}"/>
              </a:ext>
            </a:extLst>
          </p:cNvPr>
          <p:cNvCxnSpPr>
            <a:cxnSpLocks/>
          </p:cNvCxnSpPr>
          <p:nvPr/>
        </p:nvCxnSpPr>
        <p:spPr>
          <a:xfrm flipV="1">
            <a:off x="8592493" y="1308100"/>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1" name="Straight Connector 90">
            <a:extLst>
              <a:ext uri="{FF2B5EF4-FFF2-40B4-BE49-F238E27FC236}">
                <a16:creationId xmlns:a16="http://schemas.microsoft.com/office/drawing/2014/main" id="{AC66CFBD-26AE-45D8-8ED3-FCFC1499A2D5}"/>
              </a:ext>
            </a:extLst>
          </p:cNvPr>
          <p:cNvCxnSpPr>
            <a:cxnSpLocks/>
          </p:cNvCxnSpPr>
          <p:nvPr/>
        </p:nvCxnSpPr>
        <p:spPr>
          <a:xfrm flipV="1">
            <a:off x="8043145" y="1316961"/>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2" name="Straight Connector 91">
            <a:extLst>
              <a:ext uri="{FF2B5EF4-FFF2-40B4-BE49-F238E27FC236}">
                <a16:creationId xmlns:a16="http://schemas.microsoft.com/office/drawing/2014/main" id="{DC8AF9DB-84F4-41B6-A836-B81377B7BEA7}"/>
              </a:ext>
            </a:extLst>
          </p:cNvPr>
          <p:cNvCxnSpPr>
            <a:cxnSpLocks/>
          </p:cNvCxnSpPr>
          <p:nvPr/>
        </p:nvCxnSpPr>
        <p:spPr>
          <a:xfrm flipV="1">
            <a:off x="2552694" y="2549552"/>
            <a:ext cx="6466903" cy="8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BC22D36-795E-4B59-817A-890A6B3629F9}"/>
              </a:ext>
            </a:extLst>
          </p:cNvPr>
          <p:cNvCxnSpPr>
            <a:cxnSpLocks/>
          </p:cNvCxnSpPr>
          <p:nvPr/>
        </p:nvCxnSpPr>
        <p:spPr>
          <a:xfrm>
            <a:off x="2552694" y="2073421"/>
            <a:ext cx="6466903" cy="6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E9ACE19-3068-482D-A576-D0F6177950AB}"/>
              </a:ext>
            </a:extLst>
          </p:cNvPr>
          <p:cNvCxnSpPr>
            <a:cxnSpLocks/>
          </p:cNvCxnSpPr>
          <p:nvPr/>
        </p:nvCxnSpPr>
        <p:spPr>
          <a:xfrm>
            <a:off x="2551172" y="3042346"/>
            <a:ext cx="6468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4F9CA42-FFB4-4A50-9C07-82E1FC80EDF5}"/>
              </a:ext>
            </a:extLst>
          </p:cNvPr>
          <p:cNvCxnSpPr>
            <a:cxnSpLocks/>
          </p:cNvCxnSpPr>
          <p:nvPr/>
        </p:nvCxnSpPr>
        <p:spPr>
          <a:xfrm>
            <a:off x="2550540" y="3536040"/>
            <a:ext cx="6469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0510E06-122B-4BAF-8843-1F48A623A8DB}"/>
              </a:ext>
            </a:extLst>
          </p:cNvPr>
          <p:cNvCxnSpPr>
            <a:cxnSpLocks/>
          </p:cNvCxnSpPr>
          <p:nvPr/>
        </p:nvCxnSpPr>
        <p:spPr>
          <a:xfrm flipV="1">
            <a:off x="2562224" y="4007178"/>
            <a:ext cx="6457373" cy="4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B497E3A-A655-4399-8D34-26720A5A6538}"/>
              </a:ext>
            </a:extLst>
          </p:cNvPr>
          <p:cNvCxnSpPr>
            <a:cxnSpLocks/>
          </p:cNvCxnSpPr>
          <p:nvPr/>
        </p:nvCxnSpPr>
        <p:spPr>
          <a:xfrm>
            <a:off x="2562224" y="4514196"/>
            <a:ext cx="64573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139B7150-3B3E-44A4-AB20-62AA8141B7B0}"/>
              </a:ext>
            </a:extLst>
          </p:cNvPr>
          <p:cNvSpPr txBox="1"/>
          <p:nvPr/>
        </p:nvSpPr>
        <p:spPr>
          <a:xfrm>
            <a:off x="2962543" y="1643817"/>
            <a:ext cx="6057047" cy="369332"/>
          </a:xfrm>
          <a:prstGeom prst="rect">
            <a:avLst/>
          </a:prstGeom>
          <a:noFill/>
        </p:spPr>
        <p:txBody>
          <a:bodyPr wrap="square" rtlCol="0" anchor="t">
            <a:spAutoFit/>
          </a:bodyPr>
          <a:lstStyle/>
          <a:p>
            <a:r>
              <a:rPr lang="en-US"/>
              <a:t>   1        2         3         4        5         6         7        8        9       10</a:t>
            </a:r>
          </a:p>
        </p:txBody>
      </p:sp>
      <p:sp>
        <p:nvSpPr>
          <p:cNvPr id="99" name="Rectangle 98">
            <a:extLst>
              <a:ext uri="{FF2B5EF4-FFF2-40B4-BE49-F238E27FC236}">
                <a16:creationId xmlns:a16="http://schemas.microsoft.com/office/drawing/2014/main" id="{D20BEF71-DA36-4A20-AFE0-3EEBAE98D535}"/>
              </a:ext>
            </a:extLst>
          </p:cNvPr>
          <p:cNvSpPr/>
          <p:nvPr/>
        </p:nvSpPr>
        <p:spPr>
          <a:xfrm>
            <a:off x="2590800" y="1279524"/>
            <a:ext cx="6389472" cy="364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Timeline </a:t>
            </a:r>
          </a:p>
        </p:txBody>
      </p:sp>
      <p:sp>
        <p:nvSpPr>
          <p:cNvPr id="100" name="Rectangle 99">
            <a:extLst>
              <a:ext uri="{FF2B5EF4-FFF2-40B4-BE49-F238E27FC236}">
                <a16:creationId xmlns:a16="http://schemas.microsoft.com/office/drawing/2014/main" id="{7D314E46-6EDE-4537-943C-401362D13E95}"/>
              </a:ext>
            </a:extLst>
          </p:cNvPr>
          <p:cNvSpPr/>
          <p:nvPr/>
        </p:nvSpPr>
        <p:spPr>
          <a:xfrm>
            <a:off x="7517298" y="4542439"/>
            <a:ext cx="1634282" cy="667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Forward Propagation</a:t>
            </a:r>
          </a:p>
        </p:txBody>
      </p:sp>
      <p:sp>
        <p:nvSpPr>
          <p:cNvPr id="101" name="Rectangle: Rounded Corners 100">
            <a:extLst>
              <a:ext uri="{FF2B5EF4-FFF2-40B4-BE49-F238E27FC236}">
                <a16:creationId xmlns:a16="http://schemas.microsoft.com/office/drawing/2014/main" id="{0F96410A-6FFD-4C5D-A955-83BA89094A7B}"/>
              </a:ext>
            </a:extLst>
          </p:cNvPr>
          <p:cNvSpPr/>
          <p:nvPr/>
        </p:nvSpPr>
        <p:spPr>
          <a:xfrm>
            <a:off x="3379813" y="5335968"/>
            <a:ext cx="227611" cy="23439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9A731757-6F35-441A-B712-05FA6B5C51F6}"/>
              </a:ext>
            </a:extLst>
          </p:cNvPr>
          <p:cNvSpPr/>
          <p:nvPr/>
        </p:nvSpPr>
        <p:spPr>
          <a:xfrm>
            <a:off x="6002334" y="5333723"/>
            <a:ext cx="227611" cy="2343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03145CD1-4C34-49E1-BC31-A6EE5E4F4F21}"/>
              </a:ext>
            </a:extLst>
          </p:cNvPr>
          <p:cNvSpPr txBox="1"/>
          <p:nvPr/>
        </p:nvSpPr>
        <p:spPr>
          <a:xfrm>
            <a:off x="3577688" y="5272043"/>
            <a:ext cx="2283189" cy="369332"/>
          </a:xfrm>
          <a:prstGeom prst="rect">
            <a:avLst/>
          </a:prstGeom>
          <a:noFill/>
        </p:spPr>
        <p:txBody>
          <a:bodyPr wrap="none" rtlCol="0">
            <a:spAutoFit/>
          </a:bodyPr>
          <a:lstStyle/>
          <a:p>
            <a:r>
              <a:rPr lang="en-US" dirty="0"/>
              <a:t>Backward Propagation</a:t>
            </a:r>
          </a:p>
        </p:txBody>
      </p:sp>
      <p:sp>
        <p:nvSpPr>
          <p:cNvPr id="104" name="TextBox 103">
            <a:extLst>
              <a:ext uri="{FF2B5EF4-FFF2-40B4-BE49-F238E27FC236}">
                <a16:creationId xmlns:a16="http://schemas.microsoft.com/office/drawing/2014/main" id="{9DAE705A-0656-4DDE-B9DA-E697D18B08EB}"/>
              </a:ext>
            </a:extLst>
          </p:cNvPr>
          <p:cNvSpPr txBox="1"/>
          <p:nvPr/>
        </p:nvSpPr>
        <p:spPr>
          <a:xfrm>
            <a:off x="6229945" y="5289101"/>
            <a:ext cx="2151423" cy="369332"/>
          </a:xfrm>
          <a:prstGeom prst="rect">
            <a:avLst/>
          </a:prstGeom>
          <a:noFill/>
        </p:spPr>
        <p:txBody>
          <a:bodyPr wrap="none" rtlCol="0">
            <a:spAutoFit/>
          </a:bodyPr>
          <a:lstStyle/>
          <a:p>
            <a:r>
              <a:rPr lang="en-US" dirty="0"/>
              <a:t>Forward Propagation</a:t>
            </a:r>
          </a:p>
        </p:txBody>
      </p:sp>
      <p:sp>
        <p:nvSpPr>
          <p:cNvPr id="105" name="Rectangle: Rounded Corners 104">
            <a:extLst>
              <a:ext uri="{FF2B5EF4-FFF2-40B4-BE49-F238E27FC236}">
                <a16:creationId xmlns:a16="http://schemas.microsoft.com/office/drawing/2014/main" id="{F0DA297B-F615-487B-AC4A-2C997D41943A}"/>
              </a:ext>
            </a:extLst>
          </p:cNvPr>
          <p:cNvSpPr/>
          <p:nvPr/>
        </p:nvSpPr>
        <p:spPr>
          <a:xfrm>
            <a:off x="3379359" y="5798002"/>
            <a:ext cx="227611" cy="23439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Rounded Corners 105">
            <a:extLst>
              <a:ext uri="{FF2B5EF4-FFF2-40B4-BE49-F238E27FC236}">
                <a16:creationId xmlns:a16="http://schemas.microsoft.com/office/drawing/2014/main" id="{F2001132-57A6-422A-8339-3B5EAC125FA9}"/>
              </a:ext>
            </a:extLst>
          </p:cNvPr>
          <p:cNvSpPr/>
          <p:nvPr/>
        </p:nvSpPr>
        <p:spPr>
          <a:xfrm>
            <a:off x="6001880" y="5795757"/>
            <a:ext cx="227611" cy="23439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08340C9F-AA28-4249-84A4-BFA0AEE3A68E}"/>
              </a:ext>
            </a:extLst>
          </p:cNvPr>
          <p:cNvSpPr txBox="1"/>
          <p:nvPr/>
        </p:nvSpPr>
        <p:spPr>
          <a:xfrm>
            <a:off x="3577234" y="5734077"/>
            <a:ext cx="1610890" cy="369332"/>
          </a:xfrm>
          <a:prstGeom prst="rect">
            <a:avLst/>
          </a:prstGeom>
          <a:noFill/>
        </p:spPr>
        <p:txBody>
          <a:bodyPr wrap="none" rtlCol="0">
            <a:spAutoFit/>
          </a:bodyPr>
          <a:lstStyle/>
          <a:p>
            <a:r>
              <a:rPr lang="en-US" dirty="0"/>
              <a:t>Send Gradients</a:t>
            </a:r>
          </a:p>
        </p:txBody>
      </p:sp>
      <p:sp>
        <p:nvSpPr>
          <p:cNvPr id="108" name="TextBox 107">
            <a:extLst>
              <a:ext uri="{FF2B5EF4-FFF2-40B4-BE49-F238E27FC236}">
                <a16:creationId xmlns:a16="http://schemas.microsoft.com/office/drawing/2014/main" id="{848782F4-2870-41BC-960D-141C5DC5C346}"/>
              </a:ext>
            </a:extLst>
          </p:cNvPr>
          <p:cNvSpPr txBox="1"/>
          <p:nvPr/>
        </p:nvSpPr>
        <p:spPr>
          <a:xfrm>
            <a:off x="6229491" y="5751135"/>
            <a:ext cx="2022092" cy="369332"/>
          </a:xfrm>
          <a:prstGeom prst="rect">
            <a:avLst/>
          </a:prstGeom>
          <a:noFill/>
        </p:spPr>
        <p:txBody>
          <a:bodyPr wrap="none" rtlCol="0">
            <a:spAutoFit/>
          </a:bodyPr>
          <a:lstStyle/>
          <a:p>
            <a:r>
              <a:rPr lang="en-US" dirty="0"/>
              <a:t>Receive Parameters</a:t>
            </a:r>
          </a:p>
        </p:txBody>
      </p:sp>
    </p:spTree>
    <p:extLst>
      <p:ext uri="{BB962C8B-B14F-4D97-AF65-F5344CB8AC3E}">
        <p14:creationId xmlns:p14="http://schemas.microsoft.com/office/powerpoint/2010/main" val="34987034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208A-5239-443D-A2BE-A7E664B6F04D}"/>
              </a:ext>
            </a:extLst>
          </p:cNvPr>
          <p:cNvSpPr>
            <a:spLocks noGrp="1"/>
          </p:cNvSpPr>
          <p:nvPr>
            <p:ph type="title"/>
          </p:nvPr>
        </p:nvSpPr>
        <p:spPr/>
        <p:txBody>
          <a:bodyPr/>
          <a:lstStyle/>
          <a:p>
            <a:r>
              <a:rPr lang="en-US" dirty="0"/>
              <a:t>Communication Dependency</a:t>
            </a:r>
            <a:endParaRPr lang="en-CA" dirty="0"/>
          </a:p>
        </p:txBody>
      </p:sp>
      <p:sp>
        <p:nvSpPr>
          <p:cNvPr id="4" name="Slide Number Placeholder 3">
            <a:extLst>
              <a:ext uri="{FF2B5EF4-FFF2-40B4-BE49-F238E27FC236}">
                <a16:creationId xmlns:a16="http://schemas.microsoft.com/office/drawing/2014/main" id="{F093CFE0-E791-419E-9CDC-3E38979F35A6}"/>
              </a:ext>
            </a:extLst>
          </p:cNvPr>
          <p:cNvSpPr>
            <a:spLocks noGrp="1"/>
          </p:cNvSpPr>
          <p:nvPr>
            <p:ph type="sldNum" sz="quarter" idx="12"/>
          </p:nvPr>
        </p:nvSpPr>
        <p:spPr/>
        <p:txBody>
          <a:bodyPr/>
          <a:lstStyle/>
          <a:p>
            <a:fld id="{323594FA-E141-4234-AE05-360401972BE7}" type="slidenum">
              <a:rPr lang="en-US" altLang="en-US" smtClean="0"/>
              <a:pPr/>
              <a:t>67</a:t>
            </a:fld>
            <a:endParaRPr lang="en-US" altLang="en-US" dirty="0"/>
          </a:p>
        </p:txBody>
      </p:sp>
      <p:pic>
        <p:nvPicPr>
          <p:cNvPr id="5" name="Picture 4">
            <a:extLst>
              <a:ext uri="{FF2B5EF4-FFF2-40B4-BE49-F238E27FC236}">
                <a16:creationId xmlns:a16="http://schemas.microsoft.com/office/drawing/2014/main" id="{D415572D-E8FB-430B-BE8D-3E0CF3CC78AB}"/>
              </a:ext>
            </a:extLst>
          </p:cNvPr>
          <p:cNvPicPr>
            <a:picLocks noChangeAspect="1"/>
          </p:cNvPicPr>
          <p:nvPr/>
        </p:nvPicPr>
        <p:blipFill>
          <a:blip r:embed="rId2"/>
          <a:stretch>
            <a:fillRect/>
          </a:stretch>
        </p:blipFill>
        <p:spPr>
          <a:xfrm>
            <a:off x="1524000" y="1828800"/>
            <a:ext cx="8928001" cy="4620001"/>
          </a:xfrm>
          <a:prstGeom prst="rect">
            <a:avLst/>
          </a:prstGeom>
        </p:spPr>
      </p:pic>
    </p:spTree>
    <p:extLst>
      <p:ext uri="{BB962C8B-B14F-4D97-AF65-F5344CB8AC3E}">
        <p14:creationId xmlns:p14="http://schemas.microsoft.com/office/powerpoint/2010/main" val="3763420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B298-A3AD-43A6-A135-0503862F97F7}"/>
              </a:ext>
            </a:extLst>
          </p:cNvPr>
          <p:cNvSpPr>
            <a:spLocks noGrp="1"/>
          </p:cNvSpPr>
          <p:nvPr>
            <p:ph type="title"/>
          </p:nvPr>
        </p:nvSpPr>
        <p:spPr/>
        <p:txBody>
          <a:bodyPr>
            <a:normAutofit/>
          </a:bodyPr>
          <a:lstStyle/>
          <a:p>
            <a:r>
              <a:rPr lang="en-CA" dirty="0"/>
              <a:t>Priority-based Parameter Propagation</a:t>
            </a:r>
          </a:p>
        </p:txBody>
      </p:sp>
      <p:sp>
        <p:nvSpPr>
          <p:cNvPr id="4" name="Slide Number Placeholder 3">
            <a:extLst>
              <a:ext uri="{FF2B5EF4-FFF2-40B4-BE49-F238E27FC236}">
                <a16:creationId xmlns:a16="http://schemas.microsoft.com/office/drawing/2014/main" id="{8F284295-6DAA-4D9D-8ECE-B17F8D4F9CD8}"/>
              </a:ext>
            </a:extLst>
          </p:cNvPr>
          <p:cNvSpPr>
            <a:spLocks noGrp="1"/>
          </p:cNvSpPr>
          <p:nvPr>
            <p:ph type="sldNum" sz="quarter" idx="12"/>
          </p:nvPr>
        </p:nvSpPr>
        <p:spPr/>
        <p:txBody>
          <a:bodyPr/>
          <a:lstStyle/>
          <a:p>
            <a:fld id="{323594FA-E141-4234-AE05-360401972BE7}" type="slidenum">
              <a:rPr lang="en-US" altLang="en-US" smtClean="0"/>
              <a:pPr/>
              <a:t>68</a:t>
            </a:fld>
            <a:endParaRPr lang="en-US" altLang="en-US" dirty="0"/>
          </a:p>
        </p:txBody>
      </p:sp>
      <p:cxnSp>
        <p:nvCxnSpPr>
          <p:cNvPr id="6" name="Straight Connector 5">
            <a:extLst>
              <a:ext uri="{FF2B5EF4-FFF2-40B4-BE49-F238E27FC236}">
                <a16:creationId xmlns:a16="http://schemas.microsoft.com/office/drawing/2014/main" id="{731DD73F-253C-481C-9313-447405721131}"/>
              </a:ext>
            </a:extLst>
          </p:cNvPr>
          <p:cNvCxnSpPr>
            <a:cxnSpLocks/>
          </p:cNvCxnSpPr>
          <p:nvPr/>
        </p:nvCxnSpPr>
        <p:spPr>
          <a:xfrm flipV="1">
            <a:off x="7877212" y="1514996"/>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Connector 6">
            <a:extLst>
              <a:ext uri="{FF2B5EF4-FFF2-40B4-BE49-F238E27FC236}">
                <a16:creationId xmlns:a16="http://schemas.microsoft.com/office/drawing/2014/main" id="{EA7CF502-E141-4194-BBD1-ECB21D14742F}"/>
              </a:ext>
            </a:extLst>
          </p:cNvPr>
          <p:cNvCxnSpPr>
            <a:cxnSpLocks/>
          </p:cNvCxnSpPr>
          <p:nvPr/>
        </p:nvCxnSpPr>
        <p:spPr>
          <a:xfrm>
            <a:off x="2962270" y="2771222"/>
            <a:ext cx="52718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0C08DE8-B0F6-45BC-A004-4D593717CA38}"/>
              </a:ext>
            </a:extLst>
          </p:cNvPr>
          <p:cNvCxnSpPr>
            <a:cxnSpLocks/>
          </p:cNvCxnSpPr>
          <p:nvPr/>
        </p:nvCxnSpPr>
        <p:spPr>
          <a:xfrm>
            <a:off x="2962270" y="2286759"/>
            <a:ext cx="525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262D4F-8F5C-4C35-B58D-2A40C3E2AD9C}"/>
              </a:ext>
            </a:extLst>
          </p:cNvPr>
          <p:cNvCxnSpPr>
            <a:cxnSpLocks/>
          </p:cNvCxnSpPr>
          <p:nvPr/>
        </p:nvCxnSpPr>
        <p:spPr>
          <a:xfrm flipV="1">
            <a:off x="3346518" y="1492862"/>
            <a:ext cx="0" cy="3840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2AE5DC-43A2-409D-9734-C8DCD2FC410E}"/>
              </a:ext>
            </a:extLst>
          </p:cNvPr>
          <p:cNvCxnSpPr>
            <a:cxnSpLocks/>
          </p:cNvCxnSpPr>
          <p:nvPr/>
        </p:nvCxnSpPr>
        <p:spPr>
          <a:xfrm flipV="1">
            <a:off x="3918018" y="1523857"/>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414DCB0C-7A5D-49EC-8BFE-BFAA53FB2ED1}"/>
              </a:ext>
            </a:extLst>
          </p:cNvPr>
          <p:cNvCxnSpPr>
            <a:cxnSpLocks/>
          </p:cNvCxnSpPr>
          <p:nvPr/>
        </p:nvCxnSpPr>
        <p:spPr>
          <a:xfrm flipV="1">
            <a:off x="4488759" y="1523857"/>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E1DC2915-36F3-4F1C-A74E-7F3D3EAE06DC}"/>
              </a:ext>
            </a:extLst>
          </p:cNvPr>
          <p:cNvCxnSpPr>
            <a:cxnSpLocks/>
          </p:cNvCxnSpPr>
          <p:nvPr/>
        </p:nvCxnSpPr>
        <p:spPr>
          <a:xfrm flipV="1">
            <a:off x="5046948" y="1521438"/>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CDA1CE2D-CDFE-44AE-AE29-6BA541BD5CC1}"/>
              </a:ext>
            </a:extLst>
          </p:cNvPr>
          <p:cNvCxnSpPr>
            <a:cxnSpLocks/>
          </p:cNvCxnSpPr>
          <p:nvPr/>
        </p:nvCxnSpPr>
        <p:spPr>
          <a:xfrm flipV="1">
            <a:off x="5629576" y="1523857"/>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39B9745D-4D80-4EE3-852A-3EB5192C7356}"/>
              </a:ext>
            </a:extLst>
          </p:cNvPr>
          <p:cNvCxnSpPr>
            <a:cxnSpLocks/>
          </p:cNvCxnSpPr>
          <p:nvPr/>
        </p:nvCxnSpPr>
        <p:spPr>
          <a:xfrm flipV="1">
            <a:off x="6187718" y="1523857"/>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F5CCA1E9-0252-467C-A6F8-59B2C94F7F77}"/>
              </a:ext>
            </a:extLst>
          </p:cNvPr>
          <p:cNvCxnSpPr>
            <a:cxnSpLocks/>
          </p:cNvCxnSpPr>
          <p:nvPr/>
        </p:nvCxnSpPr>
        <p:spPr>
          <a:xfrm flipV="1">
            <a:off x="6757791" y="1523857"/>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F217D675-AC13-49EE-BF69-328642B2A700}"/>
              </a:ext>
            </a:extLst>
          </p:cNvPr>
          <p:cNvCxnSpPr>
            <a:cxnSpLocks/>
          </p:cNvCxnSpPr>
          <p:nvPr/>
        </p:nvCxnSpPr>
        <p:spPr>
          <a:xfrm flipV="1">
            <a:off x="7327864" y="1523857"/>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Rectangle 16">
            <a:extLst>
              <a:ext uri="{FF2B5EF4-FFF2-40B4-BE49-F238E27FC236}">
                <a16:creationId xmlns:a16="http://schemas.microsoft.com/office/drawing/2014/main" id="{3C280B29-DA64-4401-AA0A-913037FFB293}"/>
              </a:ext>
            </a:extLst>
          </p:cNvPr>
          <p:cNvSpPr/>
          <p:nvPr/>
        </p:nvSpPr>
        <p:spPr>
          <a:xfrm>
            <a:off x="3400257" y="4742811"/>
            <a:ext cx="1630206" cy="667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Backward Propagation</a:t>
            </a:r>
          </a:p>
        </p:txBody>
      </p:sp>
      <p:sp>
        <p:nvSpPr>
          <p:cNvPr id="18" name="Rectangle 17">
            <a:extLst>
              <a:ext uri="{FF2B5EF4-FFF2-40B4-BE49-F238E27FC236}">
                <a16:creationId xmlns:a16="http://schemas.microsoft.com/office/drawing/2014/main" id="{F9112EBE-2647-451D-9C30-BB322CC3EAED}"/>
              </a:ext>
            </a:extLst>
          </p:cNvPr>
          <p:cNvSpPr/>
          <p:nvPr/>
        </p:nvSpPr>
        <p:spPr>
          <a:xfrm>
            <a:off x="6256419" y="4741716"/>
            <a:ext cx="1523328" cy="667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Forward Propagation</a:t>
            </a:r>
          </a:p>
        </p:txBody>
      </p:sp>
      <p:sp>
        <p:nvSpPr>
          <p:cNvPr id="19" name="Rectangle: Rounded Corners 18">
            <a:extLst>
              <a:ext uri="{FF2B5EF4-FFF2-40B4-BE49-F238E27FC236}">
                <a16:creationId xmlns:a16="http://schemas.microsoft.com/office/drawing/2014/main" id="{3D14D50A-FB1C-4259-A085-61BDD59891F7}"/>
              </a:ext>
            </a:extLst>
          </p:cNvPr>
          <p:cNvSpPr/>
          <p:nvPr/>
        </p:nvSpPr>
        <p:spPr>
          <a:xfrm>
            <a:off x="3362361" y="4233839"/>
            <a:ext cx="540380" cy="4844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L3</a:t>
            </a:r>
            <a:endParaRPr lang="en-US">
              <a:solidFill>
                <a:schemeClr val="tx1"/>
              </a:solidFill>
            </a:endParaRPr>
          </a:p>
        </p:txBody>
      </p:sp>
      <p:cxnSp>
        <p:nvCxnSpPr>
          <p:cNvPr id="20" name="Straight Connector 19">
            <a:extLst>
              <a:ext uri="{FF2B5EF4-FFF2-40B4-BE49-F238E27FC236}">
                <a16:creationId xmlns:a16="http://schemas.microsoft.com/office/drawing/2014/main" id="{956ADE7E-5D9E-4D26-A3A8-2D55BB69A8D6}"/>
              </a:ext>
            </a:extLst>
          </p:cNvPr>
          <p:cNvCxnSpPr>
            <a:cxnSpLocks/>
          </p:cNvCxnSpPr>
          <p:nvPr/>
        </p:nvCxnSpPr>
        <p:spPr>
          <a:xfrm>
            <a:off x="2960748" y="3255684"/>
            <a:ext cx="52718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FA789C-8258-4FD0-92B7-9A91A0174FD2}"/>
              </a:ext>
            </a:extLst>
          </p:cNvPr>
          <p:cNvCxnSpPr>
            <a:cxnSpLocks/>
          </p:cNvCxnSpPr>
          <p:nvPr/>
        </p:nvCxnSpPr>
        <p:spPr>
          <a:xfrm>
            <a:off x="2960116" y="3749378"/>
            <a:ext cx="52718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A7ECEB1-4451-44BD-8596-AD4F31B85386}"/>
              </a:ext>
            </a:extLst>
          </p:cNvPr>
          <p:cNvCxnSpPr>
            <a:cxnSpLocks/>
          </p:cNvCxnSpPr>
          <p:nvPr/>
        </p:nvCxnSpPr>
        <p:spPr>
          <a:xfrm>
            <a:off x="2971800" y="4224608"/>
            <a:ext cx="52718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75A3869-8F81-4010-810C-A4226D07910E}"/>
              </a:ext>
            </a:extLst>
          </p:cNvPr>
          <p:cNvCxnSpPr>
            <a:cxnSpLocks/>
          </p:cNvCxnSpPr>
          <p:nvPr/>
        </p:nvCxnSpPr>
        <p:spPr>
          <a:xfrm>
            <a:off x="2971800" y="4727534"/>
            <a:ext cx="52718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9FB16A1-AEE6-4BD8-B68A-A4393C00A0F7}"/>
              </a:ext>
            </a:extLst>
          </p:cNvPr>
          <p:cNvSpPr txBox="1"/>
          <p:nvPr/>
        </p:nvSpPr>
        <p:spPr>
          <a:xfrm>
            <a:off x="2960116" y="2360080"/>
            <a:ext cx="485772" cy="369332"/>
          </a:xfrm>
          <a:prstGeom prst="rect">
            <a:avLst/>
          </a:prstGeom>
          <a:noFill/>
        </p:spPr>
        <p:txBody>
          <a:bodyPr wrap="square" rtlCol="0">
            <a:spAutoFit/>
          </a:bodyPr>
          <a:lstStyle/>
          <a:p>
            <a:r>
              <a:rPr lang="en-US"/>
              <a:t>L3</a:t>
            </a:r>
          </a:p>
        </p:txBody>
      </p:sp>
      <p:sp>
        <p:nvSpPr>
          <p:cNvPr id="25" name="TextBox 24">
            <a:extLst>
              <a:ext uri="{FF2B5EF4-FFF2-40B4-BE49-F238E27FC236}">
                <a16:creationId xmlns:a16="http://schemas.microsoft.com/office/drawing/2014/main" id="{2A6B19F1-887F-45D1-8990-4191976F1407}"/>
              </a:ext>
            </a:extLst>
          </p:cNvPr>
          <p:cNvSpPr txBox="1"/>
          <p:nvPr/>
        </p:nvSpPr>
        <p:spPr>
          <a:xfrm>
            <a:off x="2960116" y="2838570"/>
            <a:ext cx="485772" cy="369332"/>
          </a:xfrm>
          <a:prstGeom prst="rect">
            <a:avLst/>
          </a:prstGeom>
          <a:noFill/>
        </p:spPr>
        <p:txBody>
          <a:bodyPr wrap="square" rtlCol="0">
            <a:spAutoFit/>
          </a:bodyPr>
          <a:lstStyle/>
          <a:p>
            <a:r>
              <a:rPr lang="en-US"/>
              <a:t>L2</a:t>
            </a:r>
          </a:p>
        </p:txBody>
      </p:sp>
      <p:sp>
        <p:nvSpPr>
          <p:cNvPr id="26" name="TextBox 25">
            <a:extLst>
              <a:ext uri="{FF2B5EF4-FFF2-40B4-BE49-F238E27FC236}">
                <a16:creationId xmlns:a16="http://schemas.microsoft.com/office/drawing/2014/main" id="{7101A113-761B-4C02-A078-5F4B53AE2446}"/>
              </a:ext>
            </a:extLst>
          </p:cNvPr>
          <p:cNvSpPr txBox="1"/>
          <p:nvPr/>
        </p:nvSpPr>
        <p:spPr>
          <a:xfrm>
            <a:off x="2960116" y="3307291"/>
            <a:ext cx="485772" cy="369332"/>
          </a:xfrm>
          <a:prstGeom prst="rect">
            <a:avLst/>
          </a:prstGeom>
          <a:noFill/>
        </p:spPr>
        <p:txBody>
          <a:bodyPr wrap="square" rtlCol="0">
            <a:spAutoFit/>
          </a:bodyPr>
          <a:lstStyle/>
          <a:p>
            <a:r>
              <a:rPr lang="en-US"/>
              <a:t>L1</a:t>
            </a:r>
          </a:p>
        </p:txBody>
      </p:sp>
      <p:sp>
        <p:nvSpPr>
          <p:cNvPr id="27" name="Rectangle 26">
            <a:extLst>
              <a:ext uri="{FF2B5EF4-FFF2-40B4-BE49-F238E27FC236}">
                <a16:creationId xmlns:a16="http://schemas.microsoft.com/office/drawing/2014/main" id="{23953DBF-7A20-46C3-B6B5-D8486A19CB53}"/>
              </a:ext>
            </a:extLst>
          </p:cNvPr>
          <p:cNvSpPr/>
          <p:nvPr/>
        </p:nvSpPr>
        <p:spPr>
          <a:xfrm>
            <a:off x="2971800" y="1492862"/>
            <a:ext cx="5248270" cy="364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Timeline </a:t>
            </a:r>
          </a:p>
        </p:txBody>
      </p:sp>
      <p:sp>
        <p:nvSpPr>
          <p:cNvPr id="28" name="TextBox 27">
            <a:extLst>
              <a:ext uri="{FF2B5EF4-FFF2-40B4-BE49-F238E27FC236}">
                <a16:creationId xmlns:a16="http://schemas.microsoft.com/office/drawing/2014/main" id="{7620B894-47D4-400E-8C02-51A19F280EA3}"/>
              </a:ext>
            </a:extLst>
          </p:cNvPr>
          <p:cNvSpPr txBox="1"/>
          <p:nvPr/>
        </p:nvSpPr>
        <p:spPr>
          <a:xfrm>
            <a:off x="3372120" y="1857155"/>
            <a:ext cx="4847946" cy="369332"/>
          </a:xfrm>
          <a:prstGeom prst="rect">
            <a:avLst/>
          </a:prstGeom>
          <a:noFill/>
        </p:spPr>
        <p:txBody>
          <a:bodyPr wrap="square" rtlCol="0" anchor="t">
            <a:spAutoFit/>
          </a:bodyPr>
          <a:lstStyle/>
          <a:p>
            <a:r>
              <a:rPr lang="en-US"/>
              <a:t>   1        2         3         4        5         6         7        8</a:t>
            </a:r>
          </a:p>
        </p:txBody>
      </p:sp>
      <p:sp>
        <p:nvSpPr>
          <p:cNvPr id="29" name="Rectangle: Rounded Corners 28">
            <a:extLst>
              <a:ext uri="{FF2B5EF4-FFF2-40B4-BE49-F238E27FC236}">
                <a16:creationId xmlns:a16="http://schemas.microsoft.com/office/drawing/2014/main" id="{7FB99FF4-E36C-478D-971B-27942B4A447E}"/>
              </a:ext>
            </a:extLst>
          </p:cNvPr>
          <p:cNvSpPr/>
          <p:nvPr/>
        </p:nvSpPr>
        <p:spPr>
          <a:xfrm>
            <a:off x="3933357" y="4232102"/>
            <a:ext cx="540380" cy="4844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L2</a:t>
            </a:r>
            <a:endParaRPr lang="en-US">
              <a:solidFill>
                <a:schemeClr val="tx1"/>
              </a:solidFill>
            </a:endParaRPr>
          </a:p>
        </p:txBody>
      </p:sp>
      <p:sp>
        <p:nvSpPr>
          <p:cNvPr id="30" name="Rectangle: Rounded Corners 29">
            <a:extLst>
              <a:ext uri="{FF2B5EF4-FFF2-40B4-BE49-F238E27FC236}">
                <a16:creationId xmlns:a16="http://schemas.microsoft.com/office/drawing/2014/main" id="{530A7877-B9C4-4920-84AF-8D0D96EB03D9}"/>
              </a:ext>
            </a:extLst>
          </p:cNvPr>
          <p:cNvSpPr/>
          <p:nvPr/>
        </p:nvSpPr>
        <p:spPr>
          <a:xfrm>
            <a:off x="4504277" y="4232102"/>
            <a:ext cx="540380" cy="4844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L1</a:t>
            </a:r>
            <a:endParaRPr lang="en-US">
              <a:solidFill>
                <a:schemeClr val="tx1"/>
              </a:solidFill>
            </a:endParaRPr>
          </a:p>
        </p:txBody>
      </p:sp>
      <p:sp>
        <p:nvSpPr>
          <p:cNvPr id="31" name="Rectangle: Rounded Corners 30">
            <a:extLst>
              <a:ext uri="{FF2B5EF4-FFF2-40B4-BE49-F238E27FC236}">
                <a16:creationId xmlns:a16="http://schemas.microsoft.com/office/drawing/2014/main" id="{9E5E26AF-A250-459B-AAE5-A7573FE6524D}"/>
              </a:ext>
            </a:extLst>
          </p:cNvPr>
          <p:cNvSpPr/>
          <p:nvPr/>
        </p:nvSpPr>
        <p:spPr>
          <a:xfrm>
            <a:off x="6769614" y="4231344"/>
            <a:ext cx="540380" cy="4844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L2</a:t>
            </a:r>
            <a:endParaRPr lang="en-US">
              <a:solidFill>
                <a:schemeClr val="tx1"/>
              </a:solidFill>
            </a:endParaRPr>
          </a:p>
        </p:txBody>
      </p:sp>
      <p:sp>
        <p:nvSpPr>
          <p:cNvPr id="32" name="Rectangle: Rounded Corners 31">
            <a:extLst>
              <a:ext uri="{FF2B5EF4-FFF2-40B4-BE49-F238E27FC236}">
                <a16:creationId xmlns:a16="http://schemas.microsoft.com/office/drawing/2014/main" id="{561B9F49-FEAF-43DF-8D31-38702E47DB9A}"/>
              </a:ext>
            </a:extLst>
          </p:cNvPr>
          <p:cNvSpPr/>
          <p:nvPr/>
        </p:nvSpPr>
        <p:spPr>
          <a:xfrm>
            <a:off x="7336832" y="4235035"/>
            <a:ext cx="540380" cy="4844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L3</a:t>
            </a:r>
            <a:endParaRPr lang="en-US">
              <a:solidFill>
                <a:schemeClr val="tx1"/>
              </a:solidFill>
            </a:endParaRPr>
          </a:p>
        </p:txBody>
      </p:sp>
      <p:sp>
        <p:nvSpPr>
          <p:cNvPr id="33" name="Rectangle: Rounded Corners 32">
            <a:extLst>
              <a:ext uri="{FF2B5EF4-FFF2-40B4-BE49-F238E27FC236}">
                <a16:creationId xmlns:a16="http://schemas.microsoft.com/office/drawing/2014/main" id="{77A5DBEB-939C-4215-9E3C-080D3CDE25D1}"/>
              </a:ext>
            </a:extLst>
          </p:cNvPr>
          <p:cNvSpPr/>
          <p:nvPr/>
        </p:nvSpPr>
        <p:spPr>
          <a:xfrm>
            <a:off x="6194065" y="4235035"/>
            <a:ext cx="540380" cy="4844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L1</a:t>
            </a:r>
            <a:endParaRPr lang="en-US">
              <a:solidFill>
                <a:schemeClr val="tx1"/>
              </a:solidFill>
            </a:endParaRPr>
          </a:p>
        </p:txBody>
      </p:sp>
      <p:sp>
        <p:nvSpPr>
          <p:cNvPr id="34" name="Rectangle: Rounded Corners 33">
            <a:extLst>
              <a:ext uri="{FF2B5EF4-FFF2-40B4-BE49-F238E27FC236}">
                <a16:creationId xmlns:a16="http://schemas.microsoft.com/office/drawing/2014/main" id="{0B598921-44F4-4BE7-802B-087D85AC00F8}"/>
              </a:ext>
            </a:extLst>
          </p:cNvPr>
          <p:cNvSpPr/>
          <p:nvPr/>
        </p:nvSpPr>
        <p:spPr>
          <a:xfrm>
            <a:off x="3933860" y="2293002"/>
            <a:ext cx="540380" cy="4597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r>
              <a:rPr lang="en-US" baseline="-25000">
                <a:solidFill>
                  <a:schemeClr val="tx1"/>
                </a:solidFill>
                <a:cs typeface="Calibri"/>
              </a:rPr>
              <a:t>3</a:t>
            </a:r>
          </a:p>
        </p:txBody>
      </p:sp>
      <p:sp>
        <p:nvSpPr>
          <p:cNvPr id="35" name="Rectangle: Rounded Corners 34">
            <a:extLst>
              <a:ext uri="{FF2B5EF4-FFF2-40B4-BE49-F238E27FC236}">
                <a16:creationId xmlns:a16="http://schemas.microsoft.com/office/drawing/2014/main" id="{9F0707C0-8C5C-4272-8BC9-615FE8DFC81A}"/>
              </a:ext>
            </a:extLst>
          </p:cNvPr>
          <p:cNvSpPr/>
          <p:nvPr/>
        </p:nvSpPr>
        <p:spPr>
          <a:xfrm>
            <a:off x="4505359" y="2771221"/>
            <a:ext cx="540380" cy="4691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r>
              <a:rPr lang="en-US" baseline="-25000">
                <a:solidFill>
                  <a:schemeClr val="tx1"/>
                </a:solidFill>
                <a:cs typeface="Calibri"/>
              </a:rPr>
              <a:t>2</a:t>
            </a:r>
          </a:p>
        </p:txBody>
      </p:sp>
      <p:sp>
        <p:nvSpPr>
          <p:cNvPr id="36" name="Rectangle: Rounded Corners 35">
            <a:extLst>
              <a:ext uri="{FF2B5EF4-FFF2-40B4-BE49-F238E27FC236}">
                <a16:creationId xmlns:a16="http://schemas.microsoft.com/office/drawing/2014/main" id="{4228AA81-7CF7-4334-8C8D-4806DD967787}"/>
              </a:ext>
            </a:extLst>
          </p:cNvPr>
          <p:cNvSpPr/>
          <p:nvPr/>
        </p:nvSpPr>
        <p:spPr>
          <a:xfrm>
            <a:off x="5071201" y="3266249"/>
            <a:ext cx="540380" cy="4844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r>
              <a:rPr lang="en-US" baseline="-25000">
                <a:solidFill>
                  <a:schemeClr val="tx1"/>
                </a:solidFill>
                <a:cs typeface="Calibri"/>
              </a:rPr>
              <a:t>1</a:t>
            </a:r>
          </a:p>
        </p:txBody>
      </p:sp>
      <p:sp>
        <p:nvSpPr>
          <p:cNvPr id="37" name="Rectangle: Rounded Corners 36">
            <a:extLst>
              <a:ext uri="{FF2B5EF4-FFF2-40B4-BE49-F238E27FC236}">
                <a16:creationId xmlns:a16="http://schemas.microsoft.com/office/drawing/2014/main" id="{7D0EF642-2474-4E4A-B113-5BE8FCE0230A}"/>
              </a:ext>
            </a:extLst>
          </p:cNvPr>
          <p:cNvSpPr/>
          <p:nvPr/>
        </p:nvSpPr>
        <p:spPr>
          <a:xfrm>
            <a:off x="5636910" y="2773662"/>
            <a:ext cx="540380" cy="4691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r>
              <a:rPr lang="en-US" baseline="-25000">
                <a:solidFill>
                  <a:schemeClr val="tx1"/>
                </a:solidFill>
                <a:cs typeface="Calibri"/>
              </a:rPr>
              <a:t>2</a:t>
            </a:r>
          </a:p>
        </p:txBody>
      </p:sp>
      <p:sp>
        <p:nvSpPr>
          <p:cNvPr id="38" name="Rectangle: Rounded Corners 37">
            <a:extLst>
              <a:ext uri="{FF2B5EF4-FFF2-40B4-BE49-F238E27FC236}">
                <a16:creationId xmlns:a16="http://schemas.microsoft.com/office/drawing/2014/main" id="{B3062B56-3655-4139-A750-CA2CDE194595}"/>
              </a:ext>
            </a:extLst>
          </p:cNvPr>
          <p:cNvSpPr/>
          <p:nvPr/>
        </p:nvSpPr>
        <p:spPr>
          <a:xfrm>
            <a:off x="6205509" y="2301219"/>
            <a:ext cx="540380" cy="4597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r>
              <a:rPr lang="en-US" baseline="-25000">
                <a:solidFill>
                  <a:schemeClr val="tx1"/>
                </a:solidFill>
                <a:cs typeface="Calibri"/>
              </a:rPr>
              <a:t>3</a:t>
            </a:r>
          </a:p>
        </p:txBody>
      </p:sp>
      <p:sp>
        <p:nvSpPr>
          <p:cNvPr id="39" name="Rectangle: Rounded Corners 38">
            <a:extLst>
              <a:ext uri="{FF2B5EF4-FFF2-40B4-BE49-F238E27FC236}">
                <a16:creationId xmlns:a16="http://schemas.microsoft.com/office/drawing/2014/main" id="{A49F26F5-974D-4C66-A8BA-8E60024428DA}"/>
              </a:ext>
            </a:extLst>
          </p:cNvPr>
          <p:cNvSpPr/>
          <p:nvPr/>
        </p:nvSpPr>
        <p:spPr>
          <a:xfrm>
            <a:off x="4508005" y="2290795"/>
            <a:ext cx="540380" cy="45975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solidFill>
                  <a:schemeClr val="tx1"/>
                </a:solidFill>
              </a:rPr>
              <a:t>Ө</a:t>
            </a:r>
            <a:r>
              <a:rPr lang="en-US">
                <a:solidFill>
                  <a:schemeClr val="tx1"/>
                </a:solidFill>
              </a:rPr>
              <a:t>’</a:t>
            </a:r>
            <a:r>
              <a:rPr lang="en-US" baseline="-25000">
                <a:solidFill>
                  <a:schemeClr val="tx1"/>
                </a:solidFill>
                <a:cs typeface="Calibri"/>
              </a:rPr>
              <a:t>3</a:t>
            </a:r>
          </a:p>
        </p:txBody>
      </p:sp>
      <p:sp>
        <p:nvSpPr>
          <p:cNvPr id="40" name="Rectangle: Rounded Corners 39">
            <a:extLst>
              <a:ext uri="{FF2B5EF4-FFF2-40B4-BE49-F238E27FC236}">
                <a16:creationId xmlns:a16="http://schemas.microsoft.com/office/drawing/2014/main" id="{440EB2AD-4978-432E-AB21-C8F652EFDB9C}"/>
              </a:ext>
            </a:extLst>
          </p:cNvPr>
          <p:cNvSpPr/>
          <p:nvPr/>
        </p:nvSpPr>
        <p:spPr>
          <a:xfrm>
            <a:off x="5068836" y="2772931"/>
            <a:ext cx="540380" cy="4691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solidFill>
                  <a:schemeClr val="tx1"/>
                </a:solidFill>
              </a:rPr>
              <a:t>Ө</a:t>
            </a:r>
            <a:r>
              <a:rPr lang="en-US">
                <a:solidFill>
                  <a:schemeClr val="tx1"/>
                </a:solidFill>
              </a:rPr>
              <a:t>’</a:t>
            </a:r>
            <a:r>
              <a:rPr lang="en-US" baseline="-25000">
                <a:solidFill>
                  <a:schemeClr val="tx1"/>
                </a:solidFill>
                <a:cs typeface="Calibri"/>
              </a:rPr>
              <a:t>2</a:t>
            </a:r>
          </a:p>
        </p:txBody>
      </p:sp>
      <p:sp>
        <p:nvSpPr>
          <p:cNvPr id="41" name="Rectangle: Rounded Corners 40">
            <a:extLst>
              <a:ext uri="{FF2B5EF4-FFF2-40B4-BE49-F238E27FC236}">
                <a16:creationId xmlns:a16="http://schemas.microsoft.com/office/drawing/2014/main" id="{B64A4B58-D74B-410A-BE9E-C3DE4F5247B0}"/>
              </a:ext>
            </a:extLst>
          </p:cNvPr>
          <p:cNvSpPr/>
          <p:nvPr/>
        </p:nvSpPr>
        <p:spPr>
          <a:xfrm>
            <a:off x="5629908" y="3260299"/>
            <a:ext cx="540380" cy="48446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solidFill>
                  <a:schemeClr val="tx1"/>
                </a:solidFill>
              </a:rPr>
              <a:t>Ө</a:t>
            </a:r>
            <a:r>
              <a:rPr lang="en-US">
                <a:solidFill>
                  <a:schemeClr val="tx1"/>
                </a:solidFill>
              </a:rPr>
              <a:t>’</a:t>
            </a:r>
            <a:r>
              <a:rPr lang="en-US" baseline="-25000">
                <a:solidFill>
                  <a:schemeClr val="tx1"/>
                </a:solidFill>
                <a:cs typeface="Calibri"/>
              </a:rPr>
              <a:t>1</a:t>
            </a:r>
          </a:p>
        </p:txBody>
      </p:sp>
      <p:sp>
        <p:nvSpPr>
          <p:cNvPr id="42" name="Rectangle: Rounded Corners 41">
            <a:extLst>
              <a:ext uri="{FF2B5EF4-FFF2-40B4-BE49-F238E27FC236}">
                <a16:creationId xmlns:a16="http://schemas.microsoft.com/office/drawing/2014/main" id="{0E73036F-411C-4BFF-A232-9963EC4308B0}"/>
              </a:ext>
            </a:extLst>
          </p:cNvPr>
          <p:cNvSpPr/>
          <p:nvPr/>
        </p:nvSpPr>
        <p:spPr>
          <a:xfrm>
            <a:off x="6204632" y="2771938"/>
            <a:ext cx="540380" cy="4691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solidFill>
                  <a:schemeClr val="tx1"/>
                </a:solidFill>
              </a:rPr>
              <a:t>Ө</a:t>
            </a:r>
            <a:r>
              <a:rPr lang="en-US">
                <a:solidFill>
                  <a:schemeClr val="tx1"/>
                </a:solidFill>
              </a:rPr>
              <a:t>’</a:t>
            </a:r>
            <a:r>
              <a:rPr lang="en-US" baseline="-25000">
                <a:solidFill>
                  <a:schemeClr val="tx1"/>
                </a:solidFill>
                <a:cs typeface="Calibri"/>
              </a:rPr>
              <a:t>2</a:t>
            </a:r>
          </a:p>
        </p:txBody>
      </p:sp>
      <p:sp>
        <p:nvSpPr>
          <p:cNvPr id="43" name="Rectangle: Rounded Corners 42">
            <a:extLst>
              <a:ext uri="{FF2B5EF4-FFF2-40B4-BE49-F238E27FC236}">
                <a16:creationId xmlns:a16="http://schemas.microsoft.com/office/drawing/2014/main" id="{7CBD1962-FF6E-440B-B2D6-EED7133DFDD6}"/>
              </a:ext>
            </a:extLst>
          </p:cNvPr>
          <p:cNvSpPr/>
          <p:nvPr/>
        </p:nvSpPr>
        <p:spPr>
          <a:xfrm>
            <a:off x="6766079" y="2290653"/>
            <a:ext cx="540380" cy="45975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a:solidFill>
                  <a:schemeClr val="tx1"/>
                </a:solidFill>
              </a:rPr>
              <a:t>Ө</a:t>
            </a:r>
            <a:r>
              <a:rPr lang="en-US">
                <a:solidFill>
                  <a:schemeClr val="tx1"/>
                </a:solidFill>
              </a:rPr>
              <a:t>’</a:t>
            </a:r>
            <a:r>
              <a:rPr lang="en-US" baseline="-25000">
                <a:solidFill>
                  <a:schemeClr val="tx1"/>
                </a:solidFill>
                <a:cs typeface="Calibri"/>
              </a:rPr>
              <a:t>3</a:t>
            </a:r>
          </a:p>
        </p:txBody>
      </p:sp>
      <p:sp>
        <p:nvSpPr>
          <p:cNvPr id="44" name="Arrow: Left-Right 43">
            <a:extLst>
              <a:ext uri="{FF2B5EF4-FFF2-40B4-BE49-F238E27FC236}">
                <a16:creationId xmlns:a16="http://schemas.microsoft.com/office/drawing/2014/main" id="{9E4D2EA6-8E06-440B-84FD-AB12A9DCCD47}"/>
              </a:ext>
            </a:extLst>
          </p:cNvPr>
          <p:cNvSpPr/>
          <p:nvPr/>
        </p:nvSpPr>
        <p:spPr>
          <a:xfrm>
            <a:off x="5054375" y="4309806"/>
            <a:ext cx="1105539" cy="29413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6">
                    <a:lumMod val="75000"/>
                  </a:schemeClr>
                </a:solidFill>
                <a:highlight>
                  <a:srgbClr val="C0C0C0"/>
                </a:highlight>
                <a:cs typeface="Calibri"/>
              </a:rPr>
              <a:t>DELAY</a:t>
            </a:r>
          </a:p>
        </p:txBody>
      </p:sp>
      <p:sp>
        <p:nvSpPr>
          <p:cNvPr id="45" name="Rectangle: Rounded Corners 44">
            <a:extLst>
              <a:ext uri="{FF2B5EF4-FFF2-40B4-BE49-F238E27FC236}">
                <a16:creationId xmlns:a16="http://schemas.microsoft.com/office/drawing/2014/main" id="{537A160F-958F-4DF9-9AA2-30E0FBE3E5BC}"/>
              </a:ext>
            </a:extLst>
          </p:cNvPr>
          <p:cNvSpPr/>
          <p:nvPr/>
        </p:nvSpPr>
        <p:spPr>
          <a:xfrm>
            <a:off x="3164824" y="5552278"/>
            <a:ext cx="227611" cy="23439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A49D53B7-3C31-4B92-8D0F-87CABD2FF4C0}"/>
              </a:ext>
            </a:extLst>
          </p:cNvPr>
          <p:cNvSpPr/>
          <p:nvPr/>
        </p:nvSpPr>
        <p:spPr>
          <a:xfrm>
            <a:off x="5787345" y="5550033"/>
            <a:ext cx="227611" cy="2343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3F4E98B-A5FC-415E-BC66-0E4074764332}"/>
              </a:ext>
            </a:extLst>
          </p:cNvPr>
          <p:cNvSpPr txBox="1"/>
          <p:nvPr/>
        </p:nvSpPr>
        <p:spPr>
          <a:xfrm>
            <a:off x="3362699" y="5488353"/>
            <a:ext cx="2283189" cy="369332"/>
          </a:xfrm>
          <a:prstGeom prst="rect">
            <a:avLst/>
          </a:prstGeom>
          <a:noFill/>
        </p:spPr>
        <p:txBody>
          <a:bodyPr wrap="none" rtlCol="0">
            <a:spAutoFit/>
          </a:bodyPr>
          <a:lstStyle/>
          <a:p>
            <a:r>
              <a:rPr lang="en-US" dirty="0"/>
              <a:t>Backward Propagation</a:t>
            </a:r>
          </a:p>
        </p:txBody>
      </p:sp>
      <p:sp>
        <p:nvSpPr>
          <p:cNvPr id="48" name="TextBox 47">
            <a:extLst>
              <a:ext uri="{FF2B5EF4-FFF2-40B4-BE49-F238E27FC236}">
                <a16:creationId xmlns:a16="http://schemas.microsoft.com/office/drawing/2014/main" id="{8F148FCE-8A76-40B0-9A2E-6C195E400203}"/>
              </a:ext>
            </a:extLst>
          </p:cNvPr>
          <p:cNvSpPr txBox="1"/>
          <p:nvPr/>
        </p:nvSpPr>
        <p:spPr>
          <a:xfrm>
            <a:off x="6014956" y="5505411"/>
            <a:ext cx="2151423" cy="369332"/>
          </a:xfrm>
          <a:prstGeom prst="rect">
            <a:avLst/>
          </a:prstGeom>
          <a:noFill/>
        </p:spPr>
        <p:txBody>
          <a:bodyPr wrap="none" rtlCol="0">
            <a:spAutoFit/>
          </a:bodyPr>
          <a:lstStyle/>
          <a:p>
            <a:r>
              <a:rPr lang="en-US" dirty="0"/>
              <a:t>Forward Propagation</a:t>
            </a:r>
          </a:p>
        </p:txBody>
      </p:sp>
      <p:sp>
        <p:nvSpPr>
          <p:cNvPr id="49" name="Rectangle: Rounded Corners 48">
            <a:extLst>
              <a:ext uri="{FF2B5EF4-FFF2-40B4-BE49-F238E27FC236}">
                <a16:creationId xmlns:a16="http://schemas.microsoft.com/office/drawing/2014/main" id="{25B36419-4F31-4321-8B02-AFF2AE88508B}"/>
              </a:ext>
            </a:extLst>
          </p:cNvPr>
          <p:cNvSpPr/>
          <p:nvPr/>
        </p:nvSpPr>
        <p:spPr>
          <a:xfrm>
            <a:off x="3164370" y="6014312"/>
            <a:ext cx="227611" cy="23439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5DC12802-AC99-4A82-8ECF-B3A213D0CB04}"/>
              </a:ext>
            </a:extLst>
          </p:cNvPr>
          <p:cNvSpPr/>
          <p:nvPr/>
        </p:nvSpPr>
        <p:spPr>
          <a:xfrm>
            <a:off x="5786891" y="6012067"/>
            <a:ext cx="227611" cy="23439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FBAC27D-EBD4-4DCD-B039-4871A834AC65}"/>
              </a:ext>
            </a:extLst>
          </p:cNvPr>
          <p:cNvSpPr txBox="1"/>
          <p:nvPr/>
        </p:nvSpPr>
        <p:spPr>
          <a:xfrm>
            <a:off x="3362245" y="5950387"/>
            <a:ext cx="1610890" cy="369332"/>
          </a:xfrm>
          <a:prstGeom prst="rect">
            <a:avLst/>
          </a:prstGeom>
          <a:noFill/>
        </p:spPr>
        <p:txBody>
          <a:bodyPr wrap="none" rtlCol="0">
            <a:spAutoFit/>
          </a:bodyPr>
          <a:lstStyle/>
          <a:p>
            <a:r>
              <a:rPr lang="en-US" dirty="0"/>
              <a:t>Send Gradients</a:t>
            </a:r>
          </a:p>
        </p:txBody>
      </p:sp>
      <p:sp>
        <p:nvSpPr>
          <p:cNvPr id="52" name="TextBox 51">
            <a:extLst>
              <a:ext uri="{FF2B5EF4-FFF2-40B4-BE49-F238E27FC236}">
                <a16:creationId xmlns:a16="http://schemas.microsoft.com/office/drawing/2014/main" id="{6D6D6169-2D58-4592-9B43-86D0273E9616}"/>
              </a:ext>
            </a:extLst>
          </p:cNvPr>
          <p:cNvSpPr txBox="1"/>
          <p:nvPr/>
        </p:nvSpPr>
        <p:spPr>
          <a:xfrm>
            <a:off x="6014502" y="5967445"/>
            <a:ext cx="2022092" cy="369332"/>
          </a:xfrm>
          <a:prstGeom prst="rect">
            <a:avLst/>
          </a:prstGeom>
          <a:noFill/>
        </p:spPr>
        <p:txBody>
          <a:bodyPr wrap="none" rtlCol="0">
            <a:spAutoFit/>
          </a:bodyPr>
          <a:lstStyle/>
          <a:p>
            <a:r>
              <a:rPr lang="en-US" dirty="0"/>
              <a:t>Receive Parameters</a:t>
            </a:r>
          </a:p>
        </p:txBody>
      </p:sp>
      <p:sp>
        <p:nvSpPr>
          <p:cNvPr id="53" name="Content Placeholder 2">
            <a:extLst>
              <a:ext uri="{FF2B5EF4-FFF2-40B4-BE49-F238E27FC236}">
                <a16:creationId xmlns:a16="http://schemas.microsoft.com/office/drawing/2014/main" id="{65B2BC99-B3F1-4661-AF89-9DFA75774504}"/>
              </a:ext>
            </a:extLst>
          </p:cNvPr>
          <p:cNvSpPr>
            <a:spLocks noGrp="1"/>
          </p:cNvSpPr>
          <p:nvPr/>
        </p:nvSpPr>
        <p:spPr>
          <a:xfrm>
            <a:off x="1872290" y="5550033"/>
            <a:ext cx="6763187" cy="758295"/>
          </a:xfrm>
          <a:prstGeom prst="rect">
            <a:avLst/>
          </a:prstGeom>
          <a:solidFill>
            <a:schemeClr val="accent6">
              <a:lumMod val="20000"/>
              <a:lumOff val="80000"/>
            </a:schemeClr>
          </a:solidFill>
          <a:ln w="28575">
            <a:solidFill>
              <a:srgbClr val="00B05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cs typeface="Calibri" panose="020F0502020204030204"/>
              </a:rPr>
              <a:t>Communication is evenly overlapped with both    forward and backward propagation</a:t>
            </a:r>
          </a:p>
        </p:txBody>
      </p:sp>
    </p:spTree>
    <p:extLst>
      <p:ext uri="{BB962C8B-B14F-4D97-AF65-F5344CB8AC3E}">
        <p14:creationId xmlns:p14="http://schemas.microsoft.com/office/powerpoint/2010/main" val="220153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childTnLst>
                                </p:cTn>
                              </p:par>
                              <p:par>
                                <p:cTn id="64" presetID="16" presetClass="entr" presetSubtype="37"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barn(outVertical)">
                                      <p:cBhvr>
                                        <p:cTn id="66"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5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5"/>
          <p:cNvSpPr txBox="1">
            <a:spLocks noGrp="1"/>
          </p:cNvSpPr>
          <p:nvPr>
            <p:ph type="title"/>
          </p:nvPr>
        </p:nvSpPr>
        <p:spPr>
          <a:xfrm>
            <a:off x="304800" y="163637"/>
            <a:ext cx="11360800" cy="763600"/>
          </a:xfrm>
          <a:prstGeom prst="rect">
            <a:avLst/>
          </a:prstGeom>
        </p:spPr>
        <p:txBody>
          <a:bodyPr spcFirstLastPara="1" vert="horz" wrap="square" lIns="121900" tIns="121900" rIns="121900" bIns="121900" rtlCol="0" anchor="t" anchorCtr="0">
            <a:noAutofit/>
          </a:bodyPr>
          <a:lstStyle/>
          <a:p>
            <a:pPr algn="l"/>
            <a:r>
              <a:rPr lang="en" b="1" dirty="0"/>
              <a:t>Network Utilization</a:t>
            </a:r>
            <a:endParaRPr b="1" dirty="0"/>
          </a:p>
        </p:txBody>
      </p:sp>
      <p:pic>
        <p:nvPicPr>
          <p:cNvPr id="324" name="Google Shape;324;p45"/>
          <p:cNvPicPr preferRelativeResize="0"/>
          <p:nvPr/>
        </p:nvPicPr>
        <p:blipFill>
          <a:blip r:embed="rId3">
            <a:alphaModFix/>
          </a:blip>
          <a:stretch>
            <a:fillRect/>
          </a:stretch>
        </p:blipFill>
        <p:spPr>
          <a:xfrm>
            <a:off x="6629400" y="1242937"/>
            <a:ext cx="4891101" cy="2332467"/>
          </a:xfrm>
          <a:prstGeom prst="rect">
            <a:avLst/>
          </a:prstGeom>
          <a:noFill/>
          <a:ln>
            <a:noFill/>
          </a:ln>
        </p:spPr>
      </p:pic>
      <p:pic>
        <p:nvPicPr>
          <p:cNvPr id="326" name="Google Shape;326;p45"/>
          <p:cNvPicPr preferRelativeResize="0"/>
          <p:nvPr/>
        </p:nvPicPr>
        <p:blipFill>
          <a:blip r:embed="rId4">
            <a:alphaModFix/>
          </a:blip>
          <a:stretch>
            <a:fillRect/>
          </a:stretch>
        </p:blipFill>
        <p:spPr>
          <a:xfrm>
            <a:off x="6705600" y="3564509"/>
            <a:ext cx="4663169" cy="2607691"/>
          </a:xfrm>
          <a:prstGeom prst="rect">
            <a:avLst/>
          </a:prstGeom>
          <a:noFill/>
          <a:ln>
            <a:noFill/>
          </a:ln>
        </p:spPr>
      </p:pic>
      <p:sp>
        <p:nvSpPr>
          <p:cNvPr id="327" name="Google Shape;327;p45"/>
          <p:cNvSpPr txBox="1"/>
          <p:nvPr/>
        </p:nvSpPr>
        <p:spPr>
          <a:xfrm>
            <a:off x="2534517" y="6169425"/>
            <a:ext cx="2626000" cy="427200"/>
          </a:xfrm>
          <a:prstGeom prst="rect">
            <a:avLst/>
          </a:prstGeom>
          <a:noFill/>
          <a:ln>
            <a:noFill/>
          </a:ln>
        </p:spPr>
        <p:txBody>
          <a:bodyPr spcFirstLastPara="1" wrap="square" lIns="121900" tIns="121900" rIns="121900" bIns="121900" anchor="ctr" anchorCtr="0">
            <a:noAutofit/>
          </a:bodyPr>
          <a:lstStyle/>
          <a:p>
            <a:pPr algn="ctr"/>
            <a:r>
              <a:rPr lang="en-CA" sz="2400" dirty="0"/>
              <a:t>VGG-19</a:t>
            </a:r>
            <a:endParaRPr sz="2400" dirty="0"/>
          </a:p>
        </p:txBody>
      </p:sp>
      <p:sp>
        <p:nvSpPr>
          <p:cNvPr id="328" name="Google Shape;328;p45"/>
          <p:cNvSpPr txBox="1"/>
          <p:nvPr/>
        </p:nvSpPr>
        <p:spPr>
          <a:xfrm>
            <a:off x="7647984" y="6138347"/>
            <a:ext cx="2626000" cy="427200"/>
          </a:xfrm>
          <a:prstGeom prst="rect">
            <a:avLst/>
          </a:prstGeom>
          <a:noFill/>
          <a:ln>
            <a:noFill/>
          </a:ln>
        </p:spPr>
        <p:txBody>
          <a:bodyPr spcFirstLastPara="1" wrap="square" lIns="121900" tIns="121900" rIns="121900" bIns="121900" anchor="ctr" anchorCtr="0">
            <a:noAutofit/>
          </a:bodyPr>
          <a:lstStyle/>
          <a:p>
            <a:pPr algn="ctr"/>
            <a:r>
              <a:rPr lang="en" sz="2400" dirty="0"/>
              <a:t>Sockeye</a:t>
            </a:r>
            <a:endParaRPr sz="2400" dirty="0"/>
          </a:p>
        </p:txBody>
      </p:sp>
      <p:sp>
        <p:nvSpPr>
          <p:cNvPr id="329" name="Google Shape;329;p45"/>
          <p:cNvSpPr txBox="1"/>
          <p:nvPr/>
        </p:nvSpPr>
        <p:spPr>
          <a:xfrm>
            <a:off x="0" y="2083400"/>
            <a:ext cx="2161600" cy="427200"/>
          </a:xfrm>
          <a:prstGeom prst="rect">
            <a:avLst/>
          </a:prstGeom>
          <a:noFill/>
          <a:ln>
            <a:noFill/>
          </a:ln>
        </p:spPr>
        <p:txBody>
          <a:bodyPr spcFirstLastPara="1" wrap="square" lIns="121900" tIns="121900" rIns="121900" bIns="121900" anchor="ctr" anchorCtr="0">
            <a:noAutofit/>
          </a:bodyPr>
          <a:lstStyle/>
          <a:p>
            <a:pPr algn="ctr"/>
            <a:r>
              <a:rPr lang="en" sz="2400"/>
              <a:t>Baseline</a:t>
            </a:r>
            <a:endParaRPr sz="2400"/>
          </a:p>
        </p:txBody>
      </p:sp>
      <p:sp>
        <p:nvSpPr>
          <p:cNvPr id="330" name="Google Shape;330;p45"/>
          <p:cNvSpPr txBox="1"/>
          <p:nvPr/>
        </p:nvSpPr>
        <p:spPr>
          <a:xfrm>
            <a:off x="0" y="4665650"/>
            <a:ext cx="2161600" cy="427200"/>
          </a:xfrm>
          <a:prstGeom prst="rect">
            <a:avLst/>
          </a:prstGeom>
          <a:noFill/>
          <a:ln>
            <a:noFill/>
          </a:ln>
        </p:spPr>
        <p:txBody>
          <a:bodyPr spcFirstLastPara="1" wrap="square" lIns="121900" tIns="121900" rIns="121900" bIns="121900" anchor="ctr" anchorCtr="0">
            <a:noAutofit/>
          </a:bodyPr>
          <a:lstStyle/>
          <a:p>
            <a:pPr algn="ctr"/>
            <a:r>
              <a:rPr lang="en" sz="2400"/>
              <a:t>P3</a:t>
            </a:r>
            <a:endParaRPr sz="2400"/>
          </a:p>
        </p:txBody>
      </p:sp>
      <p:pic>
        <p:nvPicPr>
          <p:cNvPr id="2050" name="Picture 2" descr="https://lh3.googleusercontent.com/b-EvbleRrgF754vrSaXc5lZr1jbllkw0QCDph3ulD95SWDoCpr0bHpLFWkxMO-dvxZp3GSWYTxWXP26QkBQuYPFN2OQGiVdRzegT7gpUqMWMikfwVWnaqruXNaC0sJGPbUnC9mWJHjg">
            <a:extLst>
              <a:ext uri="{FF2B5EF4-FFF2-40B4-BE49-F238E27FC236}">
                <a16:creationId xmlns:a16="http://schemas.microsoft.com/office/drawing/2014/main" id="{C0F95D9C-D6FF-4D5C-9F39-0E870EF94F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9834" y="1342399"/>
            <a:ext cx="4275366" cy="23993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6.googleusercontent.com/q1DXSF_Pih2ANsOnR4IoaGkKjWbzM5hRgIWwL_B2EAor2TkrcAP9vP-wGBafpkW34giNvWJtVpWiWZKdprKDuwSW5h8Il1sEL3vig7MaAilkf4rxc0j4qQxAQE0-BoXzFRpAu_3uxPU">
            <a:extLst>
              <a:ext uri="{FF2B5EF4-FFF2-40B4-BE49-F238E27FC236}">
                <a16:creationId xmlns:a16="http://schemas.microsoft.com/office/drawing/2014/main" id="{C5F77783-B1B8-42EF-8FDB-EC12DE88BA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9834" y="3666763"/>
            <a:ext cx="4459500" cy="2502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DF11-6D27-4DD3-AFD1-58B01DA62912}"/>
              </a:ext>
            </a:extLst>
          </p:cNvPr>
          <p:cNvSpPr>
            <a:spLocks noGrp="1"/>
          </p:cNvSpPr>
          <p:nvPr>
            <p:ph type="title"/>
          </p:nvPr>
        </p:nvSpPr>
        <p:spPr/>
        <p:txBody>
          <a:bodyPr/>
          <a:lstStyle/>
          <a:p>
            <a:r>
              <a:rPr lang="en-US" dirty="0">
                <a:cs typeface="Times New Roman" panose="02020603050405020304" pitchFamily="18" charset="0"/>
              </a:rPr>
              <a:t>Why Do We Need ML Benchmark Suite?</a:t>
            </a:r>
          </a:p>
        </p:txBody>
      </p:sp>
      <p:sp>
        <p:nvSpPr>
          <p:cNvPr id="3" name="Content Placeholder 2">
            <a:extLst>
              <a:ext uri="{FF2B5EF4-FFF2-40B4-BE49-F238E27FC236}">
                <a16:creationId xmlns:a16="http://schemas.microsoft.com/office/drawing/2014/main" id="{B7F11430-6600-44CB-848F-DE1425D2B9E3}"/>
              </a:ext>
            </a:extLst>
          </p:cNvPr>
          <p:cNvSpPr>
            <a:spLocks noGrp="1"/>
          </p:cNvSpPr>
          <p:nvPr>
            <p:ph idx="1"/>
          </p:nvPr>
        </p:nvSpPr>
        <p:spPr/>
        <p:txBody>
          <a:bodyPr/>
          <a:lstStyle/>
          <a:p>
            <a:pPr marL="0" indent="0">
              <a:buNone/>
            </a:pPr>
            <a:r>
              <a:rPr lang="en-US" dirty="0">
                <a:cs typeface="Times New Roman" panose="02020603050405020304" pitchFamily="18" charset="0"/>
              </a:rPr>
              <a:t>Lack of a standard </a:t>
            </a:r>
            <a:r>
              <a:rPr lang="en-US" dirty="0">
                <a:solidFill>
                  <a:srgbClr val="FF0000"/>
                </a:solidFill>
                <a:cs typeface="Times New Roman" panose="02020603050405020304" pitchFamily="18" charset="0"/>
              </a:rPr>
              <a:t>diverse</a:t>
            </a:r>
            <a:r>
              <a:rPr lang="en-US" dirty="0">
                <a:cs typeface="Times New Roman" panose="02020603050405020304" pitchFamily="18" charset="0"/>
              </a:rPr>
              <a:t> benchmark set with the </a:t>
            </a:r>
            <a:r>
              <a:rPr lang="en-US" dirty="0">
                <a:solidFill>
                  <a:srgbClr val="FF0000"/>
                </a:solidFill>
                <a:cs typeface="Times New Roman" panose="02020603050405020304" pitchFamily="18" charset="0"/>
              </a:rPr>
              <a:t>state-of-the-art</a:t>
            </a:r>
            <a:r>
              <a:rPr lang="en-US" dirty="0">
                <a:cs typeface="Times New Roman" panose="02020603050405020304" pitchFamily="18" charset="0"/>
              </a:rPr>
              <a:t> models for DNN </a:t>
            </a:r>
            <a:r>
              <a:rPr lang="en-US" dirty="0">
                <a:solidFill>
                  <a:srgbClr val="FF0000"/>
                </a:solidFill>
                <a:cs typeface="Times New Roman" panose="02020603050405020304" pitchFamily="18" charset="0"/>
              </a:rPr>
              <a:t>training</a:t>
            </a:r>
          </a:p>
          <a:p>
            <a:pPr marL="0" indent="0">
              <a:buNone/>
            </a:pPr>
            <a:endParaRPr lang="en-US" sz="900" dirty="0">
              <a:cs typeface="Times New Roman" panose="02020603050405020304" pitchFamily="18" charset="0"/>
            </a:endParaRPr>
          </a:p>
          <a:p>
            <a:r>
              <a:rPr lang="en-US" sz="2400" dirty="0">
                <a:cs typeface="Times New Roman" panose="02020603050405020304" pitchFamily="18" charset="0"/>
              </a:rPr>
              <a:t>How training is different from inference:</a:t>
            </a:r>
            <a:endParaRPr lang="en-US" dirty="0">
              <a:cs typeface="Times New Roman" panose="02020603050405020304" pitchFamily="18" charset="0"/>
            </a:endParaRPr>
          </a:p>
        </p:txBody>
      </p:sp>
      <p:sp>
        <p:nvSpPr>
          <p:cNvPr id="7" name="Slide Number Placeholder 6">
            <a:extLst>
              <a:ext uri="{FF2B5EF4-FFF2-40B4-BE49-F238E27FC236}">
                <a16:creationId xmlns:a16="http://schemas.microsoft.com/office/drawing/2014/main" id="{6119A92B-91CE-4C39-9C40-9E9D2675DE97}"/>
              </a:ext>
            </a:extLst>
          </p:cNvPr>
          <p:cNvSpPr>
            <a:spLocks noGrp="1"/>
          </p:cNvSpPr>
          <p:nvPr>
            <p:ph type="sldNum" sz="quarter" idx="12"/>
          </p:nvPr>
        </p:nvSpPr>
        <p:spPr/>
        <p:txBody>
          <a:bodyPr/>
          <a:lstStyle/>
          <a:p>
            <a:fld id="{036768EE-A168-463D-A24D-1182DC08276E}" type="slidenum">
              <a:rPr lang="zh-CN" altLang="en-US" smtClean="0"/>
              <a:t>7</a:t>
            </a:fld>
            <a:endParaRPr lang="zh-CN" altLang="en-US"/>
          </a:p>
        </p:txBody>
      </p:sp>
      <p:sp>
        <p:nvSpPr>
          <p:cNvPr id="9" name="Rounded Rectangle 467">
            <a:extLst>
              <a:ext uri="{FF2B5EF4-FFF2-40B4-BE49-F238E27FC236}">
                <a16:creationId xmlns:a16="http://schemas.microsoft.com/office/drawing/2014/main" id="{169DF86B-BA38-452F-B77D-678873D2C09D}"/>
              </a:ext>
            </a:extLst>
          </p:cNvPr>
          <p:cNvSpPr/>
          <p:nvPr/>
        </p:nvSpPr>
        <p:spPr>
          <a:xfrm>
            <a:off x="4038600" y="5919681"/>
            <a:ext cx="3733800" cy="412965"/>
          </a:xfrm>
          <a:prstGeom prst="roundRect">
            <a:avLst/>
          </a:prstGeom>
          <a:solidFill>
            <a:srgbClr val="FFFFFF">
              <a:lumMod val="95000"/>
            </a:srgbClr>
          </a:solidFill>
          <a:ln w="12700" cap="flat" cmpd="sng" algn="ctr">
            <a:solidFill>
              <a:srgbClr val="54A25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54A25F"/>
                </a:solidFill>
                <a:effectLst/>
                <a:uLnTx/>
                <a:uFillTx/>
                <a:latin typeface="Verdana"/>
              </a:rPr>
              <a:t>Our focus</a:t>
            </a:r>
            <a:r>
              <a:rPr kumimoji="0" lang="en-US" sz="2000" b="1" i="1" u="none" strike="noStrike" kern="0" cap="none" spc="0" normalizeH="0" noProof="0" dirty="0">
                <a:ln>
                  <a:noFill/>
                </a:ln>
                <a:solidFill>
                  <a:srgbClr val="54A25F"/>
                </a:solidFill>
                <a:effectLst/>
                <a:uLnTx/>
                <a:uFillTx/>
                <a:latin typeface="Verdana"/>
              </a:rPr>
              <a:t> is on training</a:t>
            </a:r>
            <a:endParaRPr kumimoji="0" lang="en-US" sz="2000" b="1" i="1" u="none" strike="noStrike" kern="0" cap="none" spc="0" normalizeH="0" baseline="0" noProof="0" dirty="0">
              <a:ln>
                <a:noFill/>
              </a:ln>
              <a:solidFill>
                <a:srgbClr val="54A25F"/>
              </a:solidFill>
              <a:effectLst/>
              <a:uLnTx/>
              <a:uFillTx/>
              <a:latin typeface="Verdana"/>
            </a:endParaRPr>
          </a:p>
        </p:txBody>
      </p:sp>
      <p:graphicFrame>
        <p:nvGraphicFramePr>
          <p:cNvPr id="8" name="Table 7">
            <a:extLst>
              <a:ext uri="{FF2B5EF4-FFF2-40B4-BE49-F238E27FC236}">
                <a16:creationId xmlns:a16="http://schemas.microsoft.com/office/drawing/2014/main" id="{9C4B247F-6935-4CB9-90FD-CEAE3B23E662}"/>
              </a:ext>
            </a:extLst>
          </p:cNvPr>
          <p:cNvGraphicFramePr>
            <a:graphicFrameLocks noGrp="1"/>
          </p:cNvGraphicFramePr>
          <p:nvPr>
            <p:extLst>
              <p:ext uri="{D42A27DB-BD31-4B8C-83A1-F6EECF244321}">
                <p14:modId xmlns:p14="http://schemas.microsoft.com/office/powerpoint/2010/main" val="3806226892"/>
              </p:ext>
            </p:extLst>
          </p:nvPr>
        </p:nvGraphicFramePr>
        <p:xfrm>
          <a:off x="1295400" y="3467578"/>
          <a:ext cx="9601200" cy="1849120"/>
        </p:xfrm>
        <a:graphic>
          <a:graphicData uri="http://schemas.openxmlformats.org/drawingml/2006/table">
            <a:tbl>
              <a:tblPr firstRow="1" bandRow="1">
                <a:tableStyleId>{5C22544A-7EE6-4342-B048-85BDC9FD1C3A}</a:tableStyleId>
              </a:tblPr>
              <a:tblGrid>
                <a:gridCol w="2736318">
                  <a:extLst>
                    <a:ext uri="{9D8B030D-6E8A-4147-A177-3AD203B41FA5}">
                      <a16:colId xmlns:a16="http://schemas.microsoft.com/office/drawing/2014/main" val="1594136587"/>
                    </a:ext>
                  </a:extLst>
                </a:gridCol>
                <a:gridCol w="5036082">
                  <a:extLst>
                    <a:ext uri="{9D8B030D-6E8A-4147-A177-3AD203B41FA5}">
                      <a16:colId xmlns:a16="http://schemas.microsoft.com/office/drawing/2014/main" val="1014043595"/>
                    </a:ext>
                  </a:extLst>
                </a:gridCol>
                <a:gridCol w="1828800">
                  <a:extLst>
                    <a:ext uri="{9D8B030D-6E8A-4147-A177-3AD203B41FA5}">
                      <a16:colId xmlns:a16="http://schemas.microsoft.com/office/drawing/2014/main" val="778091117"/>
                    </a:ext>
                  </a:extLst>
                </a:gridCol>
              </a:tblGrid>
              <a:tr h="0">
                <a:tc>
                  <a:txBody>
                    <a:bodyPr/>
                    <a:lstStyle/>
                    <a:p>
                      <a:endParaRPr lang="en-US" dirty="0">
                        <a:latin typeface="+mn-lt"/>
                      </a:endParaRPr>
                    </a:p>
                  </a:txBody>
                  <a:tcPr/>
                </a:tc>
                <a:tc>
                  <a:txBody>
                    <a:bodyPr/>
                    <a:lstStyle/>
                    <a:p>
                      <a:r>
                        <a:rPr lang="en-US" dirty="0">
                          <a:latin typeface="+mn-lt"/>
                        </a:rPr>
                        <a:t>Training</a:t>
                      </a:r>
                    </a:p>
                  </a:txBody>
                  <a:tcPr/>
                </a:tc>
                <a:tc>
                  <a:txBody>
                    <a:bodyPr/>
                    <a:lstStyle/>
                    <a:p>
                      <a:r>
                        <a:rPr lang="en-US" dirty="0">
                          <a:latin typeface="+mn-lt"/>
                        </a:rPr>
                        <a:t>Inference</a:t>
                      </a:r>
                    </a:p>
                  </a:txBody>
                  <a:tcPr/>
                </a:tc>
                <a:extLst>
                  <a:ext uri="{0D108BD9-81ED-4DB2-BD59-A6C34878D82A}">
                    <a16:rowId xmlns:a16="http://schemas.microsoft.com/office/drawing/2014/main" val="74152446"/>
                  </a:ext>
                </a:extLst>
              </a:tr>
              <a:tr h="370840">
                <a:tc>
                  <a:txBody>
                    <a:bodyPr/>
                    <a:lstStyle/>
                    <a:p>
                      <a:r>
                        <a:rPr lang="en-US" dirty="0">
                          <a:latin typeface="+mn-lt"/>
                        </a:rPr>
                        <a:t>Algorithm</a:t>
                      </a:r>
                    </a:p>
                  </a:txBody>
                  <a:tcPr/>
                </a:tc>
                <a:tc>
                  <a:txBody>
                    <a:bodyPr/>
                    <a:lstStyle/>
                    <a:p>
                      <a:r>
                        <a:rPr lang="en-US" dirty="0">
                          <a:solidFill>
                            <a:srgbClr val="FF0000"/>
                          </a:solidFill>
                          <a:latin typeface="+mn-lt"/>
                        </a:rPr>
                        <a:t>Iterations</a:t>
                      </a:r>
                      <a:r>
                        <a:rPr lang="en-US" dirty="0">
                          <a:latin typeface="+mn-lt"/>
                        </a:rPr>
                        <a:t> * (forward + </a:t>
                      </a:r>
                      <a:r>
                        <a:rPr lang="en-US" dirty="0">
                          <a:solidFill>
                            <a:srgbClr val="FF0000"/>
                          </a:solidFill>
                          <a:latin typeface="+mn-lt"/>
                        </a:rPr>
                        <a:t>backward + weight update</a:t>
                      </a:r>
                      <a:r>
                        <a:rPr lang="en-US" dirty="0">
                          <a:solidFill>
                            <a:schemeClr val="tx1"/>
                          </a:solidFill>
                          <a:latin typeface="+mn-lt"/>
                        </a:rPr>
                        <a:t>)</a:t>
                      </a:r>
                    </a:p>
                  </a:txBody>
                  <a:tcPr/>
                </a:tc>
                <a:tc>
                  <a:txBody>
                    <a:bodyPr/>
                    <a:lstStyle/>
                    <a:p>
                      <a:r>
                        <a:rPr lang="en-US" dirty="0">
                          <a:latin typeface="+mn-lt"/>
                        </a:rPr>
                        <a:t>Forward only</a:t>
                      </a:r>
                    </a:p>
                  </a:txBody>
                  <a:tcPr/>
                </a:tc>
                <a:extLst>
                  <a:ext uri="{0D108BD9-81ED-4DB2-BD59-A6C34878D82A}">
                    <a16:rowId xmlns:a16="http://schemas.microsoft.com/office/drawing/2014/main" val="1854840403"/>
                  </a:ext>
                </a:extLst>
              </a:tr>
              <a:tr h="370840">
                <a:tc>
                  <a:txBody>
                    <a:bodyPr/>
                    <a:lstStyle/>
                    <a:p>
                      <a:r>
                        <a:rPr lang="en-US" dirty="0">
                          <a:latin typeface="+mn-lt"/>
                        </a:rPr>
                        <a:t>Performance Metric</a:t>
                      </a:r>
                    </a:p>
                  </a:txBody>
                  <a:tcPr/>
                </a:tc>
                <a:tc>
                  <a:txBody>
                    <a:bodyPr/>
                    <a:lstStyle/>
                    <a:p>
                      <a:r>
                        <a:rPr lang="en-US" dirty="0">
                          <a:latin typeface="+mn-lt"/>
                        </a:rPr>
                        <a:t>Time-to-accuracy</a:t>
                      </a:r>
                    </a:p>
                  </a:txBody>
                  <a:tcPr/>
                </a:tc>
                <a:tc>
                  <a:txBody>
                    <a:bodyPr/>
                    <a:lstStyle/>
                    <a:p>
                      <a:r>
                        <a:rPr lang="en-US" dirty="0">
                          <a:latin typeface="+mn-lt"/>
                        </a:rPr>
                        <a:t>Latency</a:t>
                      </a:r>
                    </a:p>
                  </a:txBody>
                  <a:tcPr/>
                </a:tc>
                <a:extLst>
                  <a:ext uri="{0D108BD9-81ED-4DB2-BD59-A6C34878D82A}">
                    <a16:rowId xmlns:a16="http://schemas.microsoft.com/office/drawing/2014/main" val="1920699844"/>
                  </a:ext>
                </a:extLst>
              </a:tr>
              <a:tr h="370840">
                <a:tc>
                  <a:txBody>
                    <a:bodyPr/>
                    <a:lstStyle/>
                    <a:p>
                      <a:r>
                        <a:rPr lang="en-US" dirty="0">
                          <a:latin typeface="+mn-lt"/>
                        </a:rPr>
                        <a:t>Memory consumption</a:t>
                      </a:r>
                    </a:p>
                  </a:txBody>
                  <a:tcPr/>
                </a:tc>
                <a:tc>
                  <a:txBody>
                    <a:bodyPr/>
                    <a:lstStyle/>
                    <a:p>
                      <a:r>
                        <a:rPr lang="en-US" dirty="0">
                          <a:latin typeface="+mn-lt"/>
                        </a:rPr>
                        <a:t>GBs</a:t>
                      </a:r>
                    </a:p>
                  </a:txBody>
                  <a:tcPr/>
                </a:tc>
                <a:tc>
                  <a:txBody>
                    <a:bodyPr/>
                    <a:lstStyle/>
                    <a:p>
                      <a:r>
                        <a:rPr lang="en-US" dirty="0">
                          <a:latin typeface="+mn-lt"/>
                        </a:rPr>
                        <a:t>MBs</a:t>
                      </a:r>
                    </a:p>
                  </a:txBody>
                  <a:tcPr/>
                </a:tc>
                <a:extLst>
                  <a:ext uri="{0D108BD9-81ED-4DB2-BD59-A6C34878D82A}">
                    <a16:rowId xmlns:a16="http://schemas.microsoft.com/office/drawing/2014/main" val="1371891744"/>
                  </a:ext>
                </a:extLst>
              </a:tr>
              <a:tr h="370840">
                <a:tc>
                  <a:txBody>
                    <a:bodyPr/>
                    <a:lstStyle/>
                    <a:p>
                      <a:r>
                        <a:rPr lang="en-US" dirty="0">
                          <a:latin typeface="+mn-lt"/>
                        </a:rPr>
                        <a:t>Time to finish</a:t>
                      </a:r>
                    </a:p>
                  </a:txBody>
                  <a:tcPr/>
                </a:tc>
                <a:tc>
                  <a:txBody>
                    <a:bodyPr/>
                    <a:lstStyle/>
                    <a:p>
                      <a:r>
                        <a:rPr lang="en-US" dirty="0">
                          <a:latin typeface="+mn-lt"/>
                        </a:rPr>
                        <a:t>Full train in days or weeks</a:t>
                      </a:r>
                    </a:p>
                  </a:txBody>
                  <a:tcPr/>
                </a:tc>
                <a:tc>
                  <a:txBody>
                    <a:bodyPr/>
                    <a:lstStyle/>
                    <a:p>
                      <a:r>
                        <a:rPr lang="en-US" dirty="0">
                          <a:latin typeface="+mn-lt"/>
                        </a:rPr>
                        <a:t>In milliseconds</a:t>
                      </a:r>
                    </a:p>
                  </a:txBody>
                  <a:tcPr/>
                </a:tc>
                <a:extLst>
                  <a:ext uri="{0D108BD9-81ED-4DB2-BD59-A6C34878D82A}">
                    <a16:rowId xmlns:a16="http://schemas.microsoft.com/office/drawing/2014/main" val="196884070"/>
                  </a:ext>
                </a:extLst>
              </a:tr>
            </a:tbl>
          </a:graphicData>
        </a:graphic>
      </p:graphicFrame>
    </p:spTree>
    <p:extLst>
      <p:ext uri="{BB962C8B-B14F-4D97-AF65-F5344CB8AC3E}">
        <p14:creationId xmlns:p14="http://schemas.microsoft.com/office/powerpoint/2010/main" val="138021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l"/>
            <a:r>
              <a:rPr lang="en" b="1" dirty="0"/>
              <a:t>Scalability</a:t>
            </a:r>
            <a:endParaRPr b="1" dirty="0"/>
          </a:p>
        </p:txBody>
      </p:sp>
      <p:pic>
        <p:nvPicPr>
          <p:cNvPr id="336" name="Google Shape;336;p46"/>
          <p:cNvPicPr preferRelativeResize="0"/>
          <p:nvPr/>
        </p:nvPicPr>
        <p:blipFill rotWithShape="1">
          <a:blip r:embed="rId3">
            <a:alphaModFix/>
          </a:blip>
          <a:srcRect l="1806"/>
          <a:stretch/>
        </p:blipFill>
        <p:spPr>
          <a:xfrm>
            <a:off x="309399" y="1991490"/>
            <a:ext cx="11573201" cy="2118667"/>
          </a:xfrm>
          <a:prstGeom prst="rect">
            <a:avLst/>
          </a:prstGeom>
          <a:noFill/>
          <a:ln>
            <a:noFill/>
          </a:ln>
        </p:spPr>
      </p:pic>
      <p:sp>
        <p:nvSpPr>
          <p:cNvPr id="337" name="Google Shape;337;p46"/>
          <p:cNvSpPr txBox="1"/>
          <p:nvPr/>
        </p:nvSpPr>
        <p:spPr>
          <a:xfrm>
            <a:off x="1244633" y="4277666"/>
            <a:ext cx="1959600" cy="354000"/>
          </a:xfrm>
          <a:prstGeom prst="rect">
            <a:avLst/>
          </a:prstGeom>
          <a:noFill/>
          <a:ln>
            <a:noFill/>
          </a:ln>
        </p:spPr>
        <p:txBody>
          <a:bodyPr spcFirstLastPara="1" wrap="square" lIns="121900" tIns="121900" rIns="121900" bIns="121900" anchor="ctr" anchorCtr="0">
            <a:noAutofit/>
          </a:bodyPr>
          <a:lstStyle/>
          <a:p>
            <a:pPr algn="ctr"/>
            <a:r>
              <a:rPr lang="en" sz="2400"/>
              <a:t>ResNet-50</a:t>
            </a:r>
            <a:endParaRPr sz="2400"/>
          </a:p>
        </p:txBody>
      </p:sp>
      <p:sp>
        <p:nvSpPr>
          <p:cNvPr id="338" name="Google Shape;338;p46"/>
          <p:cNvSpPr txBox="1"/>
          <p:nvPr/>
        </p:nvSpPr>
        <p:spPr>
          <a:xfrm>
            <a:off x="5231433" y="4277666"/>
            <a:ext cx="1959600" cy="354000"/>
          </a:xfrm>
          <a:prstGeom prst="rect">
            <a:avLst/>
          </a:prstGeom>
          <a:noFill/>
          <a:ln>
            <a:noFill/>
          </a:ln>
        </p:spPr>
        <p:txBody>
          <a:bodyPr spcFirstLastPara="1" wrap="square" lIns="121900" tIns="121900" rIns="121900" bIns="121900" anchor="ctr" anchorCtr="0">
            <a:noAutofit/>
          </a:bodyPr>
          <a:lstStyle/>
          <a:p>
            <a:pPr algn="ctr"/>
            <a:r>
              <a:rPr lang="en" sz="2400"/>
              <a:t>VGG-19</a:t>
            </a:r>
            <a:endParaRPr sz="2400"/>
          </a:p>
        </p:txBody>
      </p:sp>
      <p:sp>
        <p:nvSpPr>
          <p:cNvPr id="339" name="Google Shape;339;p46"/>
          <p:cNvSpPr txBox="1"/>
          <p:nvPr/>
        </p:nvSpPr>
        <p:spPr>
          <a:xfrm>
            <a:off x="9339867" y="4277666"/>
            <a:ext cx="1959600" cy="354000"/>
          </a:xfrm>
          <a:prstGeom prst="rect">
            <a:avLst/>
          </a:prstGeom>
          <a:noFill/>
          <a:ln>
            <a:noFill/>
          </a:ln>
        </p:spPr>
        <p:txBody>
          <a:bodyPr spcFirstLastPara="1" wrap="square" lIns="121900" tIns="121900" rIns="121900" bIns="121900" anchor="ctr" anchorCtr="0">
            <a:noAutofit/>
          </a:bodyPr>
          <a:lstStyle/>
          <a:p>
            <a:pPr algn="ctr"/>
            <a:r>
              <a:rPr lang="en" sz="2400"/>
              <a:t>Sockeye</a:t>
            </a:r>
            <a:endParaRPr sz="2400"/>
          </a:p>
        </p:txBody>
      </p:sp>
      <p:sp>
        <p:nvSpPr>
          <p:cNvPr id="7" name="Rounded Rectangle 467">
            <a:extLst>
              <a:ext uri="{FF2B5EF4-FFF2-40B4-BE49-F238E27FC236}">
                <a16:creationId xmlns:a16="http://schemas.microsoft.com/office/drawing/2014/main" id="{209BB517-74A1-4ACB-8F99-979D182DB128}"/>
              </a:ext>
            </a:extLst>
          </p:cNvPr>
          <p:cNvSpPr/>
          <p:nvPr/>
        </p:nvSpPr>
        <p:spPr>
          <a:xfrm>
            <a:off x="990600" y="5410200"/>
            <a:ext cx="10668000" cy="557319"/>
          </a:xfrm>
          <a:prstGeom prst="roundRect">
            <a:avLst/>
          </a:prstGeom>
          <a:solidFill>
            <a:srgbClr val="FFFFFF">
              <a:lumMod val="95000"/>
            </a:srgbClr>
          </a:solidFill>
          <a:ln w="12700" cap="flat" cmpd="sng" algn="ctr">
            <a:solidFill>
              <a:srgbClr val="54A25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54A25F"/>
                </a:solidFill>
                <a:effectLst/>
                <a:uLnTx/>
                <a:uFillTx/>
                <a:latin typeface="Verdana"/>
              </a:rPr>
              <a:t>Scales well when there are opportunities</a:t>
            </a:r>
            <a:r>
              <a:rPr kumimoji="0" lang="en-US" sz="2000" b="1" i="1" u="none" strike="noStrike" kern="0" cap="none" spc="0" normalizeH="0" noProof="0" dirty="0">
                <a:ln>
                  <a:noFill/>
                </a:ln>
                <a:solidFill>
                  <a:srgbClr val="54A25F"/>
                </a:solidFill>
                <a:effectLst/>
                <a:uLnTx/>
                <a:uFillTx/>
                <a:latin typeface="Verdana"/>
              </a:rPr>
              <a:t> for performance improvement</a:t>
            </a:r>
            <a:endParaRPr kumimoji="0" lang="en-US" sz="2000" b="1" i="1" u="none" strike="noStrike" kern="0" cap="none" spc="0" normalizeH="0" baseline="0" noProof="0" dirty="0">
              <a:ln>
                <a:noFill/>
              </a:ln>
              <a:solidFill>
                <a:srgbClr val="54A25F"/>
              </a:solidFill>
              <a:effectLst/>
              <a:uLnTx/>
              <a:uFillTx/>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7"/>
          <p:cNvSpPr txBox="1">
            <a:spLocks noGrp="1"/>
          </p:cNvSpPr>
          <p:nvPr>
            <p:ph type="title"/>
          </p:nvPr>
        </p:nvSpPr>
        <p:spPr>
          <a:xfrm>
            <a:off x="313509" y="535724"/>
            <a:ext cx="11878491" cy="763600"/>
          </a:xfrm>
          <a:prstGeom prst="rect">
            <a:avLst/>
          </a:prstGeom>
        </p:spPr>
        <p:txBody>
          <a:bodyPr spcFirstLastPara="1" vert="horz" wrap="square" lIns="121900" tIns="121900" rIns="121900" bIns="121900" rtlCol="0" anchor="t" anchorCtr="0">
            <a:noAutofit/>
          </a:bodyPr>
          <a:lstStyle/>
          <a:p>
            <a:pPr algn="l"/>
            <a:r>
              <a:rPr lang="en" b="1" dirty="0"/>
              <a:t>Training Accuracy</a:t>
            </a:r>
            <a:r>
              <a:rPr lang="en-CA" b="1" dirty="0"/>
              <a:t> vs. Deep Gradient Compression</a:t>
            </a:r>
            <a:endParaRPr b="1" dirty="0"/>
          </a:p>
        </p:txBody>
      </p:sp>
      <p:sp>
        <p:nvSpPr>
          <p:cNvPr id="345" name="Google Shape;345;p47"/>
          <p:cNvSpPr txBox="1">
            <a:spLocks noGrp="1"/>
          </p:cNvSpPr>
          <p:nvPr>
            <p:ph type="body" idx="1"/>
          </p:nvPr>
        </p:nvSpPr>
        <p:spPr>
          <a:xfrm>
            <a:off x="415601" y="1536634"/>
            <a:ext cx="4374000" cy="4555200"/>
          </a:xfrm>
          <a:prstGeom prst="rect">
            <a:avLst/>
          </a:prstGeom>
        </p:spPr>
        <p:txBody>
          <a:bodyPr spcFirstLastPara="1" vert="horz" wrap="square" lIns="121900" tIns="121900" rIns="121900" bIns="121900" rtlCol="0" anchor="t" anchorCtr="0">
            <a:noAutofit/>
          </a:bodyPr>
          <a:lstStyle/>
          <a:p>
            <a:pPr marL="0" lvl="0" indent="0">
              <a:buNone/>
            </a:pPr>
            <a:r>
              <a:rPr lang="en-CA" dirty="0"/>
              <a:t>0.4% difference in validation accuracy</a:t>
            </a:r>
          </a:p>
          <a:p>
            <a:pPr marL="0" lvl="0" indent="0">
              <a:buNone/>
            </a:pPr>
            <a:r>
              <a:rPr lang="en-US" dirty="0"/>
              <a:t>o</a:t>
            </a:r>
            <a:r>
              <a:rPr lang="en-CA" dirty="0"/>
              <a:t>n ResNet-50</a:t>
            </a:r>
          </a:p>
          <a:p>
            <a:pPr marL="0" lvl="0" indent="0">
              <a:buNone/>
            </a:pPr>
            <a:endParaRPr lang="en-US" dirty="0"/>
          </a:p>
          <a:p>
            <a:pPr marL="0" lvl="0" indent="0">
              <a:buNone/>
            </a:pPr>
            <a:r>
              <a:rPr lang="en-US" dirty="0"/>
              <a:t>W</a:t>
            </a:r>
            <a:r>
              <a:rPr lang="en-CA" dirty="0" err="1"/>
              <a:t>orse</a:t>
            </a:r>
            <a:r>
              <a:rPr lang="en-CA" dirty="0"/>
              <a:t> for other models</a:t>
            </a:r>
          </a:p>
        </p:txBody>
      </p:sp>
      <p:pic>
        <p:nvPicPr>
          <p:cNvPr id="346" name="Google Shape;346;p47"/>
          <p:cNvPicPr preferRelativeResize="0"/>
          <p:nvPr/>
        </p:nvPicPr>
        <p:blipFill>
          <a:blip r:embed="rId3">
            <a:alphaModFix/>
          </a:blip>
          <a:stretch>
            <a:fillRect/>
          </a:stretch>
        </p:blipFill>
        <p:spPr>
          <a:xfrm>
            <a:off x="5189245" y="1344051"/>
            <a:ext cx="6012156" cy="3913749"/>
          </a:xfrm>
          <a:prstGeom prst="rect">
            <a:avLst/>
          </a:prstGeom>
          <a:noFill/>
          <a:ln>
            <a:noFill/>
          </a:ln>
        </p:spPr>
      </p:pic>
      <p:sp>
        <p:nvSpPr>
          <p:cNvPr id="5" name="Rounded Rectangle 467">
            <a:extLst>
              <a:ext uri="{FF2B5EF4-FFF2-40B4-BE49-F238E27FC236}">
                <a16:creationId xmlns:a16="http://schemas.microsoft.com/office/drawing/2014/main" id="{5083C11F-1341-4561-9467-2937A6B8E339}"/>
              </a:ext>
            </a:extLst>
          </p:cNvPr>
          <p:cNvSpPr/>
          <p:nvPr/>
        </p:nvSpPr>
        <p:spPr>
          <a:xfrm>
            <a:off x="2214154" y="5771825"/>
            <a:ext cx="8077200" cy="557319"/>
          </a:xfrm>
          <a:prstGeom prst="roundRect">
            <a:avLst/>
          </a:prstGeom>
          <a:solidFill>
            <a:srgbClr val="FFFFFF">
              <a:lumMod val="95000"/>
            </a:srgbClr>
          </a:solidFill>
          <a:ln w="12700" cap="flat" cmpd="sng" algn="ctr">
            <a:solidFill>
              <a:srgbClr val="54A25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54A25F"/>
                </a:solidFill>
                <a:effectLst/>
                <a:uLnTx/>
                <a:uFillTx/>
                <a:latin typeface="Verdana"/>
              </a:rPr>
              <a:t>P</a:t>
            </a:r>
            <a:r>
              <a:rPr kumimoji="0" lang="en-US" sz="2000" b="1" i="1" u="none" strike="noStrike" kern="0" cap="none" spc="0" normalizeH="0" baseline="30000" noProof="0" dirty="0">
                <a:ln>
                  <a:noFill/>
                </a:ln>
                <a:solidFill>
                  <a:srgbClr val="54A25F"/>
                </a:solidFill>
                <a:effectLst/>
                <a:uLnTx/>
                <a:uFillTx/>
                <a:latin typeface="Verdana"/>
              </a:rPr>
              <a:t>3</a:t>
            </a:r>
            <a:r>
              <a:rPr kumimoji="0" lang="en-US" sz="2000" b="1" i="1" u="none" strike="noStrike" kern="0" cap="none" spc="0" normalizeH="0" baseline="0" noProof="0" dirty="0">
                <a:ln>
                  <a:noFill/>
                </a:ln>
                <a:solidFill>
                  <a:srgbClr val="54A25F"/>
                </a:solidFill>
                <a:effectLst/>
                <a:uLnTx/>
                <a:uFillTx/>
                <a:latin typeface="Verdana"/>
              </a:rPr>
              <a:t> is</a:t>
            </a:r>
            <a:r>
              <a:rPr kumimoji="0" lang="en-US" sz="2000" b="1" i="1" u="none" strike="noStrike" kern="0" cap="none" spc="0" normalizeH="0" noProof="0" dirty="0">
                <a:ln>
                  <a:noFill/>
                </a:ln>
                <a:solidFill>
                  <a:srgbClr val="54A25F"/>
                </a:solidFill>
                <a:effectLst/>
                <a:uLnTx/>
                <a:uFillTx/>
                <a:latin typeface="Verdana"/>
              </a:rPr>
              <a:t> a safer way to optimize networking bandwidth</a:t>
            </a:r>
            <a:endParaRPr kumimoji="0" lang="en-US" sz="2000" b="1" i="1" u="none" strike="noStrike" kern="0" cap="none" spc="0" normalizeH="0" baseline="0" noProof="0" dirty="0">
              <a:ln>
                <a:noFill/>
              </a:ln>
              <a:solidFill>
                <a:srgbClr val="54A25F"/>
              </a:solidFill>
              <a:effectLst/>
              <a:uLnTx/>
              <a:uFillTx/>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l"/>
            <a:r>
              <a:rPr lang="en-CA" b="1" dirty="0"/>
              <a:t>P</a:t>
            </a:r>
            <a:r>
              <a:rPr lang="en-CA" b="1" baseline="30000" dirty="0"/>
              <a:t>3</a:t>
            </a:r>
            <a:r>
              <a:rPr lang="en-CA" b="1" dirty="0"/>
              <a:t> Summary</a:t>
            </a:r>
            <a:endParaRPr b="1" dirty="0"/>
          </a:p>
        </p:txBody>
      </p:sp>
      <p:sp>
        <p:nvSpPr>
          <p:cNvPr id="352" name="Google Shape;352;p4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r>
              <a:rPr lang="en" dirty="0"/>
              <a:t>Current distribution me</a:t>
            </a:r>
            <a:r>
              <a:rPr lang="en-CA" dirty="0" err="1"/>
              <a:t>chanisms</a:t>
            </a:r>
            <a:r>
              <a:rPr lang="en" dirty="0"/>
              <a:t> fail to fully utilize available network bandwidth</a:t>
            </a:r>
            <a:endParaRPr dirty="0"/>
          </a:p>
          <a:p>
            <a:r>
              <a:rPr lang="en" dirty="0"/>
              <a:t>Propose </a:t>
            </a:r>
            <a:r>
              <a:rPr lang="en" b="1" dirty="0">
                <a:solidFill>
                  <a:srgbClr val="006600"/>
                </a:solidFill>
              </a:rPr>
              <a:t>Priority-based Parameter Propagation (P3) </a:t>
            </a:r>
            <a:r>
              <a:rPr lang="en" dirty="0"/>
              <a:t>based on two </a:t>
            </a:r>
            <a:r>
              <a:rPr lang="en-CA" dirty="0"/>
              <a:t>key ideas</a:t>
            </a:r>
            <a:r>
              <a:rPr lang="en" dirty="0"/>
              <a:t>:</a:t>
            </a:r>
            <a:endParaRPr dirty="0"/>
          </a:p>
          <a:p>
            <a:pPr lvl="1">
              <a:spcBef>
                <a:spcPts val="0"/>
              </a:spcBef>
            </a:pPr>
            <a:r>
              <a:rPr lang="en" b="1" dirty="0">
                <a:solidFill>
                  <a:srgbClr val="006600"/>
                </a:solidFill>
              </a:rPr>
              <a:t>Parameter slicing</a:t>
            </a:r>
            <a:endParaRPr b="1" dirty="0">
              <a:solidFill>
                <a:srgbClr val="006600"/>
              </a:solidFill>
            </a:endParaRPr>
          </a:p>
          <a:p>
            <a:pPr lvl="1">
              <a:spcBef>
                <a:spcPts val="0"/>
              </a:spcBef>
            </a:pPr>
            <a:r>
              <a:rPr lang="en" b="1" dirty="0">
                <a:solidFill>
                  <a:srgbClr val="006600"/>
                </a:solidFill>
              </a:rPr>
              <a:t>Priority-based update</a:t>
            </a:r>
            <a:endParaRPr b="1" dirty="0">
              <a:solidFill>
                <a:srgbClr val="006600"/>
              </a:solidFill>
            </a:endParaRPr>
          </a:p>
          <a:p>
            <a:r>
              <a:rPr lang="en" b="1" dirty="0"/>
              <a:t>1.26</a:t>
            </a:r>
            <a:r>
              <a:rPr lang="en-CA" b="1" dirty="0"/>
              <a:t>X</a:t>
            </a:r>
            <a:r>
              <a:rPr lang="en" dirty="0"/>
              <a:t>, </a:t>
            </a:r>
            <a:r>
              <a:rPr lang="en" b="1" dirty="0"/>
              <a:t>1.38</a:t>
            </a:r>
            <a:r>
              <a:rPr lang="en-CA" b="1" dirty="0"/>
              <a:t>X</a:t>
            </a:r>
            <a:r>
              <a:rPr lang="en" dirty="0"/>
              <a:t> and </a:t>
            </a:r>
            <a:r>
              <a:rPr lang="en" b="1" dirty="0"/>
              <a:t>1.66</a:t>
            </a:r>
            <a:r>
              <a:rPr lang="en-CA" b="1" dirty="0"/>
              <a:t>X</a:t>
            </a:r>
            <a:r>
              <a:rPr lang="en" dirty="0"/>
              <a:t> speedup in training throughput (</a:t>
            </a:r>
            <a:r>
              <a:rPr lang="en-CA" dirty="0"/>
              <a:t>and time-to-accuracy)</a:t>
            </a:r>
            <a:r>
              <a:rPr lang="en" dirty="0"/>
              <a:t> over ResNet-50, Sockeye, and VGG-19</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l"/>
            <a:r>
              <a:rPr lang="en-US" b="1" dirty="0"/>
              <a:t>O</a:t>
            </a:r>
            <a:r>
              <a:rPr lang="en-CA" b="1" dirty="0" err="1"/>
              <a:t>ther</a:t>
            </a:r>
            <a:r>
              <a:rPr lang="en-CA" b="1" dirty="0"/>
              <a:t> </a:t>
            </a:r>
            <a:r>
              <a:rPr lang="en-CA" b="1" dirty="0" err="1"/>
              <a:t>Architecture+ML</a:t>
            </a:r>
            <a:r>
              <a:rPr lang="en-CA" b="1" dirty="0"/>
              <a:t> Related Projects</a:t>
            </a:r>
            <a:endParaRPr b="1" dirty="0"/>
          </a:p>
        </p:txBody>
      </p:sp>
      <p:sp>
        <p:nvSpPr>
          <p:cNvPr id="4" name="Content Placeholder 2">
            <a:extLst>
              <a:ext uri="{FF2B5EF4-FFF2-40B4-BE49-F238E27FC236}">
                <a16:creationId xmlns:a16="http://schemas.microsoft.com/office/drawing/2014/main" id="{1D5FE79F-04A9-4CF4-8E42-ED2985F2564E}"/>
              </a:ext>
            </a:extLst>
          </p:cNvPr>
          <p:cNvSpPr txBox="1">
            <a:spLocks/>
          </p:cNvSpPr>
          <p:nvPr/>
        </p:nvSpPr>
        <p:spPr>
          <a:xfrm>
            <a:off x="914400" y="1600200"/>
            <a:ext cx="10058400" cy="4816833"/>
          </a:xfrm>
          <a:prstGeom prst="rect">
            <a:avLst/>
          </a:prstGeom>
        </p:spPr>
        <p:txBody>
          <a:bodyPr spcFirstLastPara="1" vert="horz" wrap="square" lIns="91425" tIns="91425" rIns="91425" bIns="91425" rtlCol="0" anchor="t" anchorCtr="0">
            <a:normAutofit lnSpcReduction="10000"/>
          </a:bodyPr>
          <a:lstStyle>
            <a:lvl1pPr marL="609585" lvl="0" indent="-457189" algn="l" defTabSz="914400" rtl="0" eaLnBrk="1" latinLnBrk="0" hangingPunct="1">
              <a:spcBef>
                <a:spcPts val="0"/>
              </a:spcBef>
              <a:spcAft>
                <a:spcPts val="0"/>
              </a:spcAft>
              <a:buSzPts val="1800"/>
              <a:buFont typeface="Arial" pitchFamily="34" charset="0"/>
              <a:buChar char="●"/>
              <a:defRPr sz="3200" kern="1200">
                <a:solidFill>
                  <a:schemeClr val="tx1"/>
                </a:solidFill>
                <a:latin typeface="+mn-lt"/>
                <a:ea typeface="+mn-ea"/>
                <a:cs typeface="+mn-cs"/>
              </a:defRPr>
            </a:lvl1pPr>
            <a:lvl2pPr marL="1219170" lvl="1" indent="-423323" algn="l" defTabSz="914400" rtl="0" eaLnBrk="1" latinLnBrk="0" hangingPunct="1">
              <a:spcBef>
                <a:spcPts val="2133"/>
              </a:spcBef>
              <a:spcAft>
                <a:spcPts val="0"/>
              </a:spcAft>
              <a:buSzPts val="1400"/>
              <a:buFont typeface="Arial" pitchFamily="34" charset="0"/>
              <a:buChar char="○"/>
              <a:defRPr sz="2800" kern="1200">
                <a:solidFill>
                  <a:schemeClr val="tx1"/>
                </a:solidFill>
                <a:latin typeface="+mn-lt"/>
                <a:ea typeface="+mn-ea"/>
                <a:cs typeface="+mn-cs"/>
              </a:defRPr>
            </a:lvl2pPr>
            <a:lvl3pPr marL="1828754" lvl="2" indent="-423323" algn="l" defTabSz="914400" rtl="0" eaLnBrk="1" latinLnBrk="0" hangingPunct="1">
              <a:spcBef>
                <a:spcPts val="2133"/>
              </a:spcBef>
              <a:spcAft>
                <a:spcPts val="0"/>
              </a:spcAft>
              <a:buSzPts val="1400"/>
              <a:buFont typeface="Arial" pitchFamily="34" charset="0"/>
              <a:buChar char="■"/>
              <a:defRPr sz="2400" kern="1200">
                <a:solidFill>
                  <a:schemeClr val="tx1"/>
                </a:solidFill>
                <a:latin typeface="+mn-lt"/>
                <a:ea typeface="+mn-ea"/>
                <a:cs typeface="+mn-cs"/>
              </a:defRPr>
            </a:lvl3pPr>
            <a:lvl4pPr marL="2438339" lvl="3" indent="-423323" algn="l" defTabSz="914400" rtl="0" eaLnBrk="1" latinLnBrk="0" hangingPunct="1">
              <a:spcBef>
                <a:spcPts val="2133"/>
              </a:spcBef>
              <a:spcAft>
                <a:spcPts val="0"/>
              </a:spcAft>
              <a:buSzPts val="1400"/>
              <a:buFont typeface="Arial" pitchFamily="34" charset="0"/>
              <a:buChar char="●"/>
              <a:defRPr sz="2000" kern="1200">
                <a:solidFill>
                  <a:schemeClr val="tx1"/>
                </a:solidFill>
                <a:latin typeface="+mn-lt"/>
                <a:ea typeface="+mn-ea"/>
                <a:cs typeface="+mn-cs"/>
              </a:defRPr>
            </a:lvl4pPr>
            <a:lvl5pPr marL="3047924" lvl="4" indent="-423323" algn="l" defTabSz="914400" rtl="0" eaLnBrk="1" latinLnBrk="0" hangingPunct="1">
              <a:spcBef>
                <a:spcPts val="2133"/>
              </a:spcBef>
              <a:spcAft>
                <a:spcPts val="0"/>
              </a:spcAft>
              <a:buSzPts val="1400"/>
              <a:buFont typeface="Arial" pitchFamily="34" charset="0"/>
              <a:buChar char="○"/>
              <a:defRPr sz="2000" kern="1200">
                <a:solidFill>
                  <a:schemeClr val="tx1"/>
                </a:solidFill>
                <a:latin typeface="+mn-lt"/>
                <a:ea typeface="+mn-ea"/>
                <a:cs typeface="+mn-cs"/>
              </a:defRPr>
            </a:lvl5pPr>
            <a:lvl6pPr marL="3657509" lvl="5" indent="-423323" algn="l" defTabSz="914400" rtl="0" eaLnBrk="1" latinLnBrk="0" hangingPunct="1">
              <a:spcBef>
                <a:spcPts val="2133"/>
              </a:spcBef>
              <a:spcAft>
                <a:spcPts val="0"/>
              </a:spcAft>
              <a:buSzPts val="1400"/>
              <a:buFont typeface="Arial" pitchFamily="34" charset="0"/>
              <a:buChar char="■"/>
              <a:defRPr sz="2000" kern="1200">
                <a:solidFill>
                  <a:schemeClr val="tx1"/>
                </a:solidFill>
                <a:latin typeface="+mn-lt"/>
                <a:ea typeface="+mn-ea"/>
                <a:cs typeface="+mn-cs"/>
              </a:defRPr>
            </a:lvl6pPr>
            <a:lvl7pPr marL="4267093" lvl="6" indent="-423323" algn="l" defTabSz="914400" rtl="0" eaLnBrk="1" latinLnBrk="0" hangingPunct="1">
              <a:spcBef>
                <a:spcPts val="2133"/>
              </a:spcBef>
              <a:spcAft>
                <a:spcPts val="0"/>
              </a:spcAft>
              <a:buSzPts val="1400"/>
              <a:buFont typeface="Arial" pitchFamily="34" charset="0"/>
              <a:buChar char="●"/>
              <a:defRPr sz="2000" kern="1200">
                <a:solidFill>
                  <a:schemeClr val="tx1"/>
                </a:solidFill>
                <a:latin typeface="+mn-lt"/>
                <a:ea typeface="+mn-ea"/>
                <a:cs typeface="+mn-cs"/>
              </a:defRPr>
            </a:lvl7pPr>
            <a:lvl8pPr marL="4876678" lvl="7" indent="-423323" algn="l" defTabSz="914400" rtl="0" eaLnBrk="1" latinLnBrk="0" hangingPunct="1">
              <a:spcBef>
                <a:spcPts val="2133"/>
              </a:spcBef>
              <a:spcAft>
                <a:spcPts val="0"/>
              </a:spcAft>
              <a:buSzPts val="1400"/>
              <a:buFont typeface="Arial" pitchFamily="34" charset="0"/>
              <a:buChar char="○"/>
              <a:defRPr sz="2000" kern="1200">
                <a:solidFill>
                  <a:schemeClr val="tx1"/>
                </a:solidFill>
                <a:latin typeface="+mn-lt"/>
                <a:ea typeface="+mn-ea"/>
                <a:cs typeface="+mn-cs"/>
              </a:defRPr>
            </a:lvl8pPr>
            <a:lvl9pPr marL="5486263" lvl="8" indent="-423323" algn="l" defTabSz="914400" rtl="0" eaLnBrk="1" latinLnBrk="0" hangingPunct="1">
              <a:spcBef>
                <a:spcPts val="2133"/>
              </a:spcBef>
              <a:spcAft>
                <a:spcPts val="2133"/>
              </a:spcAft>
              <a:buSzPts val="1400"/>
              <a:buFont typeface="Arial" pitchFamily="34" charset="0"/>
              <a:buChar char="■"/>
              <a:defRPr sz="2000" kern="1200">
                <a:solidFill>
                  <a:schemeClr val="tx1"/>
                </a:solidFill>
                <a:latin typeface="+mn-lt"/>
                <a:ea typeface="+mn-ea"/>
                <a:cs typeface="+mn-cs"/>
              </a:defRPr>
            </a:lvl9pPr>
          </a:lstStyle>
          <a:p>
            <a:r>
              <a:rPr lang="en-US" dirty="0"/>
              <a:t>Scaling backward path with </a:t>
            </a:r>
            <a:r>
              <a:rPr lang="en-US" b="1" dirty="0"/>
              <a:t>Jacobians</a:t>
            </a:r>
            <a:r>
              <a:rPr lang="en-US" dirty="0"/>
              <a:t> instead of gradients (</a:t>
            </a:r>
            <a:r>
              <a:rPr lang="en-US" b="1" dirty="0"/>
              <a:t>log(N)</a:t>
            </a:r>
            <a:r>
              <a:rPr lang="en-US" dirty="0"/>
              <a:t> steps instead of N using </a:t>
            </a:r>
            <a:r>
              <a:rPr lang="en-US" dirty="0" err="1"/>
              <a:t>Blelloch</a:t>
            </a:r>
            <a:r>
              <a:rPr lang="en-US" dirty="0"/>
              <a:t> scan algorithm)</a:t>
            </a:r>
          </a:p>
          <a:p>
            <a:endParaRPr lang="en-US" dirty="0"/>
          </a:p>
          <a:p>
            <a:r>
              <a:rPr lang="en-US" b="1" dirty="0"/>
              <a:t>GPU virtualization </a:t>
            </a:r>
            <a:r>
              <a:rPr lang="en-US" dirty="0"/>
              <a:t>project: efficient resource reuse in the close (e.g., mixing large training with many inferences)</a:t>
            </a:r>
          </a:p>
          <a:p>
            <a:endParaRPr lang="en-US" dirty="0"/>
          </a:p>
          <a:p>
            <a:r>
              <a:rPr lang="en-US" b="1" dirty="0"/>
              <a:t>ML compilers </a:t>
            </a:r>
            <a:r>
              <a:rPr lang="en-US" dirty="0"/>
              <a:t>beyond Halide and TVM: global optimizations and auto-scheduling</a:t>
            </a:r>
          </a:p>
        </p:txBody>
      </p:sp>
    </p:spTree>
    <p:extLst>
      <p:ext uri="{BB962C8B-B14F-4D97-AF65-F5344CB8AC3E}">
        <p14:creationId xmlns:p14="http://schemas.microsoft.com/office/powerpoint/2010/main" val="16988182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2E47-D2EB-4E30-8047-C688243B4569}"/>
              </a:ext>
            </a:extLst>
          </p:cNvPr>
          <p:cNvSpPr>
            <a:spLocks noGrp="1"/>
          </p:cNvSpPr>
          <p:nvPr>
            <p:ph type="title"/>
          </p:nvPr>
        </p:nvSpPr>
        <p:spPr/>
        <p:txBody>
          <a:bodyPr/>
          <a:lstStyle/>
          <a:p>
            <a:r>
              <a:rPr lang="en-US" dirty="0"/>
              <a:t>My Students: </a:t>
            </a:r>
            <a:r>
              <a:rPr lang="en-US" dirty="0" err="1">
                <a:solidFill>
                  <a:srgbClr val="00B050"/>
                </a:solidFill>
              </a:rPr>
              <a:t>EcoSystem</a:t>
            </a:r>
            <a:r>
              <a:rPr lang="en-US" dirty="0">
                <a:solidFill>
                  <a:srgbClr val="00B050"/>
                </a:solidFill>
              </a:rPr>
              <a:t> </a:t>
            </a:r>
            <a:r>
              <a:rPr lang="en-US" dirty="0">
                <a:solidFill>
                  <a:schemeClr val="tx1"/>
                </a:solidFill>
              </a:rPr>
              <a:t>Research Group</a:t>
            </a:r>
            <a:endParaRPr lang="en-CA" dirty="0">
              <a:solidFill>
                <a:srgbClr val="00B050"/>
              </a:solidFill>
            </a:endParaRPr>
          </a:p>
        </p:txBody>
      </p:sp>
      <p:sp>
        <p:nvSpPr>
          <p:cNvPr id="7" name="Rectangle 6">
            <a:extLst>
              <a:ext uri="{FF2B5EF4-FFF2-40B4-BE49-F238E27FC236}">
                <a16:creationId xmlns:a16="http://schemas.microsoft.com/office/drawing/2014/main" id="{D841AA89-118C-4486-94FB-7202C9390B3C}"/>
              </a:ext>
            </a:extLst>
          </p:cNvPr>
          <p:cNvSpPr/>
          <p:nvPr/>
        </p:nvSpPr>
        <p:spPr>
          <a:xfrm>
            <a:off x="7127823" y="1642621"/>
            <a:ext cx="4339653" cy="5078313"/>
          </a:xfrm>
          <a:prstGeom prst="rect">
            <a:avLst/>
          </a:prstGeom>
        </p:spPr>
        <p:txBody>
          <a:bodyPr wrap="square">
            <a:spAutoFit/>
          </a:bodyPr>
          <a:lstStyle/>
          <a:p>
            <a:pPr marL="285750" indent="-285750">
              <a:buFont typeface="Arial" panose="020B0604020202020204" pitchFamily="34" charset="0"/>
              <a:buChar char="•"/>
            </a:pPr>
            <a:r>
              <a:rPr lang="en-CA" dirty="0" err="1">
                <a:solidFill>
                  <a:srgbClr val="333333"/>
                </a:solidFill>
                <a:latin typeface="Helvetica Neue"/>
              </a:rPr>
              <a:t>Hongyu</a:t>
            </a:r>
            <a:r>
              <a:rPr lang="en-CA" dirty="0">
                <a:solidFill>
                  <a:srgbClr val="333333"/>
                </a:solidFill>
                <a:latin typeface="Helvetica Neue"/>
              </a:rPr>
              <a:t> Zhu (PhD)</a:t>
            </a:r>
          </a:p>
          <a:p>
            <a:pPr marL="285750" indent="-285750">
              <a:buFont typeface="Arial" panose="020B0604020202020204" pitchFamily="34" charset="0"/>
              <a:buChar char="•"/>
            </a:pPr>
            <a:r>
              <a:rPr lang="en-CA" dirty="0" err="1">
                <a:solidFill>
                  <a:srgbClr val="333333"/>
                </a:solidFill>
                <a:latin typeface="Helvetica Neue"/>
              </a:rPr>
              <a:t>Bojian</a:t>
            </a:r>
            <a:r>
              <a:rPr lang="en-CA" dirty="0">
                <a:solidFill>
                  <a:srgbClr val="333333"/>
                </a:solidFill>
                <a:latin typeface="Helvetica Neue"/>
              </a:rPr>
              <a:t> Zheng (PhD)</a:t>
            </a:r>
          </a:p>
          <a:p>
            <a:pPr marL="285750" indent="-285750">
              <a:buFont typeface="Arial" panose="020B0604020202020204" pitchFamily="34" charset="0"/>
              <a:buChar char="•"/>
            </a:pPr>
            <a:r>
              <a:rPr lang="en-CA" dirty="0">
                <a:solidFill>
                  <a:srgbClr val="333333"/>
                </a:solidFill>
                <a:latin typeface="Helvetica Neue"/>
              </a:rPr>
              <a:t>Pavel </a:t>
            </a:r>
            <a:r>
              <a:rPr lang="en-CA" dirty="0" err="1">
                <a:solidFill>
                  <a:srgbClr val="333333"/>
                </a:solidFill>
                <a:latin typeface="Helvetica Neue"/>
              </a:rPr>
              <a:t>Klishin</a:t>
            </a:r>
            <a:r>
              <a:rPr lang="en-CA" dirty="0">
                <a:solidFill>
                  <a:srgbClr val="333333"/>
                </a:solidFill>
                <a:latin typeface="Helvetica Neue"/>
              </a:rPr>
              <a:t> (PhD)</a:t>
            </a:r>
          </a:p>
          <a:p>
            <a:pPr marL="285750" indent="-285750">
              <a:buFont typeface="Arial" panose="020B0604020202020204" pitchFamily="34" charset="0"/>
              <a:buChar char="•"/>
            </a:pPr>
            <a:r>
              <a:rPr lang="en-CA" dirty="0">
                <a:solidFill>
                  <a:srgbClr val="333333"/>
                </a:solidFill>
                <a:latin typeface="Helvetica Neue"/>
              </a:rPr>
              <a:t>Alexandra </a:t>
            </a:r>
            <a:r>
              <a:rPr lang="en-CA" dirty="0" err="1">
                <a:solidFill>
                  <a:srgbClr val="333333"/>
                </a:solidFill>
                <a:latin typeface="Helvetica Neue"/>
              </a:rPr>
              <a:t>Tsvetkova</a:t>
            </a:r>
            <a:r>
              <a:rPr lang="en-CA" dirty="0">
                <a:solidFill>
                  <a:srgbClr val="333333"/>
                </a:solidFill>
                <a:latin typeface="Helvetica Neue"/>
              </a:rPr>
              <a:t> (PhD)</a:t>
            </a:r>
          </a:p>
          <a:p>
            <a:pPr marL="285750" indent="-285750">
              <a:buFont typeface="Arial" panose="020B0604020202020204" pitchFamily="34" charset="0"/>
              <a:buChar char="•"/>
            </a:pPr>
            <a:r>
              <a:rPr lang="en-US" dirty="0">
                <a:solidFill>
                  <a:srgbClr val="333333"/>
                </a:solidFill>
                <a:latin typeface="Helvetica Neue"/>
              </a:rPr>
              <a:t>J</a:t>
            </a:r>
            <a:r>
              <a:rPr lang="en-CA" dirty="0" err="1">
                <a:solidFill>
                  <a:srgbClr val="333333"/>
                </a:solidFill>
                <a:latin typeface="Helvetica Neue"/>
              </a:rPr>
              <a:t>ames</a:t>
            </a:r>
            <a:r>
              <a:rPr lang="en-CA" dirty="0">
                <a:solidFill>
                  <a:srgbClr val="333333"/>
                </a:solidFill>
                <a:latin typeface="Helvetica Neue"/>
              </a:rPr>
              <a:t> Gleeson (PhD, co-advised)</a:t>
            </a:r>
          </a:p>
          <a:p>
            <a:pPr marL="285750" indent="-285750">
              <a:buFont typeface="Arial" panose="020B0604020202020204" pitchFamily="34" charset="0"/>
              <a:buChar char="•"/>
            </a:pPr>
            <a:r>
              <a:rPr lang="en-CA" dirty="0">
                <a:solidFill>
                  <a:srgbClr val="333333"/>
                </a:solidFill>
                <a:latin typeface="Helvetica Neue"/>
              </a:rPr>
              <a:t>Andrew </a:t>
            </a:r>
            <a:r>
              <a:rPr lang="en-CA" dirty="0" err="1">
                <a:solidFill>
                  <a:srgbClr val="333333"/>
                </a:solidFill>
                <a:latin typeface="Helvetica Neue"/>
              </a:rPr>
              <a:t>Pelegris</a:t>
            </a:r>
            <a:r>
              <a:rPr lang="en-CA" dirty="0">
                <a:solidFill>
                  <a:srgbClr val="333333"/>
                </a:solidFill>
                <a:latin typeface="Helvetica Neue"/>
              </a:rPr>
              <a:t> (MSc)</a:t>
            </a:r>
          </a:p>
          <a:p>
            <a:pPr marL="285750" indent="-285750">
              <a:buFont typeface="Arial" panose="020B0604020202020204" pitchFamily="34" charset="0"/>
              <a:buChar char="•"/>
            </a:pPr>
            <a:r>
              <a:rPr lang="en-CA" dirty="0">
                <a:solidFill>
                  <a:srgbClr val="333333"/>
                </a:solidFill>
                <a:latin typeface="Helvetica Neue"/>
              </a:rPr>
              <a:t>Shang (Sam) Wang (MSc)</a:t>
            </a:r>
          </a:p>
          <a:p>
            <a:pPr marL="285750" indent="-285750">
              <a:buFont typeface="Arial" panose="020B0604020202020204" pitchFamily="34" charset="0"/>
              <a:buChar char="•"/>
            </a:pPr>
            <a:r>
              <a:rPr lang="en-CA" dirty="0">
                <a:solidFill>
                  <a:srgbClr val="333333"/>
                </a:solidFill>
                <a:latin typeface="Helvetica Neue"/>
              </a:rPr>
              <a:t>Geoffrey Yu (MSc)</a:t>
            </a:r>
          </a:p>
          <a:p>
            <a:pPr marL="285750" indent="-285750">
              <a:buFont typeface="Arial" panose="020B0604020202020204" pitchFamily="34" charset="0"/>
              <a:buChar char="•"/>
            </a:pPr>
            <a:r>
              <a:rPr lang="en-CA" dirty="0" err="1">
                <a:solidFill>
                  <a:srgbClr val="333333"/>
                </a:solidFill>
                <a:latin typeface="Helvetica Neue"/>
              </a:rPr>
              <a:t>Xiaodan</a:t>
            </a:r>
            <a:r>
              <a:rPr lang="en-CA" dirty="0">
                <a:solidFill>
                  <a:srgbClr val="333333"/>
                </a:solidFill>
                <a:latin typeface="Helvetica Neue"/>
              </a:rPr>
              <a:t> (Serina) Tan (</a:t>
            </a:r>
            <a:r>
              <a:rPr lang="en-CA" dirty="0" err="1">
                <a:solidFill>
                  <a:srgbClr val="333333"/>
                </a:solidFill>
                <a:latin typeface="Helvetica Neue"/>
              </a:rPr>
              <a:t>MASc</a:t>
            </a:r>
            <a:r>
              <a:rPr lang="en-CA" dirty="0">
                <a:solidFill>
                  <a:srgbClr val="333333"/>
                </a:solidFill>
                <a:latin typeface="Helvetica Neue"/>
              </a:rPr>
              <a:t>)</a:t>
            </a:r>
          </a:p>
          <a:p>
            <a:pPr marL="285750" indent="-285750">
              <a:buFont typeface="Arial" panose="020B0604020202020204" pitchFamily="34" charset="0"/>
              <a:buChar char="•"/>
            </a:pPr>
            <a:endParaRPr lang="en-CA" dirty="0">
              <a:solidFill>
                <a:srgbClr val="333333"/>
              </a:solidFill>
              <a:latin typeface="Helvetica Neue"/>
            </a:endParaRPr>
          </a:p>
          <a:p>
            <a:pPr marL="285750" indent="-285750">
              <a:buFont typeface="Arial" panose="020B0604020202020204" pitchFamily="34" charset="0"/>
              <a:buChar char="•"/>
            </a:pPr>
            <a:r>
              <a:rPr lang="en-CA" dirty="0" err="1">
                <a:solidFill>
                  <a:srgbClr val="333333"/>
                </a:solidFill>
                <a:latin typeface="Helvetica Neue"/>
              </a:rPr>
              <a:t>Qiongsi</a:t>
            </a:r>
            <a:r>
              <a:rPr lang="en-CA" dirty="0">
                <a:solidFill>
                  <a:srgbClr val="333333"/>
                </a:solidFill>
                <a:latin typeface="Helvetica Neue"/>
              </a:rPr>
              <a:t> Wu (BSc)</a:t>
            </a:r>
          </a:p>
          <a:p>
            <a:pPr marL="285750" indent="-285750">
              <a:buFont typeface="Arial" panose="020B0604020202020204" pitchFamily="34" charset="0"/>
              <a:buChar char="•"/>
            </a:pPr>
            <a:r>
              <a:rPr lang="en-CA" dirty="0">
                <a:solidFill>
                  <a:srgbClr val="333333"/>
                </a:solidFill>
                <a:latin typeface="Helvetica Neue"/>
              </a:rPr>
              <a:t>Ming (Michael) Yang (</a:t>
            </a:r>
            <a:r>
              <a:rPr lang="en-CA" dirty="0" err="1">
                <a:solidFill>
                  <a:srgbClr val="333333"/>
                </a:solidFill>
                <a:latin typeface="Helvetica Neue"/>
              </a:rPr>
              <a:t>BASc</a:t>
            </a:r>
            <a:r>
              <a:rPr lang="en-CA" dirty="0">
                <a:solidFill>
                  <a:srgbClr val="333333"/>
                </a:solidFill>
                <a:latin typeface="Helvetica Neue"/>
              </a:rPr>
              <a:t>)</a:t>
            </a:r>
          </a:p>
          <a:p>
            <a:pPr marL="285750" indent="-285750">
              <a:buFont typeface="Arial" panose="020B0604020202020204" pitchFamily="34" charset="0"/>
              <a:buChar char="•"/>
            </a:pPr>
            <a:r>
              <a:rPr lang="en-CA" dirty="0" err="1">
                <a:solidFill>
                  <a:srgbClr val="333333"/>
                </a:solidFill>
                <a:latin typeface="Helvetica Neue"/>
              </a:rPr>
              <a:t>Izaak</a:t>
            </a:r>
            <a:r>
              <a:rPr lang="en-CA" dirty="0">
                <a:solidFill>
                  <a:srgbClr val="333333"/>
                </a:solidFill>
                <a:latin typeface="Helvetica Neue"/>
              </a:rPr>
              <a:t> </a:t>
            </a:r>
            <a:r>
              <a:rPr lang="en-CA" dirty="0" err="1">
                <a:solidFill>
                  <a:srgbClr val="333333"/>
                </a:solidFill>
                <a:latin typeface="Helvetica Neue"/>
              </a:rPr>
              <a:t>Niksan</a:t>
            </a:r>
            <a:r>
              <a:rPr lang="en-CA" dirty="0">
                <a:solidFill>
                  <a:srgbClr val="333333"/>
                </a:solidFill>
                <a:latin typeface="Helvetica Neue"/>
              </a:rPr>
              <a:t> (</a:t>
            </a:r>
            <a:r>
              <a:rPr lang="en-CA" dirty="0" err="1">
                <a:solidFill>
                  <a:srgbClr val="333333"/>
                </a:solidFill>
                <a:latin typeface="Helvetica Neue"/>
              </a:rPr>
              <a:t>BASc</a:t>
            </a:r>
            <a:r>
              <a:rPr lang="en-CA" dirty="0">
                <a:solidFill>
                  <a:srgbClr val="333333"/>
                </a:solidFill>
                <a:latin typeface="Helvetica Neue"/>
              </a:rPr>
              <a:t>)</a:t>
            </a:r>
          </a:p>
          <a:p>
            <a:pPr marL="285750" indent="-285750">
              <a:buFont typeface="Arial" panose="020B0604020202020204" pitchFamily="34" charset="0"/>
              <a:buChar char="•"/>
            </a:pPr>
            <a:r>
              <a:rPr lang="en-CA" dirty="0" err="1">
                <a:solidFill>
                  <a:srgbClr val="333333"/>
                </a:solidFill>
                <a:latin typeface="Helvetica Neue"/>
              </a:rPr>
              <a:t>Yifan</a:t>
            </a:r>
            <a:r>
              <a:rPr lang="en-CA" dirty="0">
                <a:solidFill>
                  <a:srgbClr val="333333"/>
                </a:solidFill>
                <a:latin typeface="Helvetica Neue"/>
              </a:rPr>
              <a:t> Bai (BSc)</a:t>
            </a:r>
          </a:p>
          <a:p>
            <a:pPr marL="285750" indent="-285750">
              <a:buFont typeface="Arial" panose="020B0604020202020204" pitchFamily="34" charset="0"/>
              <a:buChar char="•"/>
            </a:pPr>
            <a:r>
              <a:rPr lang="en-CA" dirty="0" err="1">
                <a:solidFill>
                  <a:srgbClr val="333333"/>
                </a:solidFill>
                <a:latin typeface="Helvetica Neue"/>
              </a:rPr>
              <a:t>Jiahuang</a:t>
            </a:r>
            <a:r>
              <a:rPr lang="en-CA" dirty="0">
                <a:solidFill>
                  <a:srgbClr val="333333"/>
                </a:solidFill>
                <a:latin typeface="Helvetica Neue"/>
              </a:rPr>
              <a:t> (Jacob) Lin (BSc)</a:t>
            </a:r>
          </a:p>
          <a:p>
            <a:pPr marL="285750" indent="-285750">
              <a:buFont typeface="Arial" panose="020B0604020202020204" pitchFamily="34" charset="0"/>
              <a:buChar char="•"/>
            </a:pPr>
            <a:r>
              <a:rPr lang="en-CA" dirty="0" err="1">
                <a:solidFill>
                  <a:srgbClr val="333333"/>
                </a:solidFill>
                <a:latin typeface="Helvetica Neue"/>
              </a:rPr>
              <a:t>Kuei</a:t>
            </a:r>
            <a:r>
              <a:rPr lang="en-CA" dirty="0">
                <a:solidFill>
                  <a:srgbClr val="333333"/>
                </a:solidFill>
                <a:latin typeface="Helvetica Neue"/>
              </a:rPr>
              <a:t>-Fang (Albert) Hsueh (</a:t>
            </a:r>
            <a:r>
              <a:rPr lang="en-CA" dirty="0" err="1">
                <a:solidFill>
                  <a:srgbClr val="333333"/>
                </a:solidFill>
                <a:latin typeface="Helvetica Neue"/>
              </a:rPr>
              <a:t>BASc</a:t>
            </a:r>
            <a:r>
              <a:rPr lang="en-CA" dirty="0">
                <a:solidFill>
                  <a:srgbClr val="333333"/>
                </a:solidFill>
                <a:latin typeface="Helvetica Neue"/>
              </a:rPr>
              <a:t>)</a:t>
            </a:r>
          </a:p>
          <a:p>
            <a:pPr marL="285750" indent="-285750">
              <a:buFont typeface="Arial" panose="020B0604020202020204" pitchFamily="34" charset="0"/>
              <a:buChar char="•"/>
            </a:pPr>
            <a:r>
              <a:rPr lang="en-US" dirty="0">
                <a:solidFill>
                  <a:srgbClr val="333333"/>
                </a:solidFill>
                <a:latin typeface="Helvetica Neue"/>
              </a:rPr>
              <a:t>Z</a:t>
            </a:r>
            <a:r>
              <a:rPr lang="en-CA" dirty="0" err="1">
                <a:solidFill>
                  <a:srgbClr val="333333"/>
                </a:solidFill>
                <a:latin typeface="Helvetica Neue"/>
              </a:rPr>
              <a:t>ilun</a:t>
            </a:r>
            <a:r>
              <a:rPr lang="en-CA" dirty="0">
                <a:solidFill>
                  <a:srgbClr val="333333"/>
                </a:solidFill>
                <a:latin typeface="Helvetica Neue"/>
              </a:rPr>
              <a:t> Zhang (BSc)</a:t>
            </a:r>
          </a:p>
          <a:p>
            <a:pPr marL="285750" indent="-285750">
              <a:buFont typeface="Arial" panose="020B0604020202020204" pitchFamily="34" charset="0"/>
              <a:buChar char="•"/>
            </a:pPr>
            <a:endParaRPr lang="en-CA" b="0" i="0" dirty="0">
              <a:solidFill>
                <a:srgbClr val="333333"/>
              </a:solidFill>
              <a:effectLst/>
              <a:latin typeface="Helvetica Neue"/>
            </a:endParaRPr>
          </a:p>
        </p:txBody>
      </p:sp>
      <p:pic>
        <p:nvPicPr>
          <p:cNvPr id="1030" name="Picture 6" descr="Group Offsite">
            <a:extLst>
              <a:ext uri="{FF2B5EF4-FFF2-40B4-BE49-F238E27FC236}">
                <a16:creationId xmlns:a16="http://schemas.microsoft.com/office/drawing/2014/main" id="{87039EE2-340D-4DE6-A579-9AD0EC0E5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84" y="1305342"/>
            <a:ext cx="6265192" cy="469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617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DF11-6D27-4DD3-AFD1-58B01DA62912}"/>
              </a:ext>
            </a:extLst>
          </p:cNvPr>
          <p:cNvSpPr>
            <a:spLocks noGrp="1"/>
          </p:cNvSpPr>
          <p:nvPr>
            <p:ph type="title"/>
          </p:nvPr>
        </p:nvSpPr>
        <p:spPr/>
        <p:txBody>
          <a:bodyPr/>
          <a:lstStyle/>
          <a:p>
            <a:r>
              <a:rPr lang="en-US" dirty="0">
                <a:cs typeface="Times New Roman" panose="02020603050405020304" pitchFamily="18" charset="0"/>
              </a:rPr>
              <a:t>Need for Benchmark Diversity</a:t>
            </a:r>
          </a:p>
        </p:txBody>
      </p:sp>
      <p:sp>
        <p:nvSpPr>
          <p:cNvPr id="3" name="Content Placeholder 2">
            <a:extLst>
              <a:ext uri="{FF2B5EF4-FFF2-40B4-BE49-F238E27FC236}">
                <a16:creationId xmlns:a16="http://schemas.microsoft.com/office/drawing/2014/main" id="{B7F11430-6600-44CB-848F-DE1425D2B9E3}"/>
              </a:ext>
            </a:extLst>
          </p:cNvPr>
          <p:cNvSpPr>
            <a:spLocks noGrp="1"/>
          </p:cNvSpPr>
          <p:nvPr>
            <p:ph idx="1"/>
          </p:nvPr>
        </p:nvSpPr>
        <p:spPr>
          <a:xfrm>
            <a:off x="392795" y="1600201"/>
            <a:ext cx="11189605" cy="4525963"/>
          </a:xfrm>
        </p:spPr>
        <p:txBody>
          <a:bodyPr/>
          <a:lstStyle/>
          <a:p>
            <a:pPr marL="0" indent="0">
              <a:buNone/>
            </a:pPr>
            <a:r>
              <a:rPr lang="en-US" dirty="0">
                <a:cs typeface="Times New Roman" panose="02020603050405020304" pitchFamily="18" charset="0"/>
              </a:rPr>
              <a:t>Lack of a standard </a:t>
            </a:r>
            <a:r>
              <a:rPr lang="en-US" dirty="0">
                <a:solidFill>
                  <a:srgbClr val="FF0000"/>
                </a:solidFill>
                <a:cs typeface="Times New Roman" panose="02020603050405020304" pitchFamily="18" charset="0"/>
              </a:rPr>
              <a:t>diverse</a:t>
            </a:r>
            <a:r>
              <a:rPr lang="en-US" dirty="0">
                <a:cs typeface="Times New Roman" panose="02020603050405020304" pitchFamily="18" charset="0"/>
              </a:rPr>
              <a:t> benchmark set with </a:t>
            </a:r>
          </a:p>
          <a:p>
            <a:pPr marL="0" indent="0">
              <a:buNone/>
            </a:pPr>
            <a:r>
              <a:rPr lang="en-US" dirty="0">
                <a:solidFill>
                  <a:srgbClr val="FF0000"/>
                </a:solidFill>
                <a:cs typeface="Times New Roman" panose="02020603050405020304" pitchFamily="18" charset="0"/>
              </a:rPr>
              <a:t>state-of-the-art </a:t>
            </a:r>
            <a:r>
              <a:rPr lang="en-US" dirty="0">
                <a:cs typeface="Times New Roman" panose="02020603050405020304" pitchFamily="18" charset="0"/>
              </a:rPr>
              <a:t>models for DNN </a:t>
            </a:r>
            <a:r>
              <a:rPr lang="en-US" dirty="0">
                <a:solidFill>
                  <a:srgbClr val="FF0000"/>
                </a:solidFill>
                <a:cs typeface="Times New Roman" panose="02020603050405020304" pitchFamily="18" charset="0"/>
              </a:rPr>
              <a:t>training</a:t>
            </a:r>
          </a:p>
          <a:p>
            <a:pPr marL="0" indent="0">
              <a:buNone/>
            </a:pPr>
            <a:endParaRPr lang="en-US" sz="400" dirty="0">
              <a:cs typeface="Times New Roman" panose="02020603050405020304" pitchFamily="18" charset="0"/>
            </a:endParaRPr>
          </a:p>
          <a:p>
            <a:r>
              <a:rPr lang="en-US" sz="2400" dirty="0">
                <a:cs typeface="Times New Roman" panose="02020603050405020304" pitchFamily="18" charset="0"/>
              </a:rPr>
              <a:t>Need for benchmark diversity:</a:t>
            </a:r>
          </a:p>
          <a:p>
            <a:pPr lvl="1"/>
            <a:r>
              <a:rPr lang="en-US" sz="2000" dirty="0">
                <a:cs typeface="Times New Roman" panose="02020603050405020304" pitchFamily="18" charset="0"/>
              </a:rPr>
              <a:t>DNNs have been widely successful</a:t>
            </a:r>
          </a:p>
          <a:p>
            <a:pPr lvl="1"/>
            <a:r>
              <a:rPr lang="en-US" sz="2000" dirty="0">
                <a:cs typeface="Times New Roman" panose="02020603050405020304" pitchFamily="18" charset="0"/>
              </a:rPr>
              <a:t>Most research used </a:t>
            </a:r>
            <a:r>
              <a:rPr lang="en-US" sz="2000" dirty="0">
                <a:solidFill>
                  <a:srgbClr val="FF0000"/>
                </a:solidFill>
                <a:cs typeface="Times New Roman" panose="02020603050405020304" pitchFamily="18" charset="0"/>
              </a:rPr>
              <a:t>only</a:t>
            </a:r>
            <a:r>
              <a:rPr lang="en-US" sz="2000" dirty="0">
                <a:cs typeface="Times New Roman" panose="02020603050405020304" pitchFamily="18" charset="0"/>
              </a:rPr>
              <a:t> image classification and CNN models</a:t>
            </a:r>
          </a:p>
          <a:p>
            <a:pPr lvl="1"/>
            <a:r>
              <a:rPr lang="en-US" sz="2000" kern="0" dirty="0">
                <a:cs typeface="Times New Roman" panose="02020603050405020304" pitchFamily="18" charset="0"/>
              </a:rPr>
              <a:t>Performance characteristics are different for different DNNs</a:t>
            </a:r>
            <a:endParaRPr lang="en-US" sz="2000" dirty="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E4768A1D-40C2-4559-8A20-295181D31AF6}"/>
              </a:ext>
            </a:extLst>
          </p:cNvPr>
          <p:cNvSpPr>
            <a:spLocks noGrp="1"/>
          </p:cNvSpPr>
          <p:nvPr>
            <p:ph type="sldNum" sz="quarter" idx="12"/>
          </p:nvPr>
        </p:nvSpPr>
        <p:spPr/>
        <p:txBody>
          <a:bodyPr/>
          <a:lstStyle/>
          <a:p>
            <a:fld id="{036768EE-A168-463D-A24D-1182DC08276E}" type="slidenum">
              <a:rPr lang="zh-CN" altLang="en-US" smtClean="0"/>
              <a:t>8</a:t>
            </a:fld>
            <a:endParaRPr lang="zh-CN" altLang="en-US"/>
          </a:p>
        </p:txBody>
      </p:sp>
      <p:pic>
        <p:nvPicPr>
          <p:cNvPr id="6" name="Picture 9">
            <a:extLst>
              <a:ext uri="{FF2B5EF4-FFF2-40B4-BE49-F238E27FC236}">
                <a16:creationId xmlns:a16="http://schemas.microsoft.com/office/drawing/2014/main" id="{91426D6F-BB82-473E-A67C-23FE1F6896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5807" y="4988628"/>
            <a:ext cx="2342485" cy="971883"/>
          </a:xfrm>
          <a:prstGeom prst="rect">
            <a:avLst/>
          </a:prstGeom>
        </p:spPr>
      </p:pic>
      <p:pic>
        <p:nvPicPr>
          <p:cNvPr id="7" name="Picture 11">
            <a:extLst>
              <a:ext uri="{FF2B5EF4-FFF2-40B4-BE49-F238E27FC236}">
                <a16:creationId xmlns:a16="http://schemas.microsoft.com/office/drawing/2014/main" id="{AD0817CB-00D3-4E56-9B1C-8E6B8E4C7D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557" y="4782856"/>
            <a:ext cx="1895108" cy="1383428"/>
          </a:xfrm>
          <a:prstGeom prst="rect">
            <a:avLst/>
          </a:prstGeom>
        </p:spPr>
      </p:pic>
      <p:pic>
        <p:nvPicPr>
          <p:cNvPr id="2050" name="Picture 2" descr="âself driving carâçå¾çæç´¢ç»æ">
            <a:extLst>
              <a:ext uri="{FF2B5EF4-FFF2-40B4-BE49-F238E27FC236}">
                <a16:creationId xmlns:a16="http://schemas.microsoft.com/office/drawing/2014/main" id="{41669AEE-93F0-4638-A456-A901A35511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1619" y="280846"/>
            <a:ext cx="3614480" cy="20331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141280C-AEB0-46D8-8DA4-307D7A64D0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1619" y="2622097"/>
            <a:ext cx="3557586" cy="1595437"/>
          </a:xfrm>
          <a:prstGeom prst="rect">
            <a:avLst/>
          </a:prstGeom>
        </p:spPr>
      </p:pic>
      <p:pic>
        <p:nvPicPr>
          <p:cNvPr id="2052" name="Picture 4" descr="âobject detectionâçå¾çæç´¢ç»æ">
            <a:extLst>
              <a:ext uri="{FF2B5EF4-FFF2-40B4-BE49-F238E27FC236}">
                <a16:creationId xmlns:a16="http://schemas.microsoft.com/office/drawing/2014/main" id="{4E7BED86-F387-44C2-BA2A-2BEB0827C8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07930" y="4494856"/>
            <a:ext cx="3483429" cy="19594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âalpha goâçå¾çæç´¢ç»æ">
            <a:extLst>
              <a:ext uri="{FF2B5EF4-FFF2-40B4-BE49-F238E27FC236}">
                <a16:creationId xmlns:a16="http://schemas.microsoft.com/office/drawing/2014/main" id="{A947A4B7-F1D5-4EE7-B8AE-B4C64556D7F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795" y="4548271"/>
            <a:ext cx="3386265" cy="190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9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0" name="Picture 24" descr="âfaster rcnnâçå¾çæç´¢ç»æ">
            <a:extLst>
              <a:ext uri="{FF2B5EF4-FFF2-40B4-BE49-F238E27FC236}">
                <a16:creationId xmlns:a16="http://schemas.microsoft.com/office/drawing/2014/main" id="{B82F9E11-A113-4C4C-832F-753B34172C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8019" y="3717981"/>
            <a:ext cx="2965596" cy="8150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FB3920-1F4B-481D-B4D8-5AA7F1DFB93D}"/>
              </a:ext>
            </a:extLst>
          </p:cNvPr>
          <p:cNvSpPr>
            <a:spLocks noGrp="1"/>
          </p:cNvSpPr>
          <p:nvPr>
            <p:ph type="title"/>
          </p:nvPr>
        </p:nvSpPr>
        <p:spPr/>
        <p:txBody>
          <a:bodyPr/>
          <a:lstStyle/>
          <a:p>
            <a:r>
              <a:rPr lang="en-US" dirty="0">
                <a:cs typeface="Times New Roman" panose="02020603050405020304" pitchFamily="18" charset="0"/>
              </a:rPr>
              <a:t>State-of-the-art Models</a:t>
            </a:r>
            <a:endParaRPr lang="en-US" dirty="0"/>
          </a:p>
        </p:txBody>
      </p:sp>
      <p:sp>
        <p:nvSpPr>
          <p:cNvPr id="5" name="Slide Number Placeholder 4">
            <a:extLst>
              <a:ext uri="{FF2B5EF4-FFF2-40B4-BE49-F238E27FC236}">
                <a16:creationId xmlns:a16="http://schemas.microsoft.com/office/drawing/2014/main" id="{349CB994-3749-47AB-B3A1-C40C5B6000E4}"/>
              </a:ext>
            </a:extLst>
          </p:cNvPr>
          <p:cNvSpPr>
            <a:spLocks noGrp="1"/>
          </p:cNvSpPr>
          <p:nvPr>
            <p:ph type="sldNum" sz="quarter" idx="12"/>
          </p:nvPr>
        </p:nvSpPr>
        <p:spPr/>
        <p:txBody>
          <a:bodyPr/>
          <a:lstStyle/>
          <a:p>
            <a:fld id="{036768EE-A168-463D-A24D-1182DC08276E}" type="slidenum">
              <a:rPr lang="zh-CN" altLang="en-US" smtClean="0"/>
              <a:t>9</a:t>
            </a:fld>
            <a:endParaRPr lang="zh-CN" altLang="en-US"/>
          </a:p>
        </p:txBody>
      </p:sp>
      <p:pic>
        <p:nvPicPr>
          <p:cNvPr id="4098" name="Picture 2" descr="âAlexNetâçå¾çæç´¢ç»æ">
            <a:extLst>
              <a:ext uri="{FF2B5EF4-FFF2-40B4-BE49-F238E27FC236}">
                <a16:creationId xmlns:a16="http://schemas.microsoft.com/office/drawing/2014/main" id="{D3E45138-C421-4BC1-9B04-02D90C87F1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633" y="1934588"/>
            <a:ext cx="2174254" cy="7502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âVGGâçå¾çæç´¢ç»æ">
            <a:extLst>
              <a:ext uri="{FF2B5EF4-FFF2-40B4-BE49-F238E27FC236}">
                <a16:creationId xmlns:a16="http://schemas.microsoft.com/office/drawing/2014/main" id="{0E9376B1-3437-43DF-A1B7-AFFD43D383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4991" y="2042874"/>
            <a:ext cx="1923722" cy="53365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âGoogleNetâçå¾çæç´¢ç»æ">
            <a:extLst>
              <a:ext uri="{FF2B5EF4-FFF2-40B4-BE49-F238E27FC236}">
                <a16:creationId xmlns:a16="http://schemas.microsoft.com/office/drawing/2014/main" id="{0B468B54-6D27-49F6-BC51-D6EF2A297B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0817" y="1845856"/>
            <a:ext cx="2463363" cy="7711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04AAC7C-CE6E-483A-9AF8-CE41F5A377AC}"/>
              </a:ext>
            </a:extLst>
          </p:cNvPr>
          <p:cNvSpPr txBox="1"/>
          <p:nvPr/>
        </p:nvSpPr>
        <p:spPr>
          <a:xfrm>
            <a:off x="1097935" y="2819756"/>
            <a:ext cx="1597572" cy="369332"/>
          </a:xfrm>
          <a:prstGeom prst="rect">
            <a:avLst/>
          </a:prstGeom>
          <a:noFill/>
        </p:spPr>
        <p:txBody>
          <a:bodyPr wrap="square" rtlCol="0">
            <a:spAutoFit/>
          </a:bodyPr>
          <a:lstStyle/>
          <a:p>
            <a:r>
              <a:rPr lang="en-US" dirty="0" err="1"/>
              <a:t>AlexNet</a:t>
            </a:r>
            <a:r>
              <a:rPr lang="en-US" dirty="0"/>
              <a:t> (2012)</a:t>
            </a:r>
          </a:p>
        </p:txBody>
      </p:sp>
      <p:sp>
        <p:nvSpPr>
          <p:cNvPr id="13" name="TextBox 12">
            <a:extLst>
              <a:ext uri="{FF2B5EF4-FFF2-40B4-BE49-F238E27FC236}">
                <a16:creationId xmlns:a16="http://schemas.microsoft.com/office/drawing/2014/main" id="{F7D0E6FD-D079-4557-A468-F780F5B169D9}"/>
              </a:ext>
            </a:extLst>
          </p:cNvPr>
          <p:cNvSpPr txBox="1"/>
          <p:nvPr/>
        </p:nvSpPr>
        <p:spPr>
          <a:xfrm>
            <a:off x="3448066" y="2819756"/>
            <a:ext cx="1314869" cy="369332"/>
          </a:xfrm>
          <a:prstGeom prst="rect">
            <a:avLst/>
          </a:prstGeom>
          <a:noFill/>
        </p:spPr>
        <p:txBody>
          <a:bodyPr wrap="square" rtlCol="0">
            <a:spAutoFit/>
          </a:bodyPr>
          <a:lstStyle/>
          <a:p>
            <a:r>
              <a:rPr lang="en-US" dirty="0"/>
              <a:t>VGG (2013)</a:t>
            </a:r>
          </a:p>
        </p:txBody>
      </p:sp>
      <p:sp>
        <p:nvSpPr>
          <p:cNvPr id="14" name="TextBox 13">
            <a:extLst>
              <a:ext uri="{FF2B5EF4-FFF2-40B4-BE49-F238E27FC236}">
                <a16:creationId xmlns:a16="http://schemas.microsoft.com/office/drawing/2014/main" id="{3E822929-DDCA-4460-9470-DF7E4B4EBF28}"/>
              </a:ext>
            </a:extLst>
          </p:cNvPr>
          <p:cNvSpPr txBox="1"/>
          <p:nvPr/>
        </p:nvSpPr>
        <p:spPr>
          <a:xfrm>
            <a:off x="5717939" y="2819756"/>
            <a:ext cx="1889117" cy="369332"/>
          </a:xfrm>
          <a:prstGeom prst="rect">
            <a:avLst/>
          </a:prstGeom>
          <a:noFill/>
        </p:spPr>
        <p:txBody>
          <a:bodyPr wrap="square" rtlCol="0">
            <a:spAutoFit/>
          </a:bodyPr>
          <a:lstStyle/>
          <a:p>
            <a:r>
              <a:rPr lang="en-US" dirty="0" err="1"/>
              <a:t>GoogleNet</a:t>
            </a:r>
            <a:r>
              <a:rPr lang="en-US" dirty="0"/>
              <a:t> (2014)</a:t>
            </a:r>
          </a:p>
        </p:txBody>
      </p:sp>
      <p:pic>
        <p:nvPicPr>
          <p:cNvPr id="4110" name="Picture 14" descr="âResNetâçå¾çæç´¢ç»æ">
            <a:extLst>
              <a:ext uri="{FF2B5EF4-FFF2-40B4-BE49-F238E27FC236}">
                <a16:creationId xmlns:a16="http://schemas.microsoft.com/office/drawing/2014/main" id="{5FA5E1C1-376B-4ACE-BBAB-0E5C445AC6A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6284" y="1676400"/>
            <a:ext cx="2322237" cy="10084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1C1EB11-8C17-4A76-867E-1E2BC25FD9E8}"/>
              </a:ext>
            </a:extLst>
          </p:cNvPr>
          <p:cNvSpPr txBox="1"/>
          <p:nvPr/>
        </p:nvSpPr>
        <p:spPr>
          <a:xfrm>
            <a:off x="8562060" y="2819756"/>
            <a:ext cx="1889117" cy="369332"/>
          </a:xfrm>
          <a:prstGeom prst="rect">
            <a:avLst/>
          </a:prstGeom>
          <a:noFill/>
        </p:spPr>
        <p:txBody>
          <a:bodyPr wrap="square" rtlCol="0">
            <a:spAutoFit/>
          </a:bodyPr>
          <a:lstStyle/>
          <a:p>
            <a:r>
              <a:rPr lang="en-US" dirty="0" err="1"/>
              <a:t>ResNet</a:t>
            </a:r>
            <a:r>
              <a:rPr lang="en-US" dirty="0"/>
              <a:t> (2015)</a:t>
            </a:r>
          </a:p>
        </p:txBody>
      </p:sp>
      <p:cxnSp>
        <p:nvCxnSpPr>
          <p:cNvPr id="11" name="Straight Arrow Connector 10">
            <a:extLst>
              <a:ext uri="{FF2B5EF4-FFF2-40B4-BE49-F238E27FC236}">
                <a16:creationId xmlns:a16="http://schemas.microsoft.com/office/drawing/2014/main" id="{FA70245D-5B3B-4777-B536-49010B5A1117}"/>
              </a:ext>
            </a:extLst>
          </p:cNvPr>
          <p:cNvCxnSpPr>
            <a:cxnSpLocks/>
            <a:stCxn id="9" idx="3"/>
            <a:endCxn id="13" idx="1"/>
          </p:cNvCxnSpPr>
          <p:nvPr/>
        </p:nvCxnSpPr>
        <p:spPr>
          <a:xfrm>
            <a:off x="2695507" y="3004422"/>
            <a:ext cx="7525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66C4228-85F6-4647-913E-97A30406A539}"/>
              </a:ext>
            </a:extLst>
          </p:cNvPr>
          <p:cNvCxnSpPr>
            <a:cxnSpLocks/>
            <a:stCxn id="13" idx="3"/>
            <a:endCxn id="14" idx="1"/>
          </p:cNvCxnSpPr>
          <p:nvPr/>
        </p:nvCxnSpPr>
        <p:spPr>
          <a:xfrm>
            <a:off x="4762935" y="3004422"/>
            <a:ext cx="9550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9422F09-2071-40F8-AC8C-787995F79609}"/>
              </a:ext>
            </a:extLst>
          </p:cNvPr>
          <p:cNvCxnSpPr>
            <a:cxnSpLocks/>
            <a:stCxn id="14" idx="3"/>
            <a:endCxn id="16" idx="1"/>
          </p:cNvCxnSpPr>
          <p:nvPr/>
        </p:nvCxnSpPr>
        <p:spPr>
          <a:xfrm>
            <a:off x="7607056" y="3004422"/>
            <a:ext cx="9550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14" name="Picture 18" descr="RCNN- å°CNNå¼å¥ç®æ æ£æµçå¼å±±ä¹ä½">
            <a:extLst>
              <a:ext uri="{FF2B5EF4-FFF2-40B4-BE49-F238E27FC236}">
                <a16:creationId xmlns:a16="http://schemas.microsoft.com/office/drawing/2014/main" id="{B4CA3E64-EF6D-4263-9CF0-8B6E64294F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 y="3639631"/>
            <a:ext cx="1739370" cy="1005979"/>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ttps://images2015.cnblogs.com/blog/637085/201607/637085-20160724192739482-1478652641.png">
            <a:extLst>
              <a:ext uri="{FF2B5EF4-FFF2-40B4-BE49-F238E27FC236}">
                <a16:creationId xmlns:a16="http://schemas.microsoft.com/office/drawing/2014/main" id="{6A7FC632-356C-4DF8-B83A-D859DF0A04B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29356" y="3756878"/>
            <a:ext cx="1952228" cy="77615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103E78B-E04E-41CC-9216-FDC912A59EFF}"/>
              </a:ext>
            </a:extLst>
          </p:cNvPr>
          <p:cNvSpPr txBox="1"/>
          <p:nvPr/>
        </p:nvSpPr>
        <p:spPr>
          <a:xfrm>
            <a:off x="533400" y="4781400"/>
            <a:ext cx="1395127" cy="369332"/>
          </a:xfrm>
          <a:prstGeom prst="rect">
            <a:avLst/>
          </a:prstGeom>
          <a:noFill/>
        </p:spPr>
        <p:txBody>
          <a:bodyPr wrap="square" rtlCol="0">
            <a:spAutoFit/>
          </a:bodyPr>
          <a:lstStyle/>
          <a:p>
            <a:r>
              <a:rPr lang="en-US" dirty="0"/>
              <a:t>RCNN (2014)</a:t>
            </a:r>
          </a:p>
        </p:txBody>
      </p:sp>
      <p:sp>
        <p:nvSpPr>
          <p:cNvPr id="32" name="TextBox 31">
            <a:extLst>
              <a:ext uri="{FF2B5EF4-FFF2-40B4-BE49-F238E27FC236}">
                <a16:creationId xmlns:a16="http://schemas.microsoft.com/office/drawing/2014/main" id="{376E26DD-FD71-48A0-8A3E-FBC73749D9CA}"/>
              </a:ext>
            </a:extLst>
          </p:cNvPr>
          <p:cNvSpPr txBox="1"/>
          <p:nvPr/>
        </p:nvSpPr>
        <p:spPr>
          <a:xfrm>
            <a:off x="2386953" y="4781400"/>
            <a:ext cx="1818879" cy="369332"/>
          </a:xfrm>
          <a:prstGeom prst="rect">
            <a:avLst/>
          </a:prstGeom>
          <a:noFill/>
        </p:spPr>
        <p:txBody>
          <a:bodyPr wrap="square" rtlCol="0">
            <a:spAutoFit/>
          </a:bodyPr>
          <a:lstStyle/>
          <a:p>
            <a:r>
              <a:rPr lang="en-US" dirty="0"/>
              <a:t>Fast RCNN (2015)</a:t>
            </a:r>
          </a:p>
        </p:txBody>
      </p:sp>
      <p:sp>
        <p:nvSpPr>
          <p:cNvPr id="33" name="TextBox 32">
            <a:extLst>
              <a:ext uri="{FF2B5EF4-FFF2-40B4-BE49-F238E27FC236}">
                <a16:creationId xmlns:a16="http://schemas.microsoft.com/office/drawing/2014/main" id="{10847727-8D72-4A31-90F3-3C081F749A8E}"/>
              </a:ext>
            </a:extLst>
          </p:cNvPr>
          <p:cNvSpPr txBox="1"/>
          <p:nvPr/>
        </p:nvSpPr>
        <p:spPr>
          <a:xfrm>
            <a:off x="4557336" y="4781400"/>
            <a:ext cx="2002274" cy="369332"/>
          </a:xfrm>
          <a:prstGeom prst="rect">
            <a:avLst/>
          </a:prstGeom>
          <a:noFill/>
        </p:spPr>
        <p:txBody>
          <a:bodyPr wrap="square" rtlCol="0">
            <a:spAutoFit/>
          </a:bodyPr>
          <a:lstStyle/>
          <a:p>
            <a:r>
              <a:rPr lang="en-US" dirty="0"/>
              <a:t>Faster RCNN (2015)</a:t>
            </a:r>
          </a:p>
        </p:txBody>
      </p:sp>
      <p:sp>
        <p:nvSpPr>
          <p:cNvPr id="34" name="TextBox 33">
            <a:extLst>
              <a:ext uri="{FF2B5EF4-FFF2-40B4-BE49-F238E27FC236}">
                <a16:creationId xmlns:a16="http://schemas.microsoft.com/office/drawing/2014/main" id="{2BD87F0D-014F-4BF0-8144-2522CAF8B5C0}"/>
              </a:ext>
            </a:extLst>
          </p:cNvPr>
          <p:cNvSpPr txBox="1"/>
          <p:nvPr/>
        </p:nvSpPr>
        <p:spPr>
          <a:xfrm>
            <a:off x="7099643" y="4781400"/>
            <a:ext cx="1349183" cy="369332"/>
          </a:xfrm>
          <a:prstGeom prst="rect">
            <a:avLst/>
          </a:prstGeom>
          <a:noFill/>
        </p:spPr>
        <p:txBody>
          <a:bodyPr wrap="square" rtlCol="0">
            <a:spAutoFit/>
          </a:bodyPr>
          <a:lstStyle/>
          <a:p>
            <a:r>
              <a:rPr lang="en-US" dirty="0"/>
              <a:t>YOLO (2016)</a:t>
            </a:r>
          </a:p>
        </p:txBody>
      </p:sp>
      <p:cxnSp>
        <p:nvCxnSpPr>
          <p:cNvPr id="35" name="Straight Arrow Connector 34">
            <a:extLst>
              <a:ext uri="{FF2B5EF4-FFF2-40B4-BE49-F238E27FC236}">
                <a16:creationId xmlns:a16="http://schemas.microsoft.com/office/drawing/2014/main" id="{3008BB89-780C-42BA-AC0B-AB8E131E53D2}"/>
              </a:ext>
            </a:extLst>
          </p:cNvPr>
          <p:cNvCxnSpPr>
            <a:cxnSpLocks/>
            <a:stCxn id="31" idx="3"/>
            <a:endCxn id="32" idx="1"/>
          </p:cNvCxnSpPr>
          <p:nvPr/>
        </p:nvCxnSpPr>
        <p:spPr>
          <a:xfrm>
            <a:off x="1928527" y="4966066"/>
            <a:ext cx="4584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50CDA00-9723-452D-90BD-71B43D0F325C}"/>
              </a:ext>
            </a:extLst>
          </p:cNvPr>
          <p:cNvCxnSpPr>
            <a:cxnSpLocks/>
            <a:stCxn id="32" idx="3"/>
            <a:endCxn id="33" idx="1"/>
          </p:cNvCxnSpPr>
          <p:nvPr/>
        </p:nvCxnSpPr>
        <p:spPr>
          <a:xfrm>
            <a:off x="4205832" y="4966066"/>
            <a:ext cx="3515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FCA24B3-0FF9-4EEA-AC2E-50A3C8DB7150}"/>
              </a:ext>
            </a:extLst>
          </p:cNvPr>
          <p:cNvCxnSpPr>
            <a:cxnSpLocks/>
            <a:stCxn id="33" idx="3"/>
            <a:endCxn id="34" idx="1"/>
          </p:cNvCxnSpPr>
          <p:nvPr/>
        </p:nvCxnSpPr>
        <p:spPr>
          <a:xfrm>
            <a:off x="6559610" y="4966066"/>
            <a:ext cx="54003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22" name="Picture 26" descr="âyolo object detectionâçå¾çæç´¢ç»æ">
            <a:extLst>
              <a:ext uri="{FF2B5EF4-FFF2-40B4-BE49-F238E27FC236}">
                <a16:creationId xmlns:a16="http://schemas.microsoft.com/office/drawing/2014/main" id="{2F757164-682D-40C7-BC2A-014DFA8E21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0077" y="3770725"/>
            <a:ext cx="2087061" cy="743793"/>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a:extLst>
              <a:ext uri="{FF2B5EF4-FFF2-40B4-BE49-F238E27FC236}">
                <a16:creationId xmlns:a16="http://schemas.microsoft.com/office/drawing/2014/main" id="{3EC199C3-D092-4FAC-B5BF-CB95D5974115}"/>
              </a:ext>
            </a:extLst>
          </p:cNvPr>
          <p:cNvCxnSpPr>
            <a:cxnSpLocks/>
            <a:stCxn id="34" idx="3"/>
            <a:endCxn id="64" idx="1"/>
          </p:cNvCxnSpPr>
          <p:nvPr/>
        </p:nvCxnSpPr>
        <p:spPr>
          <a:xfrm>
            <a:off x="8448826" y="4966066"/>
            <a:ext cx="722039" cy="1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24" name="Picture 28" descr="âyolo v2âçå¾çæç´¢ç»æ">
            <a:extLst>
              <a:ext uri="{FF2B5EF4-FFF2-40B4-BE49-F238E27FC236}">
                <a16:creationId xmlns:a16="http://schemas.microsoft.com/office/drawing/2014/main" id="{6CBA5131-73AF-47BA-B407-CB31632352E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98253" y="3740655"/>
            <a:ext cx="1903147" cy="815048"/>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E22B59E1-0B66-42C7-B422-0390F55B1ED8}"/>
              </a:ext>
            </a:extLst>
          </p:cNvPr>
          <p:cNvSpPr txBox="1"/>
          <p:nvPr/>
        </p:nvSpPr>
        <p:spPr>
          <a:xfrm>
            <a:off x="9170865" y="4781564"/>
            <a:ext cx="1626166" cy="369332"/>
          </a:xfrm>
          <a:prstGeom prst="rect">
            <a:avLst/>
          </a:prstGeom>
          <a:noFill/>
        </p:spPr>
        <p:txBody>
          <a:bodyPr wrap="square" rtlCol="0">
            <a:spAutoFit/>
          </a:bodyPr>
          <a:lstStyle/>
          <a:p>
            <a:r>
              <a:rPr lang="en-US" dirty="0"/>
              <a:t>YOLO v2 (2017)</a:t>
            </a:r>
          </a:p>
        </p:txBody>
      </p:sp>
      <p:sp>
        <p:nvSpPr>
          <p:cNvPr id="38" name="Rounded Rectangle 467">
            <a:extLst>
              <a:ext uri="{FF2B5EF4-FFF2-40B4-BE49-F238E27FC236}">
                <a16:creationId xmlns:a16="http://schemas.microsoft.com/office/drawing/2014/main" id="{116DF92E-79A4-4258-B459-F6E5FC5DF5D6}"/>
              </a:ext>
            </a:extLst>
          </p:cNvPr>
          <p:cNvSpPr/>
          <p:nvPr/>
        </p:nvSpPr>
        <p:spPr>
          <a:xfrm>
            <a:off x="1975760" y="5596656"/>
            <a:ext cx="8229600" cy="772295"/>
          </a:xfrm>
          <a:prstGeom prst="roundRect">
            <a:avLst/>
          </a:prstGeom>
          <a:solidFill>
            <a:srgbClr val="FFFFFF">
              <a:lumMod val="95000"/>
            </a:srgbClr>
          </a:solidFill>
          <a:ln w="12700" cap="flat" cmpd="sng" algn="ctr">
            <a:solidFill>
              <a:srgbClr val="54A25F"/>
            </a:solidFill>
            <a:prstDash val="solid"/>
          </a:ln>
          <a:effectLst/>
        </p:spPr>
        <p:txBody>
          <a:bodyPr anchor="ctr"/>
          <a:lstStyle/>
          <a:p>
            <a:pPr algn="ctr">
              <a:defRPr/>
            </a:pPr>
            <a:r>
              <a:rPr lang="en-US" sz="2000" b="1" i="1" dirty="0">
                <a:solidFill>
                  <a:srgbClr val="009900"/>
                </a:solidFill>
                <a:latin typeface="Verdana" panose="020B0604030504040204" pitchFamily="34" charset="0"/>
                <a:ea typeface="Verdana" panose="020B0604030504040204" pitchFamily="34" charset="0"/>
                <a:cs typeface="Verdana" panose="020B0604030504040204" pitchFamily="34" charset="0"/>
              </a:rPr>
              <a:t>State-of-the-art models are constantly evolving</a:t>
            </a:r>
          </a:p>
          <a:p>
            <a:pPr algn="ctr">
              <a:defRPr/>
            </a:pPr>
            <a:r>
              <a:rPr lang="en-US" sz="2000" b="1" i="1" dirty="0">
                <a:solidFill>
                  <a:srgbClr val="009900"/>
                </a:solidFill>
                <a:latin typeface="Verdana" panose="020B0604030504040204" pitchFamily="34" charset="0"/>
                <a:ea typeface="Verdana" panose="020B0604030504040204" pitchFamily="34" charset="0"/>
                <a:cs typeface="Verdana" panose="020B0604030504040204" pitchFamily="34" charset="0"/>
              </a:rPr>
              <a:t>Old models can be quickly </a:t>
            </a:r>
            <a:r>
              <a:rPr lang="en-US" sz="2000" b="1" i="1" dirty="0" err="1">
                <a:solidFill>
                  <a:srgbClr val="009900"/>
                </a:solidFill>
                <a:latin typeface="Verdana" panose="020B0604030504040204" pitchFamily="34" charset="0"/>
                <a:ea typeface="Verdana" panose="020B0604030504040204" pitchFamily="34" charset="0"/>
                <a:cs typeface="Verdana" panose="020B0604030504040204" pitchFamily="34" charset="0"/>
              </a:rPr>
              <a:t>out-dated</a:t>
            </a:r>
            <a:endParaRPr kumimoji="0" lang="en-US" sz="2000" b="1" i="1" u="none" strike="noStrike" kern="0" cap="none" spc="0" normalizeH="0" baseline="0" noProof="0" dirty="0">
              <a:ln>
                <a:noFill/>
              </a:ln>
              <a:solidFill>
                <a:srgbClr val="54A25F"/>
              </a:solidFill>
              <a:effectLst/>
              <a:uLnTx/>
              <a:uFillTx/>
              <a:latin typeface="Verdana"/>
            </a:endParaRPr>
          </a:p>
        </p:txBody>
      </p:sp>
      <p:sp>
        <p:nvSpPr>
          <p:cNvPr id="39" name="TextBox 38">
            <a:extLst>
              <a:ext uri="{FF2B5EF4-FFF2-40B4-BE49-F238E27FC236}">
                <a16:creationId xmlns:a16="http://schemas.microsoft.com/office/drawing/2014/main" id="{2D8AAE1E-7BF2-42B3-A45D-8AC975BAFD8D}"/>
              </a:ext>
            </a:extLst>
          </p:cNvPr>
          <p:cNvSpPr txBox="1"/>
          <p:nvPr/>
        </p:nvSpPr>
        <p:spPr>
          <a:xfrm>
            <a:off x="11582400" y="4781400"/>
            <a:ext cx="1889117" cy="369332"/>
          </a:xfrm>
          <a:prstGeom prst="rect">
            <a:avLst/>
          </a:prstGeom>
          <a:noFill/>
        </p:spPr>
        <p:txBody>
          <a:bodyPr wrap="square" rtlCol="0">
            <a:spAutoFit/>
          </a:bodyPr>
          <a:lstStyle/>
          <a:p>
            <a:r>
              <a:rPr lang="en-US" dirty="0"/>
              <a:t>?</a:t>
            </a:r>
          </a:p>
        </p:txBody>
      </p:sp>
      <p:cxnSp>
        <p:nvCxnSpPr>
          <p:cNvPr id="40" name="Straight Arrow Connector 39">
            <a:extLst>
              <a:ext uri="{FF2B5EF4-FFF2-40B4-BE49-F238E27FC236}">
                <a16:creationId xmlns:a16="http://schemas.microsoft.com/office/drawing/2014/main" id="{6AF522E3-5E91-4435-AF6B-2FA31BC07C52}"/>
              </a:ext>
            </a:extLst>
          </p:cNvPr>
          <p:cNvCxnSpPr>
            <a:cxnSpLocks/>
          </p:cNvCxnSpPr>
          <p:nvPr/>
        </p:nvCxnSpPr>
        <p:spPr>
          <a:xfrm>
            <a:off x="10033679" y="3004422"/>
            <a:ext cx="9550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59AD66A-FC66-4D76-8AC9-9CD4E92FAEE8}"/>
              </a:ext>
            </a:extLst>
          </p:cNvPr>
          <p:cNvSpPr txBox="1"/>
          <p:nvPr/>
        </p:nvSpPr>
        <p:spPr>
          <a:xfrm>
            <a:off x="11102763" y="2806810"/>
            <a:ext cx="1889117" cy="369332"/>
          </a:xfrm>
          <a:prstGeom prst="rect">
            <a:avLst/>
          </a:prstGeom>
          <a:noFill/>
        </p:spPr>
        <p:txBody>
          <a:bodyPr wrap="square" rtlCol="0">
            <a:spAutoFit/>
          </a:bodyPr>
          <a:lstStyle/>
          <a:p>
            <a:r>
              <a:rPr lang="en-US" dirty="0"/>
              <a:t>?</a:t>
            </a:r>
          </a:p>
        </p:txBody>
      </p:sp>
      <p:cxnSp>
        <p:nvCxnSpPr>
          <p:cNvPr id="42" name="Straight Arrow Connector 41">
            <a:extLst>
              <a:ext uri="{FF2B5EF4-FFF2-40B4-BE49-F238E27FC236}">
                <a16:creationId xmlns:a16="http://schemas.microsoft.com/office/drawing/2014/main" id="{6DD8C06A-77FD-490B-8D9F-257F6160F14D}"/>
              </a:ext>
            </a:extLst>
          </p:cNvPr>
          <p:cNvCxnSpPr>
            <a:cxnSpLocks/>
          </p:cNvCxnSpPr>
          <p:nvPr/>
        </p:nvCxnSpPr>
        <p:spPr>
          <a:xfrm>
            <a:off x="10775526" y="4978036"/>
            <a:ext cx="6544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54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6" grpId="0"/>
      <p:bldP spid="31" grpId="0"/>
      <p:bldP spid="32" grpId="0"/>
      <p:bldP spid="33" grpId="0"/>
      <p:bldP spid="34" grpId="0"/>
      <p:bldP spid="64" grpId="0"/>
      <p:bldP spid="38" grpId="0" animBg="1"/>
      <p:bldP spid="39" grpId="0"/>
      <p:bldP spid="41" grpId="0"/>
    </p:bldLst>
  </p:timing>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SAFARI_Template</Template>
  <TotalTime>0</TotalTime>
  <Words>3935</Words>
  <Application>Microsoft Office PowerPoint</Application>
  <PresentationFormat>Widescreen</PresentationFormat>
  <Paragraphs>796</Paragraphs>
  <Slides>74</Slides>
  <Notes>52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74</vt:i4>
      </vt:variant>
    </vt:vector>
  </HeadingPairs>
  <TitlesOfParts>
    <vt:vector size="89" baseType="lpstr">
      <vt:lpstr>Helvetica Neue</vt:lpstr>
      <vt:lpstr>Myriad Pro Cond</vt:lpstr>
      <vt:lpstr>Roboto Slab</vt:lpstr>
      <vt:lpstr>Arial</vt:lpstr>
      <vt:lpstr>Arial Narrow</vt:lpstr>
      <vt:lpstr>Calibri</vt:lpstr>
      <vt:lpstr>Cambria Math</vt:lpstr>
      <vt:lpstr>Garamond</vt:lpstr>
      <vt:lpstr>Tahoma</vt:lpstr>
      <vt:lpstr>Times New Roman</vt:lpstr>
      <vt:lpstr>Verdana</vt:lpstr>
      <vt:lpstr>Wingdings</vt:lpstr>
      <vt:lpstr>SAFARI_Template</vt:lpstr>
      <vt:lpstr>1_Edge</vt:lpstr>
      <vt:lpstr>Office Theme</vt:lpstr>
      <vt:lpstr>Holistic Approach to DNN Training Efficiency: Analysis and Optimizations</vt:lpstr>
      <vt:lpstr>Overview</vt:lpstr>
      <vt:lpstr>1. Machine Learning Benchmarking and Analysis</vt:lpstr>
      <vt:lpstr>PowerPoint Presentation</vt:lpstr>
      <vt:lpstr>PowerPoint Presentation</vt:lpstr>
      <vt:lpstr>PowerPoint Presentation</vt:lpstr>
      <vt:lpstr>Why Do We Need ML Benchmark Suite?</vt:lpstr>
      <vt:lpstr>Need for Benchmark Diversity</vt:lpstr>
      <vt:lpstr>State-of-the-art Models</vt:lpstr>
      <vt:lpstr>Training Benchmarks for DNNs (TBD)</vt:lpstr>
      <vt:lpstr>TBD vs. Prior Work</vt:lpstr>
      <vt:lpstr>Our Focus: Benchmarking and Analysis </vt:lpstr>
      <vt:lpstr>MLPerf Results Announced (Dec. 12)</vt:lpstr>
      <vt:lpstr>Our Community Involvement</vt:lpstr>
      <vt:lpstr>PowerPoint Presentation</vt:lpstr>
      <vt:lpstr>Performance Metrics</vt:lpstr>
      <vt:lpstr>Throughput</vt:lpstr>
      <vt:lpstr>Compute Utilization</vt:lpstr>
      <vt:lpstr>FP32/FP16/TensorCore Utilization</vt:lpstr>
      <vt:lpstr>Memory Breakdown</vt:lpstr>
      <vt:lpstr>PowerPoint Presentation</vt:lpstr>
      <vt:lpstr>Toolchain: How to get the required metrics?</vt:lpstr>
      <vt:lpstr>Toolchain: sampling, setup, warmup</vt:lpstr>
      <vt:lpstr>Toolchain: Overview</vt:lpstr>
      <vt:lpstr>PowerPoint Presentation</vt:lpstr>
      <vt:lpstr>Experimental setup</vt:lpstr>
      <vt:lpstr>Results: Training Quality</vt:lpstr>
      <vt:lpstr>Results: Throughput</vt:lpstr>
      <vt:lpstr>Results: Throughput Diversity</vt:lpstr>
      <vt:lpstr>Results Analysis: GPU Compute Utilization</vt:lpstr>
      <vt:lpstr>Results Analysis: GPU FP32 Utilization</vt:lpstr>
      <vt:lpstr>Hardware Sensitivity</vt:lpstr>
      <vt:lpstr>GPU Memory Profiling</vt:lpstr>
      <vt:lpstr>Results: Distributed Training</vt:lpstr>
      <vt:lpstr>Project Status</vt:lpstr>
      <vt:lpstr>TBD Summary</vt:lpstr>
      <vt:lpstr>2. Gist: Efficient Data Encoding for  Deep Neural Network Training </vt:lpstr>
      <vt:lpstr>DNN Training vs. Inference</vt:lpstr>
      <vt:lpstr>Training Deeper Networks</vt:lpstr>
      <vt:lpstr>Limitations of Prior Work</vt:lpstr>
      <vt:lpstr>Our Insight</vt:lpstr>
      <vt:lpstr>Layer-Specific Encodings</vt:lpstr>
      <vt:lpstr>Relu Importance</vt:lpstr>
      <vt:lpstr>Relu -&gt; Pool</vt:lpstr>
      <vt:lpstr>Relu/Pool -&gt; Conv</vt:lpstr>
      <vt:lpstr>Opportunity for Lossy Encoding</vt:lpstr>
      <vt:lpstr>Delayed Precision Reduction</vt:lpstr>
      <vt:lpstr>Proposed System Architecture - Gist</vt:lpstr>
      <vt:lpstr>Compression Ratio</vt:lpstr>
      <vt:lpstr>Gist Summary</vt:lpstr>
      <vt:lpstr>3. EcoRNN: Efficient Training of LSTM RNNs on GPUs </vt:lpstr>
      <vt:lpstr>ResNet-50 vs. NMT </vt:lpstr>
      <vt:lpstr>MXNet NMT: Memory Bottleneck</vt:lpstr>
      <vt:lpstr>Key Observation: O-Shape of Attention Scoring</vt:lpstr>
      <vt:lpstr>Key Idea #1: Partial Forward Propagation</vt:lpstr>
      <vt:lpstr>Partial Forward Propagation</vt:lpstr>
      <vt:lpstr>Results: Partial Forward Propagation</vt:lpstr>
      <vt:lpstr>MXNet NMT: Runtime Bottleneck</vt:lpstr>
      <vt:lpstr>Key Idea #2: Data Layout Optimization</vt:lpstr>
      <vt:lpstr>Results: Data Layout Optimization</vt:lpstr>
      <vt:lpstr>4. Priority-based Parameter Propagation (P3)       for Distributed DNN Training </vt:lpstr>
      <vt:lpstr>Networking Profiler for DNN Training</vt:lpstr>
      <vt:lpstr>Network Utilization: ResNet-50 on MXNet</vt:lpstr>
      <vt:lpstr>Network Utilization: ResNet-50 on TensforFlow</vt:lpstr>
      <vt:lpstr>Network Utilization: Sockeye on MXNet</vt:lpstr>
      <vt:lpstr>Current Compute-Communication Pattern</vt:lpstr>
      <vt:lpstr>Communication Dependency</vt:lpstr>
      <vt:lpstr>Priority-based Parameter Propagation</vt:lpstr>
      <vt:lpstr>Network Utilization</vt:lpstr>
      <vt:lpstr>Scalability</vt:lpstr>
      <vt:lpstr>Training Accuracy vs. Deep Gradient Compression</vt:lpstr>
      <vt:lpstr>P3 Summary</vt:lpstr>
      <vt:lpstr>Other Architecture+ML Related Projects</vt:lpstr>
      <vt:lpstr>My Students: EcoSystem Research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2019-04-01T18:51:43Z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a-genpek@microsoft.com</vt:lpwstr>
  </property>
  <property fmtid="{D5CDD505-2E9C-101B-9397-08002B2CF9AE}" pid="5" name="MSIP_Label_f42aa342-8706-4288-bd11-ebb85995028c_SetDate">
    <vt:lpwstr>2018-04-09T15:29:56.4111939Z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