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3"/>
  </p:notesMasterIdLst>
  <p:sldIdLst>
    <p:sldId id="256" r:id="rId2"/>
    <p:sldId id="305" r:id="rId3"/>
    <p:sldId id="279" r:id="rId4"/>
    <p:sldId id="280" r:id="rId5"/>
    <p:sldId id="306" r:id="rId6"/>
    <p:sldId id="307" r:id="rId7"/>
    <p:sldId id="308" r:id="rId8"/>
    <p:sldId id="319" r:id="rId9"/>
    <p:sldId id="309" r:id="rId10"/>
    <p:sldId id="321" r:id="rId11"/>
    <p:sldId id="329" r:id="rId12"/>
    <p:sldId id="331" r:id="rId13"/>
    <p:sldId id="324" r:id="rId14"/>
    <p:sldId id="334" r:id="rId15"/>
    <p:sldId id="330" r:id="rId16"/>
    <p:sldId id="327" r:id="rId17"/>
    <p:sldId id="316" r:id="rId18"/>
    <p:sldId id="318" r:id="rId19"/>
    <p:sldId id="304" r:id="rId20"/>
    <p:sldId id="310" r:id="rId21"/>
    <p:sldId id="33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58B2"/>
    <a:srgbClr val="E42D24"/>
    <a:srgbClr val="FDFA29"/>
    <a:srgbClr val="96CE56"/>
    <a:srgbClr val="8DB7E0"/>
    <a:srgbClr val="EFA170"/>
    <a:srgbClr val="F37FFF"/>
    <a:srgbClr val="A10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7"/>
    <p:restoredTop sz="84696" autoAdjust="0"/>
  </p:normalViewPr>
  <p:slideViewPr>
    <p:cSldViewPr snapToObjects="1">
      <p:cViewPr varScale="1">
        <p:scale>
          <a:sx n="86" d="100"/>
          <a:sy n="86" d="100"/>
        </p:scale>
        <p:origin x="-1432" y="-104"/>
      </p:cViewPr>
      <p:guideLst>
        <p:guide orient="horz" pos="4223"/>
        <p:guide pos="38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qureshi4:Desktop:CEASER-Zombie:sli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52106299212598"/>
          <c:y val="0.182497905846876"/>
          <c:w val="0.885431102362205"/>
          <c:h val="0.7562254984084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CEASE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val>
            <c:numRef>
              <c:f>Sheet1!$A$2:$A$4</c:f>
              <c:numCache>
                <c:formatCode>General</c:formatCode>
                <c:ptCount val="3"/>
                <c:pt idx="0">
                  <c:v>99.684</c:v>
                </c:pt>
                <c:pt idx="1">
                  <c:v>99.198</c:v>
                </c:pt>
                <c:pt idx="2">
                  <c:v>99.321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CEASER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val>
            <c:numRef>
              <c:f>Sheet1!$B$2:$B$4</c:f>
              <c:numCache>
                <c:formatCode>General</c:formatCode>
                <c:ptCount val="3"/>
                <c:pt idx="0">
                  <c:v>99.263</c:v>
                </c:pt>
                <c:pt idx="1">
                  <c:v>98.784</c:v>
                </c:pt>
                <c:pt idx="2">
                  <c:v>98.905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6024120"/>
        <c:axId val="-2070574584"/>
      </c:barChart>
      <c:catAx>
        <c:axId val="-2126024120"/>
        <c:scaling>
          <c:orientation val="minMax"/>
        </c:scaling>
        <c:delete val="1"/>
        <c:axPos val="b"/>
        <c:majorTickMark val="out"/>
        <c:minorTickMark val="none"/>
        <c:tickLblPos val="nextTo"/>
        <c:crossAx val="-2070574584"/>
        <c:crosses val="autoZero"/>
        <c:auto val="1"/>
        <c:lblAlgn val="ctr"/>
        <c:lblOffset val="100"/>
        <c:noMultiLvlLbl val="0"/>
      </c:catAx>
      <c:valAx>
        <c:axId val="-2070574584"/>
        <c:scaling>
          <c:orientation val="minMax"/>
          <c:max val="100.0"/>
          <c:min val="95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-2126024120"/>
        <c:crosses val="autoZero"/>
        <c:crossBetween val="between"/>
        <c:majorUnit val="1.0"/>
      </c:valAx>
    </c:plotArea>
    <c:legend>
      <c:legendPos val="r"/>
      <c:legendEntry>
        <c:idx val="0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/>
            </a:pPr>
            <a:endParaRPr lang="en-US"/>
          </a:p>
        </c:txPr>
      </c:legendEntry>
      <c:layout>
        <c:manualLayout>
          <c:xMode val="edge"/>
          <c:yMode val="edge"/>
          <c:x val="0.30323868368465"/>
          <c:y val="0.00424593734293851"/>
          <c:w val="0.536068022747156"/>
          <c:h val="0.185952901720618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EE345-0A93-404D-82FF-CC251B48ABDF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D5D66-CBA6-4F4D-B0C9-C75908725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4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01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TODO: Make this animated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EMPHASIZE</a:t>
            </a:r>
            <a:r>
              <a:rPr lang="en-US" baseline="0" dirty="0" smtClean="0"/>
              <a:t> 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EMPHASIZE 1% (POWER, ENERGY, PERFORAMNCE, MISSRATE)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6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TODO:</a:t>
            </a:r>
            <a:r>
              <a:rPr lang="en-US" baseline="0" dirty="0" smtClean="0"/>
              <a:t> </a:t>
            </a:r>
            <a:r>
              <a:rPr lang="en-US" baseline="0" smtClean="0"/>
              <a:t>More attacks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TODO:</a:t>
            </a:r>
            <a:r>
              <a:rPr lang="en-US" baseline="0" dirty="0" smtClean="0"/>
              <a:t> </a:t>
            </a:r>
            <a:r>
              <a:rPr lang="en-US" baseline="0" smtClean="0"/>
              <a:t>More attacks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TAGS are also of ELA</a:t>
            </a:r>
          </a:p>
          <a:p>
            <a:r>
              <a:rPr lang="en-US" dirty="0" smtClean="0"/>
              <a:t>Say that none</a:t>
            </a:r>
            <a:r>
              <a:rPr lang="en-US" baseline="0" dirty="0" smtClean="0"/>
              <a:t> of the operations change</a:t>
            </a:r>
          </a:p>
          <a:p>
            <a:r>
              <a:rPr lang="en-US" baseline="0" dirty="0" smtClean="0"/>
              <a:t>Before </a:t>
            </a:r>
            <a:r>
              <a:rPr lang="en-US" baseline="0" dirty="0" err="1" smtClean="0"/>
              <a:t>writeback</a:t>
            </a:r>
            <a:r>
              <a:rPr lang="en-US" baseline="0" dirty="0" smtClean="0"/>
              <a:t>, motivate why decryption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D5D66-CBA6-4F4D-B0C9-C75908725B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9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2662177"/>
          </a:xfrm>
          <a:prstGeom prst="rect">
            <a:avLst/>
          </a:prstGeom>
          <a:solidFill>
            <a:srgbClr val="355BB5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8263"/>
            <a:ext cx="9144000" cy="1817226"/>
          </a:xfrm>
          <a:ln>
            <a:noFill/>
          </a:ln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8952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" charset="0"/>
                <a:ea typeface="Helvetica" charset="0"/>
                <a:cs typeface="Helvetica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96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4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8721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1574"/>
            <a:ext cx="12192000" cy="1069081"/>
          </a:xfrm>
          <a:prstGeom prst="rect">
            <a:avLst/>
          </a:prstGeom>
          <a:solidFill>
            <a:srgbClr val="AFCCE9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07814"/>
            <a:ext cx="10515600" cy="711321"/>
          </a:xfrm>
          <a:ln>
            <a:noFill/>
          </a:ln>
        </p:spPr>
        <p:txBody>
          <a:bodyPr>
            <a:normAutofit/>
          </a:bodyPr>
          <a:lstStyle>
            <a:lvl1pPr>
              <a:defRPr sz="4400" b="1" i="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9444"/>
            <a:ext cx="10515600" cy="4677519"/>
          </a:xfrm>
        </p:spPr>
        <p:txBody>
          <a:bodyPr>
            <a:normAutofit/>
          </a:bodyPr>
          <a:lstStyle>
            <a:lvl1pPr>
              <a:defRPr sz="3600">
                <a:latin typeface="Helvetica" charset="0"/>
                <a:ea typeface="Helvetica" charset="0"/>
                <a:cs typeface="Helvetica" charset="0"/>
              </a:defRPr>
            </a:lvl1pPr>
            <a:lvl2pPr>
              <a:defRPr sz="3200">
                <a:latin typeface="Helvetica" charset="0"/>
                <a:ea typeface="Helvetica" charset="0"/>
                <a:cs typeface="Helvetica" charset="0"/>
              </a:defRPr>
            </a:lvl2pPr>
            <a:lvl3pPr>
              <a:defRPr sz="2800">
                <a:latin typeface="Helvetica" charset="0"/>
                <a:ea typeface="Helvetica" charset="0"/>
                <a:cs typeface="Helvetica" charset="0"/>
              </a:defRPr>
            </a:lvl3pPr>
            <a:lvl4pPr>
              <a:defRPr sz="2400">
                <a:latin typeface="Helvetica" charset="0"/>
                <a:ea typeface="Helvetica" charset="0"/>
                <a:cs typeface="Helvetica" charset="0"/>
              </a:defRPr>
            </a:lvl4pPr>
            <a:lvl5pPr>
              <a:defRPr sz="2400"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7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45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88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707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420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8002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6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C529-085D-A54B-A11B-EB958B0F1EA1}" type="datetimeFigureOut">
              <a:rPr lang="en-US" smtClean="0"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77B92-6026-4044-B980-9B388F763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7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tif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712" y="428263"/>
            <a:ext cx="11278731" cy="18172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CEASER: Mitigating Conflict-Based Attacks via Encrypted-Address and Remapping</a:t>
            </a:r>
            <a:endParaRPr lang="en-US" sz="4000" b="0" dirty="0"/>
          </a:p>
        </p:txBody>
      </p:sp>
      <p:sp>
        <p:nvSpPr>
          <p:cNvPr id="4" name="AutoShape 2" descr="mage result for georgia buzz logo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46682" y="4093702"/>
            <a:ext cx="55111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  <a:latin typeface="Helvetica" charset="0"/>
                <a:ea typeface="Helvetica" charset="0"/>
                <a:cs typeface="Helvetica" charset="0"/>
              </a:rPr>
              <a:t>Moinuddin Qureshi</a:t>
            </a:r>
            <a:endParaRPr lang="en-US" sz="3000" b="1" baseline="30000" dirty="0">
              <a:solidFill>
                <a:srgbClr val="C00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49245" y="3158413"/>
            <a:ext cx="3318064" cy="5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sz="2600" dirty="0" smtClean="0">
                <a:latin typeface="Helvetica" charset="0"/>
                <a:ea typeface="Helvetica" charset="0"/>
                <a:cs typeface="Helvetica" charset="0"/>
              </a:rPr>
              <a:t>MICRO-2018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911" y="4989709"/>
            <a:ext cx="1950177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4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Low-Latency Block Cipher (LLBC)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3778" y="5975650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LLBC incurs a delay of 24 XOR gates (approximately 2-cycle latency)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326943"/>
            <a:ext cx="11839497" cy="30677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0208" y="1193502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Four-Stage </a:t>
            </a:r>
            <a:r>
              <a:rPr lang="en-US" sz="2800" b="1" dirty="0" err="1" smtClean="0">
                <a:solidFill>
                  <a:schemeClr val="bg1"/>
                </a:solidFill>
              </a:rPr>
              <a:t>Feistel</a:t>
            </a:r>
            <a:r>
              <a:rPr lang="en-US" sz="2800" b="1" dirty="0" smtClean="0">
                <a:solidFill>
                  <a:schemeClr val="bg1"/>
                </a:solidFill>
              </a:rPr>
              <a:t>-Network (with Substitution-Permutation Network)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58986" y="5474719"/>
            <a:ext cx="410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*inspired by DES and </a:t>
            </a:r>
            <a:r>
              <a:rPr lang="en-US" dirty="0" err="1" smtClean="0"/>
              <a:t>BlowFish</a:t>
            </a:r>
            <a:r>
              <a:rPr lang="en-US" dirty="0" smtClean="0"/>
              <a:t> 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47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627292"/>
            <a:ext cx="2505814" cy="45243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Why?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CEASE</a:t>
            </a:r>
          </a:p>
          <a:p>
            <a:endParaRPr lang="en-US" sz="3600" b="1" dirty="0" smtClean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rgbClr val="800000"/>
                </a:solidFill>
              </a:rPr>
              <a:t>CEASER</a:t>
            </a:r>
          </a:p>
          <a:p>
            <a:pPr marL="171450" indent="-171450">
              <a:buFont typeface="Wingdings" charset="2"/>
              <a:buChar char="ü"/>
            </a:pP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/>
              <a:t>Effective?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8984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Break CEASE </a:t>
            </a:r>
            <a:r>
              <a:rPr lang="mr-IN" dirty="0" smtClean="0"/>
              <a:t>…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90663" y="2003755"/>
            <a:ext cx="1126738" cy="1670194"/>
            <a:chOff x="2434899" y="2262925"/>
            <a:chExt cx="1126738" cy="1670194"/>
          </a:xfrm>
          <a:solidFill>
            <a:srgbClr val="008000"/>
          </a:solidFill>
        </p:grpSpPr>
        <p:sp>
          <p:nvSpPr>
            <p:cNvPr id="5" name="Rectangle 4"/>
            <p:cNvSpPr/>
            <p:nvPr/>
          </p:nvSpPr>
          <p:spPr>
            <a:xfrm>
              <a:off x="2434899" y="22640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98268" y="22629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4899" y="268378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998268" y="268267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4899" y="31035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98268" y="31024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4899" y="3522546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98268" y="3521433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05886" y="3673949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LLC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55909" y="3263376"/>
            <a:ext cx="563369" cy="410573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9325" y="5722784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Attacker can break CEASE within 22 seconds (8MB LLC)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00658" y="1082407"/>
            <a:ext cx="2776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[Liu et al. S&amp;P, 2015]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5406559" y="1580358"/>
            <a:ext cx="3429000" cy="79828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Form pattern </a:t>
            </a:r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uch that cache has a conflict </a:t>
            </a:r>
            <a:r>
              <a:rPr lang="en-US" sz="2400" dirty="0">
                <a:solidFill>
                  <a:schemeClr val="tx1"/>
                </a:solidFill>
              </a:rPr>
              <a:t>m</a:t>
            </a:r>
            <a:r>
              <a:rPr lang="en-US" sz="2400" dirty="0" smtClean="0">
                <a:solidFill>
                  <a:schemeClr val="tx1"/>
                </a:solidFill>
              </a:rPr>
              <a:t>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799273" y="4663201"/>
            <a:ext cx="2518638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Removed line NOT</a:t>
            </a:r>
          </a:p>
          <a:p>
            <a:pPr algn="ctr"/>
            <a:r>
              <a:rPr lang="en-US" sz="2400" dirty="0" smtClean="0"/>
              <a:t>in conflicting </a:t>
            </a:r>
            <a:r>
              <a:rPr lang="en-US" sz="2400" dirty="0"/>
              <a:t>s</a:t>
            </a:r>
            <a:r>
              <a:rPr lang="en-US" sz="2400" dirty="0" smtClean="0"/>
              <a:t>et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2669834" y="4654029"/>
            <a:ext cx="2703835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Removed line MAPS</a:t>
            </a:r>
          </a:p>
          <a:p>
            <a:pPr algn="ctr"/>
            <a:r>
              <a:rPr lang="en-US" sz="2400" dirty="0" smtClean="0"/>
              <a:t>to conflicting </a:t>
            </a:r>
            <a:r>
              <a:rPr lang="en-US" sz="2400" dirty="0"/>
              <a:t>s</a:t>
            </a:r>
            <a:r>
              <a:rPr lang="en-US" sz="2400" dirty="0" smtClean="0"/>
              <a:t>et</a:t>
            </a:r>
            <a:endParaRPr lang="en-US" sz="24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5406559" y="2378644"/>
            <a:ext cx="3429000" cy="1100001"/>
            <a:chOff x="5406559" y="2033927"/>
            <a:chExt cx="3429000" cy="1100001"/>
          </a:xfrm>
        </p:grpSpPr>
        <p:sp>
          <p:nvSpPr>
            <p:cNvPr id="25" name="Rectangle 24"/>
            <p:cNvSpPr/>
            <p:nvPr/>
          </p:nvSpPr>
          <p:spPr>
            <a:xfrm>
              <a:off x="5406559" y="2335642"/>
              <a:ext cx="3429000" cy="798286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Remove one line from pattern &amp; check conflict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24" idx="2"/>
              <a:endCxn id="25" idx="0"/>
            </p:cNvCxnSpPr>
            <p:nvPr/>
          </p:nvCxnSpPr>
          <p:spPr>
            <a:xfrm>
              <a:off x="7121059" y="2033927"/>
              <a:ext cx="0" cy="301715"/>
            </a:xfrm>
            <a:prstGeom prst="straightConnector1">
              <a:avLst/>
            </a:prstGeom>
            <a:ln w="38100" cmpd="sng"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5142759" y="3478645"/>
            <a:ext cx="3860013" cy="1447340"/>
            <a:chOff x="5142759" y="3133928"/>
            <a:chExt cx="3860013" cy="1447340"/>
          </a:xfrm>
        </p:grpSpPr>
        <p:grpSp>
          <p:nvGrpSpPr>
            <p:cNvPr id="41" name="Group 40"/>
            <p:cNvGrpSpPr/>
            <p:nvPr/>
          </p:nvGrpSpPr>
          <p:grpSpPr>
            <a:xfrm>
              <a:off x="5142759" y="3402551"/>
              <a:ext cx="3860013" cy="1178717"/>
              <a:chOff x="5215331" y="3402551"/>
              <a:chExt cx="3860013" cy="1178717"/>
            </a:xfrm>
          </p:grpSpPr>
          <p:sp>
            <p:nvSpPr>
              <p:cNvPr id="26" name="Diamond 25"/>
              <p:cNvSpPr/>
              <p:nvPr/>
            </p:nvSpPr>
            <p:spPr>
              <a:xfrm>
                <a:off x="6005273" y="3402551"/>
                <a:ext cx="2286000" cy="1178717"/>
              </a:xfrm>
              <a:prstGeom prst="diamond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Conflict Miss?</a:t>
                </a:r>
                <a:endParaRPr lang="en-US" sz="2400" dirty="0"/>
              </a:p>
            </p:txBody>
          </p:sp>
          <p:cxnSp>
            <p:nvCxnSpPr>
              <p:cNvPr id="28" name="Straight Arrow Connector 27"/>
              <p:cNvCxnSpPr/>
              <p:nvPr/>
            </p:nvCxnSpPr>
            <p:spPr>
              <a:xfrm flipH="1">
                <a:off x="5424702" y="4010053"/>
                <a:ext cx="598714" cy="317402"/>
              </a:xfrm>
              <a:prstGeom prst="straightConnector1">
                <a:avLst/>
              </a:prstGeom>
              <a:ln w="38100" cmpd="sng"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5215331" y="3574288"/>
                <a:ext cx="460808" cy="369332"/>
              </a:xfrm>
              <a:prstGeom prst="rect">
                <a:avLst/>
              </a:prstGeom>
              <a:solidFill>
                <a:srgbClr val="80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No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8562463" y="3511570"/>
                <a:ext cx="512881" cy="369332"/>
              </a:xfrm>
              <a:prstGeom prst="rect">
                <a:avLst/>
              </a:prstGeom>
              <a:solidFill>
                <a:srgbClr val="80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Yes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0" name="Straight Arrow Connector 39"/>
              <p:cNvCxnSpPr/>
              <p:nvPr/>
            </p:nvCxnSpPr>
            <p:spPr>
              <a:xfrm>
                <a:off x="8263106" y="3985721"/>
                <a:ext cx="598714" cy="317402"/>
              </a:xfrm>
              <a:prstGeom prst="straightConnector1">
                <a:avLst/>
              </a:prstGeom>
              <a:ln w="38100" cmpd="sng"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Arrow Connector 44"/>
            <p:cNvCxnSpPr>
              <a:endCxn id="26" idx="0"/>
            </p:cNvCxnSpPr>
            <p:nvPr/>
          </p:nvCxnSpPr>
          <p:spPr>
            <a:xfrm>
              <a:off x="7075701" y="3133928"/>
              <a:ext cx="0" cy="268623"/>
            </a:xfrm>
            <a:prstGeom prst="straightConnector1">
              <a:avLst/>
            </a:prstGeom>
            <a:ln w="38100" cmpd="sng"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197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CEASER:  CEASE with Remapping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79325" y="5722784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CEASER uses </a:t>
            </a:r>
            <a:r>
              <a:rPr lang="en-US" sz="2800" b="1" dirty="0">
                <a:solidFill>
                  <a:schemeClr val="bg1"/>
                </a:solidFill>
              </a:rPr>
              <a:t>g</a:t>
            </a:r>
            <a:r>
              <a:rPr lang="en-US" sz="2800" b="1" dirty="0" smtClean="0">
                <a:solidFill>
                  <a:schemeClr val="bg1"/>
                </a:solidFill>
              </a:rPr>
              <a:t>radual </a:t>
            </a:r>
            <a:r>
              <a:rPr lang="en-US" sz="2800" b="1" dirty="0">
                <a:solidFill>
                  <a:schemeClr val="bg1"/>
                </a:solidFill>
              </a:rPr>
              <a:t>r</a:t>
            </a:r>
            <a:r>
              <a:rPr lang="en-US" sz="2800" b="1" dirty="0" smtClean="0">
                <a:solidFill>
                  <a:schemeClr val="bg1"/>
                </a:solidFill>
              </a:rPr>
              <a:t>emapping to periodically </a:t>
            </a:r>
            <a:r>
              <a:rPr lang="en-US" sz="2800" b="1" dirty="0">
                <a:solidFill>
                  <a:schemeClr val="bg1"/>
                </a:solidFill>
              </a:rPr>
              <a:t>c</a:t>
            </a:r>
            <a:r>
              <a:rPr lang="en-US" sz="2800" b="1" dirty="0" smtClean="0">
                <a:solidFill>
                  <a:schemeClr val="bg1"/>
                </a:solidFill>
              </a:rPr>
              <a:t>hange the keys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5548" y="1224642"/>
            <a:ext cx="7790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Split time into Epoch of N accesses (change Key every Epoch)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883230" y="3219435"/>
            <a:ext cx="7657051" cy="31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331687" y="2729579"/>
            <a:ext cx="178627" cy="326571"/>
          </a:xfrm>
          <a:prstGeom prst="roundRect">
            <a:avLst/>
          </a:prstGeom>
          <a:gradFill flip="none" rotWithShape="1">
            <a:gsLst>
              <a:gs pos="0">
                <a:srgbClr val="800000"/>
              </a:gs>
              <a:gs pos="100000">
                <a:srgbClr val="0000FF"/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019301" y="2729579"/>
            <a:ext cx="2231571" cy="326571"/>
          </a:xfrm>
          <a:prstGeom prst="round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665515" y="1949441"/>
            <a:ext cx="707572" cy="288636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Key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575629" y="2729579"/>
            <a:ext cx="2231571" cy="326571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69443" y="1955208"/>
            <a:ext cx="707572" cy="288636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Key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906317" y="2729579"/>
            <a:ext cx="172357" cy="326571"/>
          </a:xfrm>
          <a:prstGeom prst="roundRect">
            <a:avLst/>
          </a:prstGeom>
          <a:gradFill flip="none" rotWithShape="1">
            <a:gsLst>
              <a:gs pos="0">
                <a:srgbClr val="0000FF"/>
              </a:gs>
              <a:gs pos="100000">
                <a:srgbClr val="008000"/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7150259" y="2729579"/>
            <a:ext cx="2231571" cy="326571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44073" y="1955208"/>
            <a:ext cx="707572" cy="288636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Key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817915" y="5385696"/>
            <a:ext cx="7657051" cy="31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510314" y="4895840"/>
            <a:ext cx="2231571" cy="326571"/>
          </a:xfrm>
          <a:prstGeom prst="roundRect">
            <a:avLst/>
          </a:prstGeom>
          <a:gradFill flip="none" rotWithShape="1">
            <a:gsLst>
              <a:gs pos="0">
                <a:srgbClr val="0000FF"/>
              </a:gs>
              <a:gs pos="100000">
                <a:srgbClr val="00800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988700"/>
            <a:ext cx="2585357" cy="1233711"/>
            <a:chOff x="2312790" y="3807270"/>
            <a:chExt cx="2585357" cy="1233711"/>
          </a:xfrm>
        </p:grpSpPr>
        <p:sp>
          <p:nvSpPr>
            <p:cNvPr id="27" name="Rounded Rectangle 26"/>
            <p:cNvSpPr/>
            <p:nvPr/>
          </p:nvSpPr>
          <p:spPr>
            <a:xfrm>
              <a:off x="2666576" y="4714410"/>
              <a:ext cx="2231571" cy="326571"/>
            </a:xfrm>
            <a:prstGeom prst="roundRect">
              <a:avLst/>
            </a:prstGeom>
            <a:gradFill flip="none" rotWithShape="1">
              <a:gsLst>
                <a:gs pos="0">
                  <a:srgbClr val="800000"/>
                </a:gs>
                <a:gs pos="100000">
                  <a:srgbClr val="0000FF"/>
                </a:gs>
              </a:gsLst>
              <a:lin ang="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312790" y="3807270"/>
              <a:ext cx="1116210" cy="380995"/>
            </a:xfrm>
            <a:prstGeom prst="rec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CurrKey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312790" y="4229085"/>
              <a:ext cx="1116210" cy="380995"/>
            </a:xfrm>
            <a:prstGeom prst="rect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NextKey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185557" y="3930971"/>
            <a:ext cx="1116210" cy="802810"/>
            <a:chOff x="4898147" y="3749541"/>
            <a:chExt cx="1116210" cy="802810"/>
          </a:xfrm>
        </p:grpSpPr>
        <p:sp>
          <p:nvSpPr>
            <p:cNvPr id="35" name="Rectangle 34"/>
            <p:cNvSpPr/>
            <p:nvPr/>
          </p:nvSpPr>
          <p:spPr>
            <a:xfrm>
              <a:off x="4898147" y="3749541"/>
              <a:ext cx="1116210" cy="380995"/>
            </a:xfrm>
            <a:prstGeom prst="rect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CurrKey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898147" y="4171356"/>
              <a:ext cx="1116210" cy="380995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NextKey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7118297" y="4895840"/>
            <a:ext cx="2231571" cy="326571"/>
          </a:xfrm>
          <a:prstGeom prst="roundRect">
            <a:avLst/>
          </a:prstGeom>
          <a:gradFill flip="none" rotWithShape="1">
            <a:gsLst>
              <a:gs pos="0">
                <a:srgbClr val="008000"/>
              </a:gs>
              <a:gs pos="100000">
                <a:srgbClr val="FF660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6793540" y="3930971"/>
            <a:ext cx="1116210" cy="802810"/>
            <a:chOff x="7506130" y="3749541"/>
            <a:chExt cx="1116210" cy="802810"/>
          </a:xfrm>
        </p:grpSpPr>
        <p:sp>
          <p:nvSpPr>
            <p:cNvPr id="38" name="Rectangle 37"/>
            <p:cNvSpPr/>
            <p:nvPr/>
          </p:nvSpPr>
          <p:spPr>
            <a:xfrm>
              <a:off x="7506130" y="3749541"/>
              <a:ext cx="1116210" cy="380995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CurrKey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506130" y="4171356"/>
              <a:ext cx="1116210" cy="380995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NextKey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>
            <a:off x="1883230" y="3501571"/>
            <a:ext cx="2448457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534075" y="3357253"/>
            <a:ext cx="871763" cy="288636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EPOCH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045355" y="2238077"/>
            <a:ext cx="856575" cy="1370248"/>
            <a:chOff x="10757945" y="2238077"/>
            <a:chExt cx="856575" cy="1370248"/>
          </a:xfrm>
        </p:grpSpPr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804849" y="2238077"/>
              <a:ext cx="708395" cy="708395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10757945" y="3146660"/>
              <a:ext cx="856575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</a:rPr>
                <a:t>BULK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784635" y="4387291"/>
            <a:ext cx="1454244" cy="1065952"/>
            <a:chOff x="10497225" y="4387291"/>
            <a:chExt cx="1454244" cy="1065952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804849" y="4387291"/>
              <a:ext cx="810633" cy="537533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10497225" y="4991578"/>
              <a:ext cx="145424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</a:rPr>
                <a:t>GRADUAL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763000" y="3200400"/>
            <a:ext cx="757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5209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5007103" y="2428963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6130925" y="2428963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007103" y="2991034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130925" y="2991034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007103" y="3540734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130925" y="3540734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5007103" y="4102805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130925" y="4102805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CEASER:  CEASE with Remapping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505200" y="2514600"/>
            <a:ext cx="1410724" cy="461665"/>
            <a:chOff x="3429000" y="2514600"/>
            <a:chExt cx="1410724" cy="461665"/>
          </a:xfrm>
        </p:grpSpPr>
        <p:sp>
          <p:nvSpPr>
            <p:cNvPr id="25" name="Right Arrow 24"/>
            <p:cNvSpPr/>
            <p:nvPr/>
          </p:nvSpPr>
          <p:spPr>
            <a:xfrm>
              <a:off x="4440186" y="2541365"/>
              <a:ext cx="399538" cy="361761"/>
            </a:xfrm>
            <a:prstGeom prst="right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29000" y="2514600"/>
              <a:ext cx="101118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SetPtr</a:t>
              </a:r>
              <a:endParaRPr lang="en-US" sz="2400" b="1" dirty="0"/>
            </a:p>
          </p:txBody>
        </p:sp>
      </p:grpSp>
      <p:sp>
        <p:nvSpPr>
          <p:cNvPr id="70" name="Rectangle 69"/>
          <p:cNvSpPr/>
          <p:nvPr/>
        </p:nvSpPr>
        <p:spPr>
          <a:xfrm>
            <a:off x="2050140" y="1303713"/>
            <a:ext cx="8452760" cy="55284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Remap-Rate of 1 % </a:t>
            </a:r>
            <a:r>
              <a:rPr lang="en-US" sz="2400" b="1" dirty="0" smtClean="0">
                <a:solidFill>
                  <a:schemeClr val="tx1"/>
                </a:solidFill>
                <a:sym typeface="Wingdings"/>
              </a:rPr>
              <a:t></a:t>
            </a:r>
            <a:r>
              <a:rPr lang="en-US" sz="2400" b="1" dirty="0" smtClean="0">
                <a:solidFill>
                  <a:schemeClr val="tx1"/>
                </a:solidFill>
              </a:rPr>
              <a:t> Remap W-way set after (100*W) accesses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245088" y="3527241"/>
            <a:ext cx="1338828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Epoch=0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492035" y="2541365"/>
            <a:ext cx="1116210" cy="802810"/>
            <a:chOff x="7506130" y="3749541"/>
            <a:chExt cx="1116210" cy="802810"/>
          </a:xfrm>
        </p:grpSpPr>
        <p:sp>
          <p:nvSpPr>
            <p:cNvPr id="28" name="Rectangle 27"/>
            <p:cNvSpPr/>
            <p:nvPr/>
          </p:nvSpPr>
          <p:spPr>
            <a:xfrm>
              <a:off x="7506130" y="3749541"/>
              <a:ext cx="1116210" cy="380995"/>
            </a:xfrm>
            <a:prstGeom prst="rect">
              <a:avLst/>
            </a:prstGeom>
            <a:solidFill>
              <a:srgbClr val="00009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CurrKey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506130" y="4171356"/>
              <a:ext cx="1116210" cy="380995"/>
            </a:xfrm>
            <a:prstGeom prst="rec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NextKey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6147961" y="3010982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147961" y="3560682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147961" y="4122753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187877" y="41778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245088" y="3527241"/>
            <a:ext cx="1650512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Access=200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47961" y="2428963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8372543" y="2428963"/>
            <a:ext cx="1097280" cy="548640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8382000" y="2895600"/>
            <a:ext cx="1097280" cy="548640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024139" y="2428963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A0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024139" y="3010982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7254747" y="2428963"/>
            <a:ext cx="1097280" cy="548640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245088" y="3527241"/>
            <a:ext cx="1650512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Access=400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45088" y="3527241"/>
            <a:ext cx="1650512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Access=600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24139" y="3560682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8409207" y="3563789"/>
            <a:ext cx="1097280" cy="548640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Y1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245088" y="3527241"/>
            <a:ext cx="1650512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Access=800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Epoch=0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24139" y="4122753"/>
            <a:ext cx="1123822" cy="562071"/>
          </a:xfrm>
          <a:prstGeom prst="rect">
            <a:avLst/>
          </a:prstGeom>
          <a:solidFill>
            <a:srgbClr val="00009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8409207" y="4177886"/>
            <a:ext cx="1123822" cy="562071"/>
          </a:xfrm>
          <a:prstGeom prst="rect">
            <a:avLst/>
          </a:prstGeom>
          <a:solidFill>
            <a:srgbClr val="800000"/>
          </a:solidFill>
          <a:ln w="571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Z1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245088" y="3527241"/>
            <a:ext cx="1638458" cy="830997"/>
          </a:xfrm>
          <a:prstGeom prst="rect">
            <a:avLst/>
          </a:prstGeom>
          <a:solidFill>
            <a:schemeClr val="tx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Access=0 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Epoch=1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1492035" y="2549990"/>
            <a:ext cx="1116210" cy="802810"/>
            <a:chOff x="7506130" y="3749541"/>
            <a:chExt cx="1116210" cy="802810"/>
          </a:xfrm>
        </p:grpSpPr>
        <p:sp>
          <p:nvSpPr>
            <p:cNvPr id="57" name="Rectangle 56"/>
            <p:cNvSpPr/>
            <p:nvPr/>
          </p:nvSpPr>
          <p:spPr>
            <a:xfrm>
              <a:off x="7506130" y="3749541"/>
              <a:ext cx="1116210" cy="380995"/>
            </a:xfrm>
            <a:prstGeom prst="rec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CurrKey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506130" y="4171356"/>
              <a:ext cx="1116210" cy="380995"/>
            </a:xfrm>
            <a:prstGeom prst="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bg1"/>
                  </a:solidFill>
                </a:rPr>
                <a:t>NextKey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022238" y="5093581"/>
            <a:ext cx="6653460" cy="55284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Cache Access: If (Set[</a:t>
            </a:r>
            <a:r>
              <a:rPr lang="en-US" sz="2400" b="1" dirty="0" err="1" smtClean="0">
                <a:solidFill>
                  <a:schemeClr val="tx1"/>
                </a:solidFill>
              </a:rPr>
              <a:t>CurrKey</a:t>
            </a:r>
            <a:r>
              <a:rPr lang="en-US" sz="2400" b="1" dirty="0" smtClean="0">
                <a:solidFill>
                  <a:schemeClr val="tx1"/>
                </a:solidFill>
              </a:rPr>
              <a:t>] &lt; </a:t>
            </a:r>
            <a:r>
              <a:rPr lang="en-US" sz="2400" b="1" dirty="0" err="1" smtClean="0">
                <a:solidFill>
                  <a:schemeClr val="tx1"/>
                </a:solidFill>
              </a:rPr>
              <a:t>Sptr</a:t>
            </a:r>
            <a:r>
              <a:rPr lang="en-US" sz="2400" b="1" dirty="0" smtClean="0">
                <a:solidFill>
                  <a:schemeClr val="tx1"/>
                </a:solidFill>
              </a:rPr>
              <a:t>) Use </a:t>
            </a:r>
            <a:r>
              <a:rPr lang="en-US" sz="2400" b="1" dirty="0" err="1" smtClean="0">
                <a:solidFill>
                  <a:schemeClr val="tx1"/>
                </a:solidFill>
              </a:rPr>
              <a:t>NextKey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67387" y="5916643"/>
            <a:ext cx="10957817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CEASER with gradual remap needs negligible hardware (one bit per line)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77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177E-6 2.85449E-6 L 0.26666 0.001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2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013E-6 -2.61403E-6 L -0.1811 0.1667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1" y="8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3112E-6 -3.33411E-7 L 0.18083 0.0685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5" y="3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347 L -0.18422 0.0185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959E-6 -2.61403E-6 L 3.93959E-6 0.077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0.00139 L 0.18552 -0.0821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5" y="-41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253E-6 -4.57764E-6 L -0.18413 0.0013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4855E-6 0.07774 L 0.00013 0.15942 " pathEditMode="relative" ptsTypes="AA">
                                      <p:cBhvr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7981E-6 4.0398E-6 L 0.27325 -0.0002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6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2 -0.00208 L -0.18416 0.0802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4" y="4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15942 L 0.00013 0.24156 " pathEditMode="relative" ptsTypes="AA">
                                      <p:cBhvr>
                                        <p:cTn id="7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33524E-6 5.49745E-6 L 0.26531 0.00092 " pathEditMode="relative" ptsTypes="AA">
                                      <p:cBhvr>
                                        <p:cTn id="8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37 -0.00718 L -0.27874 -0.17018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19" y="-8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24155 L 0.00013 -0.00138 " pathEditMode="relative" ptsTypes="AA">
                                      <p:cBhvr>
                                        <p:cTn id="9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1" grpId="0" animBg="1"/>
      <p:bldP spid="31" grpId="1" animBg="1"/>
      <p:bldP spid="47" grpId="0" animBg="1"/>
      <p:bldP spid="47" grpId="1" animBg="1"/>
      <p:bldP spid="48" grpId="0" animBg="1"/>
      <p:bldP spid="48" grpId="1" animBg="1"/>
      <p:bldP spid="30" grpId="0" animBg="1"/>
      <p:bldP spid="30" grpId="1" animBg="1"/>
      <p:bldP spid="32" grpId="0" animBg="1"/>
      <p:bldP spid="32" grpId="1" animBg="1"/>
      <p:bldP spid="49" grpId="0" animBg="1"/>
      <p:bldP spid="49" grpId="1" animBg="1"/>
      <p:bldP spid="50" grpId="0" animBg="1"/>
      <p:bldP spid="51" grpId="0" animBg="1"/>
      <p:bldP spid="34" grpId="0" animBg="1"/>
      <p:bldP spid="34" grpId="1" animBg="1"/>
      <p:bldP spid="52" grpId="0" animBg="1"/>
      <p:bldP spid="52" grpId="1" animBg="1"/>
      <p:bldP spid="53" grpId="0" animBg="1"/>
      <p:bldP spid="36" grpId="0" animBg="1"/>
      <p:bldP spid="36" grpId="1" animBg="1"/>
      <p:bldP spid="54" grpId="0" animBg="1"/>
      <p:bldP spid="54" grpId="1" animBg="1"/>
      <p:bldP spid="55" grpId="0" animBg="1"/>
      <p:bldP spid="59" grpId="0" animBg="1"/>
      <p:bldP spid="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627292"/>
            <a:ext cx="2505814" cy="45243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Why?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CEASE</a:t>
            </a:r>
          </a:p>
          <a:p>
            <a:endParaRPr lang="en-US" sz="3600" b="1" dirty="0" smtClean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CEASER</a:t>
            </a:r>
          </a:p>
          <a:p>
            <a:pPr marL="171450" indent="-171450">
              <a:buFont typeface="Wingdings" charset="2"/>
              <a:buChar char="ü"/>
            </a:pP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rgbClr val="800000"/>
                </a:solidFill>
              </a:rPr>
              <a:t>Effective?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23925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Analysis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79325" y="5638800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CEASER can tolerate  years of attack (Even with remap-rate of 1%)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1295400"/>
            <a:ext cx="1211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 to learn “Eviction Set” for one set (vulnerability removed after remap, &lt;1ms)</a:t>
            </a:r>
          </a:p>
          <a:p>
            <a:endParaRPr lang="en-US" sz="1200" dirty="0" smtClean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32098"/>
              </p:ext>
            </p:extLst>
          </p:nvPr>
        </p:nvGraphicFramePr>
        <p:xfrm>
          <a:off x="2969637" y="2296225"/>
          <a:ext cx="7396519" cy="274320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406050"/>
                <a:gridCol w="1629638"/>
                <a:gridCol w="23608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Remap-Rate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8MB LLC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MB LLC-Bank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1% (default)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100+ years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800000"/>
                          </a:solidFill>
                        </a:rPr>
                        <a:t>100+ years</a:t>
                      </a:r>
                      <a:endParaRPr lang="en-US" sz="2400" b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100+ years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 years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0.1%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800000"/>
                          </a:solidFill>
                        </a:rPr>
                        <a:t>100+ years</a:t>
                      </a:r>
                      <a:endParaRPr lang="en-US" sz="2400" b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 hours</a:t>
                      </a:r>
                      <a:endParaRPr lang="en-US" sz="2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 years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5 minutes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No-Remap</a:t>
                      </a:r>
                      <a:r>
                        <a:rPr lang="en-US" sz="2400" baseline="0" dirty="0" smtClean="0"/>
                        <a:t> (CEASE)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22 seconds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0.4 seconds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2969637" y="2296224"/>
            <a:ext cx="5132828" cy="2743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85814" y="2299848"/>
            <a:ext cx="1716651" cy="2739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102465" y="2307093"/>
            <a:ext cx="2263691" cy="27323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116055" y="2133600"/>
            <a:ext cx="3043894" cy="3401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6385814" y="4585845"/>
            <a:ext cx="3980342" cy="949040"/>
          </a:xfrm>
          <a:prstGeom prst="wedgeRoundRectCallout">
            <a:avLst>
              <a:gd name="adj1" fmla="val 53560"/>
              <a:gd name="adj2" fmla="val 80595"/>
              <a:gd name="adj3" fmla="val 16667"/>
            </a:avLst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Limits impact on </a:t>
            </a:r>
            <a:r>
              <a:rPr lang="en-US" sz="2400" b="1" dirty="0" err="1" smtClean="0"/>
              <a:t>missrate</a:t>
            </a:r>
            <a:r>
              <a:rPr lang="en-US" sz="2400" b="1" dirty="0" smtClean="0"/>
              <a:t>, energy, accesses to ~1%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44347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and Storage Overheads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98280" y="5883307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CEASER incurs negligible slowdown (~1% ) and storage overheads (24 bytes)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83313" y="2297199"/>
            <a:ext cx="5590224" cy="3288503"/>
            <a:chOff x="2965550" y="1990697"/>
            <a:chExt cx="5590224" cy="3288503"/>
          </a:xfrm>
        </p:grpSpPr>
        <p:graphicFrame>
          <p:nvGraphicFramePr>
            <p:cNvPr id="16" name="Chart 1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94509884"/>
                </p:ext>
              </p:extLst>
            </p:nvPr>
          </p:nvGraphicFramePr>
          <p:xfrm>
            <a:off x="3466021" y="1990697"/>
            <a:ext cx="5089753" cy="2984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4248361" y="4794581"/>
              <a:ext cx="11616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Rate-34</a:t>
              </a: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02266" y="4795642"/>
              <a:ext cx="12139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Mix-100</a:t>
              </a:r>
              <a:endParaRPr lang="en-US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225670" y="4817535"/>
              <a:ext cx="11849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ALL-134</a:t>
              </a:r>
              <a:endParaRPr lang="en-US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1663451" y="3392573"/>
              <a:ext cx="30658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Norm Performance (%)</a:t>
              </a:r>
              <a:endParaRPr lang="en-US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970351" y="1214111"/>
            <a:ext cx="38707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8 cores with 8MB LLC 16-way </a:t>
            </a:r>
          </a:p>
          <a:p>
            <a:pPr algn="ctr"/>
            <a:r>
              <a:rPr lang="en-US" sz="2400" dirty="0" smtClean="0"/>
              <a:t>(34 workloads, SPEC + Graph)</a:t>
            </a:r>
            <a:endParaRPr lang="en-US" sz="2400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294028"/>
              </p:ext>
            </p:extLst>
          </p:nvPr>
        </p:nvGraphicFramePr>
        <p:xfrm>
          <a:off x="7247990" y="2836976"/>
          <a:ext cx="4105810" cy="228600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476172"/>
                <a:gridCol w="16296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Structures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Cost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80-bit key (2 LLBC)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 bytes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SPtr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bytes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Access Counter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 bytes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800000"/>
                          </a:solidFill>
                        </a:rPr>
                        <a:t>Total</a:t>
                      </a:r>
                      <a:endParaRPr lang="en-US" sz="2400" b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800000"/>
                          </a:solidFill>
                        </a:rPr>
                        <a:t>24 bytes</a:t>
                      </a:r>
                      <a:endParaRPr lang="en-US" sz="2400" b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1864787" y="2846097"/>
            <a:ext cx="4307413" cy="2254986"/>
          </a:xfrm>
          <a:prstGeom prst="rect">
            <a:avLst/>
          </a:prstGeom>
          <a:noFill/>
          <a:ln w="381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85425" y="4893204"/>
            <a:ext cx="457200" cy="461665"/>
          </a:xfrm>
          <a:prstGeom prst="ellipse">
            <a:avLst/>
          </a:prstGeom>
          <a:noFill/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81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58537" y="2643467"/>
            <a:ext cx="3951042" cy="25232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465017" y="2450664"/>
            <a:ext cx="5463787" cy="3110829"/>
            <a:chOff x="7006968" y="2660878"/>
            <a:chExt cx="4682386" cy="3110829"/>
          </a:xfrm>
        </p:grpSpPr>
        <p:sp>
          <p:nvSpPr>
            <p:cNvPr id="6" name="TextBox 5"/>
            <p:cNvSpPr txBox="1"/>
            <p:nvPr/>
          </p:nvSpPr>
          <p:spPr>
            <a:xfrm>
              <a:off x="7013081" y="2660878"/>
              <a:ext cx="4386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Robust to attacks (years)</a:t>
              </a:r>
              <a:endParaRPr lang="en-US" sz="2800" b="1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21831" y="2660878"/>
              <a:ext cx="554182" cy="42880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006968" y="3305579"/>
              <a:ext cx="4386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Negligible slowdown (~ 1%)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07401" y="5248487"/>
              <a:ext cx="4386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No OS support needed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07399" y="3963204"/>
              <a:ext cx="4386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Negligible storage (24 bytes)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11187" y="4598313"/>
              <a:ext cx="438652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Localized change (within cache)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55225" y="3317370"/>
              <a:ext cx="554182" cy="467643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776102" y="3967711"/>
              <a:ext cx="554182" cy="52113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35172" y="4596278"/>
              <a:ext cx="554182" cy="520851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44741" y="5213698"/>
              <a:ext cx="554182" cy="517574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4061953" y="3032942"/>
            <a:ext cx="1126738" cy="1670194"/>
            <a:chOff x="2434899" y="2262925"/>
            <a:chExt cx="1126738" cy="1670194"/>
          </a:xfrm>
          <a:solidFill>
            <a:srgbClr val="008000"/>
          </a:solidFill>
        </p:grpSpPr>
        <p:sp>
          <p:nvSpPr>
            <p:cNvPr id="18" name="Rectangle 17"/>
            <p:cNvSpPr/>
            <p:nvPr/>
          </p:nvSpPr>
          <p:spPr>
            <a:xfrm>
              <a:off x="2434899" y="22640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998268" y="22629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34899" y="268378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98268" y="268267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434899" y="31035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98268" y="31024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434899" y="3522546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998268" y="3521433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247334" y="470313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Cache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7776" y="3730802"/>
            <a:ext cx="1339472" cy="392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2354" y="3754095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Line Address</a:t>
            </a:r>
            <a:endParaRPr lang="en-US" b="1" dirty="0"/>
          </a:p>
        </p:txBody>
      </p:sp>
      <p:cxnSp>
        <p:nvCxnSpPr>
          <p:cNvPr id="29" name="Straight Arrow Connector 28"/>
          <p:cNvCxnSpPr>
            <a:stCxn id="27" idx="3"/>
            <a:endCxn id="30" idx="1"/>
          </p:cNvCxnSpPr>
          <p:nvPr/>
        </p:nvCxnSpPr>
        <p:spPr>
          <a:xfrm>
            <a:off x="1637248" y="3926911"/>
            <a:ext cx="55035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187604" y="3589684"/>
            <a:ext cx="1029258" cy="674453"/>
          </a:xfrm>
          <a:prstGeom prst="round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Encrypt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718404" y="3101295"/>
            <a:ext cx="0" cy="48141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2406145" y="2737636"/>
            <a:ext cx="1655808" cy="1847500"/>
            <a:chOff x="2493741" y="2814351"/>
            <a:chExt cx="1655808" cy="1847500"/>
          </a:xfrm>
        </p:grpSpPr>
        <p:cxnSp>
          <p:nvCxnSpPr>
            <p:cNvPr id="33" name="Curved Connector 32"/>
            <p:cNvCxnSpPr/>
            <p:nvPr/>
          </p:nvCxnSpPr>
          <p:spPr>
            <a:xfrm>
              <a:off x="3304458" y="4068832"/>
              <a:ext cx="845091" cy="593019"/>
            </a:xfrm>
            <a:prstGeom prst="curvedConnector3">
              <a:avLst>
                <a:gd name="adj1" fmla="val 50000"/>
              </a:avLst>
            </a:prstGeom>
            <a:ln w="38100" cmpd="sng"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493741" y="2814351"/>
              <a:ext cx="653432" cy="369332"/>
            </a:xfrm>
            <a:prstGeom prst="rect">
              <a:avLst/>
            </a:prstGeom>
            <a:solidFill>
              <a:srgbClr val="0000FF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Key1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404916" y="2740065"/>
            <a:ext cx="1971234" cy="1164766"/>
            <a:chOff x="2492512" y="2816780"/>
            <a:chExt cx="1971234" cy="1164766"/>
          </a:xfrm>
        </p:grpSpPr>
        <p:cxnSp>
          <p:nvCxnSpPr>
            <p:cNvPr id="36" name="Curved Connector 35"/>
            <p:cNvCxnSpPr/>
            <p:nvPr/>
          </p:nvCxnSpPr>
          <p:spPr>
            <a:xfrm flipV="1">
              <a:off x="3304458" y="3678523"/>
              <a:ext cx="1159288" cy="303023"/>
            </a:xfrm>
            <a:prstGeom prst="curvedConnector3">
              <a:avLst>
                <a:gd name="adj1" fmla="val 50000"/>
              </a:avLst>
            </a:prstGeom>
            <a:ln w="38100" cmpd="sng"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492512" y="2816780"/>
              <a:ext cx="653432" cy="369332"/>
            </a:xfrm>
            <a:prstGeom prst="rect">
              <a:avLst/>
            </a:prstGeom>
            <a:solidFill>
              <a:srgbClr val="800000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Key2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228536" y="5168858"/>
            <a:ext cx="3305863" cy="461665"/>
          </a:xfrm>
          <a:prstGeom prst="rect">
            <a:avLst/>
          </a:prstGeom>
          <a:solidFill>
            <a:srgbClr val="8000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Change Key, Periodically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16909" y="1381694"/>
            <a:ext cx="10184491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Need practical </a:t>
            </a:r>
            <a:r>
              <a:rPr lang="en-US" sz="2800" b="1" dirty="0">
                <a:solidFill>
                  <a:schemeClr val="bg1"/>
                </a:solidFill>
              </a:rPr>
              <a:t>s</a:t>
            </a:r>
            <a:r>
              <a:rPr lang="en-US" sz="2800" b="1" dirty="0" smtClean="0">
                <a:solidFill>
                  <a:schemeClr val="bg1"/>
                </a:solidFill>
              </a:rPr>
              <a:t>olution to protect LLC from conflict-based </a:t>
            </a:r>
            <a:r>
              <a:rPr lang="en-US" sz="2800" b="1" dirty="0">
                <a:solidFill>
                  <a:schemeClr val="bg1"/>
                </a:solidFill>
              </a:rPr>
              <a:t>a</a:t>
            </a:r>
            <a:r>
              <a:rPr lang="en-US" sz="2800" b="1" dirty="0" smtClean="0">
                <a:solidFill>
                  <a:schemeClr val="bg1"/>
                </a:solidFill>
              </a:rPr>
              <a:t>ttacks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429000" y="5806892"/>
            <a:ext cx="5367368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Appealing for Industrial Adoption 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15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Flush-Based Attacks?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318488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Flush-Based Attack: Use </a:t>
            </a:r>
            <a:r>
              <a:rPr lang="en-US" sz="2800" b="1" dirty="0" err="1" smtClean="0">
                <a:solidFill>
                  <a:schemeClr val="bg1"/>
                </a:solidFill>
                <a:latin typeface="Courier"/>
                <a:cs typeface="Courier"/>
              </a:rPr>
              <a:t>clflush</a:t>
            </a:r>
            <a:r>
              <a:rPr lang="en-US" sz="2800" b="1" dirty="0" smtClean="0">
                <a:solidFill>
                  <a:schemeClr val="bg1"/>
                </a:solidFill>
              </a:rPr>
              <a:t> to evict shared line, wait, and test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F60679D0-0FB2-4B29-BE85-A23B2BD8AB3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42851" y="2774829"/>
            <a:ext cx="532359" cy="543959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1309471" y="2675992"/>
            <a:ext cx="3024404" cy="6427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Partitioning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119721" y="2723828"/>
            <a:ext cx="3024404" cy="64279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Randomization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F60679D0-0FB2-4B29-BE85-A23B2BD8AB3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3101" y="2819834"/>
            <a:ext cx="532359" cy="543959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309470" y="4129102"/>
            <a:ext cx="4294858" cy="973480"/>
            <a:chOff x="1321571" y="4434105"/>
            <a:chExt cx="4294858" cy="642796"/>
          </a:xfrm>
        </p:grpSpPr>
        <p:sp>
          <p:nvSpPr>
            <p:cNvPr id="48" name="Rectangle 47"/>
            <p:cNvSpPr/>
            <p:nvPr/>
          </p:nvSpPr>
          <p:spPr>
            <a:xfrm>
              <a:off x="1321571" y="4434105"/>
              <a:ext cx="3224193" cy="64279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Restriction</a:t>
              </a: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SHARP [ISCA’17]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58193" y="4554107"/>
              <a:ext cx="658236" cy="348529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1309471" y="5311327"/>
            <a:ext cx="4310867" cy="979598"/>
            <a:chOff x="6919932" y="4581238"/>
            <a:chExt cx="4310867" cy="642796"/>
          </a:xfrm>
        </p:grpSpPr>
        <p:sp>
          <p:nvSpPr>
            <p:cNvPr id="49" name="Rectangle 48"/>
            <p:cNvSpPr/>
            <p:nvPr/>
          </p:nvSpPr>
          <p:spPr>
            <a:xfrm>
              <a:off x="6919932" y="4581238"/>
              <a:ext cx="3224193" cy="64279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Line Duplication</a:t>
              </a:r>
            </a:p>
            <a:p>
              <a:pPr algn="ctr"/>
              <a:r>
                <a:rPr lang="en-US" sz="2400" b="1" dirty="0" err="1" smtClean="0">
                  <a:solidFill>
                    <a:schemeClr val="bg1"/>
                  </a:solidFill>
                </a:rPr>
                <a:t>NewCache</a:t>
              </a:r>
              <a:r>
                <a:rPr lang="en-US" sz="2400" b="1" dirty="0" smtClean="0">
                  <a:solidFill>
                    <a:schemeClr val="bg1"/>
                  </a:solidFill>
                </a:rPr>
                <a:t> [MICRO’17]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543EEAEE-5431-468F-95FF-76367DA36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72563" y="4716755"/>
              <a:ext cx="658236" cy="348529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5715000" y="4310839"/>
            <a:ext cx="4174976" cy="1738158"/>
            <a:chOff x="6022093" y="4310839"/>
            <a:chExt cx="4174976" cy="1738158"/>
          </a:xfrm>
        </p:grpSpPr>
        <p:sp>
          <p:nvSpPr>
            <p:cNvPr id="6" name="Right Brace 5"/>
            <p:cNvSpPr/>
            <p:nvPr/>
          </p:nvSpPr>
          <p:spPr>
            <a:xfrm>
              <a:off x="6022093" y="4310839"/>
              <a:ext cx="788346" cy="1738158"/>
            </a:xfrm>
            <a:prstGeom prst="rightBrace">
              <a:avLst/>
            </a:prstGeom>
            <a:ln w="38100" cmpd="sng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80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4237" y="4939809"/>
              <a:ext cx="3342832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800000"/>
                  </a:solidFill>
                </a:rPr>
                <a:t>Compatible with CEASER</a:t>
              </a:r>
              <a:endParaRPr lang="en-US" sz="2400" b="1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09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Resource Sharing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514085" y="266811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077454" y="266699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14085" y="308786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6077454" y="308674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14085" y="350761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77454" y="350649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14085" y="3926620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77454" y="3925507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826423" y="4400946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LLC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3829" y="4762768"/>
            <a:ext cx="1135779" cy="994468"/>
          </a:xfrm>
          <a:prstGeom prst="round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CORE</a:t>
            </a:r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</p:txBody>
      </p:sp>
      <p:cxnSp>
        <p:nvCxnSpPr>
          <p:cNvPr id="29" name="Straight Connector 28"/>
          <p:cNvCxnSpPr>
            <a:stCxn id="28" idx="0"/>
          </p:cNvCxnSpPr>
          <p:nvPr/>
        </p:nvCxnSpPr>
        <p:spPr>
          <a:xfrm flipV="1">
            <a:off x="4521719" y="3355208"/>
            <a:ext cx="0" cy="1407560"/>
          </a:xfrm>
          <a:prstGeom prst="line">
            <a:avLst/>
          </a:prstGeom>
          <a:ln w="28575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521719" y="3355208"/>
            <a:ext cx="992366" cy="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074848" y="4762768"/>
            <a:ext cx="1135779" cy="994468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CORE</a:t>
            </a:r>
          </a:p>
        </p:txBody>
      </p:sp>
      <p:cxnSp>
        <p:nvCxnSpPr>
          <p:cNvPr id="32" name="Straight Connector 31"/>
          <p:cNvCxnSpPr>
            <a:stCxn id="31" idx="0"/>
          </p:cNvCxnSpPr>
          <p:nvPr/>
        </p:nvCxnSpPr>
        <p:spPr>
          <a:xfrm flipV="1">
            <a:off x="7642738" y="3355208"/>
            <a:ext cx="0" cy="1407560"/>
          </a:xfrm>
          <a:prstGeom prst="line">
            <a:avLst/>
          </a:prstGeom>
          <a:ln w="28575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6640823" y="3359901"/>
            <a:ext cx="992366" cy="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077454" y="3080544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81150" y="1412373"/>
            <a:ext cx="92111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Modern systems share LLC for improving resource utilization</a:t>
            </a:r>
          </a:p>
          <a:p>
            <a:endParaRPr lang="en-US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856456" y="6028994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Sharing the LLC allows system to dynamically allocate LLC capacity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32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Properties of LLBC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9325" y="1318488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Diffusion: Single bit change in input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</a:rPr>
              <a:t>causes lots of bits to change in output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900" y="2427376"/>
            <a:ext cx="11252200" cy="31877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4907" y="5827607"/>
            <a:ext cx="11445719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Proposed LLBC has close-to-ideal diffusion properties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71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Determining Set Index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150" y="1456921"/>
            <a:ext cx="8614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Cache index function determines the line to set mapping</a:t>
            </a:r>
            <a:endParaRPr lang="en-US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838200" y="5715000"/>
            <a:ext cx="10515600" cy="88623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Proprietary index functions can be learned [Liu et al., S&amp;P 2015]  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Breaking one machine gives information for ALL other machines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902462" y="272315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65831" y="2722046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902462" y="314290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2" name="Rectangle 41"/>
          <p:cNvSpPr/>
          <p:nvPr/>
        </p:nvSpPr>
        <p:spPr>
          <a:xfrm>
            <a:off x="4465831" y="3141796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902462" y="356265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465831" y="3561546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902462" y="3981667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465831" y="3980554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514600" y="3410255"/>
            <a:ext cx="1387862" cy="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465831" y="3135591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" name="Left Brace 5"/>
          <p:cNvSpPr/>
          <p:nvPr/>
        </p:nvSpPr>
        <p:spPr>
          <a:xfrm rot="5400000">
            <a:off x="2301717" y="3825867"/>
            <a:ext cx="425465" cy="762000"/>
          </a:xfrm>
          <a:prstGeom prst="leftBrace">
            <a:avLst/>
          </a:prstGeom>
          <a:ln w="381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514600" y="3410255"/>
            <a:ext cx="0" cy="360382"/>
          </a:xfrm>
          <a:prstGeom prst="line">
            <a:avLst/>
          </a:prstGeom>
          <a:ln w="381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6400950" y="2743200"/>
            <a:ext cx="3809850" cy="2209800"/>
            <a:chOff x="6400950" y="2743200"/>
            <a:chExt cx="3809850" cy="2209800"/>
          </a:xfrm>
        </p:grpSpPr>
        <p:sp>
          <p:nvSpPr>
            <p:cNvPr id="50" name="Rectangle 49"/>
            <p:cNvSpPr/>
            <p:nvPr/>
          </p:nvSpPr>
          <p:spPr>
            <a:xfrm>
              <a:off x="9084062" y="2744313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647431" y="2743200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9084062" y="3164063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647431" y="3162950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B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084062" y="3583813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647431" y="3582700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084062" y="4002821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647431" y="4001708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Arrow Connector 57"/>
            <p:cNvCxnSpPr>
              <a:stCxn id="12" idx="3"/>
            </p:cNvCxnSpPr>
            <p:nvPr/>
          </p:nvCxnSpPr>
          <p:spPr>
            <a:xfrm>
              <a:off x="8115300" y="3333285"/>
              <a:ext cx="968762" cy="0"/>
            </a:xfrm>
            <a:prstGeom prst="straightConnector1">
              <a:avLst/>
            </a:prstGeom>
            <a:ln w="38100" cmpd="sng"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9647431" y="3156745"/>
              <a:ext cx="563369" cy="410573"/>
            </a:xfrm>
            <a:prstGeom prst="rect">
              <a:avLst/>
            </a:prstGeom>
            <a:solidFill>
              <a:srgbClr val="008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00950" y="4495201"/>
              <a:ext cx="1828650" cy="457799"/>
            </a:xfrm>
            <a:prstGeom prst="rec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Line Address</a:t>
              </a:r>
              <a:endParaRPr lang="en-US" sz="2400" dirty="0"/>
            </a:p>
          </p:txBody>
        </p:sp>
        <p:sp>
          <p:nvSpPr>
            <p:cNvPr id="61" name="Left Brace 60"/>
            <p:cNvSpPr/>
            <p:nvPr/>
          </p:nvSpPr>
          <p:spPr>
            <a:xfrm rot="5400000">
              <a:off x="7104128" y="3413796"/>
              <a:ext cx="422143" cy="1600200"/>
            </a:xfrm>
            <a:prstGeom prst="leftBrace">
              <a:avLst/>
            </a:prstGeom>
            <a:ln w="38100" cmpd="sng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15099" y="2939534"/>
              <a:ext cx="1600201" cy="787502"/>
            </a:xfrm>
            <a:prstGeom prst="rect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Proprietary</a:t>
              </a:r>
            </a:p>
            <a:p>
              <a:pPr algn="ctr"/>
              <a:r>
                <a:rPr lang="en-US" sz="2400" dirty="0" smtClean="0"/>
                <a:t>Function</a:t>
              </a:r>
              <a:endParaRPr lang="en-US" sz="2400" dirty="0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7315200" y="3733800"/>
              <a:ext cx="0" cy="201482"/>
            </a:xfrm>
            <a:prstGeom prst="line">
              <a:avLst/>
            </a:prstGeom>
            <a:ln w="38100" cmpd="sng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8413688" y="2895600"/>
              <a:ext cx="3968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800000"/>
                  </a:solidFill>
                </a:rPr>
                <a:t> ?</a:t>
              </a:r>
              <a:endParaRPr lang="en-US" sz="2400" b="1" dirty="0">
                <a:solidFill>
                  <a:srgbClr val="800000"/>
                </a:solidFill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1219124" y="4495201"/>
            <a:ext cx="1828650" cy="457799"/>
          </a:xfrm>
          <a:prstGeom prst="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Line Address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769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Conflict-Based Cache Attacks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514085" y="266811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077454" y="266699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514085" y="308786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6077454" y="308674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14085" y="3507612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77454" y="350649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14085" y="3926620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77454" y="3925507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826423" y="4400946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LLC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3829" y="4762768"/>
            <a:ext cx="1135779" cy="994468"/>
          </a:xfrm>
          <a:prstGeom prst="roundRect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CORE</a:t>
            </a:r>
          </a:p>
          <a:p>
            <a:pPr algn="ctr"/>
            <a:r>
              <a:rPr lang="en-US" b="1" dirty="0" smtClean="0"/>
              <a:t>(Spy)</a:t>
            </a:r>
          </a:p>
          <a:p>
            <a:pPr algn="ctr"/>
            <a:endParaRPr lang="en-US" b="1" dirty="0"/>
          </a:p>
        </p:txBody>
      </p:sp>
      <p:cxnSp>
        <p:nvCxnSpPr>
          <p:cNvPr id="29" name="Straight Connector 28"/>
          <p:cNvCxnSpPr>
            <a:stCxn id="28" idx="0"/>
          </p:cNvCxnSpPr>
          <p:nvPr/>
        </p:nvCxnSpPr>
        <p:spPr>
          <a:xfrm flipV="1">
            <a:off x="4521719" y="3355208"/>
            <a:ext cx="0" cy="1407560"/>
          </a:xfrm>
          <a:prstGeom prst="line">
            <a:avLst/>
          </a:prstGeom>
          <a:ln w="28575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521719" y="3355208"/>
            <a:ext cx="992366" cy="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074848" y="4762768"/>
            <a:ext cx="1135779" cy="994468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CORE</a:t>
            </a:r>
          </a:p>
          <a:p>
            <a:pPr algn="ctr"/>
            <a:r>
              <a:rPr lang="en-US" b="1" dirty="0" smtClean="0"/>
              <a:t>(Victim)</a:t>
            </a:r>
          </a:p>
        </p:txBody>
      </p:sp>
      <p:cxnSp>
        <p:nvCxnSpPr>
          <p:cNvPr id="32" name="Straight Connector 31"/>
          <p:cNvCxnSpPr>
            <a:stCxn id="31" idx="0"/>
          </p:cNvCxnSpPr>
          <p:nvPr/>
        </p:nvCxnSpPr>
        <p:spPr>
          <a:xfrm flipV="1">
            <a:off x="7642738" y="3355208"/>
            <a:ext cx="0" cy="1407560"/>
          </a:xfrm>
          <a:prstGeom prst="line">
            <a:avLst/>
          </a:prstGeom>
          <a:ln w="28575" cmpd="sng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6640823" y="3359901"/>
            <a:ext cx="992366" cy="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077454" y="3097039"/>
            <a:ext cx="563369" cy="410573"/>
          </a:xfrm>
          <a:prstGeom prst="rect">
            <a:avLst/>
          </a:pr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5513465" y="3087272"/>
            <a:ext cx="563369" cy="410573"/>
          </a:xfrm>
          <a:prstGeom prst="rect">
            <a:avLst/>
          </a:prstGeom>
          <a:solidFill>
            <a:srgbClr val="800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6087189" y="3085211"/>
            <a:ext cx="563369" cy="410573"/>
          </a:xfrm>
          <a:prstGeom prst="rect">
            <a:avLst/>
          </a:prstGeom>
          <a:solidFill>
            <a:srgbClr val="800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082698" y="3080720"/>
            <a:ext cx="563369" cy="410573"/>
          </a:xfrm>
          <a:prstGeom prst="rect">
            <a:avLst/>
          </a:prstGeom>
          <a:solidFill>
            <a:srgbClr val="00009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V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150" y="1456921"/>
            <a:ext cx="1131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Co-running spy can infer access pattern of victim by causing cache conflicts</a:t>
            </a:r>
            <a:endParaRPr lang="en-US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856456" y="6028994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Conflicts leak access pattern, used to infer secret [AES </a:t>
            </a:r>
            <a:r>
              <a:rPr lang="mr-IN" sz="2800" b="1" dirty="0" smtClean="0">
                <a:solidFill>
                  <a:schemeClr val="bg1"/>
                </a:solidFill>
              </a:rPr>
              <a:t>–</a:t>
            </a:r>
            <a:r>
              <a:rPr lang="en-US" sz="2800" b="1" dirty="0" smtClean="0">
                <a:solidFill>
                  <a:schemeClr val="bg1"/>
                </a:solidFill>
              </a:rPr>
              <a:t> Bernstein’05]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4" name="Cloud 33"/>
          <p:cNvSpPr/>
          <p:nvPr/>
        </p:nvSpPr>
        <p:spPr>
          <a:xfrm>
            <a:off x="2514600" y="3277035"/>
            <a:ext cx="1815686" cy="814654"/>
          </a:xfrm>
          <a:prstGeom prst="cloud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Miss for B</a:t>
            </a:r>
          </a:p>
        </p:txBody>
      </p:sp>
      <p:sp>
        <p:nvSpPr>
          <p:cNvPr id="35" name="Cloud 34"/>
          <p:cNvSpPr/>
          <p:nvPr/>
        </p:nvSpPr>
        <p:spPr>
          <a:xfrm>
            <a:off x="1794606" y="4192606"/>
            <a:ext cx="2159223" cy="814654"/>
          </a:xfrm>
          <a:prstGeom prst="cloud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Victim Accessed Set</a:t>
            </a:r>
          </a:p>
        </p:txBody>
      </p:sp>
    </p:spTree>
    <p:extLst>
      <p:ext uri="{BB962C8B-B14F-4D97-AF65-F5344CB8AC3E}">
        <p14:creationId xmlns:p14="http://schemas.microsoft.com/office/powerpoint/2010/main" val="1395990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1" animBg="1"/>
      <p:bldP spid="41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Solutions</a:t>
            </a:r>
            <a:endParaRPr lang="en-US" dirty="0"/>
          </a:p>
        </p:txBody>
      </p:sp>
      <p:sp>
        <p:nvSpPr>
          <p:cNvPr id="111" name="Rectangle 110"/>
          <p:cNvSpPr/>
          <p:nvPr/>
        </p:nvSpPr>
        <p:spPr>
          <a:xfrm>
            <a:off x="1579346" y="1265184"/>
            <a:ext cx="3467100" cy="82223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Way Partitioning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2562835" y="3022500"/>
            <a:ext cx="1126738" cy="1670194"/>
            <a:chOff x="2434899" y="2262925"/>
            <a:chExt cx="1126738" cy="1670194"/>
          </a:xfrm>
        </p:grpSpPr>
        <p:sp>
          <p:nvSpPr>
            <p:cNvPr id="139" name="Rectangle 138"/>
            <p:cNvSpPr/>
            <p:nvPr/>
          </p:nvSpPr>
          <p:spPr>
            <a:xfrm>
              <a:off x="2434899" y="2264038"/>
              <a:ext cx="563369" cy="410573"/>
            </a:xfrm>
            <a:prstGeom prst="rect">
              <a:avLst/>
            </a:prstGeom>
            <a:solidFill>
              <a:srgbClr val="800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2998268" y="2262925"/>
              <a:ext cx="563369" cy="410573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2434899" y="2683788"/>
              <a:ext cx="563369" cy="410573"/>
            </a:xfrm>
            <a:prstGeom prst="rect">
              <a:avLst/>
            </a:prstGeom>
            <a:solidFill>
              <a:srgbClr val="800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2998268" y="2682675"/>
              <a:ext cx="563369" cy="410573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2434899" y="3103538"/>
              <a:ext cx="563369" cy="410573"/>
            </a:xfrm>
            <a:prstGeom prst="rect">
              <a:avLst/>
            </a:prstGeom>
            <a:solidFill>
              <a:srgbClr val="800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2998268" y="3102425"/>
              <a:ext cx="563369" cy="410573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2434899" y="3522546"/>
              <a:ext cx="563369" cy="410573"/>
            </a:xfrm>
            <a:prstGeom prst="rect">
              <a:avLst/>
            </a:prstGeom>
            <a:solidFill>
              <a:srgbClr val="800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998268" y="3521433"/>
              <a:ext cx="563369" cy="410573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342808" y="3001823"/>
            <a:ext cx="3231325" cy="1743288"/>
            <a:chOff x="7342808" y="3001823"/>
            <a:chExt cx="3231325" cy="1743288"/>
          </a:xfrm>
        </p:grpSpPr>
        <p:grpSp>
          <p:nvGrpSpPr>
            <p:cNvPr id="169" name="Group 168"/>
            <p:cNvGrpSpPr/>
            <p:nvPr/>
          </p:nvGrpSpPr>
          <p:grpSpPr>
            <a:xfrm>
              <a:off x="9447395" y="3001823"/>
              <a:ext cx="1126738" cy="1670194"/>
              <a:chOff x="2434899" y="2262925"/>
              <a:chExt cx="1126738" cy="1670194"/>
            </a:xfrm>
            <a:solidFill>
              <a:srgbClr val="008000"/>
            </a:solidFill>
          </p:grpSpPr>
          <p:sp>
            <p:nvSpPr>
              <p:cNvPr id="170" name="Rectangle 169"/>
              <p:cNvSpPr/>
              <p:nvPr/>
            </p:nvSpPr>
            <p:spPr>
              <a:xfrm>
                <a:off x="2434899" y="22640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2998268" y="22629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2434899" y="268378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2998268" y="268267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2434899" y="31035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2998268" y="31024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2434899" y="3522546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2998268" y="3521433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0" name="Rectangle 179"/>
            <p:cNvSpPr/>
            <p:nvPr/>
          </p:nvSpPr>
          <p:spPr>
            <a:xfrm>
              <a:off x="7942948" y="3545069"/>
              <a:ext cx="207511" cy="216743"/>
            </a:xfrm>
            <a:prstGeom prst="rect">
              <a:avLst/>
            </a:prstGeom>
            <a:solidFill>
              <a:srgbClr val="F37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8150459" y="3545069"/>
              <a:ext cx="207511" cy="216743"/>
            </a:xfrm>
            <a:prstGeom prst="rect">
              <a:avLst/>
            </a:prstGeom>
            <a:solidFill>
              <a:srgbClr val="F37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7942948" y="3748076"/>
              <a:ext cx="207511" cy="216743"/>
            </a:xfrm>
            <a:prstGeom prst="rect">
              <a:avLst/>
            </a:prstGeom>
            <a:solidFill>
              <a:srgbClr val="F37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8150459" y="3748076"/>
              <a:ext cx="207511" cy="216743"/>
            </a:xfrm>
            <a:prstGeom prst="rect">
              <a:avLst/>
            </a:prstGeom>
            <a:solidFill>
              <a:srgbClr val="F37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4" name="Curved Connector 183"/>
            <p:cNvCxnSpPr>
              <a:stCxn id="181" idx="0"/>
            </p:cNvCxnSpPr>
            <p:nvPr/>
          </p:nvCxnSpPr>
          <p:spPr>
            <a:xfrm rot="16200000" flipH="1">
              <a:off x="8758009" y="3041274"/>
              <a:ext cx="540451" cy="1548040"/>
            </a:xfrm>
            <a:prstGeom prst="curvedConnector4">
              <a:avLst>
                <a:gd name="adj1" fmla="val -42298"/>
                <a:gd name="adj2" fmla="val 53351"/>
              </a:avLst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urved Connector 184"/>
            <p:cNvCxnSpPr>
              <a:stCxn id="183" idx="3"/>
            </p:cNvCxnSpPr>
            <p:nvPr/>
          </p:nvCxnSpPr>
          <p:spPr>
            <a:xfrm flipV="1">
              <a:off x="8357970" y="3193270"/>
              <a:ext cx="1967211" cy="663178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7342808" y="4098780"/>
              <a:ext cx="161530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Mapping Table </a:t>
              </a:r>
            </a:p>
            <a:p>
              <a:pPr algn="ctr"/>
              <a:r>
                <a:rPr lang="en-US" b="1" dirty="0" smtClean="0"/>
                <a:t>(MT)</a:t>
              </a:r>
              <a:endParaRPr lang="en-US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495411" y="2099996"/>
            <a:ext cx="3780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NoMo</a:t>
            </a:r>
            <a:r>
              <a:rPr lang="en-US" b="1" dirty="0" smtClean="0"/>
              <a:t> [TACO’12], </a:t>
            </a:r>
            <a:r>
              <a:rPr lang="en-US" b="1" dirty="0" err="1" smtClean="0"/>
              <a:t>CATalyst</a:t>
            </a:r>
            <a:r>
              <a:rPr lang="en-US" b="1" dirty="0" smtClean="0"/>
              <a:t> [HPCA’16]</a:t>
            </a:r>
            <a:endParaRPr lang="en-US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7259030" y="1298034"/>
            <a:ext cx="4126062" cy="1185158"/>
            <a:chOff x="7259030" y="1298034"/>
            <a:chExt cx="4126062" cy="1185158"/>
          </a:xfrm>
        </p:grpSpPr>
        <p:sp>
          <p:nvSpPr>
            <p:cNvPr id="113" name="Rectangle 112"/>
            <p:cNvSpPr/>
            <p:nvPr/>
          </p:nvSpPr>
          <p:spPr>
            <a:xfrm>
              <a:off x="7591200" y="1298034"/>
              <a:ext cx="3467100" cy="82223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Table-Based Randomization 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7259030" y="2113860"/>
              <a:ext cx="4126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RPCache</a:t>
              </a:r>
              <a:r>
                <a:rPr lang="en-US" b="1" dirty="0" smtClean="0"/>
                <a:t>[ISCA’07], </a:t>
              </a:r>
              <a:r>
                <a:rPr lang="en-US" b="1" dirty="0" err="1" smtClean="0"/>
                <a:t>NewCache</a:t>
              </a:r>
              <a:r>
                <a:rPr lang="en-US" b="1" dirty="0" smtClean="0"/>
                <a:t>[MICRO’08]</a:t>
              </a:r>
              <a:endParaRPr lang="en-US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51076" y="5200287"/>
            <a:ext cx="4275708" cy="1180545"/>
            <a:chOff x="838200" y="5718512"/>
            <a:chExt cx="4275708" cy="1180545"/>
          </a:xfrm>
        </p:grpSpPr>
        <p:pic>
          <p:nvPicPr>
            <p:cNvPr id="188" name="Picture 187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8200" y="5718512"/>
              <a:ext cx="532359" cy="532359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482535" y="6437392"/>
              <a:ext cx="36313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Not scalable to many core</a:t>
              </a:r>
              <a:endParaRPr lang="en-US" sz="2400" b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6455" y="5181600"/>
            <a:ext cx="5306538" cy="1247927"/>
            <a:chOff x="6716455" y="5314144"/>
            <a:chExt cx="5306538" cy="1247927"/>
          </a:xfrm>
        </p:grpSpPr>
        <p:pic>
          <p:nvPicPr>
            <p:cNvPr id="191" name="Picture 190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16455" y="5314144"/>
              <a:ext cx="532359" cy="532359"/>
            </a:xfrm>
            <a:prstGeom prst="rect">
              <a:avLst/>
            </a:prstGeom>
          </p:spPr>
        </p:pic>
        <p:sp>
          <p:nvSpPr>
            <p:cNvPr id="192" name="TextBox 191"/>
            <p:cNvSpPr txBox="1"/>
            <p:nvPr/>
          </p:nvSpPr>
          <p:spPr>
            <a:xfrm>
              <a:off x="7248814" y="5324204"/>
              <a:ext cx="461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Mapping </a:t>
              </a:r>
              <a:r>
                <a:rPr lang="en-US" sz="2400" b="1" dirty="0"/>
                <a:t>T</a:t>
              </a:r>
              <a:r>
                <a:rPr lang="en-US" sz="2400" b="1" dirty="0" smtClean="0"/>
                <a:t>able large for LLC (MBs)</a:t>
              </a:r>
              <a:endParaRPr lang="en-US" sz="2400" b="1" dirty="0"/>
            </a:p>
          </p:txBody>
        </p:sp>
        <p:pic>
          <p:nvPicPr>
            <p:cNvPr id="193" name="Picture 192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35005" y="6029712"/>
              <a:ext cx="532359" cy="532359"/>
            </a:xfrm>
            <a:prstGeom prst="rect">
              <a:avLst/>
            </a:prstGeom>
          </p:spPr>
        </p:pic>
        <p:sp>
          <p:nvSpPr>
            <p:cNvPr id="194" name="TextBox 193"/>
            <p:cNvSpPr txBox="1"/>
            <p:nvPr/>
          </p:nvSpPr>
          <p:spPr>
            <a:xfrm>
              <a:off x="7267364" y="6039772"/>
              <a:ext cx="47556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OS support needed to protect Table </a:t>
              </a:r>
              <a:endParaRPr lang="en-US" sz="2400" b="1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38200" y="5248196"/>
            <a:ext cx="4675108" cy="1172460"/>
            <a:chOff x="838200" y="5078411"/>
            <a:chExt cx="4675108" cy="1172460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8200" y="5718512"/>
              <a:ext cx="532359" cy="532359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1495411" y="5078411"/>
              <a:ext cx="4017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Inefficient use of cache </a:t>
              </a:r>
              <a:r>
                <a:rPr lang="en-US" sz="2400" b="1" dirty="0"/>
                <a:t>s</a:t>
              </a:r>
              <a:r>
                <a:rPr lang="en-US" sz="2400" b="1" dirty="0" smtClean="0"/>
                <a:t>pace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032806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105156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Protect the LLC from conflict-based attacks, while incurring</a:t>
            </a:r>
          </a:p>
          <a:p>
            <a:endParaRPr lang="en-US" sz="2800" b="1" dirty="0"/>
          </a:p>
          <a:p>
            <a:pPr marL="2343150" lvl="4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800000"/>
                </a:solidFill>
              </a:rPr>
              <a:t>Negligible storage </a:t>
            </a:r>
            <a:r>
              <a:rPr lang="en-US" sz="3200" b="1" dirty="0">
                <a:solidFill>
                  <a:srgbClr val="800000"/>
                </a:solidFill>
              </a:rPr>
              <a:t>o</a:t>
            </a:r>
            <a:r>
              <a:rPr lang="en-US" sz="3200" b="1" dirty="0" smtClean="0">
                <a:solidFill>
                  <a:srgbClr val="800000"/>
                </a:solidFill>
              </a:rPr>
              <a:t>verhead</a:t>
            </a:r>
          </a:p>
          <a:p>
            <a:pPr marL="228600" indent="-228600">
              <a:buFont typeface="+mj-lt"/>
              <a:buAutoNum type="arabicPeriod"/>
            </a:pPr>
            <a:endParaRPr lang="en-US" sz="1200" b="1" dirty="0" smtClean="0">
              <a:solidFill>
                <a:srgbClr val="800000"/>
              </a:solidFill>
            </a:endParaRPr>
          </a:p>
          <a:p>
            <a:pPr marL="2343150" lvl="4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800000"/>
                </a:solidFill>
              </a:rPr>
              <a:t>Negligible performance </a:t>
            </a:r>
            <a:r>
              <a:rPr lang="en-US" sz="3200" b="1" dirty="0">
                <a:solidFill>
                  <a:srgbClr val="800000"/>
                </a:solidFill>
              </a:rPr>
              <a:t>o</a:t>
            </a:r>
            <a:r>
              <a:rPr lang="en-US" sz="3200" b="1" dirty="0" smtClean="0">
                <a:solidFill>
                  <a:srgbClr val="800000"/>
                </a:solidFill>
              </a:rPr>
              <a:t>verhead</a:t>
            </a:r>
          </a:p>
          <a:p>
            <a:pPr marL="228600" indent="-228600">
              <a:buFont typeface="+mj-lt"/>
              <a:buAutoNum type="arabicPeriod"/>
            </a:pPr>
            <a:endParaRPr lang="en-US" sz="1200" b="1" dirty="0">
              <a:solidFill>
                <a:srgbClr val="800000"/>
              </a:solidFill>
            </a:endParaRPr>
          </a:p>
          <a:p>
            <a:pPr marL="2343150" lvl="4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800000"/>
                </a:solidFill>
              </a:rPr>
              <a:t>No OS support</a:t>
            </a:r>
          </a:p>
          <a:p>
            <a:pPr marL="228600" indent="-228600">
              <a:buFont typeface="+mj-lt"/>
              <a:buAutoNum type="arabicPeriod"/>
            </a:pPr>
            <a:endParaRPr lang="en-US" sz="1200" b="1" dirty="0">
              <a:solidFill>
                <a:srgbClr val="800000"/>
              </a:solidFill>
            </a:endParaRPr>
          </a:p>
          <a:p>
            <a:pPr marL="2343150" lvl="4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800000"/>
                </a:solidFill>
              </a:rPr>
              <a:t>No restriction on capacity sharing</a:t>
            </a:r>
          </a:p>
          <a:p>
            <a:pPr marL="228600" indent="-228600">
              <a:buFont typeface="+mj-lt"/>
              <a:buAutoNum type="arabicPeriod"/>
            </a:pPr>
            <a:endParaRPr lang="en-US" sz="1200" b="1" dirty="0">
              <a:solidFill>
                <a:srgbClr val="800000"/>
              </a:solidFill>
            </a:endParaRPr>
          </a:p>
          <a:p>
            <a:pPr marL="2343150" lvl="4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800000"/>
                </a:solidFill>
              </a:rPr>
              <a:t>Localized Implementation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7026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627292"/>
            <a:ext cx="2505814" cy="45243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Why?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>
                <a:solidFill>
                  <a:srgbClr val="800000"/>
                </a:solidFill>
              </a:rPr>
              <a:t>CEASE</a:t>
            </a:r>
          </a:p>
          <a:p>
            <a:endParaRPr lang="en-US" sz="3600" b="1" dirty="0" smtClean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/>
              <a:t>CEASER</a:t>
            </a:r>
          </a:p>
          <a:p>
            <a:pPr marL="171450" indent="-171450">
              <a:buFont typeface="Wingdings" charset="2"/>
              <a:buChar char="ü"/>
            </a:pPr>
            <a:endParaRPr lang="en-US" sz="3600" b="1" dirty="0"/>
          </a:p>
          <a:p>
            <a:pPr marL="457200" indent="-457200">
              <a:buFont typeface="Wingdings" charset="2"/>
              <a:buChar char="ü"/>
            </a:pPr>
            <a:r>
              <a:rPr lang="en-US" sz="3600" b="1" dirty="0" smtClean="0"/>
              <a:t>Effective?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45875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7814"/>
            <a:ext cx="12039600" cy="71132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CEASE: </a:t>
            </a:r>
            <a:r>
              <a:rPr lang="en-US" sz="4000" u="sng" dirty="0" smtClean="0"/>
              <a:t>C</a:t>
            </a:r>
            <a:r>
              <a:rPr lang="en-US" sz="4000" dirty="0" smtClean="0"/>
              <a:t>ache using </a:t>
            </a:r>
            <a:r>
              <a:rPr lang="en-US" sz="4000" u="sng" dirty="0" smtClean="0"/>
              <a:t>E</a:t>
            </a:r>
            <a:r>
              <a:rPr lang="en-US" sz="4000" dirty="0" smtClean="0"/>
              <a:t>ncrypted </a:t>
            </a:r>
            <a:r>
              <a:rPr lang="en-US" sz="4000" u="sng" dirty="0" smtClean="0"/>
              <a:t>A</a:t>
            </a:r>
            <a:r>
              <a:rPr lang="en-US" sz="4000" dirty="0" smtClean="0"/>
              <a:t>ddress </a:t>
            </a:r>
            <a:r>
              <a:rPr lang="en-US" sz="4000" u="sng" dirty="0" smtClean="0"/>
              <a:t>S</a:t>
            </a:r>
            <a:r>
              <a:rPr lang="en-US" sz="4000" dirty="0" smtClean="0"/>
              <a:t>pac</a:t>
            </a:r>
            <a:r>
              <a:rPr lang="en-US" sz="4000" u="sng" dirty="0" smtClean="0"/>
              <a:t>e</a:t>
            </a:r>
            <a:endParaRPr lang="en-US" sz="4000" u="sng" dirty="0"/>
          </a:p>
        </p:txBody>
      </p:sp>
      <p:sp>
        <p:nvSpPr>
          <p:cNvPr id="3" name="Rectangle 2"/>
          <p:cNvSpPr/>
          <p:nvPr/>
        </p:nvSpPr>
        <p:spPr>
          <a:xfrm>
            <a:off x="1520825" y="1332756"/>
            <a:ext cx="92202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Insight: Don</a:t>
            </a:r>
            <a:r>
              <a:rPr lang="mr-IN" sz="2800" b="1" dirty="0" smtClean="0">
                <a:solidFill>
                  <a:schemeClr val="bg1"/>
                </a:solidFill>
              </a:rPr>
              <a:t>’</a:t>
            </a:r>
            <a:r>
              <a:rPr lang="en-US" sz="2800" b="1" dirty="0" smtClean="0">
                <a:solidFill>
                  <a:schemeClr val="bg1"/>
                </a:solidFill>
              </a:rPr>
              <a:t>t memorize the random mapping, compute it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3236" y="2488570"/>
            <a:ext cx="6085662" cy="25232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266652" y="2919870"/>
            <a:ext cx="1126738" cy="1670194"/>
            <a:chOff x="2434899" y="2262925"/>
            <a:chExt cx="1126738" cy="1670194"/>
          </a:xfrm>
          <a:solidFill>
            <a:srgbClr val="008000"/>
          </a:solidFill>
        </p:grpSpPr>
        <p:sp>
          <p:nvSpPr>
            <p:cNvPr id="6" name="Rectangle 5"/>
            <p:cNvSpPr/>
            <p:nvPr/>
          </p:nvSpPr>
          <p:spPr>
            <a:xfrm>
              <a:off x="2434899" y="22640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98268" y="22629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434899" y="268378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998268" y="268267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34899" y="31035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98268" y="31024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34899" y="3522546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98268" y="3521433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581875" y="4590064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LLC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15675" y="3609186"/>
            <a:ext cx="1339472" cy="392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smtClean="0">
                <a:solidFill>
                  <a:schemeClr val="tx1"/>
                </a:solidFill>
              </a:rPr>
              <a:t>xCAFE0000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00253" y="3992860"/>
            <a:ext cx="1478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Physical Line </a:t>
            </a:r>
          </a:p>
          <a:p>
            <a:r>
              <a:rPr lang="en-US" dirty="0"/>
              <a:t>Address (</a:t>
            </a:r>
            <a:r>
              <a:rPr lang="en-US" b="1" dirty="0">
                <a:solidFill>
                  <a:srgbClr val="800000"/>
                </a:solidFill>
              </a:rPr>
              <a:t>PLA</a:t>
            </a:r>
            <a:r>
              <a:rPr lang="en-US" dirty="0"/>
              <a:t>)</a:t>
            </a:r>
          </a:p>
        </p:txBody>
      </p:sp>
      <p:cxnSp>
        <p:nvCxnSpPr>
          <p:cNvPr id="17" name="Straight Arrow Connector 16"/>
          <p:cNvCxnSpPr>
            <a:stCxn id="15" idx="3"/>
            <a:endCxn id="18" idx="1"/>
          </p:cNvCxnSpPr>
          <p:nvPr/>
        </p:nvCxnSpPr>
        <p:spPr>
          <a:xfrm>
            <a:off x="2555147" y="3805295"/>
            <a:ext cx="837156" cy="854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392303" y="3476612"/>
            <a:ext cx="1029258" cy="674453"/>
          </a:xfrm>
          <a:prstGeom prst="round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Encrypt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923103" y="2988223"/>
            <a:ext cx="0" cy="48141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endCxn id="12" idx="1"/>
          </p:cNvCxnSpPr>
          <p:nvPr/>
        </p:nvCxnSpPr>
        <p:spPr>
          <a:xfrm>
            <a:off x="4384184" y="3848167"/>
            <a:ext cx="845091" cy="570939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47261" y="2637356"/>
            <a:ext cx="543739" cy="369332"/>
          </a:xfrm>
          <a:prstGeom prst="rect">
            <a:avLst/>
          </a:prstGeom>
          <a:solidFill>
            <a:srgbClr val="0000FF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Key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393390" y="3813839"/>
            <a:ext cx="1450992" cy="1099692"/>
            <a:chOff x="6232823" y="4003626"/>
            <a:chExt cx="1450992" cy="1099692"/>
          </a:xfrm>
        </p:grpSpPr>
        <p:cxnSp>
          <p:nvCxnSpPr>
            <p:cNvPr id="23" name="Curved Connector 22"/>
            <p:cNvCxnSpPr/>
            <p:nvPr/>
          </p:nvCxnSpPr>
          <p:spPr>
            <a:xfrm flipV="1">
              <a:off x="6232823" y="4003626"/>
              <a:ext cx="1281991" cy="570939"/>
            </a:xfrm>
            <a:prstGeom prst="curvedConnector3">
              <a:avLst>
                <a:gd name="adj1" fmla="val 50000"/>
              </a:avLst>
            </a:prstGeom>
            <a:ln w="38100" cmpd="sng"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518224" y="4456987"/>
              <a:ext cx="11655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Dirty Evict </a:t>
              </a:r>
            </a:p>
            <a:p>
              <a:pPr algn="ctr"/>
              <a:r>
                <a:rPr lang="en-US" b="1" dirty="0" smtClean="0"/>
                <a:t>ELA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046537" y="4530555"/>
            <a:ext cx="67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(ELA)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676380" y="2634288"/>
            <a:ext cx="1861902" cy="1511784"/>
            <a:chOff x="7515813" y="2824075"/>
            <a:chExt cx="1861902" cy="1511784"/>
          </a:xfrm>
        </p:grpSpPr>
        <p:grpSp>
          <p:nvGrpSpPr>
            <p:cNvPr id="27" name="Group 26"/>
            <p:cNvGrpSpPr/>
            <p:nvPr/>
          </p:nvGrpSpPr>
          <p:grpSpPr>
            <a:xfrm>
              <a:off x="7515813" y="3052746"/>
              <a:ext cx="1861902" cy="1283113"/>
              <a:chOff x="7515813" y="3052746"/>
              <a:chExt cx="1861902" cy="1283113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7515813" y="3661406"/>
                <a:ext cx="1029258" cy="674453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Decrypt</a:t>
                </a:r>
                <a:endParaRPr lang="en-US" dirty="0"/>
              </a:p>
            </p:txBody>
          </p:sp>
          <p:cxnSp>
            <p:nvCxnSpPr>
              <p:cNvPr id="30" name="Straight Arrow Connector 29"/>
              <p:cNvCxnSpPr/>
              <p:nvPr/>
            </p:nvCxnSpPr>
            <p:spPr>
              <a:xfrm>
                <a:off x="8045614" y="3052746"/>
                <a:ext cx="0" cy="617136"/>
              </a:xfrm>
              <a:prstGeom prst="straightConnector1">
                <a:avLst/>
              </a:prstGeom>
              <a:ln w="38100" cmpd="sng">
                <a:solidFill>
                  <a:srgbClr val="0000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8540559" y="4005544"/>
                <a:ext cx="837156" cy="8544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/>
            <p:cNvSpPr txBox="1"/>
            <p:nvPr/>
          </p:nvSpPr>
          <p:spPr>
            <a:xfrm>
              <a:off x="7753894" y="2824075"/>
              <a:ext cx="543739" cy="369332"/>
            </a:xfrm>
            <a:prstGeom prst="rect">
              <a:avLst/>
            </a:prstGeom>
            <a:solidFill>
              <a:srgbClr val="0000FF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740418" y="4269859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0xa17b20cf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82678" y="5078254"/>
            <a:ext cx="9135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/>
              <a:t>CEASE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63950" y="5649912"/>
            <a:ext cx="10515600" cy="102912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Localized change (ELA visible only within the cache)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Cache operations (access, coherence, </a:t>
            </a:r>
            <a:r>
              <a:rPr lang="en-US" sz="2800" b="1" dirty="0" err="1" smtClean="0">
                <a:solidFill>
                  <a:schemeClr val="bg1"/>
                </a:solidFill>
              </a:rPr>
              <a:t>prefetch</a:t>
            </a:r>
            <a:r>
              <a:rPr lang="en-US" sz="2800" b="1" dirty="0" smtClean="0">
                <a:solidFill>
                  <a:schemeClr val="bg1"/>
                </a:solidFill>
              </a:rPr>
              <a:t>) all remain unchanged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266652" y="2919870"/>
            <a:ext cx="1126738" cy="1670194"/>
          </a:xfrm>
          <a:prstGeom prst="rect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2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Randomization via Encryption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318488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Lines that mapped to the same set, get scattered to different sets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2895600" y="2514600"/>
            <a:ext cx="3947164" cy="3019723"/>
            <a:chOff x="3505200" y="2688647"/>
            <a:chExt cx="3947164" cy="3019723"/>
          </a:xfrm>
        </p:grpSpPr>
        <p:sp>
          <p:nvSpPr>
            <p:cNvPr id="4" name="Rectangle 3"/>
            <p:cNvSpPr/>
            <p:nvPr/>
          </p:nvSpPr>
          <p:spPr>
            <a:xfrm>
              <a:off x="3657600" y="2688647"/>
              <a:ext cx="3794764" cy="252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861016" y="3119947"/>
              <a:ext cx="1126738" cy="1670194"/>
              <a:chOff x="2434899" y="2262925"/>
              <a:chExt cx="1126738" cy="1670194"/>
            </a:xfrm>
            <a:solidFill>
              <a:srgbClr val="008000"/>
            </a:solidFill>
          </p:grpSpPr>
          <p:sp>
            <p:nvSpPr>
              <p:cNvPr id="6" name="Rectangle 5"/>
              <p:cNvSpPr/>
              <p:nvPr/>
            </p:nvSpPr>
            <p:spPr>
              <a:xfrm>
                <a:off x="2434899" y="22640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A’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998268" y="22629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434899" y="268378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998268" y="268267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434899" y="31035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998268" y="31024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434899" y="3522546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B’</a:t>
                </a:r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998268" y="3521433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176239" y="4790141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LLC</a:t>
              </a:r>
            </a:p>
          </p:txBody>
        </p:sp>
        <p:cxnSp>
          <p:nvCxnSpPr>
            <p:cNvPr id="17" name="Straight Arrow Connector 16"/>
            <p:cNvCxnSpPr>
              <a:endCxn id="18" idx="1"/>
            </p:cNvCxnSpPr>
            <p:nvPr/>
          </p:nvCxnSpPr>
          <p:spPr>
            <a:xfrm>
              <a:off x="3505200" y="4005372"/>
              <a:ext cx="481467" cy="8544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3986667" y="3676689"/>
              <a:ext cx="1029258" cy="674453"/>
            </a:xfrm>
            <a:prstGeom prst="roundRect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Encrypt</a:t>
              </a:r>
              <a:endParaRPr lang="en-US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517467" y="3188300"/>
              <a:ext cx="0" cy="48141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urved Connector 19"/>
            <p:cNvCxnSpPr>
              <a:endCxn id="12" idx="1"/>
            </p:cNvCxnSpPr>
            <p:nvPr/>
          </p:nvCxnSpPr>
          <p:spPr>
            <a:xfrm>
              <a:off x="4978548" y="4048244"/>
              <a:ext cx="845091" cy="570939"/>
            </a:xfrm>
            <a:prstGeom prst="curvedConnector3">
              <a:avLst>
                <a:gd name="adj1" fmla="val 50000"/>
              </a:avLst>
            </a:prstGeom>
            <a:ln w="38100" cmpd="sng"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190751" y="2837433"/>
              <a:ext cx="543739" cy="369332"/>
            </a:xfrm>
            <a:prstGeom prst="rect">
              <a:avLst/>
            </a:prstGeom>
            <a:solidFill>
              <a:srgbClr val="0000FF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97821" y="5277483"/>
              <a:ext cx="91354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 smtClean="0"/>
                <a:t>CEASE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239000" y="2515713"/>
            <a:ext cx="3947164" cy="3019723"/>
            <a:chOff x="7848600" y="2689760"/>
            <a:chExt cx="3947164" cy="3019723"/>
          </a:xfrm>
        </p:grpSpPr>
        <p:sp>
          <p:nvSpPr>
            <p:cNvPr id="22" name="Rectangle 21"/>
            <p:cNvSpPr/>
            <p:nvPr/>
          </p:nvSpPr>
          <p:spPr>
            <a:xfrm>
              <a:off x="8001000" y="2689760"/>
              <a:ext cx="3794764" cy="252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10204416" y="3121060"/>
              <a:ext cx="1126738" cy="1670194"/>
              <a:chOff x="2434899" y="2262925"/>
              <a:chExt cx="1126738" cy="1670194"/>
            </a:xfrm>
            <a:solidFill>
              <a:srgbClr val="008000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2434899" y="22640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B’’</a:t>
                </a: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2998268" y="22629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434899" y="268378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A’’</a:t>
                </a:r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998268" y="268267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434899" y="3103538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998268" y="3102425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434899" y="3522546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998268" y="3521433"/>
                <a:ext cx="563369" cy="410573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10519639" y="4791254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LLC</a:t>
              </a:r>
            </a:p>
          </p:txBody>
        </p:sp>
        <p:cxnSp>
          <p:nvCxnSpPr>
            <p:cNvPr id="34" name="Straight Arrow Connector 33"/>
            <p:cNvCxnSpPr>
              <a:endCxn id="35" idx="1"/>
            </p:cNvCxnSpPr>
            <p:nvPr/>
          </p:nvCxnSpPr>
          <p:spPr>
            <a:xfrm>
              <a:off x="7848600" y="4005372"/>
              <a:ext cx="481467" cy="9657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ounded Rectangle 34"/>
            <p:cNvSpPr/>
            <p:nvPr/>
          </p:nvSpPr>
          <p:spPr>
            <a:xfrm>
              <a:off x="8330067" y="3677802"/>
              <a:ext cx="1029258" cy="674453"/>
            </a:xfrm>
            <a:prstGeom prst="roundRect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Encrypt</a:t>
              </a:r>
              <a:endParaRPr lang="en-US" dirty="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8860867" y="3189413"/>
              <a:ext cx="0" cy="48141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8534151" y="2838546"/>
              <a:ext cx="543739" cy="369332"/>
            </a:xfrm>
            <a:prstGeom prst="rect">
              <a:avLst/>
            </a:prstGeom>
            <a:solidFill>
              <a:srgbClr val="800000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Key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541221" y="5278596"/>
              <a:ext cx="91354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00" b="1" dirty="0" smtClean="0"/>
                <a:t>CEASE</a:t>
              </a:r>
            </a:p>
          </p:txBody>
        </p:sp>
        <p:cxnSp>
          <p:nvCxnSpPr>
            <p:cNvPr id="41" name="Curved Connector 40"/>
            <p:cNvCxnSpPr/>
            <p:nvPr/>
          </p:nvCxnSpPr>
          <p:spPr>
            <a:xfrm flipV="1">
              <a:off x="9359325" y="3324321"/>
              <a:ext cx="845091" cy="723923"/>
            </a:xfrm>
            <a:prstGeom prst="curvedConnector3">
              <a:avLst>
                <a:gd name="adj1" fmla="val 50000"/>
              </a:avLst>
            </a:prstGeom>
            <a:ln w="38100" cmpd="sng"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1086590" y="2971800"/>
            <a:ext cx="1126738" cy="1670194"/>
            <a:chOff x="2434899" y="2262925"/>
            <a:chExt cx="1126738" cy="1670194"/>
          </a:xfrm>
          <a:solidFill>
            <a:srgbClr val="008000"/>
          </a:solidFill>
        </p:grpSpPr>
        <p:sp>
          <p:nvSpPr>
            <p:cNvPr id="43" name="Rectangle 42"/>
            <p:cNvSpPr/>
            <p:nvPr/>
          </p:nvSpPr>
          <p:spPr>
            <a:xfrm>
              <a:off x="2434899" y="22640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998268" y="22629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434899" y="268378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998268" y="268267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434899" y="3103538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998268" y="3102425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434899" y="3522546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998268" y="3521433"/>
              <a:ext cx="563369" cy="410573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1398928" y="4657958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LLC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73125" y="5829718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Mapping depends on the key, different machines have different keys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486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07" y="207814"/>
            <a:ext cx="11353800" cy="7113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Encryption: Need Fast, Small-Width Cipher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159983" y="1415961"/>
            <a:ext cx="1941378" cy="1240936"/>
          </a:xfrm>
          <a:prstGeom prst="round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Block</a:t>
            </a:r>
          </a:p>
          <a:p>
            <a:pPr algn="ctr"/>
            <a:r>
              <a:rPr lang="en-US" sz="2400" b="1" dirty="0" smtClean="0"/>
              <a:t>Cipher</a:t>
            </a:r>
            <a:endParaRPr lang="en-US" sz="2400" b="1" dirty="0"/>
          </a:p>
        </p:txBody>
      </p:sp>
      <p:cxnSp>
        <p:nvCxnSpPr>
          <p:cNvPr id="9" name="Straight Arrow Connector 8"/>
          <p:cNvCxnSpPr>
            <a:endCxn id="5" idx="1"/>
          </p:cNvCxnSpPr>
          <p:nvPr/>
        </p:nvCxnSpPr>
        <p:spPr>
          <a:xfrm>
            <a:off x="3919253" y="2036429"/>
            <a:ext cx="1240730" cy="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57158" y="1853938"/>
            <a:ext cx="233549" cy="291985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57158" y="15619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01361" y="2036429"/>
            <a:ext cx="1240730" cy="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539266" y="1853938"/>
            <a:ext cx="233549" cy="291985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539266" y="15619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48652" y="1761799"/>
            <a:ext cx="1333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PlainText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342091" y="1805596"/>
            <a:ext cx="1542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CipherText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1" y="3800614"/>
            <a:ext cx="525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Small-width Ciphers deemed insecure: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1" dirty="0" smtClean="0"/>
              <a:t>Brute-force attack on key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b="1" dirty="0" smtClean="0"/>
              <a:t>Memorize all </a:t>
            </a:r>
            <a:r>
              <a:rPr lang="en-US" sz="2400" b="1" dirty="0"/>
              <a:t>i</a:t>
            </a:r>
            <a:r>
              <a:rPr lang="en-US" sz="2400" b="1" dirty="0" smtClean="0"/>
              <a:t>nput-output pairs </a:t>
            </a:r>
          </a:p>
          <a:p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16711" y="2369403"/>
            <a:ext cx="3263882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PLA is ~40 bits </a:t>
            </a:r>
          </a:p>
          <a:p>
            <a:pPr algn="ctr"/>
            <a:r>
              <a:rPr lang="en-US" sz="2400" dirty="0" smtClean="0"/>
              <a:t>(up-to 64TB memory)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876241" y="5666672"/>
            <a:ext cx="10515600" cy="72464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Insight: ELA not visible to attacker (okay to use 40-bit block cipher)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4900" y="3441700"/>
            <a:ext cx="2120900" cy="21209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8327229" y="3764607"/>
            <a:ext cx="3711478" cy="1210388"/>
            <a:chOff x="8327229" y="3764607"/>
            <a:chExt cx="3711478" cy="1210388"/>
          </a:xfrm>
        </p:grpSpPr>
        <p:grpSp>
          <p:nvGrpSpPr>
            <p:cNvPr id="24" name="Group 23"/>
            <p:cNvGrpSpPr/>
            <p:nvPr/>
          </p:nvGrpSpPr>
          <p:grpSpPr>
            <a:xfrm>
              <a:off x="8327229" y="3764607"/>
              <a:ext cx="3711478" cy="1210388"/>
              <a:chOff x="750400" y="5718512"/>
              <a:chExt cx="3711478" cy="1210388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xmlns="" id="{F60679D0-0FB2-4B29-BE85-A23B2BD8AB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750400" y="5718512"/>
                <a:ext cx="532359" cy="532359"/>
              </a:xfrm>
              <a:prstGeom prst="rect">
                <a:avLst/>
              </a:prstGeom>
            </p:spPr>
          </p:pic>
          <p:sp>
            <p:nvSpPr>
              <p:cNvPr id="26" name="TextBox 25"/>
              <p:cNvSpPr txBox="1"/>
              <p:nvPr/>
            </p:nvSpPr>
            <p:spPr>
              <a:xfrm>
                <a:off x="1485540" y="5728572"/>
                <a:ext cx="2976338" cy="1200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Larger tag (80+ bits)</a:t>
                </a:r>
              </a:p>
              <a:p>
                <a:endParaRPr lang="en-US" sz="2400" b="1" dirty="0"/>
              </a:p>
              <a:p>
                <a:r>
                  <a:rPr lang="en-US" sz="2400" b="1" dirty="0"/>
                  <a:t>L</a:t>
                </a:r>
                <a:r>
                  <a:rPr lang="en-US" sz="2400" b="1" dirty="0" smtClean="0"/>
                  <a:t>atency of 10+ cycles</a:t>
                </a:r>
              </a:p>
            </p:txBody>
          </p:sp>
        </p:grp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xmlns="" id="{F60679D0-0FB2-4B29-BE85-A23B2BD8A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27229" y="4442636"/>
              <a:ext cx="532359" cy="5323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065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HPCA_18_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PCA_18_Theme" id="{F224F03E-A7BC-B64E-9E39-BC015D4BEF27}" vid="{60362CC8-F985-E640-A21E-12906CD11E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14707</TotalTime>
  <Words>1050</Words>
  <Application>Microsoft Macintosh PowerPoint</Application>
  <PresentationFormat>Custom</PresentationFormat>
  <Paragraphs>298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HPCA_18_Theme</vt:lpstr>
      <vt:lpstr>CEASER: Mitigating Conflict-Based Attacks via Encrypted-Address and Remapping</vt:lpstr>
      <vt:lpstr>Background: Resource Sharing</vt:lpstr>
      <vt:lpstr>Conflict-Based Cache Attacks</vt:lpstr>
      <vt:lpstr>Prior Solutions</vt:lpstr>
      <vt:lpstr>Our Goal</vt:lpstr>
      <vt:lpstr>Outline</vt:lpstr>
      <vt:lpstr>CEASE: Cache using Encrypted Address Space</vt:lpstr>
      <vt:lpstr>Randomization via Encryption</vt:lpstr>
      <vt:lpstr>Encryption: Need Fast, Small-Width Cipher</vt:lpstr>
      <vt:lpstr>Low-Latency Block Cipher (LLBC)</vt:lpstr>
      <vt:lpstr>Outline</vt:lpstr>
      <vt:lpstr>Let’s Break CEASE …</vt:lpstr>
      <vt:lpstr>CEASER:  CEASE with Remapping</vt:lpstr>
      <vt:lpstr>CEASER:  CEASE with Remapping</vt:lpstr>
      <vt:lpstr>Outline</vt:lpstr>
      <vt:lpstr>Security Analysis</vt:lpstr>
      <vt:lpstr>Performance and Storage Overheads</vt:lpstr>
      <vt:lpstr>Summary</vt:lpstr>
      <vt:lpstr>What About Flush-Based Attacks?</vt:lpstr>
      <vt:lpstr>Diffusion Properties of LLBC</vt:lpstr>
      <vt:lpstr>Determining Set Index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Performance vs Security Trade-off A Case for Probabilistic Integrity </dc:title>
  <dc:creator>Saileshwar, Gururaj</dc:creator>
  <cp:lastModifiedBy>Moin Qureshi</cp:lastModifiedBy>
  <cp:revision>579</cp:revision>
  <dcterms:created xsi:type="dcterms:W3CDTF">2018-09-17T22:49:47Z</dcterms:created>
  <dcterms:modified xsi:type="dcterms:W3CDTF">2018-10-28T13:30:29Z</dcterms:modified>
</cp:coreProperties>
</file>