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90" r:id="rId2"/>
    <p:sldId id="257" r:id="rId3"/>
    <p:sldId id="294" r:id="rId4"/>
    <p:sldId id="297" r:id="rId5"/>
    <p:sldId id="298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295" r:id="rId16"/>
    <p:sldId id="291" r:id="rId17"/>
    <p:sldId id="293" r:id="rId18"/>
    <p:sldId id="312" r:id="rId19"/>
    <p:sldId id="313" r:id="rId20"/>
    <p:sldId id="299" r:id="rId21"/>
    <p:sldId id="309" r:id="rId22"/>
    <p:sldId id="310" r:id="rId23"/>
    <p:sldId id="311" r:id="rId24"/>
    <p:sldId id="315" r:id="rId25"/>
    <p:sldId id="316" r:id="rId26"/>
    <p:sldId id="317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325" r:id="rId35"/>
    <p:sldId id="326" r:id="rId36"/>
    <p:sldId id="327" r:id="rId37"/>
    <p:sldId id="328" r:id="rId38"/>
    <p:sldId id="329" r:id="rId39"/>
    <p:sldId id="330" r:id="rId40"/>
    <p:sldId id="331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38" autoAdjust="0"/>
  </p:normalViewPr>
  <p:slideViewPr>
    <p:cSldViewPr>
      <p:cViewPr varScale="1">
        <p:scale>
          <a:sx n="133" d="100"/>
          <a:sy n="133" d="100"/>
        </p:scale>
        <p:origin x="950" y="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343B8-7B08-4365-8C8A-1424F6215851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239C6-2B9F-44E8-A1A4-4F41FFA81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26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0239C6-2B9F-44E8-A1A4-4F41FFA8159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02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457200"/>
          </a:xfrm>
          <a:solidFill>
            <a:srgbClr val="002060"/>
          </a:solidFill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96A9F-18EC-0EB2-F771-EA20B18983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Memory Bus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DC184-0293-1D97-96C1-60C1FE8D65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Interfacing with Memory and I/O Devices</a:t>
            </a:r>
          </a:p>
        </p:txBody>
      </p:sp>
    </p:spTree>
    <p:extLst>
      <p:ext uri="{BB962C8B-B14F-4D97-AF65-F5344CB8AC3E}">
        <p14:creationId xmlns:p14="http://schemas.microsoft.com/office/powerpoint/2010/main" val="710224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6F603-8B8D-532E-C929-1262F83A7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Memory is slower?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20FB5-BA8F-7A84-7FAB-330DE177A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Adding an ACK signal: Goes to Control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3050EEB-09A7-CF70-0929-2292A73FE9E3}"/>
              </a:ext>
            </a:extLst>
          </p:cNvPr>
          <p:cNvGrpSpPr/>
          <p:nvPr/>
        </p:nvGrpSpPr>
        <p:grpSpPr>
          <a:xfrm>
            <a:off x="381000" y="1752599"/>
            <a:ext cx="6543524" cy="3657599"/>
            <a:chOff x="1360488" y="852487"/>
            <a:chExt cx="9489406" cy="4709431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B7FE42CD-87CD-75AB-BBEF-247CA60040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852487"/>
              <a:ext cx="685800" cy="4709431"/>
            </a:xfrm>
            <a:custGeom>
              <a:avLst/>
              <a:gdLst>
                <a:gd name="T0" fmla="*/ 0 w 432"/>
                <a:gd name="T1" fmla="*/ 0 h 3264"/>
                <a:gd name="T2" fmla="*/ 432 w 432"/>
                <a:gd name="T3" fmla="*/ 0 h 3264"/>
                <a:gd name="T4" fmla="*/ 432 w 432"/>
                <a:gd name="T5" fmla="*/ 3264 h 3264"/>
                <a:gd name="T6" fmla="*/ 144 w 432"/>
                <a:gd name="T7" fmla="*/ 3264 h 3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2" h="3264">
                  <a:moveTo>
                    <a:pt x="0" y="0"/>
                  </a:moveTo>
                  <a:lnTo>
                    <a:pt x="432" y="0"/>
                  </a:lnTo>
                  <a:lnTo>
                    <a:pt x="432" y="3264"/>
                  </a:lnTo>
                  <a:lnTo>
                    <a:pt x="144" y="3264"/>
                  </a:ln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571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C6DE8578-B952-08C7-43AB-5FDA67DA4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2162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1278BCB9-8757-4886-FB5C-BB3105031A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20859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7">
              <a:extLst>
                <a:ext uri="{FF2B5EF4-FFF2-40B4-BE49-F238E27FC236}">
                  <a16:creationId xmlns:a16="http://schemas.microsoft.com/office/drawing/2014/main" id="{4FB11470-52F5-928C-C743-2E56D3277A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79546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81CAA14C-A061-2EF6-C2CE-A26F4197E5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893888"/>
              <a:ext cx="192059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DataOut</a:t>
              </a:r>
              <a:r>
                <a:rPr lang="en-US" altLang="en-US" dirty="0"/>
                <a:t>  </a:t>
              </a:r>
              <a:r>
                <a:rPr lang="en-US" altLang="en-US" b="1" dirty="0"/>
                <a:t>Do</a:t>
              </a:r>
              <a:r>
                <a:rPr lang="en-US" altLang="en-US" dirty="0"/>
                <a:t>7-</a:t>
              </a:r>
              <a:r>
                <a:rPr lang="en-US" altLang="en-US" b="1" dirty="0"/>
                <a:t>Do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10" name="Line 10">
              <a:extLst>
                <a:ext uri="{FF2B5EF4-FFF2-40B4-BE49-F238E27FC236}">
                  <a16:creationId xmlns:a16="http://schemas.microsoft.com/office/drawing/2014/main" id="{DBC67E18-0D5A-102A-ABC0-2738877F10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59075" y="25431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11">
              <a:extLst>
                <a:ext uri="{FF2B5EF4-FFF2-40B4-BE49-F238E27FC236}">
                  <a16:creationId xmlns:a16="http://schemas.microsoft.com/office/drawing/2014/main" id="{CA2FA10A-FEC4-0564-9A3F-EB833472B5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231457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9FF3FE63-9168-286F-3364-BBC9B3ADC8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2314576"/>
              <a:ext cx="172021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DataIn</a:t>
              </a:r>
              <a:r>
                <a:rPr lang="en-US" altLang="en-US" dirty="0"/>
                <a:t>    </a:t>
              </a:r>
              <a:r>
                <a:rPr lang="en-US" altLang="en-US" b="1" dirty="0"/>
                <a:t>Di</a:t>
              </a:r>
              <a:r>
                <a:rPr lang="en-US" altLang="en-US" dirty="0"/>
                <a:t>7-</a:t>
              </a:r>
              <a:r>
                <a:rPr lang="en-US" altLang="en-US" b="1" dirty="0"/>
                <a:t>Di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A41B9919-D992-C815-AE9B-A7CEC1BC94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36242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14">
              <a:extLst>
                <a:ext uri="{FF2B5EF4-FFF2-40B4-BE49-F238E27FC236}">
                  <a16:creationId xmlns:a16="http://schemas.microsoft.com/office/drawing/2014/main" id="{05D2B423-DDA5-EDBA-C953-0DACA2D6B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395663"/>
              <a:ext cx="1668370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MemRead</a:t>
              </a:r>
              <a:endParaRPr lang="en-US" altLang="en-US" dirty="0"/>
            </a:p>
          </p:txBody>
        </p:sp>
        <p:sp>
          <p:nvSpPr>
            <p:cNvPr id="15" name="Line 16">
              <a:extLst>
                <a:ext uri="{FF2B5EF4-FFF2-40B4-BE49-F238E27FC236}">
                  <a16:creationId xmlns:a16="http://schemas.microsoft.com/office/drawing/2014/main" id="{302204C6-C884-978D-7513-1D9B57EB55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26193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7">
              <a:extLst>
                <a:ext uri="{FF2B5EF4-FFF2-40B4-BE49-F238E27FC236}">
                  <a16:creationId xmlns:a16="http://schemas.microsoft.com/office/drawing/2014/main" id="{ED81D762-D593-F392-53C4-0F9E7A2961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750888" y="2539628"/>
              <a:ext cx="1676400" cy="457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b="1" dirty="0"/>
                <a:t>Processor</a:t>
              </a:r>
            </a:p>
          </p:txBody>
        </p:sp>
        <p:sp>
          <p:nvSpPr>
            <p:cNvPr id="17" name="Line 18">
              <a:extLst>
                <a:ext uri="{FF2B5EF4-FFF2-40B4-BE49-F238E27FC236}">
                  <a16:creationId xmlns:a16="http://schemas.microsoft.com/office/drawing/2014/main" id="{9C6476B6-3078-76D3-5609-793ADFF3FD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16684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9">
              <a:extLst>
                <a:ext uri="{FF2B5EF4-FFF2-40B4-BE49-F238E27FC236}">
                  <a16:creationId xmlns:a16="http://schemas.microsoft.com/office/drawing/2014/main" id="{1134B5F1-B47A-25F2-4416-E8E048CC1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1592263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BA9259EB-FB09-06D9-52E5-EA2C1EFEEB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400176"/>
              <a:ext cx="2353311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Address  </a:t>
              </a:r>
              <a:r>
                <a:rPr lang="en-US" altLang="en-US" b="1" dirty="0"/>
                <a:t>A</a:t>
              </a:r>
              <a:r>
                <a:rPr lang="en-US" altLang="en-US" dirty="0"/>
                <a:t>7-</a:t>
              </a:r>
              <a:r>
                <a:rPr lang="en-US" altLang="en-US" b="1" dirty="0"/>
                <a:t>A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20" name="Text Box 21">
              <a:extLst>
                <a:ext uri="{FF2B5EF4-FFF2-40B4-BE49-F238E27FC236}">
                  <a16:creationId xmlns:a16="http://schemas.microsoft.com/office/drawing/2014/main" id="{568E4CD5-8D08-E8F9-86A3-EE99C57465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1309688"/>
              <a:ext cx="437504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21" name="Line 22">
              <a:extLst>
                <a:ext uri="{FF2B5EF4-FFF2-40B4-BE49-F238E27FC236}">
                  <a16:creationId xmlns:a16="http://schemas.microsoft.com/office/drawing/2014/main" id="{CEF3F132-C5B3-FBC4-BB45-8BC736C081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4067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23">
              <a:extLst>
                <a:ext uri="{FF2B5EF4-FFF2-40B4-BE49-F238E27FC236}">
                  <a16:creationId xmlns:a16="http://schemas.microsoft.com/office/drawing/2014/main" id="{4408185C-DA2A-71D7-652F-56B735FC13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838576"/>
              <a:ext cx="1744527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MemWrite</a:t>
              </a:r>
              <a:endParaRPr lang="en-US" altLang="en-US" dirty="0"/>
            </a:p>
          </p:txBody>
        </p:sp>
        <p:sp>
          <p:nvSpPr>
            <p:cNvPr id="23" name="Right Brace 22">
              <a:extLst>
                <a:ext uri="{FF2B5EF4-FFF2-40B4-BE49-F238E27FC236}">
                  <a16:creationId xmlns:a16="http://schemas.microsoft.com/office/drawing/2014/main" id="{2F5334C3-CE74-A721-9DAA-FA397888F01D}"/>
                </a:ext>
              </a:extLst>
            </p:cNvPr>
            <p:cNvSpPr/>
            <p:nvPr/>
          </p:nvSpPr>
          <p:spPr>
            <a:xfrm>
              <a:off x="5807075" y="3524024"/>
              <a:ext cx="441326" cy="95865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Brace 23">
              <a:extLst>
                <a:ext uri="{FF2B5EF4-FFF2-40B4-BE49-F238E27FC236}">
                  <a16:creationId xmlns:a16="http://schemas.microsoft.com/office/drawing/2014/main" id="{DDF26C45-401D-E857-E983-571AEE12C858}"/>
                </a:ext>
              </a:extLst>
            </p:cNvPr>
            <p:cNvSpPr/>
            <p:nvPr/>
          </p:nvSpPr>
          <p:spPr>
            <a:xfrm>
              <a:off x="6511076" y="2100263"/>
              <a:ext cx="260350" cy="51911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ight Brace 24">
              <a:extLst>
                <a:ext uri="{FF2B5EF4-FFF2-40B4-BE49-F238E27FC236}">
                  <a16:creationId xmlns:a16="http://schemas.microsoft.com/office/drawing/2014/main" id="{E3EAD58F-C730-193D-51ED-9C5E7DCEEB70}"/>
                </a:ext>
              </a:extLst>
            </p:cNvPr>
            <p:cNvSpPr/>
            <p:nvPr/>
          </p:nvSpPr>
          <p:spPr>
            <a:xfrm>
              <a:off x="6196692" y="1493043"/>
              <a:ext cx="136525" cy="18335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57B9621-AA56-22B6-F2C2-B5CBD8327075}"/>
                </a:ext>
              </a:extLst>
            </p:cNvPr>
            <p:cNvSpPr txBox="1"/>
            <p:nvPr/>
          </p:nvSpPr>
          <p:spPr>
            <a:xfrm>
              <a:off x="6793435" y="2280252"/>
              <a:ext cx="4056459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0xAA # value from memory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FBA62C2-FE38-E4CF-747D-0BFD936E8B27}"/>
                </a:ext>
              </a:extLst>
            </p:cNvPr>
            <p:cNvSpPr txBox="1"/>
            <p:nvPr/>
          </p:nvSpPr>
          <p:spPr>
            <a:xfrm>
              <a:off x="6248400" y="3449133"/>
              <a:ext cx="456102" cy="9114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</a:rPr>
                <a:t>1</a:t>
              </a:r>
            </a:p>
            <a:p>
              <a:r>
                <a:rPr lang="en-US" sz="2000" b="1" dirty="0">
                  <a:solidFill>
                    <a:srgbClr val="FF0000"/>
                  </a:solidFill>
                </a:rPr>
                <a:t>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01C5193-C07E-FEAE-C47E-B7BBA8092276}"/>
                </a:ext>
              </a:extLst>
            </p:cNvPr>
            <p:cNvSpPr txBox="1"/>
            <p:nvPr/>
          </p:nvSpPr>
          <p:spPr>
            <a:xfrm>
              <a:off x="6775237" y="1346950"/>
              <a:ext cx="930334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0x10</a:t>
              </a:r>
            </a:p>
          </p:txBody>
        </p:sp>
      </p:grpSp>
      <p:sp>
        <p:nvSpPr>
          <p:cNvPr id="29" name="Line 22">
            <a:extLst>
              <a:ext uri="{FF2B5EF4-FFF2-40B4-BE49-F238E27FC236}">
                <a16:creationId xmlns:a16="http://schemas.microsoft.com/office/drawing/2014/main" id="{9B659F47-1411-912B-D4D7-669674B8B1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108" y="5179912"/>
            <a:ext cx="10508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 Box 23">
            <a:extLst>
              <a:ext uri="{FF2B5EF4-FFF2-40B4-BE49-F238E27FC236}">
                <a16:creationId xmlns:a16="http://schemas.microsoft.com/office/drawing/2014/main" id="{8A0E92AF-E5C4-BD6B-2827-A345A1DD2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238" y="4953000"/>
            <a:ext cx="5261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31" name="Line 22">
            <a:extLst>
              <a:ext uri="{FF2B5EF4-FFF2-40B4-BE49-F238E27FC236}">
                <a16:creationId xmlns:a16="http://schemas.microsoft.com/office/drawing/2014/main" id="{D615FAC5-E163-EE76-35DA-D8B4A7E15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108" y="4727622"/>
            <a:ext cx="1050891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2" name="Text Box 23">
            <a:extLst>
              <a:ext uri="{FF2B5EF4-FFF2-40B4-BE49-F238E27FC236}">
                <a16:creationId xmlns:a16="http://schemas.microsoft.com/office/drawing/2014/main" id="{2BE6A6F6-ACDC-D5C0-703C-675BA5868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5823" y="4542956"/>
            <a:ext cx="56990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F8B66B6-CB74-733B-2264-93B098F63967}"/>
              </a:ext>
            </a:extLst>
          </p:cNvPr>
          <p:cNvSpPr/>
          <p:nvPr/>
        </p:nvSpPr>
        <p:spPr>
          <a:xfrm>
            <a:off x="2061001" y="5562600"/>
            <a:ext cx="2066343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BEC9E72E-C941-9783-8099-6FF2F963D959}"/>
              </a:ext>
            </a:extLst>
          </p:cNvPr>
          <p:cNvCxnSpPr>
            <a:cxnSpLocks/>
          </p:cNvCxnSpPr>
          <p:nvPr/>
        </p:nvCxnSpPr>
        <p:spPr>
          <a:xfrm>
            <a:off x="20610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50911E0-08BA-5BDC-22E7-6789D8902CD3}"/>
              </a:ext>
            </a:extLst>
          </p:cNvPr>
          <p:cNvCxnSpPr>
            <a:cxnSpLocks/>
          </p:cNvCxnSpPr>
          <p:nvPr/>
        </p:nvCxnSpPr>
        <p:spPr>
          <a:xfrm flipV="1">
            <a:off x="44196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5773F34-8109-CCDA-3FD4-7500A7A74487}"/>
              </a:ext>
            </a:extLst>
          </p:cNvPr>
          <p:cNvCxnSpPr>
            <a:cxnSpLocks/>
          </p:cNvCxnSpPr>
          <p:nvPr/>
        </p:nvCxnSpPr>
        <p:spPr>
          <a:xfrm flipV="1">
            <a:off x="2061002" y="5640239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EBFD9819-BD4A-170C-6744-453327995CDB}"/>
              </a:ext>
            </a:extLst>
          </p:cNvPr>
          <p:cNvSpPr txBox="1"/>
          <p:nvPr/>
        </p:nvSpPr>
        <p:spPr>
          <a:xfrm rot="20886811">
            <a:off x="3955159" y="5049565"/>
            <a:ext cx="1447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here</a:t>
            </a:r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165AD432-D01A-14CD-F79F-15C3D29D58E5}"/>
              </a:ext>
            </a:extLst>
          </p:cNvPr>
          <p:cNvCxnSpPr>
            <a:cxnSpLocks/>
          </p:cNvCxnSpPr>
          <p:nvPr/>
        </p:nvCxnSpPr>
        <p:spPr>
          <a:xfrm>
            <a:off x="-311526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9B5EEFC8-8F07-9D04-8EA6-3B0C2F6AE634}"/>
              </a:ext>
            </a:extLst>
          </p:cNvPr>
          <p:cNvCxnSpPr>
            <a:cxnSpLocks/>
          </p:cNvCxnSpPr>
          <p:nvPr/>
        </p:nvCxnSpPr>
        <p:spPr>
          <a:xfrm>
            <a:off x="4405669" y="5656316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EBC7DB26-1B6B-8CC2-39B7-9FCC703E0769}"/>
              </a:ext>
            </a:extLst>
          </p:cNvPr>
          <p:cNvCxnSpPr>
            <a:cxnSpLocks/>
          </p:cNvCxnSpPr>
          <p:nvPr/>
        </p:nvCxnSpPr>
        <p:spPr>
          <a:xfrm flipV="1">
            <a:off x="6764267" y="5638091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8639B386-E729-3783-3BB0-378F85A95C6C}"/>
              </a:ext>
            </a:extLst>
          </p:cNvPr>
          <p:cNvCxnSpPr>
            <a:cxnSpLocks/>
          </p:cNvCxnSpPr>
          <p:nvPr/>
        </p:nvCxnSpPr>
        <p:spPr>
          <a:xfrm>
            <a:off x="67854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6729A34-4382-13B1-1DB7-54910D414C66}"/>
              </a:ext>
            </a:extLst>
          </p:cNvPr>
          <p:cNvCxnSpPr>
            <a:cxnSpLocks/>
          </p:cNvCxnSpPr>
          <p:nvPr/>
        </p:nvCxnSpPr>
        <p:spPr>
          <a:xfrm flipV="1">
            <a:off x="91440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7A0E4EB6-A5B7-4B3A-2240-80B13275626E}"/>
              </a:ext>
            </a:extLst>
          </p:cNvPr>
          <p:cNvSpPr txBox="1"/>
          <p:nvPr/>
        </p:nvSpPr>
        <p:spPr>
          <a:xfrm>
            <a:off x="3424284" y="4547035"/>
            <a:ext cx="207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0     from memory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723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6F603-8B8D-532E-C929-1262F83A7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Memory is slower?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20FB5-BA8F-7A84-7FAB-330DE177A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@ the next rising edge: memory not ready ACK = 0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7925E66-EB2E-F678-A27A-5A57ED4EDFA5}"/>
              </a:ext>
            </a:extLst>
          </p:cNvPr>
          <p:cNvGrpSpPr/>
          <p:nvPr/>
        </p:nvGrpSpPr>
        <p:grpSpPr>
          <a:xfrm>
            <a:off x="381000" y="1752599"/>
            <a:ext cx="6543524" cy="3657599"/>
            <a:chOff x="381000" y="1752599"/>
            <a:chExt cx="6543524" cy="365759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3050EEB-09A7-CF70-0929-2292A73FE9E3}"/>
                </a:ext>
              </a:extLst>
            </p:cNvPr>
            <p:cNvGrpSpPr/>
            <p:nvPr/>
          </p:nvGrpSpPr>
          <p:grpSpPr>
            <a:xfrm>
              <a:off x="381000" y="1752599"/>
              <a:ext cx="6543524" cy="3657599"/>
              <a:chOff x="1360488" y="852487"/>
              <a:chExt cx="9489406" cy="4709431"/>
            </a:xfrm>
          </p:grpSpPr>
          <p:sp>
            <p:nvSpPr>
              <p:cNvPr id="5" name="Freeform 4">
                <a:extLst>
                  <a:ext uri="{FF2B5EF4-FFF2-40B4-BE49-F238E27FC236}">
                    <a16:creationId xmlns:a16="http://schemas.microsoft.com/office/drawing/2014/main" id="{B7FE42CD-87CD-75AB-BBEF-247CA60040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7800" y="852487"/>
                <a:ext cx="685800" cy="4709431"/>
              </a:xfrm>
              <a:custGeom>
                <a:avLst/>
                <a:gdLst>
                  <a:gd name="T0" fmla="*/ 0 w 432"/>
                  <a:gd name="T1" fmla="*/ 0 h 3264"/>
                  <a:gd name="T2" fmla="*/ 432 w 432"/>
                  <a:gd name="T3" fmla="*/ 0 h 3264"/>
                  <a:gd name="T4" fmla="*/ 432 w 432"/>
                  <a:gd name="T5" fmla="*/ 3264 h 3264"/>
                  <a:gd name="T6" fmla="*/ 144 w 432"/>
                  <a:gd name="T7" fmla="*/ 3264 h 3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2" h="3264">
                    <a:moveTo>
                      <a:pt x="0" y="0"/>
                    </a:moveTo>
                    <a:lnTo>
                      <a:pt x="432" y="0"/>
                    </a:lnTo>
                    <a:lnTo>
                      <a:pt x="432" y="3264"/>
                    </a:lnTo>
                    <a:lnTo>
                      <a:pt x="144" y="3264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Line 5">
                <a:extLst>
                  <a:ext uri="{FF2B5EF4-FFF2-40B4-BE49-F238E27FC236}">
                    <a16:creationId xmlns:a16="http://schemas.microsoft.com/office/drawing/2014/main" id="{C6DE8578-B952-08C7-43AB-5FDA67DA44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2162176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Line 6">
                <a:extLst>
                  <a:ext uri="{FF2B5EF4-FFF2-40B4-BE49-F238E27FC236}">
                    <a16:creationId xmlns:a16="http://schemas.microsoft.com/office/drawing/2014/main" id="{1278BCB9-8757-4886-FB5C-BB3105031A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3200" y="2085976"/>
                <a:ext cx="15240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Text Box 7">
                <a:extLst>
                  <a:ext uri="{FF2B5EF4-FFF2-40B4-BE49-F238E27FC236}">
                    <a16:creationId xmlns:a16="http://schemas.microsoft.com/office/drawing/2014/main" id="{4FB11470-52F5-928C-C743-2E56D3277A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19400" y="1795463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8</a:t>
                </a:r>
              </a:p>
            </p:txBody>
          </p:sp>
          <p:sp>
            <p:nvSpPr>
              <p:cNvPr id="9" name="Text Box 8">
                <a:extLst>
                  <a:ext uri="{FF2B5EF4-FFF2-40B4-BE49-F238E27FC236}">
                    <a16:creationId xmlns:a16="http://schemas.microsoft.com/office/drawing/2014/main" id="{81CAA14C-A061-2EF6-C2CE-A26F4197E5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7925" y="1893888"/>
                <a:ext cx="1920590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 err="1"/>
                  <a:t>DataOut</a:t>
                </a:r>
                <a:r>
                  <a:rPr lang="en-US" altLang="en-US" dirty="0"/>
                  <a:t>  </a:t>
                </a:r>
                <a:r>
                  <a:rPr lang="en-US" altLang="en-US" b="1" dirty="0"/>
                  <a:t>Do</a:t>
                </a:r>
                <a:r>
                  <a:rPr lang="en-US" altLang="en-US" dirty="0"/>
                  <a:t>7-</a:t>
                </a:r>
                <a:r>
                  <a:rPr lang="en-US" altLang="en-US" b="1" dirty="0"/>
                  <a:t>Do</a:t>
                </a:r>
                <a:r>
                  <a:rPr lang="en-US" altLang="en-US" dirty="0"/>
                  <a:t>0</a:t>
                </a:r>
              </a:p>
            </p:txBody>
          </p:sp>
          <p:sp>
            <p:nvSpPr>
              <p:cNvPr id="10" name="Line 10">
                <a:extLst>
                  <a:ext uri="{FF2B5EF4-FFF2-40B4-BE49-F238E27FC236}">
                    <a16:creationId xmlns:a16="http://schemas.microsoft.com/office/drawing/2014/main" id="{DBC67E18-0D5A-102A-ABC0-2738877F10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9075" y="2543176"/>
                <a:ext cx="15240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Text Box 11">
                <a:extLst>
                  <a:ext uri="{FF2B5EF4-FFF2-40B4-BE49-F238E27FC236}">
                    <a16:creationId xmlns:a16="http://schemas.microsoft.com/office/drawing/2014/main" id="{CA2FA10A-FEC4-0564-9A3F-EB833472B5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8450" y="2314576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8</a:t>
                </a:r>
              </a:p>
            </p:txBody>
          </p:sp>
          <p:sp>
            <p:nvSpPr>
              <p:cNvPr id="12" name="Text Box 12">
                <a:extLst>
                  <a:ext uri="{FF2B5EF4-FFF2-40B4-BE49-F238E27FC236}">
                    <a16:creationId xmlns:a16="http://schemas.microsoft.com/office/drawing/2014/main" id="{9FF3FE63-9168-286F-3364-BBC9B3ADC8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2314576"/>
                <a:ext cx="1720215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 err="1"/>
                  <a:t>DataIn</a:t>
                </a:r>
                <a:r>
                  <a:rPr lang="en-US" altLang="en-US" dirty="0"/>
                  <a:t>    </a:t>
                </a:r>
                <a:r>
                  <a:rPr lang="en-US" altLang="en-US" b="1" dirty="0"/>
                  <a:t>Di</a:t>
                </a:r>
                <a:r>
                  <a:rPr lang="en-US" altLang="en-US" dirty="0"/>
                  <a:t>7-</a:t>
                </a:r>
                <a:r>
                  <a:rPr lang="en-US" altLang="en-US" b="1" dirty="0"/>
                  <a:t>Di</a:t>
                </a:r>
                <a:r>
                  <a:rPr lang="en-US" altLang="en-US" dirty="0"/>
                  <a:t>0</a:t>
                </a:r>
              </a:p>
            </p:txBody>
          </p:sp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A41B9919-D992-C815-AE9B-A7CEC1BC94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3624263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Text Box 14">
                <a:extLst>
                  <a:ext uri="{FF2B5EF4-FFF2-40B4-BE49-F238E27FC236}">
                    <a16:creationId xmlns:a16="http://schemas.microsoft.com/office/drawing/2014/main" id="{05D2B423-DDA5-EDBA-C953-0DACA2D6B0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9999" y="3395663"/>
                <a:ext cx="1668370" cy="4755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 err="1"/>
                  <a:t>MemRead</a:t>
                </a:r>
                <a:endParaRPr lang="en-US" altLang="en-US" dirty="0"/>
              </a:p>
            </p:txBody>
          </p:sp>
          <p:sp>
            <p:nvSpPr>
              <p:cNvPr id="15" name="Line 16">
                <a:extLst>
                  <a:ext uri="{FF2B5EF4-FFF2-40B4-BE49-F238E27FC236}">
                    <a16:creationId xmlns:a16="http://schemas.microsoft.com/office/drawing/2014/main" id="{302204C6-C884-978D-7513-1D9B57EB55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33600" y="2619376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Text Box 17">
                <a:extLst>
                  <a:ext uri="{FF2B5EF4-FFF2-40B4-BE49-F238E27FC236}">
                    <a16:creationId xmlns:a16="http://schemas.microsoft.com/office/drawing/2014/main" id="{ED81D762-D593-F392-53C4-0F9E7A2961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200000">
                <a:off x="750888" y="2539628"/>
                <a:ext cx="1676400" cy="4571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400" b="1" dirty="0"/>
                  <a:t>Processor</a:t>
                </a:r>
              </a:p>
            </p:txBody>
          </p:sp>
          <p:sp>
            <p:nvSpPr>
              <p:cNvPr id="17" name="Line 18">
                <a:extLst>
                  <a:ext uri="{FF2B5EF4-FFF2-40B4-BE49-F238E27FC236}">
                    <a16:creationId xmlns:a16="http://schemas.microsoft.com/office/drawing/2014/main" id="{9C6476B6-3078-76D3-5609-793ADFF3FD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1668463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19">
                <a:extLst>
                  <a:ext uri="{FF2B5EF4-FFF2-40B4-BE49-F238E27FC236}">
                    <a16:creationId xmlns:a16="http://schemas.microsoft.com/office/drawing/2014/main" id="{1134B5F1-B47A-25F2-4416-E8E048CC11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3200" y="1592263"/>
                <a:ext cx="15240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Text Box 20">
                <a:extLst>
                  <a:ext uri="{FF2B5EF4-FFF2-40B4-BE49-F238E27FC236}">
                    <a16:creationId xmlns:a16="http://schemas.microsoft.com/office/drawing/2014/main" id="{BA9259EB-FB09-06D9-52E5-EA2C1EFEEB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7925" y="1400176"/>
                <a:ext cx="2353311" cy="4755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Address  </a:t>
                </a:r>
                <a:r>
                  <a:rPr lang="en-US" altLang="en-US" b="1" dirty="0"/>
                  <a:t>A</a:t>
                </a:r>
                <a:r>
                  <a:rPr lang="en-US" altLang="en-US" dirty="0"/>
                  <a:t>7-</a:t>
                </a:r>
                <a:r>
                  <a:rPr lang="en-US" altLang="en-US" b="1" dirty="0"/>
                  <a:t>A</a:t>
                </a:r>
                <a:r>
                  <a:rPr lang="en-US" altLang="en-US" dirty="0"/>
                  <a:t>0</a:t>
                </a:r>
              </a:p>
            </p:txBody>
          </p:sp>
          <p:sp>
            <p:nvSpPr>
              <p:cNvPr id="20" name="Text Box 21">
                <a:extLst>
                  <a:ext uri="{FF2B5EF4-FFF2-40B4-BE49-F238E27FC236}">
                    <a16:creationId xmlns:a16="http://schemas.microsoft.com/office/drawing/2014/main" id="{568E4CD5-8D08-E8F9-86A3-EE99C57465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8450" y="1309688"/>
                <a:ext cx="437504" cy="4755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8</a:t>
                </a:r>
              </a:p>
            </p:txBody>
          </p:sp>
          <p:sp>
            <p:nvSpPr>
              <p:cNvPr id="21" name="Line 22">
                <a:extLst>
                  <a:ext uri="{FF2B5EF4-FFF2-40B4-BE49-F238E27FC236}">
                    <a16:creationId xmlns:a16="http://schemas.microsoft.com/office/drawing/2014/main" id="{CEF3F132-C5B3-FBC4-BB45-8BC736C081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4067176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Text Box 23">
                <a:extLst>
                  <a:ext uri="{FF2B5EF4-FFF2-40B4-BE49-F238E27FC236}">
                    <a16:creationId xmlns:a16="http://schemas.microsoft.com/office/drawing/2014/main" id="{4408185C-DA2A-71D7-652F-56B735FC13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9999" y="3838576"/>
                <a:ext cx="1744527" cy="4755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 err="1"/>
                  <a:t>MemWrite</a:t>
                </a:r>
                <a:endParaRPr lang="en-US" altLang="en-US" dirty="0"/>
              </a:p>
            </p:txBody>
          </p:sp>
          <p:sp>
            <p:nvSpPr>
              <p:cNvPr id="23" name="Right Brace 22">
                <a:extLst>
                  <a:ext uri="{FF2B5EF4-FFF2-40B4-BE49-F238E27FC236}">
                    <a16:creationId xmlns:a16="http://schemas.microsoft.com/office/drawing/2014/main" id="{2F5334C3-CE74-A721-9DAA-FA397888F01D}"/>
                  </a:ext>
                </a:extLst>
              </p:cNvPr>
              <p:cNvSpPr/>
              <p:nvPr/>
            </p:nvSpPr>
            <p:spPr>
              <a:xfrm>
                <a:off x="5807075" y="3524024"/>
                <a:ext cx="441326" cy="958651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ight Brace 23">
                <a:extLst>
                  <a:ext uri="{FF2B5EF4-FFF2-40B4-BE49-F238E27FC236}">
                    <a16:creationId xmlns:a16="http://schemas.microsoft.com/office/drawing/2014/main" id="{DDF26C45-401D-E857-E983-571AEE12C858}"/>
                  </a:ext>
                </a:extLst>
              </p:cNvPr>
              <p:cNvSpPr/>
              <p:nvPr/>
            </p:nvSpPr>
            <p:spPr>
              <a:xfrm>
                <a:off x="6511076" y="2100263"/>
                <a:ext cx="260350" cy="519113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ight Brace 24">
                <a:extLst>
                  <a:ext uri="{FF2B5EF4-FFF2-40B4-BE49-F238E27FC236}">
                    <a16:creationId xmlns:a16="http://schemas.microsoft.com/office/drawing/2014/main" id="{E3EAD58F-C730-193D-51ED-9C5E7DCEEB70}"/>
                  </a:ext>
                </a:extLst>
              </p:cNvPr>
              <p:cNvSpPr/>
              <p:nvPr/>
            </p:nvSpPr>
            <p:spPr>
              <a:xfrm>
                <a:off x="6196692" y="1493043"/>
                <a:ext cx="136525" cy="183357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57B9621-AA56-22B6-F2C2-B5CBD8327075}"/>
                  </a:ext>
                </a:extLst>
              </p:cNvPr>
              <p:cNvSpPr txBox="1"/>
              <p:nvPr/>
            </p:nvSpPr>
            <p:spPr>
              <a:xfrm>
                <a:off x="6793435" y="2280252"/>
                <a:ext cx="4056459" cy="4755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0xAA # value from memory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FBA62C2-FE38-E4CF-747D-0BFD936E8B27}"/>
                  </a:ext>
                </a:extLst>
              </p:cNvPr>
              <p:cNvSpPr txBox="1"/>
              <p:nvPr/>
            </p:nvSpPr>
            <p:spPr>
              <a:xfrm>
                <a:off x="6248400" y="3449133"/>
                <a:ext cx="456102" cy="911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0000"/>
                    </a:solidFill>
                  </a:rPr>
                  <a:t>1</a:t>
                </a:r>
              </a:p>
              <a:p>
                <a:r>
                  <a:rPr lang="en-US" sz="2000" b="1" dirty="0">
                    <a:solidFill>
                      <a:srgbClr val="FF0000"/>
                    </a:solidFill>
                  </a:rPr>
                  <a:t>0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01C5193-C07E-FEAE-C47E-B7BBA8092276}"/>
                  </a:ext>
                </a:extLst>
              </p:cNvPr>
              <p:cNvSpPr txBox="1"/>
              <p:nvPr/>
            </p:nvSpPr>
            <p:spPr>
              <a:xfrm>
                <a:off x="6775237" y="1346950"/>
                <a:ext cx="930334" cy="4755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0x10</a:t>
                </a:r>
              </a:p>
            </p:txBody>
          </p:sp>
        </p:grpSp>
        <p:sp>
          <p:nvSpPr>
            <p:cNvPr id="29" name="Line 22">
              <a:extLst>
                <a:ext uri="{FF2B5EF4-FFF2-40B4-BE49-F238E27FC236}">
                  <a16:creationId xmlns:a16="http://schemas.microsoft.com/office/drawing/2014/main" id="{9B659F47-1411-912B-D4D7-669674B8B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4108" y="5179912"/>
              <a:ext cx="10508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 Box 23">
              <a:extLst>
                <a:ext uri="{FF2B5EF4-FFF2-40B4-BE49-F238E27FC236}">
                  <a16:creationId xmlns:a16="http://schemas.microsoft.com/office/drawing/2014/main" id="{8A0E92AF-E5C4-BD6B-2827-A345A1DD28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4238" y="4953000"/>
              <a:ext cx="52610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CLK</a:t>
              </a:r>
            </a:p>
          </p:txBody>
        </p:sp>
        <p:sp>
          <p:nvSpPr>
            <p:cNvPr id="31" name="Line 22">
              <a:extLst>
                <a:ext uri="{FF2B5EF4-FFF2-40B4-BE49-F238E27FC236}">
                  <a16:creationId xmlns:a16="http://schemas.microsoft.com/office/drawing/2014/main" id="{D615FAC5-E163-EE76-35DA-D8B4A7E15D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4108" y="4727622"/>
              <a:ext cx="1050891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arrow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32" name="Text Box 23">
              <a:extLst>
                <a:ext uri="{FF2B5EF4-FFF2-40B4-BE49-F238E27FC236}">
                  <a16:creationId xmlns:a16="http://schemas.microsoft.com/office/drawing/2014/main" id="{2BE6A6F6-ACDC-D5C0-703C-675BA58682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5823" y="4542956"/>
              <a:ext cx="569900" cy="369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 dirty="0">
                  <a:solidFill>
                    <a:srgbClr val="C00000"/>
                  </a:solidFill>
                </a:rPr>
                <a:t>ACK</a:t>
              </a: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2F8B66B6-CB74-733B-2264-93B098F63967}"/>
              </a:ext>
            </a:extLst>
          </p:cNvPr>
          <p:cNvSpPr/>
          <p:nvPr/>
        </p:nvSpPr>
        <p:spPr>
          <a:xfrm>
            <a:off x="2061001" y="5562600"/>
            <a:ext cx="2379732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BEC9E72E-C941-9783-8099-6FF2F963D959}"/>
              </a:ext>
            </a:extLst>
          </p:cNvPr>
          <p:cNvCxnSpPr>
            <a:cxnSpLocks/>
          </p:cNvCxnSpPr>
          <p:nvPr/>
        </p:nvCxnSpPr>
        <p:spPr>
          <a:xfrm>
            <a:off x="20610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50911E0-08BA-5BDC-22E7-6789D8902CD3}"/>
              </a:ext>
            </a:extLst>
          </p:cNvPr>
          <p:cNvCxnSpPr>
            <a:cxnSpLocks/>
          </p:cNvCxnSpPr>
          <p:nvPr/>
        </p:nvCxnSpPr>
        <p:spPr>
          <a:xfrm flipV="1">
            <a:off x="44196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5773F34-8109-CCDA-3FD4-7500A7A74487}"/>
              </a:ext>
            </a:extLst>
          </p:cNvPr>
          <p:cNvCxnSpPr>
            <a:cxnSpLocks/>
          </p:cNvCxnSpPr>
          <p:nvPr/>
        </p:nvCxnSpPr>
        <p:spPr>
          <a:xfrm flipV="1">
            <a:off x="2061002" y="5640239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EBFD9819-BD4A-170C-6744-453327995CDB}"/>
              </a:ext>
            </a:extLst>
          </p:cNvPr>
          <p:cNvSpPr txBox="1"/>
          <p:nvPr/>
        </p:nvSpPr>
        <p:spPr>
          <a:xfrm rot="20886811">
            <a:off x="4406858" y="5043120"/>
            <a:ext cx="1447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here</a:t>
            </a:r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165AD432-D01A-14CD-F79F-15C3D29D58E5}"/>
              </a:ext>
            </a:extLst>
          </p:cNvPr>
          <p:cNvCxnSpPr>
            <a:cxnSpLocks/>
          </p:cNvCxnSpPr>
          <p:nvPr/>
        </p:nvCxnSpPr>
        <p:spPr>
          <a:xfrm>
            <a:off x="-311526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9B5EEFC8-8F07-9D04-8EA6-3B0C2F6AE634}"/>
              </a:ext>
            </a:extLst>
          </p:cNvPr>
          <p:cNvCxnSpPr>
            <a:cxnSpLocks/>
          </p:cNvCxnSpPr>
          <p:nvPr/>
        </p:nvCxnSpPr>
        <p:spPr>
          <a:xfrm>
            <a:off x="4405669" y="5656316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EBC7DB26-1B6B-8CC2-39B7-9FCC703E0769}"/>
              </a:ext>
            </a:extLst>
          </p:cNvPr>
          <p:cNvCxnSpPr>
            <a:cxnSpLocks/>
          </p:cNvCxnSpPr>
          <p:nvPr/>
        </p:nvCxnSpPr>
        <p:spPr>
          <a:xfrm flipV="1">
            <a:off x="6764267" y="5638091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8639B386-E729-3783-3BB0-378F85A95C6C}"/>
              </a:ext>
            </a:extLst>
          </p:cNvPr>
          <p:cNvCxnSpPr>
            <a:cxnSpLocks/>
          </p:cNvCxnSpPr>
          <p:nvPr/>
        </p:nvCxnSpPr>
        <p:spPr>
          <a:xfrm>
            <a:off x="67854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6729A34-4382-13B1-1DB7-54910D414C66}"/>
              </a:ext>
            </a:extLst>
          </p:cNvPr>
          <p:cNvCxnSpPr>
            <a:cxnSpLocks/>
          </p:cNvCxnSpPr>
          <p:nvPr/>
        </p:nvCxnSpPr>
        <p:spPr>
          <a:xfrm flipV="1">
            <a:off x="91440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7A0E4EB6-A5B7-4B3A-2240-80B13275626E}"/>
              </a:ext>
            </a:extLst>
          </p:cNvPr>
          <p:cNvSpPr txBox="1"/>
          <p:nvPr/>
        </p:nvSpPr>
        <p:spPr>
          <a:xfrm>
            <a:off x="3424284" y="4547035"/>
            <a:ext cx="207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0     from memory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030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6F603-8B8D-532E-C929-1262F83A7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Memory is slower?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20FB5-BA8F-7A84-7FAB-330DE177A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more cycle : memory is ready ACK = 1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3050EEB-09A7-CF70-0929-2292A73FE9E3}"/>
              </a:ext>
            </a:extLst>
          </p:cNvPr>
          <p:cNvGrpSpPr/>
          <p:nvPr/>
        </p:nvGrpSpPr>
        <p:grpSpPr>
          <a:xfrm>
            <a:off x="381000" y="1752599"/>
            <a:ext cx="6543524" cy="3657599"/>
            <a:chOff x="1360488" y="852487"/>
            <a:chExt cx="9489406" cy="4709431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B7FE42CD-87CD-75AB-BBEF-247CA60040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852487"/>
              <a:ext cx="685800" cy="4709431"/>
            </a:xfrm>
            <a:custGeom>
              <a:avLst/>
              <a:gdLst>
                <a:gd name="T0" fmla="*/ 0 w 432"/>
                <a:gd name="T1" fmla="*/ 0 h 3264"/>
                <a:gd name="T2" fmla="*/ 432 w 432"/>
                <a:gd name="T3" fmla="*/ 0 h 3264"/>
                <a:gd name="T4" fmla="*/ 432 w 432"/>
                <a:gd name="T5" fmla="*/ 3264 h 3264"/>
                <a:gd name="T6" fmla="*/ 144 w 432"/>
                <a:gd name="T7" fmla="*/ 3264 h 3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2" h="3264">
                  <a:moveTo>
                    <a:pt x="0" y="0"/>
                  </a:moveTo>
                  <a:lnTo>
                    <a:pt x="432" y="0"/>
                  </a:lnTo>
                  <a:lnTo>
                    <a:pt x="432" y="3264"/>
                  </a:lnTo>
                  <a:lnTo>
                    <a:pt x="144" y="3264"/>
                  </a:ln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571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C6DE8578-B952-08C7-43AB-5FDA67DA4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2162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1278BCB9-8757-4886-FB5C-BB3105031A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20859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7">
              <a:extLst>
                <a:ext uri="{FF2B5EF4-FFF2-40B4-BE49-F238E27FC236}">
                  <a16:creationId xmlns:a16="http://schemas.microsoft.com/office/drawing/2014/main" id="{4FB11470-52F5-928C-C743-2E56D3277A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79546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81CAA14C-A061-2EF6-C2CE-A26F4197E5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893888"/>
              <a:ext cx="192059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DataOut</a:t>
              </a:r>
              <a:r>
                <a:rPr lang="en-US" altLang="en-US" dirty="0"/>
                <a:t>  </a:t>
              </a:r>
              <a:r>
                <a:rPr lang="en-US" altLang="en-US" b="1" dirty="0"/>
                <a:t>Do</a:t>
              </a:r>
              <a:r>
                <a:rPr lang="en-US" altLang="en-US" dirty="0"/>
                <a:t>7-</a:t>
              </a:r>
              <a:r>
                <a:rPr lang="en-US" altLang="en-US" b="1" dirty="0"/>
                <a:t>Do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10" name="Line 10">
              <a:extLst>
                <a:ext uri="{FF2B5EF4-FFF2-40B4-BE49-F238E27FC236}">
                  <a16:creationId xmlns:a16="http://schemas.microsoft.com/office/drawing/2014/main" id="{DBC67E18-0D5A-102A-ABC0-2738877F10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59075" y="25431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11">
              <a:extLst>
                <a:ext uri="{FF2B5EF4-FFF2-40B4-BE49-F238E27FC236}">
                  <a16:creationId xmlns:a16="http://schemas.microsoft.com/office/drawing/2014/main" id="{CA2FA10A-FEC4-0564-9A3F-EB833472B5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231457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9FF3FE63-9168-286F-3364-BBC9B3ADC8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2314576"/>
              <a:ext cx="172021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DataIn</a:t>
              </a:r>
              <a:r>
                <a:rPr lang="en-US" altLang="en-US" dirty="0"/>
                <a:t>    </a:t>
              </a:r>
              <a:r>
                <a:rPr lang="en-US" altLang="en-US" b="1" dirty="0"/>
                <a:t>Di</a:t>
              </a:r>
              <a:r>
                <a:rPr lang="en-US" altLang="en-US" dirty="0"/>
                <a:t>7-</a:t>
              </a:r>
              <a:r>
                <a:rPr lang="en-US" altLang="en-US" b="1" dirty="0"/>
                <a:t>Di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A41B9919-D992-C815-AE9B-A7CEC1BC94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36242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14">
              <a:extLst>
                <a:ext uri="{FF2B5EF4-FFF2-40B4-BE49-F238E27FC236}">
                  <a16:creationId xmlns:a16="http://schemas.microsoft.com/office/drawing/2014/main" id="{05D2B423-DDA5-EDBA-C953-0DACA2D6B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395663"/>
              <a:ext cx="1668370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MemRead</a:t>
              </a:r>
              <a:endParaRPr lang="en-US" altLang="en-US" dirty="0"/>
            </a:p>
          </p:txBody>
        </p:sp>
        <p:sp>
          <p:nvSpPr>
            <p:cNvPr id="15" name="Line 16">
              <a:extLst>
                <a:ext uri="{FF2B5EF4-FFF2-40B4-BE49-F238E27FC236}">
                  <a16:creationId xmlns:a16="http://schemas.microsoft.com/office/drawing/2014/main" id="{302204C6-C884-978D-7513-1D9B57EB55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26193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7">
              <a:extLst>
                <a:ext uri="{FF2B5EF4-FFF2-40B4-BE49-F238E27FC236}">
                  <a16:creationId xmlns:a16="http://schemas.microsoft.com/office/drawing/2014/main" id="{ED81D762-D593-F392-53C4-0F9E7A2961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750888" y="2539628"/>
              <a:ext cx="1676400" cy="457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b="1" dirty="0"/>
                <a:t>Processor</a:t>
              </a:r>
            </a:p>
          </p:txBody>
        </p:sp>
        <p:sp>
          <p:nvSpPr>
            <p:cNvPr id="17" name="Line 18">
              <a:extLst>
                <a:ext uri="{FF2B5EF4-FFF2-40B4-BE49-F238E27FC236}">
                  <a16:creationId xmlns:a16="http://schemas.microsoft.com/office/drawing/2014/main" id="{9C6476B6-3078-76D3-5609-793ADFF3FD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16684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9">
              <a:extLst>
                <a:ext uri="{FF2B5EF4-FFF2-40B4-BE49-F238E27FC236}">
                  <a16:creationId xmlns:a16="http://schemas.microsoft.com/office/drawing/2014/main" id="{1134B5F1-B47A-25F2-4416-E8E048CC1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1592263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BA9259EB-FB09-06D9-52E5-EA2C1EFEEB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400176"/>
              <a:ext cx="2353311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Address  </a:t>
              </a:r>
              <a:r>
                <a:rPr lang="en-US" altLang="en-US" b="1" dirty="0"/>
                <a:t>A</a:t>
              </a:r>
              <a:r>
                <a:rPr lang="en-US" altLang="en-US" dirty="0"/>
                <a:t>7-</a:t>
              </a:r>
              <a:r>
                <a:rPr lang="en-US" altLang="en-US" b="1" dirty="0"/>
                <a:t>A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20" name="Text Box 21">
              <a:extLst>
                <a:ext uri="{FF2B5EF4-FFF2-40B4-BE49-F238E27FC236}">
                  <a16:creationId xmlns:a16="http://schemas.microsoft.com/office/drawing/2014/main" id="{568E4CD5-8D08-E8F9-86A3-EE99C57465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1309688"/>
              <a:ext cx="437504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21" name="Line 22">
              <a:extLst>
                <a:ext uri="{FF2B5EF4-FFF2-40B4-BE49-F238E27FC236}">
                  <a16:creationId xmlns:a16="http://schemas.microsoft.com/office/drawing/2014/main" id="{CEF3F132-C5B3-FBC4-BB45-8BC736C081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4067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23">
              <a:extLst>
                <a:ext uri="{FF2B5EF4-FFF2-40B4-BE49-F238E27FC236}">
                  <a16:creationId xmlns:a16="http://schemas.microsoft.com/office/drawing/2014/main" id="{4408185C-DA2A-71D7-652F-56B735FC13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838576"/>
              <a:ext cx="1744527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MemWrite</a:t>
              </a:r>
              <a:endParaRPr lang="en-US" altLang="en-US" dirty="0"/>
            </a:p>
          </p:txBody>
        </p:sp>
        <p:sp>
          <p:nvSpPr>
            <p:cNvPr id="23" name="Right Brace 22">
              <a:extLst>
                <a:ext uri="{FF2B5EF4-FFF2-40B4-BE49-F238E27FC236}">
                  <a16:creationId xmlns:a16="http://schemas.microsoft.com/office/drawing/2014/main" id="{2F5334C3-CE74-A721-9DAA-FA397888F01D}"/>
                </a:ext>
              </a:extLst>
            </p:cNvPr>
            <p:cNvSpPr/>
            <p:nvPr/>
          </p:nvSpPr>
          <p:spPr>
            <a:xfrm>
              <a:off x="5807075" y="3524024"/>
              <a:ext cx="441326" cy="95865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Brace 23">
              <a:extLst>
                <a:ext uri="{FF2B5EF4-FFF2-40B4-BE49-F238E27FC236}">
                  <a16:creationId xmlns:a16="http://schemas.microsoft.com/office/drawing/2014/main" id="{DDF26C45-401D-E857-E983-571AEE12C858}"/>
                </a:ext>
              </a:extLst>
            </p:cNvPr>
            <p:cNvSpPr/>
            <p:nvPr/>
          </p:nvSpPr>
          <p:spPr>
            <a:xfrm>
              <a:off x="6511076" y="2100263"/>
              <a:ext cx="260350" cy="51911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ight Brace 24">
              <a:extLst>
                <a:ext uri="{FF2B5EF4-FFF2-40B4-BE49-F238E27FC236}">
                  <a16:creationId xmlns:a16="http://schemas.microsoft.com/office/drawing/2014/main" id="{E3EAD58F-C730-193D-51ED-9C5E7DCEEB70}"/>
                </a:ext>
              </a:extLst>
            </p:cNvPr>
            <p:cNvSpPr/>
            <p:nvPr/>
          </p:nvSpPr>
          <p:spPr>
            <a:xfrm>
              <a:off x="6196692" y="1493043"/>
              <a:ext cx="136525" cy="18335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57B9621-AA56-22B6-F2C2-B5CBD8327075}"/>
                </a:ext>
              </a:extLst>
            </p:cNvPr>
            <p:cNvSpPr txBox="1"/>
            <p:nvPr/>
          </p:nvSpPr>
          <p:spPr>
            <a:xfrm>
              <a:off x="6793435" y="2280252"/>
              <a:ext cx="4056459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0xAA # value from memory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FBA62C2-FE38-E4CF-747D-0BFD936E8B27}"/>
                </a:ext>
              </a:extLst>
            </p:cNvPr>
            <p:cNvSpPr txBox="1"/>
            <p:nvPr/>
          </p:nvSpPr>
          <p:spPr>
            <a:xfrm>
              <a:off x="6248400" y="3449133"/>
              <a:ext cx="456102" cy="9114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</a:rPr>
                <a:t>1</a:t>
              </a:r>
            </a:p>
            <a:p>
              <a:r>
                <a:rPr lang="en-US" sz="2000" b="1" dirty="0">
                  <a:solidFill>
                    <a:srgbClr val="FF0000"/>
                  </a:solidFill>
                </a:rPr>
                <a:t>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01C5193-C07E-FEAE-C47E-B7BBA8092276}"/>
                </a:ext>
              </a:extLst>
            </p:cNvPr>
            <p:cNvSpPr txBox="1"/>
            <p:nvPr/>
          </p:nvSpPr>
          <p:spPr>
            <a:xfrm>
              <a:off x="6775237" y="1346950"/>
              <a:ext cx="930334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0x10</a:t>
              </a:r>
            </a:p>
          </p:txBody>
        </p:sp>
      </p:grpSp>
      <p:sp>
        <p:nvSpPr>
          <p:cNvPr id="29" name="Line 22">
            <a:extLst>
              <a:ext uri="{FF2B5EF4-FFF2-40B4-BE49-F238E27FC236}">
                <a16:creationId xmlns:a16="http://schemas.microsoft.com/office/drawing/2014/main" id="{9B659F47-1411-912B-D4D7-669674B8B1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108" y="5179912"/>
            <a:ext cx="10508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 Box 23">
            <a:extLst>
              <a:ext uri="{FF2B5EF4-FFF2-40B4-BE49-F238E27FC236}">
                <a16:creationId xmlns:a16="http://schemas.microsoft.com/office/drawing/2014/main" id="{8A0E92AF-E5C4-BD6B-2827-A345A1DD2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238" y="4953000"/>
            <a:ext cx="5261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31" name="Line 22">
            <a:extLst>
              <a:ext uri="{FF2B5EF4-FFF2-40B4-BE49-F238E27FC236}">
                <a16:creationId xmlns:a16="http://schemas.microsoft.com/office/drawing/2014/main" id="{D615FAC5-E163-EE76-35DA-D8B4A7E15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108" y="4727622"/>
            <a:ext cx="1050891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2" name="Text Box 23">
            <a:extLst>
              <a:ext uri="{FF2B5EF4-FFF2-40B4-BE49-F238E27FC236}">
                <a16:creationId xmlns:a16="http://schemas.microsoft.com/office/drawing/2014/main" id="{2BE6A6F6-ACDC-D5C0-703C-675BA5868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5823" y="4542956"/>
            <a:ext cx="56990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F8B66B6-CB74-733B-2264-93B098F63967}"/>
              </a:ext>
            </a:extLst>
          </p:cNvPr>
          <p:cNvSpPr/>
          <p:nvPr/>
        </p:nvSpPr>
        <p:spPr>
          <a:xfrm>
            <a:off x="2061000" y="5562600"/>
            <a:ext cx="4703265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BEC9E72E-C941-9783-8099-6FF2F963D959}"/>
              </a:ext>
            </a:extLst>
          </p:cNvPr>
          <p:cNvCxnSpPr>
            <a:cxnSpLocks/>
          </p:cNvCxnSpPr>
          <p:nvPr/>
        </p:nvCxnSpPr>
        <p:spPr>
          <a:xfrm>
            <a:off x="20610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50911E0-08BA-5BDC-22E7-6789D8902CD3}"/>
              </a:ext>
            </a:extLst>
          </p:cNvPr>
          <p:cNvCxnSpPr>
            <a:cxnSpLocks/>
          </p:cNvCxnSpPr>
          <p:nvPr/>
        </p:nvCxnSpPr>
        <p:spPr>
          <a:xfrm flipV="1">
            <a:off x="44196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5773F34-8109-CCDA-3FD4-7500A7A74487}"/>
              </a:ext>
            </a:extLst>
          </p:cNvPr>
          <p:cNvCxnSpPr>
            <a:cxnSpLocks/>
          </p:cNvCxnSpPr>
          <p:nvPr/>
        </p:nvCxnSpPr>
        <p:spPr>
          <a:xfrm flipV="1">
            <a:off x="2061002" y="5640239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EBFD9819-BD4A-170C-6744-453327995CDB}"/>
              </a:ext>
            </a:extLst>
          </p:cNvPr>
          <p:cNvSpPr txBox="1"/>
          <p:nvPr/>
        </p:nvSpPr>
        <p:spPr>
          <a:xfrm rot="20886811">
            <a:off x="6598155" y="4983364"/>
            <a:ext cx="1447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here</a:t>
            </a:r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165AD432-D01A-14CD-F79F-15C3D29D58E5}"/>
              </a:ext>
            </a:extLst>
          </p:cNvPr>
          <p:cNvCxnSpPr>
            <a:cxnSpLocks/>
          </p:cNvCxnSpPr>
          <p:nvPr/>
        </p:nvCxnSpPr>
        <p:spPr>
          <a:xfrm>
            <a:off x="-311526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9B5EEFC8-8F07-9D04-8EA6-3B0C2F6AE634}"/>
              </a:ext>
            </a:extLst>
          </p:cNvPr>
          <p:cNvCxnSpPr>
            <a:cxnSpLocks/>
          </p:cNvCxnSpPr>
          <p:nvPr/>
        </p:nvCxnSpPr>
        <p:spPr>
          <a:xfrm>
            <a:off x="4405669" y="5656316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EBC7DB26-1B6B-8CC2-39B7-9FCC703E0769}"/>
              </a:ext>
            </a:extLst>
          </p:cNvPr>
          <p:cNvCxnSpPr>
            <a:cxnSpLocks/>
          </p:cNvCxnSpPr>
          <p:nvPr/>
        </p:nvCxnSpPr>
        <p:spPr>
          <a:xfrm flipV="1">
            <a:off x="6764267" y="5638091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8639B386-E729-3783-3BB0-378F85A95C6C}"/>
              </a:ext>
            </a:extLst>
          </p:cNvPr>
          <p:cNvCxnSpPr>
            <a:cxnSpLocks/>
          </p:cNvCxnSpPr>
          <p:nvPr/>
        </p:nvCxnSpPr>
        <p:spPr>
          <a:xfrm>
            <a:off x="67854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6729A34-4382-13B1-1DB7-54910D414C66}"/>
              </a:ext>
            </a:extLst>
          </p:cNvPr>
          <p:cNvCxnSpPr>
            <a:cxnSpLocks/>
          </p:cNvCxnSpPr>
          <p:nvPr/>
        </p:nvCxnSpPr>
        <p:spPr>
          <a:xfrm flipV="1">
            <a:off x="91440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7A0E4EB6-A5B7-4B3A-2240-80B13275626E}"/>
              </a:ext>
            </a:extLst>
          </p:cNvPr>
          <p:cNvSpPr txBox="1"/>
          <p:nvPr/>
        </p:nvSpPr>
        <p:spPr>
          <a:xfrm>
            <a:off x="3424284" y="4547035"/>
            <a:ext cx="207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     from memory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103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517CB-0531-016B-671B-EFCE4E1E0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accommodate the ACK?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591C43E-46F7-4A02-3EAA-7C3CDC195240}"/>
              </a:ext>
            </a:extLst>
          </p:cNvPr>
          <p:cNvGrpSpPr/>
          <p:nvPr/>
        </p:nvGrpSpPr>
        <p:grpSpPr>
          <a:xfrm>
            <a:off x="304800" y="990600"/>
            <a:ext cx="8305800" cy="5638800"/>
            <a:chOff x="304800" y="457200"/>
            <a:chExt cx="8723313" cy="6172200"/>
          </a:xfrm>
        </p:grpSpPr>
        <p:sp>
          <p:nvSpPr>
            <p:cNvPr id="4" name="Oval 6">
              <a:extLst>
                <a:ext uri="{FF2B5EF4-FFF2-40B4-BE49-F238E27FC236}">
                  <a16:creationId xmlns:a16="http://schemas.microsoft.com/office/drawing/2014/main" id="{574B2C00-A402-537F-195B-F317621FD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457200"/>
              <a:ext cx="914400" cy="1600200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5" name="Text Box 8">
              <a:extLst>
                <a:ext uri="{FF2B5EF4-FFF2-40B4-BE49-F238E27FC236}">
                  <a16:creationId xmlns:a16="http://schemas.microsoft.com/office/drawing/2014/main" id="{ACDF4CBC-1427-6AF1-40A5-947D39097E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533400"/>
              <a:ext cx="769938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PCWrite = 1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AddrSel = 1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MemRead = 1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IRLoad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RaSel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ABLoad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ALU1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ALU2 = 001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ALUOp= 000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ALUOutWrite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RFWrite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RegIn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FlagWrite = 0</a:t>
              </a:r>
            </a:p>
          </p:txBody>
        </p:sp>
        <p:sp>
          <p:nvSpPr>
            <p:cNvPr id="6" name="Line 13">
              <a:extLst>
                <a:ext uri="{FF2B5EF4-FFF2-40B4-BE49-F238E27FC236}">
                  <a16:creationId xmlns:a16="http://schemas.microsoft.com/office/drawing/2014/main" id="{47F55639-F309-7BD1-44DF-3DA0E7C556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200" y="1219200"/>
              <a:ext cx="5334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7">
              <a:extLst>
                <a:ext uri="{FF2B5EF4-FFF2-40B4-BE49-F238E27FC236}">
                  <a16:creationId xmlns:a16="http://schemas.microsoft.com/office/drawing/2014/main" id="{3729A239-4271-F7AF-0CB8-38FF9F0CBC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71600" y="1981200"/>
              <a:ext cx="9144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8">
              <a:extLst>
                <a:ext uri="{FF2B5EF4-FFF2-40B4-BE49-F238E27FC236}">
                  <a16:creationId xmlns:a16="http://schemas.microsoft.com/office/drawing/2014/main" id="{75A0D1DA-3492-2A3B-ECB2-A3E96871F3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9632365">
              <a:off x="1295400" y="2057400"/>
              <a:ext cx="1100138" cy="214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ADD, SUB or NAND</a:t>
              </a:r>
            </a:p>
          </p:txBody>
        </p:sp>
        <p:sp>
          <p:nvSpPr>
            <p:cNvPr id="9" name="Oval 20">
              <a:extLst>
                <a:ext uri="{FF2B5EF4-FFF2-40B4-BE49-F238E27FC236}">
                  <a16:creationId xmlns:a16="http://schemas.microsoft.com/office/drawing/2014/main" id="{9A2AD259-F931-1DFF-47AF-54996035E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2438400"/>
              <a:ext cx="914400" cy="160020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10" name="Text Box 21">
              <a:extLst>
                <a:ext uri="{FF2B5EF4-FFF2-40B4-BE49-F238E27FC236}">
                  <a16:creationId xmlns:a16="http://schemas.microsoft.com/office/drawing/2014/main" id="{22D3F8E8-914D-F103-CB51-80726C0FB4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2514600"/>
              <a:ext cx="762000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PCWrite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AddrSel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RaSel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ABLoad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ALU1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ALU2 = 000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ALUop = oper.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ALUOutWrite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RFWrite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RegIn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FlagWrite = 1</a:t>
              </a:r>
            </a:p>
          </p:txBody>
        </p:sp>
        <p:sp>
          <p:nvSpPr>
            <p:cNvPr id="11" name="Line 22">
              <a:extLst>
                <a:ext uri="{FF2B5EF4-FFF2-40B4-BE49-F238E27FC236}">
                  <a16:creationId xmlns:a16="http://schemas.microsoft.com/office/drawing/2014/main" id="{D5691107-8BFF-AD6F-2FAC-173C8B3E14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7800" y="3810000"/>
              <a:ext cx="228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27">
              <a:extLst>
                <a:ext uri="{FF2B5EF4-FFF2-40B4-BE49-F238E27FC236}">
                  <a16:creationId xmlns:a16="http://schemas.microsoft.com/office/drawing/2014/main" id="{BBBACE54-DAC9-94D0-FFDF-99DC6C64DA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3886200"/>
              <a:ext cx="914400" cy="1600200"/>
            </a:xfrm>
            <a:prstGeom prst="ellipse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13" name="Text Box 28">
              <a:extLst>
                <a:ext uri="{FF2B5EF4-FFF2-40B4-BE49-F238E27FC236}">
                  <a16:creationId xmlns:a16="http://schemas.microsoft.com/office/drawing/2014/main" id="{9E4EC2CC-8243-ECC5-8ED5-668763129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3962400"/>
              <a:ext cx="762000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PCWrite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AddrSel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RaSel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ABLoad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ALU1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ALU2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ALUop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ALUOutWrite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RFWrite = 1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RegIn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FlagWrite = 0</a:t>
              </a:r>
            </a:p>
          </p:txBody>
        </p:sp>
        <p:sp>
          <p:nvSpPr>
            <p:cNvPr id="14" name="Oval 30">
              <a:extLst>
                <a:ext uri="{FF2B5EF4-FFF2-40B4-BE49-F238E27FC236}">
                  <a16:creationId xmlns:a16="http://schemas.microsoft.com/office/drawing/2014/main" id="{429827F5-CD5C-F888-FE2B-4CBF09169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1200" y="2438400"/>
              <a:ext cx="914400" cy="160020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15" name="Text Box 31">
              <a:extLst>
                <a:ext uri="{FF2B5EF4-FFF2-40B4-BE49-F238E27FC236}">
                  <a16:creationId xmlns:a16="http://schemas.microsoft.com/office/drawing/2014/main" id="{039E0B3A-2BCB-FF84-7D20-E5F9487F82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2514600"/>
              <a:ext cx="762000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PCWrite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AddrSel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RaSel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ABLoad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ALU1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ALU2 = 010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ALUop = SHIFT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ALUOutWrite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RFWrite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RegIn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FlagWrite = 1</a:t>
              </a:r>
            </a:p>
          </p:txBody>
        </p:sp>
        <p:sp>
          <p:nvSpPr>
            <p:cNvPr id="16" name="Line 32">
              <a:extLst>
                <a:ext uri="{FF2B5EF4-FFF2-40B4-BE49-F238E27FC236}">
                  <a16:creationId xmlns:a16="http://schemas.microsoft.com/office/drawing/2014/main" id="{CA538748-18F2-2D6A-D3EF-D955F5537F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09800" y="4038600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33">
              <a:extLst>
                <a:ext uri="{FF2B5EF4-FFF2-40B4-BE49-F238E27FC236}">
                  <a16:creationId xmlns:a16="http://schemas.microsoft.com/office/drawing/2014/main" id="{C8FF434B-5B41-5B04-DD06-DAA3AE9DE6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38400" y="2133600"/>
              <a:ext cx="1524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34">
              <a:extLst>
                <a:ext uri="{FF2B5EF4-FFF2-40B4-BE49-F238E27FC236}">
                  <a16:creationId xmlns:a16="http://schemas.microsoft.com/office/drawing/2014/main" id="{B246C999-8054-1377-605F-6215F0186C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2133600"/>
              <a:ext cx="477838" cy="214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SHIFT</a:t>
              </a:r>
            </a:p>
          </p:txBody>
        </p:sp>
        <p:sp>
          <p:nvSpPr>
            <p:cNvPr id="19" name="Line 35">
              <a:extLst>
                <a:ext uri="{FF2B5EF4-FFF2-40B4-BE49-F238E27FC236}">
                  <a16:creationId xmlns:a16="http://schemas.microsoft.com/office/drawing/2014/main" id="{9FC7C3C5-90E5-FA50-7585-F5388F9FA3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4800" y="1752600"/>
              <a:ext cx="4572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36">
              <a:extLst>
                <a:ext uri="{FF2B5EF4-FFF2-40B4-BE49-F238E27FC236}">
                  <a16:creationId xmlns:a16="http://schemas.microsoft.com/office/drawing/2014/main" id="{2CC277A3-C1FF-9F0E-7734-F23735F05D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00" y="2438400"/>
              <a:ext cx="0" cy="419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37">
              <a:extLst>
                <a:ext uri="{FF2B5EF4-FFF2-40B4-BE49-F238E27FC236}">
                  <a16:creationId xmlns:a16="http://schemas.microsoft.com/office/drawing/2014/main" id="{D6BE526B-78B1-0B05-F89B-DD51505EDA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00" y="6629400"/>
              <a:ext cx="822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Oval 39">
              <a:extLst>
                <a:ext uri="{FF2B5EF4-FFF2-40B4-BE49-F238E27FC236}">
                  <a16:creationId xmlns:a16="http://schemas.microsoft.com/office/drawing/2014/main" id="{F58404BB-DD17-2C65-A114-F9794674B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0" y="1752600"/>
              <a:ext cx="914400" cy="160020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23" name="Text Box 40">
              <a:extLst>
                <a:ext uri="{FF2B5EF4-FFF2-40B4-BE49-F238E27FC236}">
                  <a16:creationId xmlns:a16="http://schemas.microsoft.com/office/drawing/2014/main" id="{0C61EB3A-BB2A-2CFB-9ABA-694F53CDDC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1828800"/>
              <a:ext cx="798513" cy="1565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PCWrite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AddrSel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RaSel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ABLoad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ALU1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ALU2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ALUop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ALUOutWrite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RFWrite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RegIn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FlagWrite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600" b="1">
                <a:latin typeface="Arial" panose="020B0604020202020204" pitchFamily="34" charset="0"/>
              </a:endParaRPr>
            </a:p>
          </p:txBody>
        </p:sp>
        <p:sp>
          <p:nvSpPr>
            <p:cNvPr id="24" name="Oval 42">
              <a:extLst>
                <a:ext uri="{FF2B5EF4-FFF2-40B4-BE49-F238E27FC236}">
                  <a16:creationId xmlns:a16="http://schemas.microsoft.com/office/drawing/2014/main" id="{9B089ECF-45F6-E52D-3E99-6E2C54EBE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9400" y="3429000"/>
              <a:ext cx="914400" cy="1600200"/>
            </a:xfrm>
            <a:prstGeom prst="ellipse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25" name="Text Box 43">
              <a:extLst>
                <a:ext uri="{FF2B5EF4-FFF2-40B4-BE49-F238E27FC236}">
                  <a16:creationId xmlns:a16="http://schemas.microsoft.com/office/drawing/2014/main" id="{80EDC105-84C2-E249-E269-3D8FA748A3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3505200"/>
              <a:ext cx="790575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PCWrite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AddrSel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RaSel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ABLoad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ALU1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ALU2 = 011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ALUop = OR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ALUOutWrite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RFWrite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RegIn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FlagWrite =1</a:t>
              </a:r>
            </a:p>
          </p:txBody>
        </p:sp>
        <p:sp>
          <p:nvSpPr>
            <p:cNvPr id="26" name="Oval 45">
              <a:extLst>
                <a:ext uri="{FF2B5EF4-FFF2-40B4-BE49-F238E27FC236}">
                  <a16:creationId xmlns:a16="http://schemas.microsoft.com/office/drawing/2014/main" id="{03C851AC-143F-DFDA-113E-502FF7412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4572000"/>
              <a:ext cx="914400" cy="1600200"/>
            </a:xfrm>
            <a:prstGeom prst="ellipse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27" name="Text Box 46">
              <a:extLst>
                <a:ext uri="{FF2B5EF4-FFF2-40B4-BE49-F238E27FC236}">
                  <a16:creationId xmlns:a16="http://schemas.microsoft.com/office/drawing/2014/main" id="{23722680-11EB-6EAA-0025-30B6BED635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4648200"/>
              <a:ext cx="790575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PCWrite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AddrSel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RaSel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ABLoad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ALU1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ALU2 =XXX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ALUop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ALUOutWrite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RFWrite = 1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RegIn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FlagWrite = 0</a:t>
              </a:r>
            </a:p>
          </p:txBody>
        </p:sp>
        <p:sp>
          <p:nvSpPr>
            <p:cNvPr id="28" name="Line 47">
              <a:extLst>
                <a:ext uri="{FF2B5EF4-FFF2-40B4-BE49-F238E27FC236}">
                  <a16:creationId xmlns:a16="http://schemas.microsoft.com/office/drawing/2014/main" id="{D9B06E6C-7B9F-B889-B6CA-D61B6A8B95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800" y="1752600"/>
              <a:ext cx="3048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48">
              <a:extLst>
                <a:ext uri="{FF2B5EF4-FFF2-40B4-BE49-F238E27FC236}">
                  <a16:creationId xmlns:a16="http://schemas.microsoft.com/office/drawing/2014/main" id="{C82C6D9E-F51E-2D85-1B5A-4DD1FE3935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5600" y="1828800"/>
              <a:ext cx="365125" cy="214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ORI</a:t>
              </a:r>
            </a:p>
          </p:txBody>
        </p:sp>
        <p:sp>
          <p:nvSpPr>
            <p:cNvPr id="30" name="Line 49">
              <a:extLst>
                <a:ext uri="{FF2B5EF4-FFF2-40B4-BE49-F238E27FC236}">
                  <a16:creationId xmlns:a16="http://schemas.microsoft.com/office/drawing/2014/main" id="{DEA5E42B-E6AB-C155-6127-97357A3CBF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05200" y="33528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50">
              <a:extLst>
                <a:ext uri="{FF2B5EF4-FFF2-40B4-BE49-F238E27FC236}">
                  <a16:creationId xmlns:a16="http://schemas.microsoft.com/office/drawing/2014/main" id="{ECD8B67D-84CF-7F7E-DCCB-99F59E24F9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6600" y="5029200"/>
              <a:ext cx="3048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51">
              <a:extLst>
                <a:ext uri="{FF2B5EF4-FFF2-40B4-BE49-F238E27FC236}">
                  <a16:creationId xmlns:a16="http://schemas.microsoft.com/office/drawing/2014/main" id="{154FC2B3-8303-3F6E-3031-FB3B569D46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8600" y="61722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52">
              <a:extLst>
                <a:ext uri="{FF2B5EF4-FFF2-40B4-BE49-F238E27FC236}">
                  <a16:creationId xmlns:a16="http://schemas.microsoft.com/office/drawing/2014/main" id="{FC3B1EFE-5AE7-9CD4-5BF8-34CEE0F8FF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8800" y="5486400"/>
              <a:ext cx="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54">
              <a:extLst>
                <a:ext uri="{FF2B5EF4-FFF2-40B4-BE49-F238E27FC236}">
                  <a16:creationId xmlns:a16="http://schemas.microsoft.com/office/drawing/2014/main" id="{719643A1-712B-3233-6C57-AC87C32E5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1828800"/>
              <a:ext cx="914400" cy="160020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35" name="Text Box 55">
              <a:extLst>
                <a:ext uri="{FF2B5EF4-FFF2-40B4-BE49-F238E27FC236}">
                  <a16:creationId xmlns:a16="http://schemas.microsoft.com/office/drawing/2014/main" id="{59647780-1257-BE01-8B73-0EA577C9AC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1905000"/>
              <a:ext cx="798513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PCWrite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AddrSel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MemRead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1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MemWrite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IRLoad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RaSel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MDRload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ABLoad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>
                  <a:latin typeface="Arial" panose="020B0604020202020204" pitchFamily="34" charset="0"/>
                </a:rPr>
                <a:t>ALU1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>
                  <a:latin typeface="Arial" panose="020B0604020202020204" pitchFamily="34" charset="0"/>
                </a:rPr>
                <a:t>ALU2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ALUop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ALUOutWrite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RFWrite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RegIn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FlagWrite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</p:txBody>
        </p:sp>
        <p:sp>
          <p:nvSpPr>
            <p:cNvPr id="36" name="Oval 57">
              <a:extLst>
                <a:ext uri="{FF2B5EF4-FFF2-40B4-BE49-F238E27FC236}">
                  <a16:creationId xmlns:a16="http://schemas.microsoft.com/office/drawing/2014/main" id="{31E24465-DD8C-7639-863B-510200DC9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8200" y="3581400"/>
              <a:ext cx="914400" cy="1600200"/>
            </a:xfrm>
            <a:prstGeom prst="ellipse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37" name="Text Box 58">
              <a:extLst>
                <a:ext uri="{FF2B5EF4-FFF2-40B4-BE49-F238E27FC236}">
                  <a16:creationId xmlns:a16="http://schemas.microsoft.com/office/drawing/2014/main" id="{FD1693DF-63AF-9FE9-22AC-77E8AE15A3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3657600"/>
              <a:ext cx="798513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PCWrite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AddrSel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MemRead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MemWrite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IRLoad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RaSel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MDRload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ABLoad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>
                  <a:latin typeface="Arial" panose="020B0604020202020204" pitchFamily="34" charset="0"/>
                </a:rPr>
                <a:t>ALU1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>
                  <a:latin typeface="Arial" panose="020B0604020202020204" pitchFamily="34" charset="0"/>
                </a:rPr>
                <a:t>ALU2 =XXX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ALUop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ALUOutWrite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RFWrite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1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RegIn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FlagWrite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</p:txBody>
        </p:sp>
        <p:sp>
          <p:nvSpPr>
            <p:cNvPr id="38" name="Line 59">
              <a:extLst>
                <a:ext uri="{FF2B5EF4-FFF2-40B4-BE49-F238E27FC236}">
                  <a16:creationId xmlns:a16="http://schemas.microsoft.com/office/drawing/2014/main" id="{0B3C724C-27E6-1FED-0C43-94780B8718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000" y="1447800"/>
              <a:ext cx="1295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60">
              <a:extLst>
                <a:ext uri="{FF2B5EF4-FFF2-40B4-BE49-F238E27FC236}">
                  <a16:creationId xmlns:a16="http://schemas.microsoft.com/office/drawing/2014/main" id="{2FE52729-EC48-2779-799B-40141971E6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8200" y="3429000"/>
              <a:ext cx="3048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61">
              <a:extLst>
                <a:ext uri="{FF2B5EF4-FFF2-40B4-BE49-F238E27FC236}">
                  <a16:creationId xmlns:a16="http://schemas.microsoft.com/office/drawing/2014/main" id="{B2F2EC39-0405-EE7E-EEA7-8817D13EB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5400" y="5181600"/>
              <a:ext cx="0" cy="1447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 Box 62">
              <a:extLst>
                <a:ext uri="{FF2B5EF4-FFF2-40B4-BE49-F238E27FC236}">
                  <a16:creationId xmlns:a16="http://schemas.microsoft.com/office/drawing/2014/main" id="{3A9671FC-213C-45CA-90C3-256219D020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1600200"/>
              <a:ext cx="461963" cy="214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LOAD</a:t>
              </a:r>
            </a:p>
          </p:txBody>
        </p:sp>
        <p:sp>
          <p:nvSpPr>
            <p:cNvPr id="42" name="Oval 64">
              <a:extLst>
                <a:ext uri="{FF2B5EF4-FFF2-40B4-BE49-F238E27FC236}">
                  <a16:creationId xmlns:a16="http://schemas.microsoft.com/office/drawing/2014/main" id="{222220C7-05AA-05F7-5CFA-8FC81B080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0" y="1752600"/>
              <a:ext cx="914400" cy="160020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3" name="Text Box 65">
              <a:extLst>
                <a:ext uri="{FF2B5EF4-FFF2-40B4-BE49-F238E27FC236}">
                  <a16:creationId xmlns:a16="http://schemas.microsoft.com/office/drawing/2014/main" id="{FFD31DE0-233D-D38E-1AE5-2F37017DE1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6400" y="1828800"/>
              <a:ext cx="798513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PCWrite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AddrSel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MemWrite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RaSel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ABLoad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ALU1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ALU2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ALUop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ALUOutWrite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RFWrite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RegIn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FlagWrite = 0</a:t>
              </a:r>
            </a:p>
          </p:txBody>
        </p:sp>
        <p:sp>
          <p:nvSpPr>
            <p:cNvPr id="44" name="Line 66">
              <a:extLst>
                <a:ext uri="{FF2B5EF4-FFF2-40B4-BE49-F238E27FC236}">
                  <a16:creationId xmlns:a16="http://schemas.microsoft.com/office/drawing/2014/main" id="{525F9BB9-50B8-A03E-29BC-DBD7B7928E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000" y="1295400"/>
              <a:ext cx="24384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67">
              <a:extLst>
                <a:ext uri="{FF2B5EF4-FFF2-40B4-BE49-F238E27FC236}">
                  <a16:creationId xmlns:a16="http://schemas.microsoft.com/office/drawing/2014/main" id="{2F7A154A-CC51-542C-828F-C7343A0EB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91200" y="3352800"/>
              <a:ext cx="0" cy="3276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68">
              <a:extLst>
                <a:ext uri="{FF2B5EF4-FFF2-40B4-BE49-F238E27FC236}">
                  <a16:creationId xmlns:a16="http://schemas.microsoft.com/office/drawing/2014/main" id="{E1D7569E-B964-8E1A-B071-2E6CA8BC9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3000" y="1676400"/>
              <a:ext cx="534988" cy="214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STORE</a:t>
              </a:r>
            </a:p>
          </p:txBody>
        </p:sp>
        <p:sp>
          <p:nvSpPr>
            <p:cNvPr id="47" name="Oval 70">
              <a:extLst>
                <a:ext uri="{FF2B5EF4-FFF2-40B4-BE49-F238E27FC236}">
                  <a16:creationId xmlns:a16="http://schemas.microsoft.com/office/drawing/2014/main" id="{1017AD2B-70B0-4FD3-6C45-68EC96772E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4600" y="1752600"/>
              <a:ext cx="1066800" cy="160020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8" name="Text Box 71">
              <a:extLst>
                <a:ext uri="{FF2B5EF4-FFF2-40B4-BE49-F238E27FC236}">
                  <a16:creationId xmlns:a16="http://schemas.microsoft.com/office/drawing/2014/main" id="{5E9330A3-1568-D07D-E405-7ADA10576A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02400" y="1828800"/>
              <a:ext cx="798513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PCWrite = ‘N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AddrSel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RaSel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ABLoad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ALU1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ALU2 = 010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ALUop = 000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ALUOutWrite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RFWrite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RegIn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FlagWrite = 0</a:t>
              </a:r>
            </a:p>
          </p:txBody>
        </p:sp>
        <p:sp>
          <p:nvSpPr>
            <p:cNvPr id="49" name="Line 72">
              <a:extLst>
                <a:ext uri="{FF2B5EF4-FFF2-40B4-BE49-F238E27FC236}">
                  <a16:creationId xmlns:a16="http://schemas.microsoft.com/office/drawing/2014/main" id="{D17D877D-35B7-CAF2-0F7F-E001B72618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0800" y="1295400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73">
              <a:extLst>
                <a:ext uri="{FF2B5EF4-FFF2-40B4-BE49-F238E27FC236}">
                  <a16:creationId xmlns:a16="http://schemas.microsoft.com/office/drawing/2014/main" id="{48FE5DEC-7B77-6335-70E9-A693EC623D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48000" y="1219200"/>
              <a:ext cx="33528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Text Box 74">
              <a:extLst>
                <a:ext uri="{FF2B5EF4-FFF2-40B4-BE49-F238E27FC236}">
                  <a16:creationId xmlns:a16="http://schemas.microsoft.com/office/drawing/2014/main" id="{019FA54E-4AA9-876F-BB5F-AE4B90A922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200" y="1371600"/>
              <a:ext cx="382588" cy="214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BPZ</a:t>
              </a:r>
            </a:p>
          </p:txBody>
        </p:sp>
        <p:sp>
          <p:nvSpPr>
            <p:cNvPr id="52" name="Oval 76">
              <a:extLst>
                <a:ext uri="{FF2B5EF4-FFF2-40B4-BE49-F238E27FC236}">
                  <a16:creationId xmlns:a16="http://schemas.microsoft.com/office/drawing/2014/main" id="{EC716976-5357-BAAB-3A05-5CD6880CFD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2286000"/>
              <a:ext cx="914400" cy="160020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53" name="Text Box 77">
              <a:extLst>
                <a:ext uri="{FF2B5EF4-FFF2-40B4-BE49-F238E27FC236}">
                  <a16:creationId xmlns:a16="http://schemas.microsoft.com/office/drawing/2014/main" id="{261432E2-8A3C-87D9-7E98-D19E18E592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43800" y="2362200"/>
              <a:ext cx="798513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PCWrite = Z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AddrSel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RaSel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ABLoad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ALU1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ALU2 = 010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ALUop = 000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ALUOutWrite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RFWrite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RegIn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FlagWrite = 0</a:t>
              </a:r>
            </a:p>
          </p:txBody>
        </p:sp>
        <p:sp>
          <p:nvSpPr>
            <p:cNvPr id="54" name="Line 78">
              <a:extLst>
                <a:ext uri="{FF2B5EF4-FFF2-40B4-BE49-F238E27FC236}">
                  <a16:creationId xmlns:a16="http://schemas.microsoft.com/office/drawing/2014/main" id="{D0614068-5107-B423-A523-0DCC1E84CF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77000" y="990600"/>
              <a:ext cx="1371600" cy="1295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 Box 79">
              <a:extLst>
                <a:ext uri="{FF2B5EF4-FFF2-40B4-BE49-F238E27FC236}">
                  <a16:creationId xmlns:a16="http://schemas.microsoft.com/office/drawing/2014/main" id="{9782EF82-EE51-D11E-DD44-1C7E9D3BE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43800" y="1905000"/>
              <a:ext cx="314325" cy="214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BZ</a:t>
              </a:r>
            </a:p>
          </p:txBody>
        </p:sp>
        <p:sp>
          <p:nvSpPr>
            <p:cNvPr id="56" name="Line 80">
              <a:extLst>
                <a:ext uri="{FF2B5EF4-FFF2-40B4-BE49-F238E27FC236}">
                  <a16:creationId xmlns:a16="http://schemas.microsoft.com/office/drawing/2014/main" id="{EA4E8D17-7359-7E9E-DF71-83D2EF977F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71800" y="990600"/>
              <a:ext cx="3505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Oval 82">
              <a:extLst>
                <a:ext uri="{FF2B5EF4-FFF2-40B4-BE49-F238E27FC236}">
                  <a16:creationId xmlns:a16="http://schemas.microsoft.com/office/drawing/2014/main" id="{D89B5D46-2B81-4457-C696-27BA1B8EC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7200" y="3657600"/>
              <a:ext cx="914400" cy="160020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58" name="Text Box 83">
              <a:extLst>
                <a:ext uri="{FF2B5EF4-FFF2-40B4-BE49-F238E27FC236}">
                  <a16:creationId xmlns:a16="http://schemas.microsoft.com/office/drawing/2014/main" id="{5EC2A27B-49B3-127B-E802-F107384D92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29600" y="3733800"/>
              <a:ext cx="798513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PCWrite = Z’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AddrSel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RaSel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ABLoad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ALU1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ALU2 = 010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ALUop = 000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ALUOutWrite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RFWrite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RegIn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Arial" panose="020B0604020202020204" pitchFamily="34" charset="0"/>
                </a:rPr>
                <a:t>FlagWrite = 0</a:t>
              </a:r>
            </a:p>
          </p:txBody>
        </p:sp>
        <p:sp>
          <p:nvSpPr>
            <p:cNvPr id="59" name="Line 84">
              <a:extLst>
                <a:ext uri="{FF2B5EF4-FFF2-40B4-BE49-F238E27FC236}">
                  <a16:creationId xmlns:a16="http://schemas.microsoft.com/office/drawing/2014/main" id="{F5079466-B303-67DF-94CE-2FCCB562A7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24800" y="762000"/>
              <a:ext cx="609600" cy="2895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 Box 85">
              <a:extLst>
                <a:ext uri="{FF2B5EF4-FFF2-40B4-BE49-F238E27FC236}">
                  <a16:creationId xmlns:a16="http://schemas.microsoft.com/office/drawing/2014/main" id="{22F5174D-0A7B-D0E9-428C-5BD8BF9DD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58200" y="3200400"/>
              <a:ext cx="387350" cy="214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BNZ</a:t>
              </a:r>
            </a:p>
          </p:txBody>
        </p:sp>
        <p:sp>
          <p:nvSpPr>
            <p:cNvPr id="61" name="Line 86">
              <a:extLst>
                <a:ext uri="{FF2B5EF4-FFF2-40B4-BE49-F238E27FC236}">
                  <a16:creationId xmlns:a16="http://schemas.microsoft.com/office/drawing/2014/main" id="{B81147C2-0899-40ED-8E96-4E0E729C07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5600" y="762000"/>
              <a:ext cx="502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Oval 11">
              <a:extLst>
                <a:ext uri="{FF2B5EF4-FFF2-40B4-BE49-F238E27FC236}">
                  <a16:creationId xmlns:a16="http://schemas.microsoft.com/office/drawing/2014/main" id="{B6DB00D4-569F-4EE0-9AA1-5E576B0BAB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533400"/>
              <a:ext cx="914400" cy="160020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63" name="Text Box 12">
              <a:extLst>
                <a:ext uri="{FF2B5EF4-FFF2-40B4-BE49-F238E27FC236}">
                  <a16:creationId xmlns:a16="http://schemas.microsoft.com/office/drawing/2014/main" id="{1667C5DF-C468-509E-F3FA-5081E22B8C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0" y="609600"/>
              <a:ext cx="754063" cy="147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PCWrite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AddrSel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MemRead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MemWrite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IRLoad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RaSel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MDRload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ABLoad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ALU1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ALU2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ALUop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ALUoutWrite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RFWrite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RegIn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>
                  <a:latin typeface="Arial" panose="020B0604020202020204" pitchFamily="34" charset="0"/>
                </a:rPr>
                <a:t>FlagWrite =0</a:t>
              </a:r>
            </a:p>
          </p:txBody>
        </p:sp>
        <p:sp>
          <p:nvSpPr>
            <p:cNvPr id="64" name="Line 87">
              <a:extLst>
                <a:ext uri="{FF2B5EF4-FFF2-40B4-BE49-F238E27FC236}">
                  <a16:creationId xmlns:a16="http://schemas.microsoft.com/office/drawing/2014/main" id="{5E36593F-6B7D-32AA-CC5F-038A44B5B6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8000" y="3352800"/>
              <a:ext cx="0" cy="3276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88">
              <a:extLst>
                <a:ext uri="{FF2B5EF4-FFF2-40B4-BE49-F238E27FC236}">
                  <a16:creationId xmlns:a16="http://schemas.microsoft.com/office/drawing/2014/main" id="{A4A448AC-4EB8-46C5-0A00-748380B8BD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48600" y="3886200"/>
              <a:ext cx="0" cy="2743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89">
              <a:extLst>
                <a:ext uri="{FF2B5EF4-FFF2-40B4-BE49-F238E27FC236}">
                  <a16:creationId xmlns:a16="http://schemas.microsoft.com/office/drawing/2014/main" id="{7E889024-8DA7-41C7-6B02-FB24F44716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34400" y="5257800"/>
              <a:ext cx="0" cy="1371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7B9E5DF2-B886-5CB8-13C5-704CCAB9F745}"/>
              </a:ext>
            </a:extLst>
          </p:cNvPr>
          <p:cNvSpPr/>
          <p:nvPr/>
        </p:nvSpPr>
        <p:spPr>
          <a:xfrm>
            <a:off x="3956632" y="2184443"/>
            <a:ext cx="943187" cy="1660359"/>
          </a:xfrm>
          <a:prstGeom prst="rect">
            <a:avLst/>
          </a:pr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83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14350-A9C7-F586-9E4B-85D84EE29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203A9-1758-AC5D-9A1D-7462BDDF3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3400"/>
            <a:ext cx="9144000" cy="914400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E5F0169-9B44-66BE-08EC-6685645DF977}"/>
              </a:ext>
            </a:extLst>
          </p:cNvPr>
          <p:cNvGrpSpPr/>
          <p:nvPr/>
        </p:nvGrpSpPr>
        <p:grpSpPr>
          <a:xfrm>
            <a:off x="2916707" y="1895593"/>
            <a:ext cx="3103093" cy="3133607"/>
            <a:chOff x="2916707" y="1895593"/>
            <a:chExt cx="1958929" cy="2236355"/>
          </a:xfrm>
        </p:grpSpPr>
        <p:sp>
          <p:nvSpPr>
            <p:cNvPr id="4" name="Oval 54">
              <a:extLst>
                <a:ext uri="{FF2B5EF4-FFF2-40B4-BE49-F238E27FC236}">
                  <a16:creationId xmlns:a16="http://schemas.microsoft.com/office/drawing/2014/main" id="{3C21E24B-E7EB-53A7-D707-D7623AFBF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5001" y="2243667"/>
              <a:ext cx="870635" cy="146191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5" name="Text Box 55">
              <a:extLst>
                <a:ext uri="{FF2B5EF4-FFF2-40B4-BE49-F238E27FC236}">
                  <a16:creationId xmlns:a16="http://schemas.microsoft.com/office/drawing/2014/main" id="{960A5ACC-8183-469C-4007-4D40948E7C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617" y="2464114"/>
              <a:ext cx="760295" cy="1345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PCWrite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AddrSel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MemRead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1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MemWrite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IRLoad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RaSel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MDRload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ABLoad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>
                  <a:latin typeface="Arial" panose="020B0604020202020204" pitchFamily="34" charset="0"/>
                </a:rPr>
                <a:t>ALU1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>
                  <a:latin typeface="Arial" panose="020B0604020202020204" pitchFamily="34" charset="0"/>
                </a:rPr>
                <a:t>ALU2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ALUop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ALUOutWrite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RFWrite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RegIn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FlagWrite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</p:txBody>
        </p:sp>
        <p:sp>
          <p:nvSpPr>
            <p:cNvPr id="6" name="Line 59">
              <a:extLst>
                <a:ext uri="{FF2B5EF4-FFF2-40B4-BE49-F238E27FC236}">
                  <a16:creationId xmlns:a16="http://schemas.microsoft.com/office/drawing/2014/main" id="{C8016C6C-AC3A-25C4-A19B-95672C1E21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6707" y="1895593"/>
              <a:ext cx="1233400" cy="487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0">
              <a:extLst>
                <a:ext uri="{FF2B5EF4-FFF2-40B4-BE49-F238E27FC236}">
                  <a16:creationId xmlns:a16="http://schemas.microsoft.com/office/drawing/2014/main" id="{3FF5BC9C-0C8A-DE2D-5DBD-682AD23E36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0318" y="3705578"/>
              <a:ext cx="146696" cy="4263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62">
              <a:extLst>
                <a:ext uri="{FF2B5EF4-FFF2-40B4-BE49-F238E27FC236}">
                  <a16:creationId xmlns:a16="http://schemas.microsoft.com/office/drawing/2014/main" id="{C71FD0E0-F43B-7324-7A4D-59229A1593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9683" y="2034822"/>
              <a:ext cx="439853" cy="1957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LOAD</a:t>
              </a:r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10E8C7-5165-7B22-58B1-0CD5DA80CEDC}"/>
              </a:ext>
            </a:extLst>
          </p:cNvPr>
          <p:cNvSpPr/>
          <p:nvPr/>
        </p:nvSpPr>
        <p:spPr>
          <a:xfrm>
            <a:off x="5416692" y="2218436"/>
            <a:ext cx="1485762" cy="2362159"/>
          </a:xfrm>
          <a:custGeom>
            <a:avLst/>
            <a:gdLst>
              <a:gd name="connsiteX0" fmla="*/ 0 w 1485762"/>
              <a:gd name="connsiteY0" fmla="*/ 2218249 h 2362159"/>
              <a:gd name="connsiteX1" fmla="*/ 1012811 w 1485762"/>
              <a:gd name="connsiteY1" fmla="*/ 2316660 h 2362159"/>
              <a:gd name="connsiteX2" fmla="*/ 1459760 w 1485762"/>
              <a:gd name="connsiteY2" fmla="*/ 1574479 h 2362159"/>
              <a:gd name="connsiteX3" fmla="*/ 1349048 w 1485762"/>
              <a:gd name="connsiteY3" fmla="*/ 213130 h 2362159"/>
              <a:gd name="connsiteX4" fmla="*/ 660173 w 1485762"/>
              <a:gd name="connsiteY4" fmla="*/ 12208 h 2362159"/>
              <a:gd name="connsiteX5" fmla="*/ 254228 w 1485762"/>
              <a:gd name="connsiteY5" fmla="*/ 299239 h 2362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5762" h="2362159">
                <a:moveTo>
                  <a:pt x="0" y="2218249"/>
                </a:moveTo>
                <a:cubicBezTo>
                  <a:pt x="384759" y="2321102"/>
                  <a:pt x="769518" y="2423955"/>
                  <a:pt x="1012811" y="2316660"/>
                </a:cubicBezTo>
                <a:cubicBezTo>
                  <a:pt x="1256104" y="2209365"/>
                  <a:pt x="1403720" y="1925067"/>
                  <a:pt x="1459760" y="1574479"/>
                </a:cubicBezTo>
                <a:cubicBezTo>
                  <a:pt x="1515800" y="1223891"/>
                  <a:pt x="1482313" y="473508"/>
                  <a:pt x="1349048" y="213130"/>
                </a:cubicBezTo>
                <a:cubicBezTo>
                  <a:pt x="1215784" y="-47249"/>
                  <a:pt x="842643" y="-2144"/>
                  <a:pt x="660173" y="12208"/>
                </a:cubicBezTo>
                <a:cubicBezTo>
                  <a:pt x="477703" y="26560"/>
                  <a:pt x="365965" y="162899"/>
                  <a:pt x="254228" y="299239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BCDB84-C85A-761B-0DDB-F755D52AEAAE}"/>
              </a:ext>
            </a:extLst>
          </p:cNvPr>
          <p:cNvSpPr txBox="1"/>
          <p:nvPr/>
        </p:nvSpPr>
        <p:spPr>
          <a:xfrm>
            <a:off x="6876484" y="2218436"/>
            <a:ext cx="635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!ACK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573039-B650-11DA-879C-AEB208B4445D}"/>
              </a:ext>
            </a:extLst>
          </p:cNvPr>
          <p:cNvSpPr txBox="1"/>
          <p:nvPr/>
        </p:nvSpPr>
        <p:spPr>
          <a:xfrm>
            <a:off x="4886123" y="4512494"/>
            <a:ext cx="55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ACK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1982479-A41C-57B0-BD75-95F9D4E7343B}"/>
              </a:ext>
            </a:extLst>
          </p:cNvPr>
          <p:cNvGrpSpPr/>
          <p:nvPr/>
        </p:nvGrpSpPr>
        <p:grpSpPr>
          <a:xfrm>
            <a:off x="5311429" y="4966314"/>
            <a:ext cx="1340637" cy="1886928"/>
            <a:chOff x="5311429" y="4966314"/>
            <a:chExt cx="870635" cy="1530437"/>
          </a:xfrm>
        </p:grpSpPr>
        <p:sp>
          <p:nvSpPr>
            <p:cNvPr id="13" name="Oval 57">
              <a:extLst>
                <a:ext uri="{FF2B5EF4-FFF2-40B4-BE49-F238E27FC236}">
                  <a16:creationId xmlns:a16="http://schemas.microsoft.com/office/drawing/2014/main" id="{0132DD8B-AEB7-E2FE-117C-C9BEE985D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1429" y="4966314"/>
              <a:ext cx="870635" cy="1461911"/>
            </a:xfrm>
            <a:prstGeom prst="ellipse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14" name="Text Box 58">
              <a:extLst>
                <a:ext uri="{FF2B5EF4-FFF2-40B4-BE49-F238E27FC236}">
                  <a16:creationId xmlns:a16="http://schemas.microsoft.com/office/drawing/2014/main" id="{38D35DC2-38D2-4F7B-3EAB-24D5DBC2D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6598" y="5150865"/>
              <a:ext cx="760295" cy="1345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PCWrite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AddrSel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MemRead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MemWrite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IRLoad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RaSel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MDRload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ABLoad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>
                  <a:latin typeface="Arial" panose="020B0604020202020204" pitchFamily="34" charset="0"/>
                </a:rPr>
                <a:t>ALU1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>
                  <a:latin typeface="Arial" panose="020B0604020202020204" pitchFamily="34" charset="0"/>
                </a:rPr>
                <a:t>ALU2 =XXX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ALUop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ALUOutWrite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RFWrite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1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RegIn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FlagWrite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25E0C16-99AC-D9AB-8F44-D4CBA9CD1CAF}"/>
              </a:ext>
            </a:extLst>
          </p:cNvPr>
          <p:cNvGrpSpPr/>
          <p:nvPr/>
        </p:nvGrpSpPr>
        <p:grpSpPr>
          <a:xfrm>
            <a:off x="1507092" y="907591"/>
            <a:ext cx="1468905" cy="2048447"/>
            <a:chOff x="2081212" y="1071816"/>
            <a:chExt cx="870635" cy="1461911"/>
          </a:xfrm>
        </p:grpSpPr>
        <p:sp>
          <p:nvSpPr>
            <p:cNvPr id="16" name="Oval 11">
              <a:extLst>
                <a:ext uri="{FF2B5EF4-FFF2-40B4-BE49-F238E27FC236}">
                  <a16:creationId xmlns:a16="http://schemas.microsoft.com/office/drawing/2014/main" id="{0592862A-C9B1-1F2B-D933-35AF52307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1212" y="1071816"/>
              <a:ext cx="870635" cy="1461911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17" name="Text Box 12">
              <a:extLst>
                <a:ext uri="{FF2B5EF4-FFF2-40B4-BE49-F238E27FC236}">
                  <a16:creationId xmlns:a16="http://schemas.microsoft.com/office/drawing/2014/main" id="{09D8A8B6-7C29-951D-CF8E-8AB03297EA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9981" y="1308938"/>
              <a:ext cx="469548" cy="10543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PCWrite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AddrSel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MemRead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MemWrite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IRLoad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RaSel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MDRload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ABLoad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1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>
                  <a:latin typeface="Arial" panose="020B0604020202020204" pitchFamily="34" charset="0"/>
                </a:rPr>
                <a:t>ALU1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>
                  <a:latin typeface="Arial" panose="020B0604020202020204" pitchFamily="34" charset="0"/>
                </a:rPr>
                <a:t>ALU2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ALUop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XXX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ALUoutWrite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RFWrite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0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RegIn</a:t>
              </a:r>
              <a:r>
                <a:rPr lang="en-US" altLang="en-US" sz="600" b="1" dirty="0">
                  <a:latin typeface="Arial" panose="020B0604020202020204" pitchFamily="34" charset="0"/>
                </a:rPr>
                <a:t> = X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 dirty="0" err="1">
                  <a:latin typeface="Arial" panose="020B0604020202020204" pitchFamily="34" charset="0"/>
                </a:rPr>
                <a:t>FlagWrite</a:t>
              </a:r>
              <a:r>
                <a:rPr lang="en-US" altLang="en-US" sz="600" b="1" dirty="0">
                  <a:latin typeface="Arial" panose="020B0604020202020204" pitchFamily="34" charset="0"/>
                </a:rPr>
                <a:t> =0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8711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80E283-124E-1BAE-0A8E-703AC51973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Let’s Interface with a </a:t>
            </a:r>
            <a:br>
              <a:rPr lang="en-US" b="1" dirty="0"/>
            </a:br>
            <a:r>
              <a:rPr lang="en-US" b="1" dirty="0"/>
              <a:t>memory device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2E9514B-8281-398D-27E3-A9FFF92A8A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78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88A9F-963E-6176-398E-5BD74AC25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 Memory Device (chip)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C335C-38BD-B9CE-13FC-132C2E8DF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16K rows x 8 bits/row</a:t>
            </a:r>
          </a:p>
          <a:p>
            <a:r>
              <a:rPr lang="en-US" dirty="0"/>
              <a:t>A13-A0: row select</a:t>
            </a:r>
          </a:p>
          <a:p>
            <a:r>
              <a:rPr lang="en-US" dirty="0"/>
              <a:t>I/O1-I/O8: data in/out</a:t>
            </a:r>
          </a:p>
          <a:p>
            <a:r>
              <a:rPr lang="en-US" dirty="0"/>
              <a:t>!CS: chip select</a:t>
            </a:r>
          </a:p>
          <a:p>
            <a:r>
              <a:rPr lang="en-US" dirty="0"/>
              <a:t>!OE: output enable (reading)</a:t>
            </a:r>
          </a:p>
          <a:p>
            <a:r>
              <a:rPr lang="en-US" dirty="0"/>
              <a:t>!WE: write enable (writing)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20590E-E522-FE14-B5BB-7CE2DA7838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0142" y="685800"/>
            <a:ext cx="3959846" cy="5181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6B8AF47-C359-40BC-343E-8BDAF52F0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67200"/>
            <a:ext cx="2884790" cy="2427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400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88A9F-963E-6176-398E-5BD74AC25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Read: Step #1: CPU “says”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C335C-38BD-B9CE-13FC-132C2E8DF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16K rows x 8 bits/row</a:t>
            </a:r>
          </a:p>
          <a:p>
            <a:r>
              <a:rPr lang="en-US" sz="1600" dirty="0"/>
              <a:t>A13-A0: row select</a:t>
            </a:r>
          </a:p>
          <a:p>
            <a:r>
              <a:rPr lang="en-US" sz="1600" dirty="0"/>
              <a:t>I/O1-I/O8: data in/out</a:t>
            </a:r>
          </a:p>
          <a:p>
            <a:r>
              <a:rPr lang="en-US" sz="1600" dirty="0"/>
              <a:t>!CS: chip select</a:t>
            </a:r>
          </a:p>
          <a:p>
            <a:r>
              <a:rPr lang="en-US" sz="1600" dirty="0"/>
              <a:t>!OE: output enable (reading)</a:t>
            </a:r>
          </a:p>
          <a:p>
            <a:r>
              <a:rPr lang="en-US" sz="1600" dirty="0"/>
              <a:t>!WE: write enable (writing)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D8C4A15-D609-99D5-7FD6-06AE0595A7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2380841"/>
            <a:ext cx="5565656" cy="4495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825A2B7-DBBC-EB21-1A34-D43B47403EC3}"/>
              </a:ext>
            </a:extLst>
          </p:cNvPr>
          <p:cNvSpPr txBox="1"/>
          <p:nvPr/>
        </p:nvSpPr>
        <p:spPr>
          <a:xfrm>
            <a:off x="2034926" y="3523841"/>
            <a:ext cx="13517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Address</a:t>
            </a:r>
          </a:p>
          <a:p>
            <a:pPr algn="ctr"/>
            <a:r>
              <a:rPr lang="en-US" sz="2800" b="1" dirty="0">
                <a:solidFill>
                  <a:srgbClr val="C00000"/>
                </a:solidFill>
              </a:rPr>
              <a:t>0x10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8CC7DA-8257-473D-A9F8-2FD7B60D8A6B}"/>
              </a:ext>
            </a:extLst>
          </p:cNvPr>
          <p:cNvSpPr txBox="1"/>
          <p:nvPr/>
        </p:nvSpPr>
        <p:spPr>
          <a:xfrm>
            <a:off x="609600" y="4737088"/>
            <a:ext cx="27770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>
                <a:solidFill>
                  <a:srgbClr val="C00000"/>
                </a:solidFill>
              </a:rPr>
              <a:t>Control</a:t>
            </a:r>
          </a:p>
          <a:p>
            <a:pPr algn="r"/>
            <a:endParaRPr lang="en-US" sz="2400" b="1" dirty="0">
              <a:solidFill>
                <a:srgbClr val="C00000"/>
              </a:solidFill>
            </a:endParaRP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I am talking to you 0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I am not writing 0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I am reading 1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1D71C5E-63DB-B790-415C-73378D6E6C3E}"/>
              </a:ext>
            </a:extLst>
          </p:cNvPr>
          <p:cNvGrpSpPr/>
          <p:nvPr/>
        </p:nvGrpSpPr>
        <p:grpSpPr>
          <a:xfrm>
            <a:off x="5676900" y="856841"/>
            <a:ext cx="2781300" cy="1219200"/>
            <a:chOff x="838200" y="762000"/>
            <a:chExt cx="4775440" cy="21336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0BCA195-2DE1-935F-BEBF-62C160E7446D}"/>
                </a:ext>
              </a:extLst>
            </p:cNvPr>
            <p:cNvSpPr/>
            <p:nvPr/>
          </p:nvSpPr>
          <p:spPr>
            <a:xfrm>
              <a:off x="838200" y="762000"/>
              <a:ext cx="1828800" cy="1371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2">
                      <a:lumMod val="75000"/>
                    </a:schemeClr>
                  </a:solidFill>
                </a:rPr>
                <a:t>CPU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B898DF8-0F13-B17B-0963-9BE09E6C3ADF}"/>
                </a:ext>
              </a:extLst>
            </p:cNvPr>
            <p:cNvSpPr/>
            <p:nvPr/>
          </p:nvSpPr>
          <p:spPr>
            <a:xfrm>
              <a:off x="3429000" y="762000"/>
              <a:ext cx="1828800" cy="1371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2">
                      <a:lumMod val="75000"/>
                    </a:schemeClr>
                  </a:solidFill>
                </a:rPr>
                <a:t>MEMORY</a:t>
              </a:r>
              <a:endParaRPr lang="en-US" sz="11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471F548-0D23-C76F-6593-45345DC64B3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52601" y="2862978"/>
              <a:ext cx="3861039" cy="3262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3F7AA685-C488-20A0-69D9-A8569C3A63A3}"/>
                </a:ext>
              </a:extLst>
            </p:cNvPr>
            <p:cNvCxnSpPr>
              <a:stCxn id="13" idx="2"/>
            </p:cNvCxnSpPr>
            <p:nvPr/>
          </p:nvCxnSpPr>
          <p:spPr>
            <a:xfrm>
              <a:off x="1752600" y="2133600"/>
              <a:ext cx="0" cy="76200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E35DF68-F827-EB05-9803-B6518CFDAA46}"/>
                </a:ext>
              </a:extLst>
            </p:cNvPr>
            <p:cNvCxnSpPr/>
            <p:nvPr/>
          </p:nvCxnSpPr>
          <p:spPr>
            <a:xfrm>
              <a:off x="4343400" y="2133600"/>
              <a:ext cx="0" cy="76200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87A21E5-02C0-2BE7-F8DB-6B9C5049B27B}"/>
              </a:ext>
            </a:extLst>
          </p:cNvPr>
          <p:cNvSpPr txBox="1"/>
          <p:nvPr/>
        </p:nvSpPr>
        <p:spPr>
          <a:xfrm>
            <a:off x="5867400" y="2057400"/>
            <a:ext cx="17757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LOAD 0x10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68DF84-F1F8-B80B-0978-4997222B9427}"/>
              </a:ext>
            </a:extLst>
          </p:cNvPr>
          <p:cNvSpPr txBox="1"/>
          <p:nvPr/>
        </p:nvSpPr>
        <p:spPr>
          <a:xfrm>
            <a:off x="4262793" y="772465"/>
            <a:ext cx="1459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Executes:</a:t>
            </a:r>
          </a:p>
          <a:p>
            <a:r>
              <a:rPr lang="en-US" b="1" dirty="0">
                <a:solidFill>
                  <a:srgbClr val="C00000"/>
                </a:solidFill>
              </a:rPr>
              <a:t>LOAD R1 (R2)</a:t>
            </a:r>
          </a:p>
        </p:txBody>
      </p:sp>
    </p:spTree>
    <p:extLst>
      <p:ext uri="{BB962C8B-B14F-4D97-AF65-F5344CB8AC3E}">
        <p14:creationId xmlns:p14="http://schemas.microsoft.com/office/powerpoint/2010/main" val="3162035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09E2F12-380F-0FB9-0A35-BD2FFBEAF6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our simple system let’s assume the memory had only 256 bytes</a:t>
            </a:r>
            <a:br>
              <a:rPr lang="en-US" dirty="0"/>
            </a:br>
            <a:r>
              <a:rPr lang="en-US" dirty="0"/>
              <a:t>256 rows x 8 bits per row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Address pins are: A7-A0</a:t>
            </a:r>
          </a:p>
        </p:txBody>
      </p:sp>
    </p:spTree>
    <p:extLst>
      <p:ext uri="{BB962C8B-B14F-4D97-AF65-F5344CB8AC3E}">
        <p14:creationId xmlns:p14="http://schemas.microsoft.com/office/powerpoint/2010/main" val="353418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88A9F-963E-6176-398E-5BD74AC25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Read: Step #1: CPU “says”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C335C-38BD-B9CE-13FC-132C2E8DF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16K rows x 8 bits/row</a:t>
            </a:r>
          </a:p>
          <a:p>
            <a:r>
              <a:rPr lang="en-US" sz="1600" dirty="0"/>
              <a:t>A13-A0: row select</a:t>
            </a:r>
          </a:p>
          <a:p>
            <a:r>
              <a:rPr lang="en-US" sz="1600" dirty="0"/>
              <a:t>I/O1-I/O8: data in/out</a:t>
            </a:r>
          </a:p>
          <a:p>
            <a:r>
              <a:rPr lang="en-US" sz="1600" dirty="0"/>
              <a:t>!CS: chip select</a:t>
            </a:r>
          </a:p>
          <a:p>
            <a:r>
              <a:rPr lang="en-US" sz="1600" dirty="0"/>
              <a:t>!OE: output enable (reading)</a:t>
            </a:r>
          </a:p>
          <a:p>
            <a:r>
              <a:rPr lang="en-US" sz="1600" dirty="0"/>
              <a:t>!WE: write enable (writing)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D8C4A15-D609-99D5-7FD6-06AE0595A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2380841"/>
            <a:ext cx="5565656" cy="4495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825A2B7-DBBC-EB21-1A34-D43B47403EC3}"/>
              </a:ext>
            </a:extLst>
          </p:cNvPr>
          <p:cNvSpPr txBox="1"/>
          <p:nvPr/>
        </p:nvSpPr>
        <p:spPr>
          <a:xfrm>
            <a:off x="2034926" y="3523841"/>
            <a:ext cx="13517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Address</a:t>
            </a:r>
          </a:p>
          <a:p>
            <a:pPr algn="ctr"/>
            <a:r>
              <a:rPr lang="en-US" sz="2800" b="1" dirty="0">
                <a:solidFill>
                  <a:srgbClr val="C00000"/>
                </a:solidFill>
              </a:rPr>
              <a:t>0x10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8CC7DA-8257-473D-A9F8-2FD7B60D8A6B}"/>
              </a:ext>
            </a:extLst>
          </p:cNvPr>
          <p:cNvSpPr txBox="1"/>
          <p:nvPr/>
        </p:nvSpPr>
        <p:spPr>
          <a:xfrm>
            <a:off x="609600" y="4737088"/>
            <a:ext cx="27770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>
                <a:solidFill>
                  <a:srgbClr val="C00000"/>
                </a:solidFill>
              </a:rPr>
              <a:t>Control</a:t>
            </a:r>
          </a:p>
          <a:p>
            <a:pPr algn="r"/>
            <a:endParaRPr lang="en-US" sz="2400" b="1" dirty="0">
              <a:solidFill>
                <a:srgbClr val="C00000"/>
              </a:solidFill>
            </a:endParaRP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I am talking to you 0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I am not writing 0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I am reading 1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1D71C5E-63DB-B790-415C-73378D6E6C3E}"/>
              </a:ext>
            </a:extLst>
          </p:cNvPr>
          <p:cNvGrpSpPr/>
          <p:nvPr/>
        </p:nvGrpSpPr>
        <p:grpSpPr>
          <a:xfrm>
            <a:off x="5676900" y="856841"/>
            <a:ext cx="2781300" cy="1219200"/>
            <a:chOff x="838200" y="762000"/>
            <a:chExt cx="4775440" cy="21336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0BCA195-2DE1-935F-BEBF-62C160E7446D}"/>
                </a:ext>
              </a:extLst>
            </p:cNvPr>
            <p:cNvSpPr/>
            <p:nvPr/>
          </p:nvSpPr>
          <p:spPr>
            <a:xfrm>
              <a:off x="838200" y="762000"/>
              <a:ext cx="1828800" cy="1371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2">
                      <a:lumMod val="75000"/>
                    </a:schemeClr>
                  </a:solidFill>
                </a:rPr>
                <a:t>CPU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B898DF8-0F13-B17B-0963-9BE09E6C3ADF}"/>
                </a:ext>
              </a:extLst>
            </p:cNvPr>
            <p:cNvSpPr/>
            <p:nvPr/>
          </p:nvSpPr>
          <p:spPr>
            <a:xfrm>
              <a:off x="3429000" y="762000"/>
              <a:ext cx="1828800" cy="1371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2">
                      <a:lumMod val="75000"/>
                    </a:schemeClr>
                  </a:solidFill>
                </a:rPr>
                <a:t>MEMORY</a:t>
              </a:r>
              <a:endParaRPr lang="en-US" sz="11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471F548-0D23-C76F-6593-45345DC64B3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52601" y="2862978"/>
              <a:ext cx="3861039" cy="3262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3F7AA685-C488-20A0-69D9-A8569C3A63A3}"/>
                </a:ext>
              </a:extLst>
            </p:cNvPr>
            <p:cNvCxnSpPr>
              <a:stCxn id="13" idx="2"/>
            </p:cNvCxnSpPr>
            <p:nvPr/>
          </p:nvCxnSpPr>
          <p:spPr>
            <a:xfrm>
              <a:off x="1752600" y="2133600"/>
              <a:ext cx="0" cy="76200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E35DF68-F827-EB05-9803-B6518CFDAA46}"/>
                </a:ext>
              </a:extLst>
            </p:cNvPr>
            <p:cNvCxnSpPr/>
            <p:nvPr/>
          </p:nvCxnSpPr>
          <p:spPr>
            <a:xfrm>
              <a:off x="4343400" y="2133600"/>
              <a:ext cx="0" cy="76200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87A21E5-02C0-2BE7-F8DB-6B9C5049B27B}"/>
              </a:ext>
            </a:extLst>
          </p:cNvPr>
          <p:cNvSpPr txBox="1"/>
          <p:nvPr/>
        </p:nvSpPr>
        <p:spPr>
          <a:xfrm>
            <a:off x="5867400" y="2057400"/>
            <a:ext cx="17757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LOAD 0x10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68DF84-F1F8-B80B-0978-4997222B9427}"/>
              </a:ext>
            </a:extLst>
          </p:cNvPr>
          <p:cNvSpPr txBox="1"/>
          <p:nvPr/>
        </p:nvSpPr>
        <p:spPr>
          <a:xfrm>
            <a:off x="4262793" y="772465"/>
            <a:ext cx="1459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Executes:</a:t>
            </a:r>
          </a:p>
          <a:p>
            <a:r>
              <a:rPr lang="en-US" b="1" dirty="0">
                <a:solidFill>
                  <a:srgbClr val="C00000"/>
                </a:solidFill>
              </a:rPr>
              <a:t>LOAD R1 (R2)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2F2F45-D7D7-4C85-7F3E-8CA155D0687E}"/>
              </a:ext>
            </a:extLst>
          </p:cNvPr>
          <p:cNvSpPr txBox="1"/>
          <p:nvPr/>
        </p:nvSpPr>
        <p:spPr>
          <a:xfrm>
            <a:off x="3429000" y="4278868"/>
            <a:ext cx="457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A7</a:t>
            </a:r>
          </a:p>
        </p:txBody>
      </p:sp>
    </p:spTree>
    <p:extLst>
      <p:ext uri="{BB962C8B-B14F-4D97-AF65-F5344CB8AC3E}">
        <p14:creationId xmlns:p14="http://schemas.microsoft.com/office/powerpoint/2010/main" val="353173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“Memory”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86200"/>
            <a:ext cx="9144000" cy="2971800"/>
          </a:xfrm>
        </p:spPr>
        <p:txBody>
          <a:bodyPr/>
          <a:lstStyle/>
          <a:p>
            <a:r>
              <a:rPr lang="en-US" dirty="0"/>
              <a:t>LOAD.DATATYPE </a:t>
            </a:r>
            <a:r>
              <a:rPr lang="en-US" b="1" dirty="0">
                <a:solidFill>
                  <a:srgbClr val="C00000"/>
                </a:solidFill>
              </a:rPr>
              <a:t>ADDRESS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VALUE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STORE.DATATYPE </a:t>
            </a:r>
            <a:r>
              <a:rPr lang="en-US" b="1" dirty="0">
                <a:solidFill>
                  <a:srgbClr val="C00000"/>
                </a:solidFill>
                <a:sym typeface="Wingdings" panose="05000000000000000000" pitchFamily="2" charset="2"/>
              </a:rPr>
              <a:t>ADDRESS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VALUE</a:t>
            </a:r>
          </a:p>
          <a:p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sym typeface="Wingdings" panose="05000000000000000000" pitchFamily="2" charset="2"/>
            </a:endParaRPr>
          </a:p>
          <a:p>
            <a:r>
              <a:rPr lang="en-US" b="1" dirty="0">
                <a:sym typeface="Wingdings" panose="05000000000000000000" pitchFamily="2" charset="2"/>
              </a:rPr>
              <a:t>For our simple processor: DATATYPE = BYTE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6A6D119-5DD5-EEB8-5867-24F93EBAC53B}"/>
              </a:ext>
            </a:extLst>
          </p:cNvPr>
          <p:cNvGrpSpPr/>
          <p:nvPr/>
        </p:nvGrpSpPr>
        <p:grpSpPr>
          <a:xfrm>
            <a:off x="838200" y="762000"/>
            <a:ext cx="6934200" cy="2133600"/>
            <a:chOff x="838200" y="762000"/>
            <a:chExt cx="6934200" cy="2133600"/>
          </a:xfrm>
        </p:grpSpPr>
        <p:sp>
          <p:nvSpPr>
            <p:cNvPr id="4" name="Rectangle 3"/>
            <p:cNvSpPr/>
            <p:nvPr/>
          </p:nvSpPr>
          <p:spPr>
            <a:xfrm>
              <a:off x="838200" y="762000"/>
              <a:ext cx="1828800" cy="1371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2">
                      <a:lumMod val="75000"/>
                    </a:schemeClr>
                  </a:solidFill>
                </a:rPr>
                <a:t>CPU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429000" y="762000"/>
              <a:ext cx="1828800" cy="1371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2">
                      <a:lumMod val="75000"/>
                    </a:schemeClr>
                  </a:solidFill>
                </a:rPr>
                <a:t>MEMORY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943600" y="762000"/>
              <a:ext cx="1828800" cy="1371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2">
                      <a:lumMod val="75000"/>
                    </a:schemeClr>
                  </a:solidFill>
                </a:rPr>
                <a:t>DEVICE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752600" y="2895600"/>
              <a:ext cx="51054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4" idx="2"/>
            </p:cNvCxnSpPr>
            <p:nvPr/>
          </p:nvCxnSpPr>
          <p:spPr>
            <a:xfrm>
              <a:off x="1752600" y="2133600"/>
              <a:ext cx="0" cy="76200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4343400" y="2133600"/>
              <a:ext cx="0" cy="76200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858000" y="2133600"/>
              <a:ext cx="0" cy="76200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35269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9CD7F-D4D7-92C6-C3F5-5EFF8DA41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Two Sides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D444E-AFD7-5527-7ECC-002A6158C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5055FB6-D772-6FD9-2690-BA80AE31138E}"/>
              </a:ext>
            </a:extLst>
          </p:cNvPr>
          <p:cNvGrpSpPr/>
          <p:nvPr/>
        </p:nvGrpSpPr>
        <p:grpSpPr>
          <a:xfrm>
            <a:off x="76200" y="609600"/>
            <a:ext cx="3810000" cy="3048001"/>
            <a:chOff x="381000" y="1752599"/>
            <a:chExt cx="4682138" cy="3657599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902D9C2-43DF-627B-742D-6C6393F5D691}"/>
                </a:ext>
              </a:extLst>
            </p:cNvPr>
            <p:cNvGrpSpPr/>
            <p:nvPr/>
          </p:nvGrpSpPr>
          <p:grpSpPr>
            <a:xfrm>
              <a:off x="381000" y="1752599"/>
              <a:ext cx="4682138" cy="3657599"/>
              <a:chOff x="1360488" y="852487"/>
              <a:chExt cx="6790027" cy="4709431"/>
            </a:xfrm>
          </p:grpSpPr>
          <p:sp>
            <p:nvSpPr>
              <p:cNvPr id="36" name="Freeform 4">
                <a:extLst>
                  <a:ext uri="{FF2B5EF4-FFF2-40B4-BE49-F238E27FC236}">
                    <a16:creationId xmlns:a16="http://schemas.microsoft.com/office/drawing/2014/main" id="{BB4FB618-EB57-E9E9-06E0-2725E96C00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7800" y="852487"/>
                <a:ext cx="685800" cy="4709431"/>
              </a:xfrm>
              <a:custGeom>
                <a:avLst/>
                <a:gdLst>
                  <a:gd name="T0" fmla="*/ 0 w 432"/>
                  <a:gd name="T1" fmla="*/ 0 h 3264"/>
                  <a:gd name="T2" fmla="*/ 432 w 432"/>
                  <a:gd name="T3" fmla="*/ 0 h 3264"/>
                  <a:gd name="T4" fmla="*/ 432 w 432"/>
                  <a:gd name="T5" fmla="*/ 3264 h 3264"/>
                  <a:gd name="T6" fmla="*/ 144 w 432"/>
                  <a:gd name="T7" fmla="*/ 3264 h 3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2" h="3264">
                    <a:moveTo>
                      <a:pt x="0" y="0"/>
                    </a:moveTo>
                    <a:lnTo>
                      <a:pt x="432" y="0"/>
                    </a:lnTo>
                    <a:lnTo>
                      <a:pt x="432" y="3264"/>
                    </a:lnTo>
                    <a:lnTo>
                      <a:pt x="144" y="3264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5">
                <a:extLst>
                  <a:ext uri="{FF2B5EF4-FFF2-40B4-BE49-F238E27FC236}">
                    <a16:creationId xmlns:a16="http://schemas.microsoft.com/office/drawing/2014/main" id="{E055BEBC-9338-288B-1473-69380E5B95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2162176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6">
                <a:extLst>
                  <a:ext uri="{FF2B5EF4-FFF2-40B4-BE49-F238E27FC236}">
                    <a16:creationId xmlns:a16="http://schemas.microsoft.com/office/drawing/2014/main" id="{EBFEE259-AE8A-14DE-76F9-02846392B9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3200" y="2085976"/>
                <a:ext cx="15240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Text Box 7">
                <a:extLst>
                  <a:ext uri="{FF2B5EF4-FFF2-40B4-BE49-F238E27FC236}">
                    <a16:creationId xmlns:a16="http://schemas.microsoft.com/office/drawing/2014/main" id="{F1711221-47BA-735E-E8E6-97EB3279D5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19400" y="1795463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8</a:t>
                </a:r>
              </a:p>
            </p:txBody>
          </p:sp>
          <p:sp>
            <p:nvSpPr>
              <p:cNvPr id="40" name="Text Box 8">
                <a:extLst>
                  <a:ext uri="{FF2B5EF4-FFF2-40B4-BE49-F238E27FC236}">
                    <a16:creationId xmlns:a16="http://schemas.microsoft.com/office/drawing/2014/main" id="{1FD7D9B4-2E19-827C-9C27-AF2B4CF7F6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7925" y="1893888"/>
                <a:ext cx="1920590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 err="1"/>
                  <a:t>DataOut</a:t>
                </a:r>
                <a:r>
                  <a:rPr lang="en-US" altLang="en-US" dirty="0"/>
                  <a:t>  </a:t>
                </a:r>
                <a:r>
                  <a:rPr lang="en-US" altLang="en-US" b="1" dirty="0"/>
                  <a:t>Do</a:t>
                </a:r>
                <a:r>
                  <a:rPr lang="en-US" altLang="en-US" dirty="0"/>
                  <a:t>7-</a:t>
                </a:r>
                <a:r>
                  <a:rPr lang="en-US" altLang="en-US" b="1" dirty="0"/>
                  <a:t>Do</a:t>
                </a:r>
                <a:r>
                  <a:rPr lang="en-US" altLang="en-US" dirty="0"/>
                  <a:t>0</a:t>
                </a:r>
              </a:p>
            </p:txBody>
          </p:sp>
          <p:sp>
            <p:nvSpPr>
              <p:cNvPr id="41" name="Line 10">
                <a:extLst>
                  <a:ext uri="{FF2B5EF4-FFF2-40B4-BE49-F238E27FC236}">
                    <a16:creationId xmlns:a16="http://schemas.microsoft.com/office/drawing/2014/main" id="{1F971CDE-3B4E-1B7F-EB1D-241FD09951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9075" y="2543176"/>
                <a:ext cx="15240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Text Box 11">
                <a:extLst>
                  <a:ext uri="{FF2B5EF4-FFF2-40B4-BE49-F238E27FC236}">
                    <a16:creationId xmlns:a16="http://schemas.microsoft.com/office/drawing/2014/main" id="{E7842470-2FE1-9DE3-54DF-60EC49EAA2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8450" y="2314576"/>
                <a:ext cx="301686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8</a:t>
                </a:r>
              </a:p>
            </p:txBody>
          </p:sp>
          <p:sp>
            <p:nvSpPr>
              <p:cNvPr id="43" name="Text Box 12">
                <a:extLst>
                  <a:ext uri="{FF2B5EF4-FFF2-40B4-BE49-F238E27FC236}">
                    <a16:creationId xmlns:a16="http://schemas.microsoft.com/office/drawing/2014/main" id="{C67E2F52-06B8-E83A-B82D-AC07761E81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2314576"/>
                <a:ext cx="1720215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 err="1"/>
                  <a:t>DataIn</a:t>
                </a:r>
                <a:r>
                  <a:rPr lang="en-US" altLang="en-US" dirty="0"/>
                  <a:t>    </a:t>
                </a:r>
                <a:r>
                  <a:rPr lang="en-US" altLang="en-US" b="1" dirty="0"/>
                  <a:t>Di</a:t>
                </a:r>
                <a:r>
                  <a:rPr lang="en-US" altLang="en-US" dirty="0"/>
                  <a:t>7-</a:t>
                </a:r>
                <a:r>
                  <a:rPr lang="en-US" altLang="en-US" b="1" dirty="0"/>
                  <a:t>Di</a:t>
                </a:r>
                <a:r>
                  <a:rPr lang="en-US" altLang="en-US" dirty="0"/>
                  <a:t>0</a:t>
                </a:r>
              </a:p>
            </p:txBody>
          </p:sp>
          <p:sp>
            <p:nvSpPr>
              <p:cNvPr id="44" name="Line 13">
                <a:extLst>
                  <a:ext uri="{FF2B5EF4-FFF2-40B4-BE49-F238E27FC236}">
                    <a16:creationId xmlns:a16="http://schemas.microsoft.com/office/drawing/2014/main" id="{DA2BE63A-3668-B211-BD67-C7B48862C6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3624263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Text Box 14">
                <a:extLst>
                  <a:ext uri="{FF2B5EF4-FFF2-40B4-BE49-F238E27FC236}">
                    <a16:creationId xmlns:a16="http://schemas.microsoft.com/office/drawing/2014/main" id="{0129E4DB-80F2-B1CF-B08E-F99D33312F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9999" y="3395663"/>
                <a:ext cx="1668370" cy="4755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 err="1"/>
                  <a:t>MemRead</a:t>
                </a:r>
                <a:endParaRPr lang="en-US" altLang="en-US" dirty="0"/>
              </a:p>
            </p:txBody>
          </p:sp>
          <p:sp>
            <p:nvSpPr>
              <p:cNvPr id="46" name="Line 16">
                <a:extLst>
                  <a:ext uri="{FF2B5EF4-FFF2-40B4-BE49-F238E27FC236}">
                    <a16:creationId xmlns:a16="http://schemas.microsoft.com/office/drawing/2014/main" id="{763F0DE1-8173-EB7B-29FA-E175434197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33600" y="2619376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Text Box 17">
                <a:extLst>
                  <a:ext uri="{FF2B5EF4-FFF2-40B4-BE49-F238E27FC236}">
                    <a16:creationId xmlns:a16="http://schemas.microsoft.com/office/drawing/2014/main" id="{6032C5B9-8AB1-71C6-CE87-5E859FA0B0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200000">
                <a:off x="750888" y="2539628"/>
                <a:ext cx="1676400" cy="4571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400" b="1" dirty="0"/>
                  <a:t>Processor</a:t>
                </a:r>
              </a:p>
            </p:txBody>
          </p:sp>
          <p:sp>
            <p:nvSpPr>
              <p:cNvPr id="48" name="Line 18">
                <a:extLst>
                  <a:ext uri="{FF2B5EF4-FFF2-40B4-BE49-F238E27FC236}">
                    <a16:creationId xmlns:a16="http://schemas.microsoft.com/office/drawing/2014/main" id="{218F4256-D30A-C138-535B-7F23809DC9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1668463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Line 19">
                <a:extLst>
                  <a:ext uri="{FF2B5EF4-FFF2-40B4-BE49-F238E27FC236}">
                    <a16:creationId xmlns:a16="http://schemas.microsoft.com/office/drawing/2014/main" id="{C4D5DD1C-BEC8-BB61-C337-43D370DDB5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3200" y="1592263"/>
                <a:ext cx="15240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Text Box 20">
                <a:extLst>
                  <a:ext uri="{FF2B5EF4-FFF2-40B4-BE49-F238E27FC236}">
                    <a16:creationId xmlns:a16="http://schemas.microsoft.com/office/drawing/2014/main" id="{05290C53-9EA3-3589-AF47-D450011C22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7925" y="1400176"/>
                <a:ext cx="2353311" cy="4755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Address  </a:t>
                </a:r>
                <a:r>
                  <a:rPr lang="en-US" altLang="en-US" b="1" dirty="0"/>
                  <a:t>A</a:t>
                </a:r>
                <a:r>
                  <a:rPr lang="en-US" altLang="en-US" dirty="0"/>
                  <a:t>7-</a:t>
                </a:r>
                <a:r>
                  <a:rPr lang="en-US" altLang="en-US" b="1" dirty="0"/>
                  <a:t>A</a:t>
                </a:r>
                <a:r>
                  <a:rPr lang="en-US" altLang="en-US" dirty="0"/>
                  <a:t>0</a:t>
                </a:r>
              </a:p>
            </p:txBody>
          </p:sp>
          <p:sp>
            <p:nvSpPr>
              <p:cNvPr id="51" name="Text Box 21">
                <a:extLst>
                  <a:ext uri="{FF2B5EF4-FFF2-40B4-BE49-F238E27FC236}">
                    <a16:creationId xmlns:a16="http://schemas.microsoft.com/office/drawing/2014/main" id="{5A2BC12A-FDCF-BD1B-78DD-ED19204A64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8450" y="1309688"/>
                <a:ext cx="437504" cy="4755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8</a:t>
                </a:r>
              </a:p>
            </p:txBody>
          </p:sp>
          <p:sp>
            <p:nvSpPr>
              <p:cNvPr id="52" name="Line 22">
                <a:extLst>
                  <a:ext uri="{FF2B5EF4-FFF2-40B4-BE49-F238E27FC236}">
                    <a16:creationId xmlns:a16="http://schemas.microsoft.com/office/drawing/2014/main" id="{C6A34186-C498-0E08-A6FB-95FA61C32D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4067176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Text Box 23">
                <a:extLst>
                  <a:ext uri="{FF2B5EF4-FFF2-40B4-BE49-F238E27FC236}">
                    <a16:creationId xmlns:a16="http://schemas.microsoft.com/office/drawing/2014/main" id="{8D3C224C-88B9-2896-93A2-499D42C3A6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9999" y="3838576"/>
                <a:ext cx="1744527" cy="4755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 err="1"/>
                  <a:t>MemWrite</a:t>
                </a:r>
                <a:endParaRPr lang="en-US" altLang="en-US" dirty="0"/>
              </a:p>
            </p:txBody>
          </p:sp>
          <p:sp>
            <p:nvSpPr>
              <p:cNvPr id="54" name="Right Brace 53">
                <a:extLst>
                  <a:ext uri="{FF2B5EF4-FFF2-40B4-BE49-F238E27FC236}">
                    <a16:creationId xmlns:a16="http://schemas.microsoft.com/office/drawing/2014/main" id="{FDDE7F07-CF36-158C-E920-C38E2590EB3B}"/>
                  </a:ext>
                </a:extLst>
              </p:cNvPr>
              <p:cNvSpPr/>
              <p:nvPr/>
            </p:nvSpPr>
            <p:spPr>
              <a:xfrm>
                <a:off x="5807075" y="3524022"/>
                <a:ext cx="441326" cy="1351105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ight Brace 54">
                <a:extLst>
                  <a:ext uri="{FF2B5EF4-FFF2-40B4-BE49-F238E27FC236}">
                    <a16:creationId xmlns:a16="http://schemas.microsoft.com/office/drawing/2014/main" id="{FE69C999-2CAB-81C9-2A2A-EDC0D76DF0A0}"/>
                  </a:ext>
                </a:extLst>
              </p:cNvPr>
              <p:cNvSpPr/>
              <p:nvPr/>
            </p:nvSpPr>
            <p:spPr>
              <a:xfrm>
                <a:off x="6511076" y="2100263"/>
                <a:ext cx="260350" cy="519113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ight Brace 55">
                <a:extLst>
                  <a:ext uri="{FF2B5EF4-FFF2-40B4-BE49-F238E27FC236}">
                    <a16:creationId xmlns:a16="http://schemas.microsoft.com/office/drawing/2014/main" id="{473A6158-3001-24B8-BB89-F2158AE0EC74}"/>
                  </a:ext>
                </a:extLst>
              </p:cNvPr>
              <p:cNvSpPr/>
              <p:nvPr/>
            </p:nvSpPr>
            <p:spPr>
              <a:xfrm>
                <a:off x="6196692" y="1493043"/>
                <a:ext cx="136525" cy="183357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7FC5FA01-AB0E-7273-DE7C-0F7DEE6AF9C1}"/>
                  </a:ext>
                </a:extLst>
              </p:cNvPr>
              <p:cNvSpPr txBox="1"/>
              <p:nvPr/>
            </p:nvSpPr>
            <p:spPr>
              <a:xfrm>
                <a:off x="6777866" y="2025448"/>
                <a:ext cx="996076" cy="4755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Data 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DE8D494B-2CB6-9C90-2B86-7CFCCD5939E6}"/>
                  </a:ext>
                </a:extLst>
              </p:cNvPr>
              <p:cNvSpPr txBox="1"/>
              <p:nvPr/>
            </p:nvSpPr>
            <p:spPr>
              <a:xfrm>
                <a:off x="6300711" y="3924571"/>
                <a:ext cx="1408193" cy="5151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0000"/>
                    </a:solidFill>
                  </a:rPr>
                  <a:t>Control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15C9808-1BCA-6525-F47C-F214F05AACB1}"/>
                  </a:ext>
                </a:extLst>
              </p:cNvPr>
              <p:cNvSpPr txBox="1"/>
              <p:nvPr/>
            </p:nvSpPr>
            <p:spPr>
              <a:xfrm>
                <a:off x="6775238" y="1346950"/>
                <a:ext cx="1375277" cy="4755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Address</a:t>
                </a:r>
              </a:p>
            </p:txBody>
          </p:sp>
        </p:grpSp>
        <p:sp>
          <p:nvSpPr>
            <p:cNvPr id="32" name="Line 22">
              <a:extLst>
                <a:ext uri="{FF2B5EF4-FFF2-40B4-BE49-F238E27FC236}">
                  <a16:creationId xmlns:a16="http://schemas.microsoft.com/office/drawing/2014/main" id="{C01181BB-78E5-EEDF-1D1D-080B59B7B1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4108" y="5179912"/>
              <a:ext cx="10508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23">
              <a:extLst>
                <a:ext uri="{FF2B5EF4-FFF2-40B4-BE49-F238E27FC236}">
                  <a16:creationId xmlns:a16="http://schemas.microsoft.com/office/drawing/2014/main" id="{C0D3C071-7446-D6FF-9BB1-DA7F9F5E8B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4238" y="4953000"/>
              <a:ext cx="52610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CLK</a:t>
              </a:r>
            </a:p>
          </p:txBody>
        </p:sp>
        <p:sp>
          <p:nvSpPr>
            <p:cNvPr id="34" name="Line 22">
              <a:extLst>
                <a:ext uri="{FF2B5EF4-FFF2-40B4-BE49-F238E27FC236}">
                  <a16:creationId xmlns:a16="http://schemas.microsoft.com/office/drawing/2014/main" id="{4BEB1347-39A3-3CF6-2AEB-091567D124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4108" y="4727622"/>
              <a:ext cx="1050891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arrow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35" name="Text Box 23">
              <a:extLst>
                <a:ext uri="{FF2B5EF4-FFF2-40B4-BE49-F238E27FC236}">
                  <a16:creationId xmlns:a16="http://schemas.microsoft.com/office/drawing/2014/main" id="{2278B7E5-194F-7D8E-D73F-CCB418A077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5823" y="4542956"/>
              <a:ext cx="569900" cy="369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 dirty="0">
                  <a:solidFill>
                    <a:srgbClr val="C00000"/>
                  </a:solidFill>
                </a:rPr>
                <a:t>ACK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8C0E9BB1-81EA-BE67-0E36-F19FE74648AE}"/>
              </a:ext>
            </a:extLst>
          </p:cNvPr>
          <p:cNvGrpSpPr/>
          <p:nvPr/>
        </p:nvGrpSpPr>
        <p:grpSpPr>
          <a:xfrm>
            <a:off x="3886200" y="3657601"/>
            <a:ext cx="4572000" cy="2557387"/>
            <a:chOff x="1219200" y="1752601"/>
            <a:chExt cx="4572000" cy="2557387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CDFFBDB-9C5B-CB3B-CA92-CB57FC0CFCC9}"/>
                </a:ext>
              </a:extLst>
            </p:cNvPr>
            <p:cNvGrpSpPr/>
            <p:nvPr/>
          </p:nvGrpSpPr>
          <p:grpSpPr>
            <a:xfrm flipH="1">
              <a:off x="1219200" y="1752601"/>
              <a:ext cx="4572000" cy="2514599"/>
              <a:chOff x="1254334" y="852488"/>
              <a:chExt cx="6896181" cy="4022639"/>
            </a:xfrm>
          </p:grpSpPr>
          <p:sp>
            <p:nvSpPr>
              <p:cNvPr id="94" name="Freeform 4">
                <a:extLst>
                  <a:ext uri="{FF2B5EF4-FFF2-40B4-BE49-F238E27FC236}">
                    <a16:creationId xmlns:a16="http://schemas.microsoft.com/office/drawing/2014/main" id="{B00E57E7-6732-EFF5-40C6-BD7555F249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7803" y="852488"/>
                <a:ext cx="685800" cy="4022636"/>
              </a:xfrm>
              <a:custGeom>
                <a:avLst/>
                <a:gdLst>
                  <a:gd name="T0" fmla="*/ 0 w 432"/>
                  <a:gd name="T1" fmla="*/ 0 h 3264"/>
                  <a:gd name="T2" fmla="*/ 432 w 432"/>
                  <a:gd name="T3" fmla="*/ 0 h 3264"/>
                  <a:gd name="T4" fmla="*/ 432 w 432"/>
                  <a:gd name="T5" fmla="*/ 3264 h 3264"/>
                  <a:gd name="T6" fmla="*/ 144 w 432"/>
                  <a:gd name="T7" fmla="*/ 3264 h 3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2" h="3264">
                    <a:moveTo>
                      <a:pt x="0" y="0"/>
                    </a:moveTo>
                    <a:lnTo>
                      <a:pt x="432" y="0"/>
                    </a:lnTo>
                    <a:lnTo>
                      <a:pt x="432" y="3264"/>
                    </a:lnTo>
                    <a:lnTo>
                      <a:pt x="144" y="3264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Line 5">
                <a:extLst>
                  <a:ext uri="{FF2B5EF4-FFF2-40B4-BE49-F238E27FC236}">
                    <a16:creationId xmlns:a16="http://schemas.microsoft.com/office/drawing/2014/main" id="{ED6C2B9C-512D-70E2-A43F-979EEADB09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2162176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6">
                <a:extLst>
                  <a:ext uri="{FF2B5EF4-FFF2-40B4-BE49-F238E27FC236}">
                    <a16:creationId xmlns:a16="http://schemas.microsoft.com/office/drawing/2014/main" id="{02514919-4801-B34F-9EDF-2E0A521FC5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3200" y="2085976"/>
                <a:ext cx="15240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Text Box 7">
                <a:extLst>
                  <a:ext uri="{FF2B5EF4-FFF2-40B4-BE49-F238E27FC236}">
                    <a16:creationId xmlns:a16="http://schemas.microsoft.com/office/drawing/2014/main" id="{F85ACD76-7C92-A54B-A8BA-AD64552CE9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31670" y="1691052"/>
                <a:ext cx="301685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8</a:t>
                </a:r>
              </a:p>
            </p:txBody>
          </p:sp>
          <p:sp>
            <p:nvSpPr>
              <p:cNvPr id="98" name="Text Box 8">
                <a:extLst>
                  <a:ext uri="{FF2B5EF4-FFF2-40B4-BE49-F238E27FC236}">
                    <a16:creationId xmlns:a16="http://schemas.microsoft.com/office/drawing/2014/main" id="{5B15CD1B-B771-61BC-3AF5-39E1C20D2A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13105" y="1893888"/>
                <a:ext cx="1625411" cy="4755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b="1" dirty="0"/>
                  <a:t>I/O</a:t>
                </a:r>
                <a:r>
                  <a:rPr lang="en-US" altLang="en-US" dirty="0"/>
                  <a:t>7-</a:t>
                </a:r>
                <a:r>
                  <a:rPr lang="en-US" altLang="en-US" b="1" dirty="0"/>
                  <a:t>I/O</a:t>
                </a:r>
                <a:r>
                  <a:rPr lang="en-US" altLang="en-US" dirty="0"/>
                  <a:t>0</a:t>
                </a:r>
              </a:p>
            </p:txBody>
          </p:sp>
          <p:sp>
            <p:nvSpPr>
              <p:cNvPr id="99" name="Line 13">
                <a:extLst>
                  <a:ext uri="{FF2B5EF4-FFF2-40B4-BE49-F238E27FC236}">
                    <a16:creationId xmlns:a16="http://schemas.microsoft.com/office/drawing/2014/main" id="{1BA48B81-54F6-0383-E1E6-DDD6FF43BC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3624263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arrow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Text Box 14">
                <a:extLst>
                  <a:ext uri="{FF2B5EF4-FFF2-40B4-BE49-F238E27FC236}">
                    <a16:creationId xmlns:a16="http://schemas.microsoft.com/office/drawing/2014/main" id="{61D33FD9-60AB-5962-7D0C-989F1FA88B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87234" y="3395664"/>
                <a:ext cx="791135" cy="5908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!OE</a:t>
                </a:r>
              </a:p>
            </p:txBody>
          </p:sp>
          <p:sp>
            <p:nvSpPr>
              <p:cNvPr id="101" name="Text Box 17">
                <a:extLst>
                  <a:ext uri="{FF2B5EF4-FFF2-40B4-BE49-F238E27FC236}">
                    <a16:creationId xmlns:a16="http://schemas.microsoft.com/office/drawing/2014/main" id="{C26D421E-0A83-077B-DFB1-5E4A33A1C1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200000">
                <a:off x="764484" y="2433474"/>
                <a:ext cx="1649206" cy="6695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400" b="1" dirty="0"/>
                  <a:t>Memory</a:t>
                </a:r>
              </a:p>
            </p:txBody>
          </p:sp>
          <p:sp>
            <p:nvSpPr>
              <p:cNvPr id="102" name="Line 18">
                <a:extLst>
                  <a:ext uri="{FF2B5EF4-FFF2-40B4-BE49-F238E27FC236}">
                    <a16:creationId xmlns:a16="http://schemas.microsoft.com/office/drawing/2014/main" id="{2DF07AB6-ACEF-B543-F149-6BD05CB3AD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1668463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arrow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Line 19">
                <a:extLst>
                  <a:ext uri="{FF2B5EF4-FFF2-40B4-BE49-F238E27FC236}">
                    <a16:creationId xmlns:a16="http://schemas.microsoft.com/office/drawing/2014/main" id="{3DA233FB-F8E0-E1B5-27F3-36E173625E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3200" y="1592263"/>
                <a:ext cx="15240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Text Box 20">
                <a:extLst>
                  <a:ext uri="{FF2B5EF4-FFF2-40B4-BE49-F238E27FC236}">
                    <a16:creationId xmlns:a16="http://schemas.microsoft.com/office/drawing/2014/main" id="{926AA6DD-DB0C-F1E3-D8A9-449A02E0C6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23557" y="1400176"/>
                <a:ext cx="2447680" cy="5908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Address  </a:t>
                </a:r>
                <a:r>
                  <a:rPr lang="en-US" altLang="en-US" b="1" dirty="0"/>
                  <a:t>A</a:t>
                </a:r>
                <a:r>
                  <a:rPr lang="en-US" altLang="en-US" dirty="0"/>
                  <a:t>6-</a:t>
                </a:r>
                <a:r>
                  <a:rPr lang="en-US" altLang="en-US" b="1" dirty="0"/>
                  <a:t>A</a:t>
                </a:r>
                <a:r>
                  <a:rPr lang="en-US" altLang="en-US" dirty="0"/>
                  <a:t>0</a:t>
                </a:r>
              </a:p>
            </p:txBody>
          </p:sp>
          <p:sp>
            <p:nvSpPr>
              <p:cNvPr id="105" name="Text Box 21">
                <a:extLst>
                  <a:ext uri="{FF2B5EF4-FFF2-40B4-BE49-F238E27FC236}">
                    <a16:creationId xmlns:a16="http://schemas.microsoft.com/office/drawing/2014/main" id="{3A4B4078-315C-E754-2F2E-7F4CE39F5E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24052" y="1197721"/>
                <a:ext cx="437503" cy="4755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8</a:t>
                </a:r>
              </a:p>
            </p:txBody>
          </p:sp>
          <p:sp>
            <p:nvSpPr>
              <p:cNvPr id="106" name="Line 22">
                <a:extLst>
                  <a:ext uri="{FF2B5EF4-FFF2-40B4-BE49-F238E27FC236}">
                    <a16:creationId xmlns:a16="http://schemas.microsoft.com/office/drawing/2014/main" id="{838CAF2C-7C8E-F3CA-F6F6-6406BDA86F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600" y="4067176"/>
                <a:ext cx="1524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arrow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Text Box 23">
                <a:extLst>
                  <a:ext uri="{FF2B5EF4-FFF2-40B4-BE49-F238E27FC236}">
                    <a16:creationId xmlns:a16="http://schemas.microsoft.com/office/drawing/2014/main" id="{04BBAA36-B171-ABB4-99C7-A2338B129E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83602" y="3838576"/>
                <a:ext cx="870925" cy="5908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/>
                  <a:t>!WE</a:t>
                </a:r>
              </a:p>
            </p:txBody>
          </p:sp>
          <p:sp>
            <p:nvSpPr>
              <p:cNvPr id="108" name="Right Brace 107">
                <a:extLst>
                  <a:ext uri="{FF2B5EF4-FFF2-40B4-BE49-F238E27FC236}">
                    <a16:creationId xmlns:a16="http://schemas.microsoft.com/office/drawing/2014/main" id="{72CB5EC9-E5F9-9674-6F95-486C336B9725}"/>
                  </a:ext>
                </a:extLst>
              </p:cNvPr>
              <p:cNvSpPr/>
              <p:nvPr/>
            </p:nvSpPr>
            <p:spPr>
              <a:xfrm>
                <a:off x="5807075" y="3524022"/>
                <a:ext cx="441326" cy="1351105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ight Brace 108">
                <a:extLst>
                  <a:ext uri="{FF2B5EF4-FFF2-40B4-BE49-F238E27FC236}">
                    <a16:creationId xmlns:a16="http://schemas.microsoft.com/office/drawing/2014/main" id="{38990D2A-C460-1F5C-2603-2DB50112C4A6}"/>
                  </a:ext>
                </a:extLst>
              </p:cNvPr>
              <p:cNvSpPr/>
              <p:nvPr/>
            </p:nvSpPr>
            <p:spPr>
              <a:xfrm>
                <a:off x="6511076" y="2100263"/>
                <a:ext cx="260350" cy="519113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ight Brace 109">
                <a:extLst>
                  <a:ext uri="{FF2B5EF4-FFF2-40B4-BE49-F238E27FC236}">
                    <a16:creationId xmlns:a16="http://schemas.microsoft.com/office/drawing/2014/main" id="{9D13E939-CCD1-8B8B-1D37-EF5C25A5AC4F}"/>
                  </a:ext>
                </a:extLst>
              </p:cNvPr>
              <p:cNvSpPr/>
              <p:nvPr/>
            </p:nvSpPr>
            <p:spPr>
              <a:xfrm>
                <a:off x="6196692" y="1493043"/>
                <a:ext cx="136525" cy="183357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DFBD188-8627-CCFF-1C44-4D22FF6712E0}"/>
                  </a:ext>
                </a:extLst>
              </p:cNvPr>
              <p:cNvSpPr txBox="1"/>
              <p:nvPr/>
            </p:nvSpPr>
            <p:spPr>
              <a:xfrm>
                <a:off x="6777866" y="2025448"/>
                <a:ext cx="996076" cy="4755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Data </a:t>
                </a:r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A0646921-71FF-1DE5-3A24-5597CDF17D90}"/>
                  </a:ext>
                </a:extLst>
              </p:cNvPr>
              <p:cNvSpPr txBox="1"/>
              <p:nvPr/>
            </p:nvSpPr>
            <p:spPr>
              <a:xfrm>
                <a:off x="6300711" y="3924571"/>
                <a:ext cx="1408193" cy="5151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0000"/>
                    </a:solidFill>
                  </a:rPr>
                  <a:t>Control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7489FD4C-AD97-E23B-73E0-921D3A55A51B}"/>
                  </a:ext>
                </a:extLst>
              </p:cNvPr>
              <p:cNvSpPr txBox="1"/>
              <p:nvPr/>
            </p:nvSpPr>
            <p:spPr>
              <a:xfrm>
                <a:off x="6775238" y="1346950"/>
                <a:ext cx="1375277" cy="4755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Address</a:t>
                </a:r>
              </a:p>
            </p:txBody>
          </p:sp>
        </p:grpSp>
        <p:sp>
          <p:nvSpPr>
            <p:cNvPr id="92" name="Line 22">
              <a:extLst>
                <a:ext uri="{FF2B5EF4-FFF2-40B4-BE49-F238E27FC236}">
                  <a16:creationId xmlns:a16="http://schemas.microsoft.com/office/drawing/2014/main" id="{915E2871-4B04-3C56-1C9A-B349A0FC0E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97893" y="4083556"/>
              <a:ext cx="10103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Text Box 23">
              <a:extLst>
                <a:ext uri="{FF2B5EF4-FFF2-40B4-BE49-F238E27FC236}">
                  <a16:creationId xmlns:a16="http://schemas.microsoft.com/office/drawing/2014/main" id="{218F82E0-1AFA-3267-25F5-2FFF372517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940277" y="3940656"/>
              <a:ext cx="48923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!CS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196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Signals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83F39-AF85-1F8B-094B-54D4B44EE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7"/>
            <a:ext cx="855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998" y="1283607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663" y="1555882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662" y="2255574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53152"/>
            <a:ext cx="855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137710"/>
            <a:ext cx="855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998" y="964071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662" y="254223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6DBF79FB-3A34-CE59-C499-A0222D0F1DE6}"/>
              </a:ext>
            </a:extLst>
          </p:cNvPr>
          <p:cNvSpPr/>
          <p:nvPr/>
        </p:nvSpPr>
        <p:spPr>
          <a:xfrm>
            <a:off x="2966283" y="1417176"/>
            <a:ext cx="146087" cy="3359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Brace 29">
            <a:extLst>
              <a:ext uri="{FF2B5EF4-FFF2-40B4-BE49-F238E27FC236}">
                <a16:creationId xmlns:a16="http://schemas.microsoft.com/office/drawing/2014/main" id="{AAD04B2A-1BE3-99FF-A3CD-49AAB09A50B0}"/>
              </a:ext>
            </a:extLst>
          </p:cNvPr>
          <p:cNvSpPr/>
          <p:nvPr/>
        </p:nvSpPr>
        <p:spPr>
          <a:xfrm>
            <a:off x="2789877" y="1024176"/>
            <a:ext cx="76607" cy="11867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E97474B-B94F-6B90-CDAD-8A488841344B}"/>
              </a:ext>
            </a:extLst>
          </p:cNvPr>
          <p:cNvSpPr txBox="1"/>
          <p:nvPr/>
        </p:nvSpPr>
        <p:spPr>
          <a:xfrm>
            <a:off x="3115983" y="1368755"/>
            <a:ext cx="558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Data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D578ED2-389C-EADB-0493-A486FCA42308}"/>
              </a:ext>
            </a:extLst>
          </p:cNvPr>
          <p:cNvSpPr txBox="1"/>
          <p:nvPr/>
        </p:nvSpPr>
        <p:spPr>
          <a:xfrm>
            <a:off x="3114509" y="929622"/>
            <a:ext cx="7716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Address</a:t>
            </a:r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855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177" y="327660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85514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506" y="2934899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4893" y="5390270"/>
            <a:ext cx="1010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66762" y="5247370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19800" y="4148616"/>
            <a:ext cx="1855468" cy="190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F3C22733-1EDA-DD66-C656-9F85196ED4D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373705" y="3999967"/>
            <a:ext cx="156018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4893" y="5667140"/>
            <a:ext cx="1010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16271" y="5524240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4256249" y="5327608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Brace 52">
            <a:extLst>
              <a:ext uri="{FF2B5EF4-FFF2-40B4-BE49-F238E27FC236}">
                <a16:creationId xmlns:a16="http://schemas.microsoft.com/office/drawing/2014/main" id="{2D2CBEFA-6820-7CB2-A9E6-F09BA2F4F359}"/>
              </a:ext>
            </a:extLst>
          </p:cNvPr>
          <p:cNvSpPr/>
          <p:nvPr/>
        </p:nvSpPr>
        <p:spPr>
          <a:xfrm flipH="1">
            <a:off x="3909496" y="4437600"/>
            <a:ext cx="172606" cy="3245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Brace 53">
            <a:extLst>
              <a:ext uri="{FF2B5EF4-FFF2-40B4-BE49-F238E27FC236}">
                <a16:creationId xmlns:a16="http://schemas.microsoft.com/office/drawing/2014/main" id="{92A58E91-68C9-023D-7BB0-BA3FD6777963}"/>
              </a:ext>
            </a:extLst>
          </p:cNvPr>
          <p:cNvSpPr/>
          <p:nvPr/>
        </p:nvSpPr>
        <p:spPr>
          <a:xfrm flipH="1">
            <a:off x="4200018" y="4058019"/>
            <a:ext cx="90513" cy="1146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DECE68-8772-4BAC-7979-DB667A3FFE4F}"/>
              </a:ext>
            </a:extLst>
          </p:cNvPr>
          <p:cNvSpPr txBox="1"/>
          <p:nvPr/>
        </p:nvSpPr>
        <p:spPr>
          <a:xfrm flipH="1">
            <a:off x="3244853" y="4390832"/>
            <a:ext cx="660374" cy="2972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Data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3287971" y="5577996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4ACF4AD-EAEA-D646-7465-E9D3612D0A34}"/>
              </a:ext>
            </a:extLst>
          </p:cNvPr>
          <p:cNvSpPr txBox="1"/>
          <p:nvPr/>
        </p:nvSpPr>
        <p:spPr>
          <a:xfrm flipH="1">
            <a:off x="2995194" y="3966695"/>
            <a:ext cx="911775" cy="2972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Address</a:t>
            </a: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4893" y="5988556"/>
            <a:ext cx="1010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16271" y="5845656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9658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Signals &amp;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83F39-AF85-1F8B-094B-54D4B44EE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7"/>
            <a:ext cx="855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998" y="1283607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663" y="1555882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662" y="2255574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53152"/>
            <a:ext cx="855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006" y="1127019"/>
            <a:ext cx="5767512" cy="1069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998" y="964071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662" y="254223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6DBF79FB-3A34-CE59-C499-A0222D0F1DE6}"/>
              </a:ext>
            </a:extLst>
          </p:cNvPr>
          <p:cNvSpPr/>
          <p:nvPr/>
        </p:nvSpPr>
        <p:spPr>
          <a:xfrm>
            <a:off x="2966283" y="1417176"/>
            <a:ext cx="146087" cy="3359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Brace 29">
            <a:extLst>
              <a:ext uri="{FF2B5EF4-FFF2-40B4-BE49-F238E27FC236}">
                <a16:creationId xmlns:a16="http://schemas.microsoft.com/office/drawing/2014/main" id="{AAD04B2A-1BE3-99FF-A3CD-49AAB09A50B0}"/>
              </a:ext>
            </a:extLst>
          </p:cNvPr>
          <p:cNvSpPr/>
          <p:nvPr/>
        </p:nvSpPr>
        <p:spPr>
          <a:xfrm>
            <a:off x="2789877" y="1024176"/>
            <a:ext cx="76607" cy="11867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E97474B-B94F-6B90-CDAD-8A488841344B}"/>
              </a:ext>
            </a:extLst>
          </p:cNvPr>
          <p:cNvSpPr txBox="1"/>
          <p:nvPr/>
        </p:nvSpPr>
        <p:spPr>
          <a:xfrm>
            <a:off x="3115983" y="1368755"/>
            <a:ext cx="558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Data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D578ED2-389C-EADB-0493-A486FCA42308}"/>
              </a:ext>
            </a:extLst>
          </p:cNvPr>
          <p:cNvSpPr txBox="1"/>
          <p:nvPr/>
        </p:nvSpPr>
        <p:spPr>
          <a:xfrm>
            <a:off x="3114509" y="929622"/>
            <a:ext cx="7716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Address</a:t>
            </a:r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855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177" y="327660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85514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506" y="2934899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4893" y="5390270"/>
            <a:ext cx="1010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66762" y="5247370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19800" y="4148616"/>
            <a:ext cx="1855468" cy="190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F3C22733-1EDA-DD66-C656-9F85196ED4D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373705" y="3999967"/>
            <a:ext cx="156018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4893" y="5667140"/>
            <a:ext cx="1010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16271" y="5524240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4256249" y="5327608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Brace 52">
            <a:extLst>
              <a:ext uri="{FF2B5EF4-FFF2-40B4-BE49-F238E27FC236}">
                <a16:creationId xmlns:a16="http://schemas.microsoft.com/office/drawing/2014/main" id="{2D2CBEFA-6820-7CB2-A9E6-F09BA2F4F359}"/>
              </a:ext>
            </a:extLst>
          </p:cNvPr>
          <p:cNvSpPr/>
          <p:nvPr/>
        </p:nvSpPr>
        <p:spPr>
          <a:xfrm flipH="1">
            <a:off x="3909496" y="4437600"/>
            <a:ext cx="172606" cy="3245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Brace 53">
            <a:extLst>
              <a:ext uri="{FF2B5EF4-FFF2-40B4-BE49-F238E27FC236}">
                <a16:creationId xmlns:a16="http://schemas.microsoft.com/office/drawing/2014/main" id="{92A58E91-68C9-023D-7BB0-BA3FD6777963}"/>
              </a:ext>
            </a:extLst>
          </p:cNvPr>
          <p:cNvSpPr/>
          <p:nvPr/>
        </p:nvSpPr>
        <p:spPr>
          <a:xfrm flipH="1">
            <a:off x="4200018" y="4058019"/>
            <a:ext cx="90513" cy="1146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DECE68-8772-4BAC-7979-DB667A3FFE4F}"/>
              </a:ext>
            </a:extLst>
          </p:cNvPr>
          <p:cNvSpPr txBox="1"/>
          <p:nvPr/>
        </p:nvSpPr>
        <p:spPr>
          <a:xfrm flipH="1">
            <a:off x="3244853" y="4390832"/>
            <a:ext cx="660374" cy="2972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Data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3287971" y="5577996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4ACF4AD-EAEA-D646-7465-E9D3612D0A34}"/>
              </a:ext>
            </a:extLst>
          </p:cNvPr>
          <p:cNvSpPr txBox="1"/>
          <p:nvPr/>
        </p:nvSpPr>
        <p:spPr>
          <a:xfrm flipH="1">
            <a:off x="2995194" y="3966695"/>
            <a:ext cx="911775" cy="2972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Address</a:t>
            </a: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4893" y="5988556"/>
            <a:ext cx="1010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16271" y="5845656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</p:cNvCxnSpPr>
          <p:nvPr/>
        </p:nvCxnSpPr>
        <p:spPr>
          <a:xfrm>
            <a:off x="6269317" y="1127019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37957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ACK: Memory responds within the clock cycle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7"/>
            <a:ext cx="855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998" y="1283607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663" y="1555882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662" y="2255574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53152"/>
            <a:ext cx="855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006" y="1127019"/>
            <a:ext cx="5767512" cy="1069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998" y="964071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662" y="254223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6DBF79FB-3A34-CE59-C499-A0222D0F1DE6}"/>
              </a:ext>
            </a:extLst>
          </p:cNvPr>
          <p:cNvSpPr/>
          <p:nvPr/>
        </p:nvSpPr>
        <p:spPr>
          <a:xfrm>
            <a:off x="2966283" y="1417176"/>
            <a:ext cx="146087" cy="3359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Brace 29">
            <a:extLst>
              <a:ext uri="{FF2B5EF4-FFF2-40B4-BE49-F238E27FC236}">
                <a16:creationId xmlns:a16="http://schemas.microsoft.com/office/drawing/2014/main" id="{AAD04B2A-1BE3-99FF-A3CD-49AAB09A50B0}"/>
              </a:ext>
            </a:extLst>
          </p:cNvPr>
          <p:cNvSpPr/>
          <p:nvPr/>
        </p:nvSpPr>
        <p:spPr>
          <a:xfrm>
            <a:off x="2789877" y="1024176"/>
            <a:ext cx="76607" cy="11867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E97474B-B94F-6B90-CDAD-8A488841344B}"/>
              </a:ext>
            </a:extLst>
          </p:cNvPr>
          <p:cNvSpPr txBox="1"/>
          <p:nvPr/>
        </p:nvSpPr>
        <p:spPr>
          <a:xfrm>
            <a:off x="3115983" y="1368755"/>
            <a:ext cx="558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Data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D578ED2-389C-EADB-0493-A486FCA42308}"/>
              </a:ext>
            </a:extLst>
          </p:cNvPr>
          <p:cNvSpPr txBox="1"/>
          <p:nvPr/>
        </p:nvSpPr>
        <p:spPr>
          <a:xfrm>
            <a:off x="3114509" y="929622"/>
            <a:ext cx="7716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Address</a:t>
            </a:r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8551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177" y="327660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4893" y="5390270"/>
            <a:ext cx="1010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66762" y="5247370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19800" y="4148616"/>
            <a:ext cx="1855468" cy="190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F3C22733-1EDA-DD66-C656-9F85196ED4D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373705" y="3999967"/>
            <a:ext cx="156018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4893" y="5667140"/>
            <a:ext cx="1010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16271" y="5524240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4256249" y="5327608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Brace 52">
            <a:extLst>
              <a:ext uri="{FF2B5EF4-FFF2-40B4-BE49-F238E27FC236}">
                <a16:creationId xmlns:a16="http://schemas.microsoft.com/office/drawing/2014/main" id="{2D2CBEFA-6820-7CB2-A9E6-F09BA2F4F359}"/>
              </a:ext>
            </a:extLst>
          </p:cNvPr>
          <p:cNvSpPr/>
          <p:nvPr/>
        </p:nvSpPr>
        <p:spPr>
          <a:xfrm flipH="1">
            <a:off x="3909496" y="4437600"/>
            <a:ext cx="172606" cy="3245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Brace 53">
            <a:extLst>
              <a:ext uri="{FF2B5EF4-FFF2-40B4-BE49-F238E27FC236}">
                <a16:creationId xmlns:a16="http://schemas.microsoft.com/office/drawing/2014/main" id="{92A58E91-68C9-023D-7BB0-BA3FD6777963}"/>
              </a:ext>
            </a:extLst>
          </p:cNvPr>
          <p:cNvSpPr/>
          <p:nvPr/>
        </p:nvSpPr>
        <p:spPr>
          <a:xfrm flipH="1">
            <a:off x="4200018" y="4058019"/>
            <a:ext cx="90513" cy="1146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DECE68-8772-4BAC-7979-DB667A3FFE4F}"/>
              </a:ext>
            </a:extLst>
          </p:cNvPr>
          <p:cNvSpPr txBox="1"/>
          <p:nvPr/>
        </p:nvSpPr>
        <p:spPr>
          <a:xfrm flipH="1">
            <a:off x="3244853" y="4390832"/>
            <a:ext cx="660374" cy="2972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Data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3287971" y="5577996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4ACF4AD-EAEA-D646-7465-E9D3612D0A34}"/>
              </a:ext>
            </a:extLst>
          </p:cNvPr>
          <p:cNvSpPr txBox="1"/>
          <p:nvPr/>
        </p:nvSpPr>
        <p:spPr>
          <a:xfrm flipH="1">
            <a:off x="2995194" y="3966695"/>
            <a:ext cx="911775" cy="2972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Address</a:t>
            </a: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4893" y="5988556"/>
            <a:ext cx="1010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716271" y="5845656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</p:cNvCxnSpPr>
          <p:nvPr/>
        </p:nvCxnSpPr>
        <p:spPr>
          <a:xfrm>
            <a:off x="6269317" y="1127019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AFE113E-EBF8-C0F6-2D95-A2BF78A6B52E}"/>
              </a:ext>
            </a:extLst>
          </p:cNvPr>
          <p:cNvCxnSpPr>
            <a:cxnSpLocks/>
          </p:cNvCxnSpPr>
          <p:nvPr/>
        </p:nvCxnSpPr>
        <p:spPr>
          <a:xfrm flipV="1">
            <a:off x="2360992" y="3578937"/>
            <a:ext cx="2949503" cy="2145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D77862C-C614-F9CC-99F7-7F2A67F9F3AB}"/>
              </a:ext>
            </a:extLst>
          </p:cNvPr>
          <p:cNvCxnSpPr>
            <a:cxnSpLocks/>
          </p:cNvCxnSpPr>
          <p:nvPr/>
        </p:nvCxnSpPr>
        <p:spPr>
          <a:xfrm>
            <a:off x="5291265" y="3147928"/>
            <a:ext cx="0" cy="44173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6FF4AE-AC92-2921-2461-7E9F307D2A8D}"/>
              </a:ext>
            </a:extLst>
          </p:cNvPr>
          <p:cNvCxnSpPr>
            <a:cxnSpLocks/>
            <a:endCxn id="8" idx="1"/>
          </p:cNvCxnSpPr>
          <p:nvPr/>
        </p:nvCxnSpPr>
        <p:spPr>
          <a:xfrm flipH="1" flipV="1">
            <a:off x="2378614" y="3096941"/>
            <a:ext cx="8199" cy="50345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 88">
            <a:extLst>
              <a:ext uri="{FF2B5EF4-FFF2-40B4-BE49-F238E27FC236}">
                <a16:creationId xmlns:a16="http://schemas.microsoft.com/office/drawing/2014/main" id="{624E92B4-2EE1-7455-7D4D-761551D7F05F}"/>
              </a:ext>
            </a:extLst>
          </p:cNvPr>
          <p:cNvGrpSpPr/>
          <p:nvPr/>
        </p:nvGrpSpPr>
        <p:grpSpPr>
          <a:xfrm flipH="1">
            <a:off x="2903750" y="3492700"/>
            <a:ext cx="356153" cy="228600"/>
            <a:chOff x="5976956" y="1312842"/>
            <a:chExt cx="356153" cy="228600"/>
          </a:xfrm>
        </p:grpSpPr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08F2A615-2DED-94C5-CCCE-7D1DD752DD70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002AEC9F-A692-623E-04CC-CA07A28DBF54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06798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Multiplexing the Data Connections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6866" y="5390269"/>
            <a:ext cx="47840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66127" y="5245344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6813" y="4167675"/>
            <a:ext cx="6458454" cy="38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798" y="5667140"/>
            <a:ext cx="7124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522214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5955614" y="5325582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4987336" y="5575970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9999" y="5988556"/>
            <a:ext cx="2552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843630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42757" cy="3056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AFE113E-EBF8-C0F6-2D95-A2BF78A6B52E}"/>
              </a:ext>
            </a:extLst>
          </p:cNvPr>
          <p:cNvCxnSpPr>
            <a:cxnSpLocks/>
          </p:cNvCxnSpPr>
          <p:nvPr/>
        </p:nvCxnSpPr>
        <p:spPr>
          <a:xfrm flipV="1">
            <a:off x="2360992" y="3578937"/>
            <a:ext cx="2949503" cy="21459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D77862C-C614-F9CC-99F7-7F2A67F9F3AB}"/>
              </a:ext>
            </a:extLst>
          </p:cNvPr>
          <p:cNvCxnSpPr>
            <a:cxnSpLocks/>
          </p:cNvCxnSpPr>
          <p:nvPr/>
        </p:nvCxnSpPr>
        <p:spPr>
          <a:xfrm>
            <a:off x="5291265" y="3147928"/>
            <a:ext cx="0" cy="441738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6FF4AE-AC92-2921-2461-7E9F307D2A8D}"/>
              </a:ext>
            </a:extLst>
          </p:cNvPr>
          <p:cNvCxnSpPr>
            <a:cxnSpLocks/>
            <a:endCxn id="8" idx="1"/>
          </p:cNvCxnSpPr>
          <p:nvPr/>
        </p:nvCxnSpPr>
        <p:spPr>
          <a:xfrm flipH="1" flipV="1">
            <a:off x="2378614" y="3096941"/>
            <a:ext cx="8199" cy="503455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>
            <a:extLst>
              <a:ext uri="{FF2B5EF4-FFF2-40B4-BE49-F238E27FC236}">
                <a16:creationId xmlns:a16="http://schemas.microsoft.com/office/drawing/2014/main" id="{788F5E24-E46A-9038-A61A-69B44FA74408}"/>
              </a:ext>
            </a:extLst>
          </p:cNvPr>
          <p:cNvGrpSpPr/>
          <p:nvPr/>
        </p:nvGrpSpPr>
        <p:grpSpPr>
          <a:xfrm>
            <a:off x="3912168" y="575649"/>
            <a:ext cx="2318083" cy="3880637"/>
            <a:chOff x="3815368" y="908260"/>
            <a:chExt cx="2318083" cy="3880637"/>
          </a:xfrm>
        </p:grpSpPr>
        <p:sp>
          <p:nvSpPr>
            <p:cNvPr id="32" name="Line 5">
              <a:extLst>
                <a:ext uri="{FF2B5EF4-FFF2-40B4-BE49-F238E27FC236}">
                  <a16:creationId xmlns:a16="http://schemas.microsoft.com/office/drawing/2014/main" id="{4ABC38F8-14DB-7561-8871-95D54483EF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5368" y="1274973"/>
              <a:ext cx="112395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6">
              <a:extLst>
                <a:ext uri="{FF2B5EF4-FFF2-40B4-BE49-F238E27FC236}">
                  <a16:creationId xmlns:a16="http://schemas.microsoft.com/office/drawing/2014/main" id="{F6679C48-4657-D38E-1B82-B2BE0D0F3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24968" y="1198773"/>
              <a:ext cx="152400" cy="15240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7">
              <a:extLst>
                <a:ext uri="{FF2B5EF4-FFF2-40B4-BE49-F238E27FC236}">
                  <a16:creationId xmlns:a16="http://schemas.microsoft.com/office/drawing/2014/main" id="{15DD9A04-4F1E-2D1A-7954-158901E05F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1168" y="908260"/>
              <a:ext cx="30168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5" name="Line 10">
              <a:extLst>
                <a:ext uri="{FF2B5EF4-FFF2-40B4-BE49-F238E27FC236}">
                  <a16:creationId xmlns:a16="http://schemas.microsoft.com/office/drawing/2014/main" id="{9D6AEE6A-D547-FC50-87F1-7F36984AAF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53030" y="2007105"/>
              <a:ext cx="152400" cy="15240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Text Box 11">
              <a:extLst>
                <a:ext uri="{FF2B5EF4-FFF2-40B4-BE49-F238E27FC236}">
                  <a16:creationId xmlns:a16="http://schemas.microsoft.com/office/drawing/2014/main" id="{3E6E32CC-8D03-C2FF-3527-03AC906D19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8497" y="1766027"/>
              <a:ext cx="30168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9" name="Line 29">
              <a:extLst>
                <a:ext uri="{FF2B5EF4-FFF2-40B4-BE49-F238E27FC236}">
                  <a16:creationId xmlns:a16="http://schemas.microsoft.com/office/drawing/2014/main" id="{F2DE42A9-E092-E8AC-67C6-F5E6CEBAAA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27923" y="2062222"/>
              <a:ext cx="2296796" cy="1938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F8F37A7-09DE-4F4B-3B4D-9FC626E1E4AB}"/>
                </a:ext>
              </a:extLst>
            </p:cNvPr>
            <p:cNvCxnSpPr>
              <a:cxnSpLocks/>
            </p:cNvCxnSpPr>
            <p:nvPr/>
          </p:nvCxnSpPr>
          <p:spPr>
            <a:xfrm>
              <a:off x="6124721" y="1274973"/>
              <a:ext cx="8730" cy="3513924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Isosceles Triangle 70">
              <a:extLst>
                <a:ext uri="{FF2B5EF4-FFF2-40B4-BE49-F238E27FC236}">
                  <a16:creationId xmlns:a16="http://schemas.microsoft.com/office/drawing/2014/main" id="{A185F7BC-5653-516C-1641-99D3476819EA}"/>
                </a:ext>
              </a:extLst>
            </p:cNvPr>
            <p:cNvSpPr/>
            <p:nvPr/>
          </p:nvSpPr>
          <p:spPr>
            <a:xfrm rot="5400000">
              <a:off x="4941303" y="1091616"/>
              <a:ext cx="495300" cy="454820"/>
            </a:xfrm>
            <a:prstGeom prst="triangl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Line 13">
              <a:extLst>
                <a:ext uri="{FF2B5EF4-FFF2-40B4-BE49-F238E27FC236}">
                  <a16:creationId xmlns:a16="http://schemas.microsoft.com/office/drawing/2014/main" id="{0A2DA137-95E5-763D-2ECB-F038A9FDD7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25093" y="1316988"/>
              <a:ext cx="699628" cy="203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13">
              <a:extLst>
                <a:ext uri="{FF2B5EF4-FFF2-40B4-BE49-F238E27FC236}">
                  <a16:creationId xmlns:a16="http://schemas.microsoft.com/office/drawing/2014/main" id="{D20A64EE-52F2-1B84-5C43-775E2245D1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188952" y="1441659"/>
              <a:ext cx="10198" cy="157803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22FEB192-14E1-CB98-E89E-0619B6C329CF}"/>
              </a:ext>
            </a:extLst>
          </p:cNvPr>
          <p:cNvGrpSpPr/>
          <p:nvPr/>
        </p:nvGrpSpPr>
        <p:grpSpPr>
          <a:xfrm flipH="1">
            <a:off x="2903750" y="3492700"/>
            <a:ext cx="356153" cy="228600"/>
            <a:chOff x="5976956" y="1312842"/>
            <a:chExt cx="356153" cy="228600"/>
          </a:xfrm>
        </p:grpSpPr>
        <p:sp>
          <p:nvSpPr>
            <p:cNvPr id="105" name="Isosceles Triangle 104">
              <a:extLst>
                <a:ext uri="{FF2B5EF4-FFF2-40B4-BE49-F238E27FC236}">
                  <a16:creationId xmlns:a16="http://schemas.microsoft.com/office/drawing/2014/main" id="{138538FC-965E-9714-1833-52EE7AB5E04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ADBD8E4B-DF84-0EBA-3019-39351C0F217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926545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Data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6866" y="5390269"/>
            <a:ext cx="47840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66127" y="5245344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6813" y="4167675"/>
            <a:ext cx="6458454" cy="38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798" y="5667140"/>
            <a:ext cx="7124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522214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5955614" y="5325582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4987336" y="5575970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9999" y="5988556"/>
            <a:ext cx="2552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843630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42757" cy="3056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AFE113E-EBF8-C0F6-2D95-A2BF78A6B52E}"/>
              </a:ext>
            </a:extLst>
          </p:cNvPr>
          <p:cNvCxnSpPr>
            <a:cxnSpLocks/>
          </p:cNvCxnSpPr>
          <p:nvPr/>
        </p:nvCxnSpPr>
        <p:spPr>
          <a:xfrm flipV="1">
            <a:off x="2360992" y="3578937"/>
            <a:ext cx="2949503" cy="21459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D77862C-C614-F9CC-99F7-7F2A67F9F3AB}"/>
              </a:ext>
            </a:extLst>
          </p:cNvPr>
          <p:cNvCxnSpPr>
            <a:cxnSpLocks/>
          </p:cNvCxnSpPr>
          <p:nvPr/>
        </p:nvCxnSpPr>
        <p:spPr>
          <a:xfrm>
            <a:off x="5291265" y="3147928"/>
            <a:ext cx="0" cy="441738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6FF4AE-AC92-2921-2461-7E9F307D2A8D}"/>
              </a:ext>
            </a:extLst>
          </p:cNvPr>
          <p:cNvCxnSpPr>
            <a:cxnSpLocks/>
            <a:endCxn id="8" idx="1"/>
          </p:cNvCxnSpPr>
          <p:nvPr/>
        </p:nvCxnSpPr>
        <p:spPr>
          <a:xfrm flipH="1" flipV="1">
            <a:off x="2378614" y="3096941"/>
            <a:ext cx="8199" cy="503455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2"/>
            <a:ext cx="112395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9D6AEE6A-D547-FC50-87F1-7F36984AAF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9830" y="1674494"/>
            <a:ext cx="152400" cy="1524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Text Box 11">
            <a:extLst>
              <a:ext uri="{FF2B5EF4-FFF2-40B4-BE49-F238E27FC236}">
                <a16:creationId xmlns:a16="http://schemas.microsoft.com/office/drawing/2014/main" id="{3E6E32CC-8D03-C2FF-3527-03AC906D1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5297" y="1433416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9" name="Line 29">
            <a:extLst>
              <a:ext uri="{FF2B5EF4-FFF2-40B4-BE49-F238E27FC236}">
                <a16:creationId xmlns:a16="http://schemas.microsoft.com/office/drawing/2014/main" id="{F2DE42A9-E092-E8AC-67C6-F5E6CEBAAA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24723" y="1729611"/>
            <a:ext cx="2296796" cy="193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F8F37A7-09DE-4F4B-3B4D-9FC626E1E4AB}"/>
              </a:ext>
            </a:extLst>
          </p:cNvPr>
          <p:cNvCxnSpPr>
            <a:cxnSpLocks/>
          </p:cNvCxnSpPr>
          <p:nvPr/>
        </p:nvCxnSpPr>
        <p:spPr>
          <a:xfrm>
            <a:off x="6221521" y="942362"/>
            <a:ext cx="8730" cy="351392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A185F7BC-5653-516C-1641-99D3476819EA}"/>
              </a:ext>
            </a:extLst>
          </p:cNvPr>
          <p:cNvSpPr/>
          <p:nvPr/>
        </p:nvSpPr>
        <p:spPr>
          <a:xfrm rot="5400000">
            <a:off x="5038103" y="759005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3" y="984377"/>
            <a:ext cx="699628" cy="2037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" name="Line 13">
            <a:extLst>
              <a:ext uri="{FF2B5EF4-FFF2-40B4-BE49-F238E27FC236}">
                <a16:creationId xmlns:a16="http://schemas.microsoft.com/office/drawing/2014/main" id="{D20A64EE-52F2-1B84-5C43-775E2245D1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5751" y="1109047"/>
            <a:ext cx="6685" cy="1578029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DF98833-C7AF-E89F-CE4C-742683E07B0E}"/>
              </a:ext>
            </a:extLst>
          </p:cNvPr>
          <p:cNvSpPr txBox="1"/>
          <p:nvPr/>
        </p:nvSpPr>
        <p:spPr>
          <a:xfrm>
            <a:off x="3534540" y="1973484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9BEB10-D600-7690-F4AA-B8E422E6C224}"/>
              </a:ext>
            </a:extLst>
          </p:cNvPr>
          <p:cNvSpPr txBox="1"/>
          <p:nvPr/>
        </p:nvSpPr>
        <p:spPr>
          <a:xfrm>
            <a:off x="3059640" y="2311462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6C6A615-1DFE-DD94-742F-CF1FE6BCD702}"/>
              </a:ext>
            </a:extLst>
          </p:cNvPr>
          <p:cNvSpPr txBox="1"/>
          <p:nvPr/>
        </p:nvSpPr>
        <p:spPr>
          <a:xfrm>
            <a:off x="5596589" y="699107"/>
            <a:ext cx="5444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X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098C730-628E-DBFC-AC32-08279E8CDB82}"/>
              </a:ext>
            </a:extLst>
          </p:cNvPr>
          <p:cNvGrpSpPr/>
          <p:nvPr/>
        </p:nvGrpSpPr>
        <p:grpSpPr>
          <a:xfrm flipH="1">
            <a:off x="2903750" y="3492700"/>
            <a:ext cx="356153" cy="228600"/>
            <a:chOff x="5976956" y="1312842"/>
            <a:chExt cx="356153" cy="228600"/>
          </a:xfrm>
        </p:grpSpPr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F3B2D3FF-D1E8-EA2F-028F-90F336CBC2D0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28D8D56-CAED-3968-83CD-AA811D398B1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913832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Data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6866" y="5390269"/>
            <a:ext cx="47840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66127" y="5245344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6813" y="4167675"/>
            <a:ext cx="6458454" cy="38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798" y="5667140"/>
            <a:ext cx="7124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522214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5955614" y="5325582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4987336" y="5575970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9999" y="5988556"/>
            <a:ext cx="2552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843630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42757" cy="3056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AFE113E-EBF8-C0F6-2D95-A2BF78A6B52E}"/>
              </a:ext>
            </a:extLst>
          </p:cNvPr>
          <p:cNvCxnSpPr>
            <a:cxnSpLocks/>
          </p:cNvCxnSpPr>
          <p:nvPr/>
        </p:nvCxnSpPr>
        <p:spPr>
          <a:xfrm flipV="1">
            <a:off x="2360992" y="3578937"/>
            <a:ext cx="2949503" cy="21459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D77862C-C614-F9CC-99F7-7F2A67F9F3AB}"/>
              </a:ext>
            </a:extLst>
          </p:cNvPr>
          <p:cNvCxnSpPr>
            <a:cxnSpLocks/>
          </p:cNvCxnSpPr>
          <p:nvPr/>
        </p:nvCxnSpPr>
        <p:spPr>
          <a:xfrm>
            <a:off x="5291265" y="3147928"/>
            <a:ext cx="0" cy="441738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6FF4AE-AC92-2921-2461-7E9F307D2A8D}"/>
              </a:ext>
            </a:extLst>
          </p:cNvPr>
          <p:cNvCxnSpPr>
            <a:cxnSpLocks/>
            <a:endCxn id="8" idx="1"/>
          </p:cNvCxnSpPr>
          <p:nvPr/>
        </p:nvCxnSpPr>
        <p:spPr>
          <a:xfrm flipH="1" flipV="1">
            <a:off x="2378614" y="3096941"/>
            <a:ext cx="8199" cy="503455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2"/>
            <a:ext cx="1123950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9D6AEE6A-D547-FC50-87F1-7F36984AAF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9830" y="1674494"/>
            <a:ext cx="152400" cy="152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Text Box 11">
            <a:extLst>
              <a:ext uri="{FF2B5EF4-FFF2-40B4-BE49-F238E27FC236}">
                <a16:creationId xmlns:a16="http://schemas.microsoft.com/office/drawing/2014/main" id="{3E6E32CC-8D03-C2FF-3527-03AC906D1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5297" y="1433416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9" name="Line 29">
            <a:extLst>
              <a:ext uri="{FF2B5EF4-FFF2-40B4-BE49-F238E27FC236}">
                <a16:creationId xmlns:a16="http://schemas.microsoft.com/office/drawing/2014/main" id="{F2DE42A9-E092-E8AC-67C6-F5E6CEBAAA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24723" y="1729611"/>
            <a:ext cx="2296796" cy="19387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F8F37A7-09DE-4F4B-3B4D-9FC626E1E4AB}"/>
              </a:ext>
            </a:extLst>
          </p:cNvPr>
          <p:cNvCxnSpPr>
            <a:cxnSpLocks/>
          </p:cNvCxnSpPr>
          <p:nvPr/>
        </p:nvCxnSpPr>
        <p:spPr>
          <a:xfrm>
            <a:off x="6221521" y="942362"/>
            <a:ext cx="8730" cy="351392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A185F7BC-5653-516C-1641-99D3476819EA}"/>
              </a:ext>
            </a:extLst>
          </p:cNvPr>
          <p:cNvSpPr/>
          <p:nvPr/>
        </p:nvSpPr>
        <p:spPr>
          <a:xfrm rot="5400000">
            <a:off x="5038103" y="759005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3" y="984377"/>
            <a:ext cx="699628" cy="2037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" name="Line 13">
            <a:extLst>
              <a:ext uri="{FF2B5EF4-FFF2-40B4-BE49-F238E27FC236}">
                <a16:creationId xmlns:a16="http://schemas.microsoft.com/office/drawing/2014/main" id="{D20A64EE-52F2-1B84-5C43-775E2245D1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5751" y="1109047"/>
            <a:ext cx="6685" cy="157802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DF98833-C7AF-E89F-CE4C-742683E07B0E}"/>
              </a:ext>
            </a:extLst>
          </p:cNvPr>
          <p:cNvSpPr txBox="1"/>
          <p:nvPr/>
        </p:nvSpPr>
        <p:spPr>
          <a:xfrm>
            <a:off x="3510220" y="1973484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9BEB10-D600-7690-F4AA-B8E422E6C224}"/>
              </a:ext>
            </a:extLst>
          </p:cNvPr>
          <p:cNvSpPr txBox="1"/>
          <p:nvPr/>
        </p:nvSpPr>
        <p:spPr>
          <a:xfrm>
            <a:off x="3059640" y="2311462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7E7F1A6-BFF3-9E93-A87E-CFBAF80543F0}"/>
              </a:ext>
            </a:extLst>
          </p:cNvPr>
          <p:cNvGrpSpPr/>
          <p:nvPr/>
        </p:nvGrpSpPr>
        <p:grpSpPr>
          <a:xfrm flipH="1">
            <a:off x="2903750" y="3492700"/>
            <a:ext cx="356153" cy="228600"/>
            <a:chOff x="5976956" y="1312842"/>
            <a:chExt cx="356153" cy="228600"/>
          </a:xfrm>
        </p:grpSpPr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14F27712-A899-0942-1F68-C1CC14973701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E539F50-7112-6364-4392-41073CD318BE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4659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Execute a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991600" cy="2362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.text</a:t>
            </a:r>
          </a:p>
          <a:p>
            <a:pPr marL="0" indent="0">
              <a:buNone/>
            </a:pP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I1:	sub r1 </a:t>
            </a:r>
            <a:r>
              <a:rPr lang="en-US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assume it’s @ pc= 0x2 </a:t>
            </a:r>
            <a:endParaRPr lang="en-US" sz="3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I2:	</a:t>
            </a:r>
            <a:r>
              <a:rPr lang="en-US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</a:t>
            </a: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0x10</a:t>
            </a:r>
          </a:p>
          <a:p>
            <a:pPr marL="0" indent="0">
              <a:buNone/>
            </a:pP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I3:	load r2 (r1)</a:t>
            </a:r>
          </a:p>
          <a:p>
            <a:pPr marL="0" indent="0">
              <a:buNone/>
            </a:pP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I4:	store r0 (r1)</a:t>
            </a:r>
          </a:p>
          <a:p>
            <a:pPr marL="0" indent="0">
              <a:buNone/>
            </a:pP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I5:  </a:t>
            </a:r>
            <a:r>
              <a:rPr lang="en-US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bnz</a:t>
            </a: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I4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743200"/>
            <a:ext cx="8467446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Load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0x2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 fetch I1</a:t>
            </a:r>
          </a:p>
          <a:p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Load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0x3</a:t>
            </a:r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  fetch I2</a:t>
            </a:r>
          </a:p>
          <a:p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Load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0x4</a:t>
            </a:r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  fetch I3</a:t>
            </a:r>
          </a:p>
          <a:p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Load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0x10</a:t>
            </a:r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  read mem[0x10]</a:t>
            </a:r>
          </a:p>
          <a:p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Load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0x5</a:t>
            </a:r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  fetch I4</a:t>
            </a:r>
          </a:p>
          <a:p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Store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0x10, 0x1 </a:t>
            </a:r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 store mem[0x10]  (assumes r0 = 0x1)</a:t>
            </a:r>
          </a:p>
          <a:p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Load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0x5</a:t>
            </a:r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  fetch I4</a:t>
            </a:r>
          </a:p>
          <a:p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Load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0x5</a:t>
            </a:r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  fetch I4</a:t>
            </a:r>
          </a:p>
          <a:p>
            <a:r>
              <a:rPr lang="en-US" sz="2800" b="1" dirty="0">
                <a:solidFill>
                  <a:srgbClr val="C00000"/>
                </a:solidFill>
                <a:sym typeface="Wingdings" panose="05000000000000000000" pitchFamily="2" charset="2"/>
              </a:rPr>
              <a:t>…</a:t>
            </a:r>
          </a:p>
          <a:p>
            <a:endParaRPr lang="en-US" sz="2800" b="1" dirty="0">
              <a:solidFill>
                <a:srgbClr val="C00000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13537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Load 0x2 </a:t>
            </a:r>
            <a:r>
              <a:rPr lang="en-US" sz="3600" b="1" dirty="0">
                <a:sym typeface="Wingdings" panose="05000000000000000000" pitchFamily="2" charset="2"/>
              </a:rPr>
              <a:t> fetch I1 / Cycle Starts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6866" y="5390269"/>
            <a:ext cx="47840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66127" y="5245344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6813" y="4167675"/>
            <a:ext cx="6458454" cy="38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798" y="5667140"/>
            <a:ext cx="7124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522214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5955614" y="5325582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4987336" y="5575970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9999" y="5988556"/>
            <a:ext cx="2552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843630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42757" cy="3056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AFE113E-EBF8-C0F6-2D95-A2BF78A6B52E}"/>
              </a:ext>
            </a:extLst>
          </p:cNvPr>
          <p:cNvCxnSpPr>
            <a:cxnSpLocks/>
          </p:cNvCxnSpPr>
          <p:nvPr/>
        </p:nvCxnSpPr>
        <p:spPr>
          <a:xfrm flipV="1">
            <a:off x="2360992" y="3578937"/>
            <a:ext cx="2949503" cy="21459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D77862C-C614-F9CC-99F7-7F2A67F9F3AB}"/>
              </a:ext>
            </a:extLst>
          </p:cNvPr>
          <p:cNvCxnSpPr>
            <a:cxnSpLocks/>
          </p:cNvCxnSpPr>
          <p:nvPr/>
        </p:nvCxnSpPr>
        <p:spPr>
          <a:xfrm>
            <a:off x="5291265" y="3147928"/>
            <a:ext cx="0" cy="441738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6FF4AE-AC92-2921-2461-7E9F307D2A8D}"/>
              </a:ext>
            </a:extLst>
          </p:cNvPr>
          <p:cNvCxnSpPr>
            <a:cxnSpLocks/>
            <a:endCxn id="8" idx="1"/>
          </p:cNvCxnSpPr>
          <p:nvPr/>
        </p:nvCxnSpPr>
        <p:spPr>
          <a:xfrm flipH="1" flipV="1">
            <a:off x="2378614" y="3096941"/>
            <a:ext cx="8199" cy="503455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2"/>
            <a:ext cx="11239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9D6AEE6A-D547-FC50-87F1-7F36984AAF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9830" y="1674494"/>
            <a:ext cx="152400" cy="152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Text Box 11">
            <a:extLst>
              <a:ext uri="{FF2B5EF4-FFF2-40B4-BE49-F238E27FC236}">
                <a16:creationId xmlns:a16="http://schemas.microsoft.com/office/drawing/2014/main" id="{3E6E32CC-8D03-C2FF-3527-03AC906D1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5297" y="1433416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9" name="Line 29">
            <a:extLst>
              <a:ext uri="{FF2B5EF4-FFF2-40B4-BE49-F238E27FC236}">
                <a16:creationId xmlns:a16="http://schemas.microsoft.com/office/drawing/2014/main" id="{F2DE42A9-E092-E8AC-67C6-F5E6CEBAAA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24723" y="1729611"/>
            <a:ext cx="2296796" cy="19387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F8F37A7-09DE-4F4B-3B4D-9FC626E1E4AB}"/>
              </a:ext>
            </a:extLst>
          </p:cNvPr>
          <p:cNvCxnSpPr>
            <a:cxnSpLocks/>
          </p:cNvCxnSpPr>
          <p:nvPr/>
        </p:nvCxnSpPr>
        <p:spPr>
          <a:xfrm>
            <a:off x="6221521" y="942362"/>
            <a:ext cx="8730" cy="351392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A185F7BC-5653-516C-1641-99D3476819EA}"/>
              </a:ext>
            </a:extLst>
          </p:cNvPr>
          <p:cNvSpPr/>
          <p:nvPr/>
        </p:nvSpPr>
        <p:spPr>
          <a:xfrm rot="5400000">
            <a:off x="5038103" y="759005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3" y="984377"/>
            <a:ext cx="699628" cy="20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" name="Line 13">
            <a:extLst>
              <a:ext uri="{FF2B5EF4-FFF2-40B4-BE49-F238E27FC236}">
                <a16:creationId xmlns:a16="http://schemas.microsoft.com/office/drawing/2014/main" id="{D20A64EE-52F2-1B84-5C43-775E2245D1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5751" y="1109047"/>
            <a:ext cx="6685" cy="157802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DF98833-C7AF-E89F-CE4C-742683E07B0E}"/>
              </a:ext>
            </a:extLst>
          </p:cNvPr>
          <p:cNvSpPr txBox="1"/>
          <p:nvPr/>
        </p:nvSpPr>
        <p:spPr>
          <a:xfrm>
            <a:off x="3537602" y="1979332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9BEB10-D600-7690-F4AA-B8E422E6C224}"/>
              </a:ext>
            </a:extLst>
          </p:cNvPr>
          <p:cNvSpPr txBox="1"/>
          <p:nvPr/>
        </p:nvSpPr>
        <p:spPr>
          <a:xfrm>
            <a:off x="3014565" y="2307178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80927C2-073F-B224-C26C-8FF500917AF3}"/>
              </a:ext>
            </a:extLst>
          </p:cNvPr>
          <p:cNvGrpSpPr/>
          <p:nvPr/>
        </p:nvGrpSpPr>
        <p:grpSpPr>
          <a:xfrm>
            <a:off x="-311526" y="5713452"/>
            <a:ext cx="9455526" cy="1020147"/>
            <a:chOff x="-315127" y="5149283"/>
            <a:chExt cx="9455526" cy="1669309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1175FE0-BE17-BB47-4A64-7B54F94EBF51}"/>
                </a:ext>
              </a:extLst>
            </p:cNvPr>
            <p:cNvSpPr/>
            <p:nvPr/>
          </p:nvSpPr>
          <p:spPr>
            <a:xfrm>
              <a:off x="2057400" y="5904191"/>
              <a:ext cx="228600" cy="91440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Connector: Elbow 30">
              <a:extLst>
                <a:ext uri="{FF2B5EF4-FFF2-40B4-BE49-F238E27FC236}">
                  <a16:creationId xmlns:a16="http://schemas.microsoft.com/office/drawing/2014/main" id="{162949FA-B6A5-FC29-80B5-1FB614869C5A}"/>
                </a:ext>
              </a:extLst>
            </p:cNvPr>
            <p:cNvCxnSpPr>
              <a:cxnSpLocks/>
            </p:cNvCxnSpPr>
            <p:nvPr/>
          </p:nvCxnSpPr>
          <p:spPr>
            <a:xfrm>
              <a:off x="2057401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DB64A918-FCB4-81A2-AC41-99A671D0A0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5999" y="5975756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DB818DC4-7D23-47D0-2838-62BA0F3485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401" y="5981831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4FD030F-C9BF-1B7D-D0C1-5F33001B320B}"/>
                </a:ext>
              </a:extLst>
            </p:cNvPr>
            <p:cNvSpPr txBox="1"/>
            <p:nvPr/>
          </p:nvSpPr>
          <p:spPr>
            <a:xfrm rot="20886811">
              <a:off x="2059566" y="5149283"/>
              <a:ext cx="14477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We are here</a:t>
              </a:r>
            </a:p>
          </p:txBody>
        </p: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0FB53DE8-19D0-D5AC-43FF-2B0C93DFDA6A}"/>
                </a:ext>
              </a:extLst>
            </p:cNvPr>
            <p:cNvCxnSpPr>
              <a:cxnSpLocks/>
            </p:cNvCxnSpPr>
            <p:nvPr/>
          </p:nvCxnSpPr>
          <p:spPr>
            <a:xfrm>
              <a:off x="-315127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or: Elbow 54">
              <a:extLst>
                <a:ext uri="{FF2B5EF4-FFF2-40B4-BE49-F238E27FC236}">
                  <a16:creationId xmlns:a16="http://schemas.microsoft.com/office/drawing/2014/main" id="{BAB780A8-985C-3F93-9BFE-21C5744B287D}"/>
                </a:ext>
              </a:extLst>
            </p:cNvPr>
            <p:cNvCxnSpPr>
              <a:cxnSpLocks/>
            </p:cNvCxnSpPr>
            <p:nvPr/>
          </p:nvCxnSpPr>
          <p:spPr>
            <a:xfrm>
              <a:off x="4402068" y="5997908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511C7724-A458-8631-5491-C594938AE8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60666" y="5979683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ctor: Elbow 83">
              <a:extLst>
                <a:ext uri="{FF2B5EF4-FFF2-40B4-BE49-F238E27FC236}">
                  <a16:creationId xmlns:a16="http://schemas.microsoft.com/office/drawing/2014/main" id="{E0E9FD2F-A3B4-24F8-8FF8-F138735D5F28}"/>
                </a:ext>
              </a:extLst>
            </p:cNvPr>
            <p:cNvCxnSpPr>
              <a:cxnSpLocks/>
            </p:cNvCxnSpPr>
            <p:nvPr/>
          </p:nvCxnSpPr>
          <p:spPr>
            <a:xfrm>
              <a:off x="6781801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8579A5BF-56BB-E2B3-8CAA-AC1F6AA45C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40399" y="5975756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04BED812-D96E-6029-D49E-9B54DEADF17A}"/>
              </a:ext>
            </a:extLst>
          </p:cNvPr>
          <p:cNvGrpSpPr/>
          <p:nvPr/>
        </p:nvGrpSpPr>
        <p:grpSpPr>
          <a:xfrm flipH="1">
            <a:off x="2903750" y="3492700"/>
            <a:ext cx="356153" cy="228600"/>
            <a:chOff x="5976956" y="1312842"/>
            <a:chExt cx="356153" cy="228600"/>
          </a:xfrm>
        </p:grpSpPr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DD21FEF4-5F32-086B-02E6-8813F67C066F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D0B800BE-0CC0-E021-5558-24E8C6DCADEB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B1234219-3F66-2492-0F25-F04358186A9A}"/>
              </a:ext>
            </a:extLst>
          </p:cNvPr>
          <p:cNvSpPr txBox="1"/>
          <p:nvPr/>
        </p:nvSpPr>
        <p:spPr>
          <a:xfrm>
            <a:off x="5128381" y="2768588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B65D322-C7FF-3ABD-7EA3-23441753CDD9}"/>
              </a:ext>
            </a:extLst>
          </p:cNvPr>
          <p:cNvSpPr txBox="1"/>
          <p:nvPr/>
        </p:nvSpPr>
        <p:spPr>
          <a:xfrm>
            <a:off x="7168542" y="4911494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B96CA3A-BB7A-ADCC-03CD-47912268AEA4}"/>
              </a:ext>
            </a:extLst>
          </p:cNvPr>
          <p:cNvSpPr txBox="1"/>
          <p:nvPr/>
        </p:nvSpPr>
        <p:spPr>
          <a:xfrm>
            <a:off x="5248153" y="1252974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6692C30-750B-0129-8D6D-04372F796D4D}"/>
              </a:ext>
            </a:extLst>
          </p:cNvPr>
          <p:cNvSpPr txBox="1"/>
          <p:nvPr/>
        </p:nvSpPr>
        <p:spPr>
          <a:xfrm>
            <a:off x="6908584" y="5429881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BD78BD3-D3A9-A8B0-B980-763D3BA2921F}"/>
              </a:ext>
            </a:extLst>
          </p:cNvPr>
          <p:cNvSpPr txBox="1"/>
          <p:nvPr/>
        </p:nvSpPr>
        <p:spPr>
          <a:xfrm>
            <a:off x="7308319" y="5703512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38F59DB-F9C7-3AA7-2E5C-9BFF073D59CD}"/>
              </a:ext>
            </a:extLst>
          </p:cNvPr>
          <p:cNvSpPr txBox="1"/>
          <p:nvPr/>
        </p:nvSpPr>
        <p:spPr>
          <a:xfrm>
            <a:off x="2026707" y="2714703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89487A7-87E4-BE66-12ED-2BE92C6A86A2}"/>
              </a:ext>
            </a:extLst>
          </p:cNvPr>
          <p:cNvSpPr txBox="1"/>
          <p:nvPr/>
        </p:nvSpPr>
        <p:spPr>
          <a:xfrm>
            <a:off x="6224438" y="1627062"/>
            <a:ext cx="3063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?????  -- not ready yet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F3C6AB51-EE50-47CF-4CA8-451A09C827E6}"/>
              </a:ext>
            </a:extLst>
          </p:cNvPr>
          <p:cNvSpPr txBox="1"/>
          <p:nvPr/>
        </p:nvSpPr>
        <p:spPr>
          <a:xfrm>
            <a:off x="3293545" y="3995366"/>
            <a:ext cx="908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0x02</a:t>
            </a:r>
          </a:p>
        </p:txBody>
      </p:sp>
    </p:spTree>
    <p:extLst>
      <p:ext uri="{BB962C8B-B14F-4D97-AF65-F5344CB8AC3E}">
        <p14:creationId xmlns:p14="http://schemas.microsoft.com/office/powerpoint/2010/main" val="161163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Load 0x2 </a:t>
            </a:r>
            <a:r>
              <a:rPr lang="en-US" sz="3600" b="1" dirty="0">
                <a:sym typeface="Wingdings" panose="05000000000000000000" pitchFamily="2" charset="2"/>
              </a:rPr>
              <a:t> fetch I1 / Cycle ends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6866" y="5390269"/>
            <a:ext cx="47840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66127" y="5245344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6813" y="4167675"/>
            <a:ext cx="6458454" cy="38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798" y="5667140"/>
            <a:ext cx="7124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522214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5955614" y="5325582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4987336" y="5575970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9999" y="5988556"/>
            <a:ext cx="2552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843630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42757" cy="3056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AFE113E-EBF8-C0F6-2D95-A2BF78A6B52E}"/>
              </a:ext>
            </a:extLst>
          </p:cNvPr>
          <p:cNvCxnSpPr>
            <a:cxnSpLocks/>
          </p:cNvCxnSpPr>
          <p:nvPr/>
        </p:nvCxnSpPr>
        <p:spPr>
          <a:xfrm flipV="1">
            <a:off x="2360992" y="3578937"/>
            <a:ext cx="2949503" cy="21459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D77862C-C614-F9CC-99F7-7F2A67F9F3AB}"/>
              </a:ext>
            </a:extLst>
          </p:cNvPr>
          <p:cNvCxnSpPr>
            <a:cxnSpLocks/>
          </p:cNvCxnSpPr>
          <p:nvPr/>
        </p:nvCxnSpPr>
        <p:spPr>
          <a:xfrm>
            <a:off x="5291265" y="3147928"/>
            <a:ext cx="0" cy="441738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6FF4AE-AC92-2921-2461-7E9F307D2A8D}"/>
              </a:ext>
            </a:extLst>
          </p:cNvPr>
          <p:cNvCxnSpPr>
            <a:cxnSpLocks/>
            <a:endCxn id="8" idx="1"/>
          </p:cNvCxnSpPr>
          <p:nvPr/>
        </p:nvCxnSpPr>
        <p:spPr>
          <a:xfrm flipH="1" flipV="1">
            <a:off x="2378614" y="3096941"/>
            <a:ext cx="8199" cy="503455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2"/>
            <a:ext cx="11239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9D6AEE6A-D547-FC50-87F1-7F36984AAF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9830" y="1674494"/>
            <a:ext cx="152400" cy="152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Text Box 11">
            <a:extLst>
              <a:ext uri="{FF2B5EF4-FFF2-40B4-BE49-F238E27FC236}">
                <a16:creationId xmlns:a16="http://schemas.microsoft.com/office/drawing/2014/main" id="{3E6E32CC-8D03-C2FF-3527-03AC906D1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5297" y="1433416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9" name="Line 29">
            <a:extLst>
              <a:ext uri="{FF2B5EF4-FFF2-40B4-BE49-F238E27FC236}">
                <a16:creationId xmlns:a16="http://schemas.microsoft.com/office/drawing/2014/main" id="{F2DE42A9-E092-E8AC-67C6-F5E6CEBAAA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24723" y="1729611"/>
            <a:ext cx="2296796" cy="193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F8F37A7-09DE-4F4B-3B4D-9FC626E1E4AB}"/>
              </a:ext>
            </a:extLst>
          </p:cNvPr>
          <p:cNvCxnSpPr>
            <a:cxnSpLocks/>
          </p:cNvCxnSpPr>
          <p:nvPr/>
        </p:nvCxnSpPr>
        <p:spPr>
          <a:xfrm>
            <a:off x="6221521" y="942362"/>
            <a:ext cx="8730" cy="351392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A185F7BC-5653-516C-1641-99D3476819EA}"/>
              </a:ext>
            </a:extLst>
          </p:cNvPr>
          <p:cNvSpPr/>
          <p:nvPr/>
        </p:nvSpPr>
        <p:spPr>
          <a:xfrm rot="5400000">
            <a:off x="5038103" y="759005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3" y="984377"/>
            <a:ext cx="699628" cy="20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" name="Line 13">
            <a:extLst>
              <a:ext uri="{FF2B5EF4-FFF2-40B4-BE49-F238E27FC236}">
                <a16:creationId xmlns:a16="http://schemas.microsoft.com/office/drawing/2014/main" id="{D20A64EE-52F2-1B84-5C43-775E2245D1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5751" y="1109047"/>
            <a:ext cx="6685" cy="157802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DF98833-C7AF-E89F-CE4C-742683E07B0E}"/>
              </a:ext>
            </a:extLst>
          </p:cNvPr>
          <p:cNvSpPr txBox="1"/>
          <p:nvPr/>
        </p:nvSpPr>
        <p:spPr>
          <a:xfrm>
            <a:off x="3537602" y="1979332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9BEB10-D600-7690-F4AA-B8E422E6C224}"/>
              </a:ext>
            </a:extLst>
          </p:cNvPr>
          <p:cNvSpPr txBox="1"/>
          <p:nvPr/>
        </p:nvSpPr>
        <p:spPr>
          <a:xfrm>
            <a:off x="3014565" y="2307178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80927C2-073F-B224-C26C-8FF500917AF3}"/>
              </a:ext>
            </a:extLst>
          </p:cNvPr>
          <p:cNvGrpSpPr/>
          <p:nvPr/>
        </p:nvGrpSpPr>
        <p:grpSpPr>
          <a:xfrm>
            <a:off x="-311526" y="5885041"/>
            <a:ext cx="9455526" cy="848559"/>
            <a:chOff x="-315127" y="5430060"/>
            <a:chExt cx="9455526" cy="1388532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1175FE0-BE17-BB47-4A64-7B54F94EBF51}"/>
                </a:ext>
              </a:extLst>
            </p:cNvPr>
            <p:cNvSpPr/>
            <p:nvPr/>
          </p:nvSpPr>
          <p:spPr>
            <a:xfrm>
              <a:off x="2057400" y="5904191"/>
              <a:ext cx="2256502" cy="91440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Connector: Elbow 30">
              <a:extLst>
                <a:ext uri="{FF2B5EF4-FFF2-40B4-BE49-F238E27FC236}">
                  <a16:creationId xmlns:a16="http://schemas.microsoft.com/office/drawing/2014/main" id="{162949FA-B6A5-FC29-80B5-1FB614869C5A}"/>
                </a:ext>
              </a:extLst>
            </p:cNvPr>
            <p:cNvCxnSpPr>
              <a:cxnSpLocks/>
            </p:cNvCxnSpPr>
            <p:nvPr/>
          </p:nvCxnSpPr>
          <p:spPr>
            <a:xfrm>
              <a:off x="2057401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DB64A918-FCB4-81A2-AC41-99A671D0A0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5999" y="5975756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DB818DC4-7D23-47D0-2838-62BA0F3485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401" y="5981831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4FD030F-C9BF-1B7D-D0C1-5F33001B320B}"/>
                </a:ext>
              </a:extLst>
            </p:cNvPr>
            <p:cNvSpPr txBox="1"/>
            <p:nvPr/>
          </p:nvSpPr>
          <p:spPr>
            <a:xfrm rot="20886811">
              <a:off x="4002895" y="5430060"/>
              <a:ext cx="14477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We are here</a:t>
              </a:r>
            </a:p>
          </p:txBody>
        </p: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0FB53DE8-19D0-D5AC-43FF-2B0C93DFDA6A}"/>
                </a:ext>
              </a:extLst>
            </p:cNvPr>
            <p:cNvCxnSpPr>
              <a:cxnSpLocks/>
            </p:cNvCxnSpPr>
            <p:nvPr/>
          </p:nvCxnSpPr>
          <p:spPr>
            <a:xfrm>
              <a:off x="-315127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or: Elbow 54">
              <a:extLst>
                <a:ext uri="{FF2B5EF4-FFF2-40B4-BE49-F238E27FC236}">
                  <a16:creationId xmlns:a16="http://schemas.microsoft.com/office/drawing/2014/main" id="{BAB780A8-985C-3F93-9BFE-21C5744B287D}"/>
                </a:ext>
              </a:extLst>
            </p:cNvPr>
            <p:cNvCxnSpPr>
              <a:cxnSpLocks/>
            </p:cNvCxnSpPr>
            <p:nvPr/>
          </p:nvCxnSpPr>
          <p:spPr>
            <a:xfrm>
              <a:off x="4402068" y="5997908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511C7724-A458-8631-5491-C594938AE8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60666" y="5979683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ctor: Elbow 83">
              <a:extLst>
                <a:ext uri="{FF2B5EF4-FFF2-40B4-BE49-F238E27FC236}">
                  <a16:creationId xmlns:a16="http://schemas.microsoft.com/office/drawing/2014/main" id="{E0E9FD2F-A3B4-24F8-8FF8-F138735D5F28}"/>
                </a:ext>
              </a:extLst>
            </p:cNvPr>
            <p:cNvCxnSpPr>
              <a:cxnSpLocks/>
            </p:cNvCxnSpPr>
            <p:nvPr/>
          </p:nvCxnSpPr>
          <p:spPr>
            <a:xfrm>
              <a:off x="6781801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8579A5BF-56BB-E2B3-8CAA-AC1F6AA45C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40399" y="5975756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04BED812-D96E-6029-D49E-9B54DEADF17A}"/>
              </a:ext>
            </a:extLst>
          </p:cNvPr>
          <p:cNvGrpSpPr/>
          <p:nvPr/>
        </p:nvGrpSpPr>
        <p:grpSpPr>
          <a:xfrm flipH="1">
            <a:off x="2903750" y="3492700"/>
            <a:ext cx="356153" cy="228600"/>
            <a:chOff x="5976956" y="1312842"/>
            <a:chExt cx="356153" cy="228600"/>
          </a:xfrm>
        </p:grpSpPr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DD21FEF4-5F32-086B-02E6-8813F67C066F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D0B800BE-0CC0-E021-5558-24E8C6DCADEB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B1234219-3F66-2492-0F25-F04358186A9A}"/>
              </a:ext>
            </a:extLst>
          </p:cNvPr>
          <p:cNvSpPr txBox="1"/>
          <p:nvPr/>
        </p:nvSpPr>
        <p:spPr>
          <a:xfrm>
            <a:off x="5128381" y="2768588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B65D322-C7FF-3ABD-7EA3-23441753CDD9}"/>
              </a:ext>
            </a:extLst>
          </p:cNvPr>
          <p:cNvSpPr txBox="1"/>
          <p:nvPr/>
        </p:nvSpPr>
        <p:spPr>
          <a:xfrm>
            <a:off x="7340878" y="5031164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B96CA3A-BB7A-ADCC-03CD-47912268AEA4}"/>
              </a:ext>
            </a:extLst>
          </p:cNvPr>
          <p:cNvSpPr txBox="1"/>
          <p:nvPr/>
        </p:nvSpPr>
        <p:spPr>
          <a:xfrm>
            <a:off x="5248153" y="1252974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6692C30-750B-0129-8D6D-04372F796D4D}"/>
              </a:ext>
            </a:extLst>
          </p:cNvPr>
          <p:cNvSpPr txBox="1"/>
          <p:nvPr/>
        </p:nvSpPr>
        <p:spPr>
          <a:xfrm>
            <a:off x="6908584" y="5429881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BD78BD3-D3A9-A8B0-B980-763D3BA2921F}"/>
              </a:ext>
            </a:extLst>
          </p:cNvPr>
          <p:cNvSpPr txBox="1"/>
          <p:nvPr/>
        </p:nvSpPr>
        <p:spPr>
          <a:xfrm>
            <a:off x="7308319" y="5703512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38F59DB-F9C7-3AA7-2E5C-9BFF073D59CD}"/>
              </a:ext>
            </a:extLst>
          </p:cNvPr>
          <p:cNvSpPr txBox="1"/>
          <p:nvPr/>
        </p:nvSpPr>
        <p:spPr>
          <a:xfrm>
            <a:off x="2026707" y="2714703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89487A7-87E4-BE66-12ED-2BE92C6A86A2}"/>
              </a:ext>
            </a:extLst>
          </p:cNvPr>
          <p:cNvSpPr txBox="1"/>
          <p:nvPr/>
        </p:nvSpPr>
        <p:spPr>
          <a:xfrm>
            <a:off x="6224438" y="1627062"/>
            <a:ext cx="3063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0x56 = Sub R1 </a:t>
            </a:r>
            <a:r>
              <a:rPr lang="en-US" sz="2400" b="1" dirty="0" err="1">
                <a:solidFill>
                  <a:srgbClr val="C00000"/>
                </a:solidFill>
              </a:rPr>
              <a:t>R1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F3C6AB51-EE50-47CF-4CA8-451A09C827E6}"/>
              </a:ext>
            </a:extLst>
          </p:cNvPr>
          <p:cNvSpPr txBox="1"/>
          <p:nvPr/>
        </p:nvSpPr>
        <p:spPr>
          <a:xfrm>
            <a:off x="3293545" y="3995366"/>
            <a:ext cx="908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0x02</a:t>
            </a:r>
          </a:p>
        </p:txBody>
      </p:sp>
    </p:spTree>
    <p:extLst>
      <p:ext uri="{BB962C8B-B14F-4D97-AF65-F5344CB8AC3E}">
        <p14:creationId xmlns:p14="http://schemas.microsoft.com/office/powerpoint/2010/main" val="3820634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E768D-90D0-A4C8-8E93-91D91EC65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Read from 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29EC6-6274-C037-97C3-F6D770DCF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648199"/>
            <a:ext cx="9144000" cy="2959107"/>
          </a:xfrm>
        </p:spPr>
        <p:txBody>
          <a:bodyPr>
            <a:normAutofit/>
          </a:bodyPr>
          <a:lstStyle/>
          <a:p>
            <a:r>
              <a:rPr lang="en-US" sz="2400" dirty="0"/>
              <a:t>Read from address 0x10 --- CPU executes: 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SUB R1 </a:t>
            </a:r>
            <a:r>
              <a:rPr lang="en-US" sz="2400" b="1" dirty="0" err="1">
                <a:solidFill>
                  <a:srgbClr val="C00000"/>
                </a:solidFill>
              </a:rPr>
              <a:t>R1</a:t>
            </a:r>
            <a:r>
              <a:rPr lang="en-US" sz="2400" b="1" dirty="0"/>
              <a:t> </a:t>
            </a:r>
            <a:r>
              <a:rPr lang="en-US" sz="2400" dirty="0"/>
              <a:t># R2 = 0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ORI 0x10 </a:t>
            </a:r>
            <a:r>
              <a:rPr lang="en-US" sz="2400" dirty="0"/>
              <a:t># R1 = 0x10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LOAD R2 (R1)</a:t>
            </a:r>
          </a:p>
          <a:p>
            <a:pPr lvl="1"/>
            <a:r>
              <a:rPr lang="en-US" sz="2000" dirty="0"/>
              <a:t>Read from Mem[0x10]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7E3319-7DF2-8AEF-99FD-76CE3451A3C1}"/>
              </a:ext>
            </a:extLst>
          </p:cNvPr>
          <p:cNvSpPr/>
          <p:nvPr/>
        </p:nvSpPr>
        <p:spPr>
          <a:xfrm>
            <a:off x="685800" y="604615"/>
            <a:ext cx="2971800" cy="2590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CPU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A4E533-C979-B8C7-0652-88DA667E0F25}"/>
              </a:ext>
            </a:extLst>
          </p:cNvPr>
          <p:cNvSpPr/>
          <p:nvPr/>
        </p:nvSpPr>
        <p:spPr>
          <a:xfrm>
            <a:off x="1981200" y="757014"/>
            <a:ext cx="1524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396AA9-5974-3CF4-CC81-9ED28578213F}"/>
              </a:ext>
            </a:extLst>
          </p:cNvPr>
          <p:cNvSpPr/>
          <p:nvPr/>
        </p:nvSpPr>
        <p:spPr>
          <a:xfrm>
            <a:off x="1981200" y="1366614"/>
            <a:ext cx="1524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___</a:t>
            </a:r>
            <a:endParaRPr lang="en-US" sz="28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2AEACD-1540-3A5D-3538-3ADEC2E06B08}"/>
              </a:ext>
            </a:extLst>
          </p:cNvPr>
          <p:cNvSpPr/>
          <p:nvPr/>
        </p:nvSpPr>
        <p:spPr>
          <a:xfrm>
            <a:off x="1981200" y="1973925"/>
            <a:ext cx="1524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0x10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52AAC4-5173-58DA-80B4-13C354F39D45}"/>
              </a:ext>
            </a:extLst>
          </p:cNvPr>
          <p:cNvSpPr/>
          <p:nvPr/>
        </p:nvSpPr>
        <p:spPr>
          <a:xfrm>
            <a:off x="1981200" y="2585814"/>
            <a:ext cx="1524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6C658-D721-DD83-6110-C0990E6019B4}"/>
              </a:ext>
            </a:extLst>
          </p:cNvPr>
          <p:cNvSpPr txBox="1"/>
          <p:nvPr/>
        </p:nvSpPr>
        <p:spPr>
          <a:xfrm>
            <a:off x="1418225" y="738884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C30B03-F840-A41A-73C6-41E5927BDF49}"/>
              </a:ext>
            </a:extLst>
          </p:cNvPr>
          <p:cNvSpPr txBox="1"/>
          <p:nvPr/>
        </p:nvSpPr>
        <p:spPr>
          <a:xfrm>
            <a:off x="1432615" y="1364325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F01D7C-6EAA-41B9-0E1E-43A7F0023D01}"/>
              </a:ext>
            </a:extLst>
          </p:cNvPr>
          <p:cNvSpPr txBox="1"/>
          <p:nvPr/>
        </p:nvSpPr>
        <p:spPr>
          <a:xfrm>
            <a:off x="1432380" y="1961456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36DA0E-60BE-635E-5A14-A92EC0729E1E}"/>
              </a:ext>
            </a:extLst>
          </p:cNvPr>
          <p:cNvSpPr txBox="1"/>
          <p:nvPr/>
        </p:nvSpPr>
        <p:spPr>
          <a:xfrm>
            <a:off x="1447800" y="2546118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991EAC-032C-DCFD-BCD9-98D5613FA95A}"/>
              </a:ext>
            </a:extLst>
          </p:cNvPr>
          <p:cNvSpPr/>
          <p:nvPr/>
        </p:nvSpPr>
        <p:spPr>
          <a:xfrm>
            <a:off x="5029200" y="666056"/>
            <a:ext cx="3581400" cy="2590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MEM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8F93AEB-E683-1A0F-7E06-621155756780}"/>
              </a:ext>
            </a:extLst>
          </p:cNvPr>
          <p:cNvSpPr/>
          <p:nvPr/>
        </p:nvSpPr>
        <p:spPr>
          <a:xfrm>
            <a:off x="6934200" y="818455"/>
            <a:ext cx="1524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AD382B5-39A7-0F13-899C-E621419360B1}"/>
              </a:ext>
            </a:extLst>
          </p:cNvPr>
          <p:cNvSpPr/>
          <p:nvPr/>
        </p:nvSpPr>
        <p:spPr>
          <a:xfrm>
            <a:off x="6934200" y="1582417"/>
            <a:ext cx="1524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___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8384121-BC4B-1221-6BA4-57D838F586E1}"/>
              </a:ext>
            </a:extLst>
          </p:cNvPr>
          <p:cNvSpPr/>
          <p:nvPr/>
        </p:nvSpPr>
        <p:spPr>
          <a:xfrm>
            <a:off x="6934200" y="2647255"/>
            <a:ext cx="1524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D544D2-F97A-9104-3717-787D62E9A596}"/>
              </a:ext>
            </a:extLst>
          </p:cNvPr>
          <p:cNvSpPr txBox="1"/>
          <p:nvPr/>
        </p:nvSpPr>
        <p:spPr>
          <a:xfrm>
            <a:off x="6045346" y="780887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0x00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77A5458-4D68-F1AF-F80A-87596AB1BA0B}"/>
              </a:ext>
            </a:extLst>
          </p:cNvPr>
          <p:cNvSpPr txBox="1"/>
          <p:nvPr/>
        </p:nvSpPr>
        <p:spPr>
          <a:xfrm>
            <a:off x="6001697" y="1587507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0x10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D73E98-8AA4-A157-71B9-139A264C5F1C}"/>
              </a:ext>
            </a:extLst>
          </p:cNvPr>
          <p:cNvSpPr txBox="1"/>
          <p:nvPr/>
        </p:nvSpPr>
        <p:spPr>
          <a:xfrm>
            <a:off x="6062978" y="2652345"/>
            <a:ext cx="853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0xFF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9B2A480-E8A4-7385-ED12-42245DB8E72F}"/>
              </a:ext>
            </a:extLst>
          </p:cNvPr>
          <p:cNvCxnSpPr>
            <a:stCxn id="14" idx="2"/>
            <a:endCxn id="15" idx="0"/>
          </p:cNvCxnSpPr>
          <p:nvPr/>
        </p:nvCxnSpPr>
        <p:spPr>
          <a:xfrm>
            <a:off x="7696200" y="1351855"/>
            <a:ext cx="0" cy="230562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89548D9-CEBF-8A7E-0ECE-B1ED5932D1F5}"/>
              </a:ext>
            </a:extLst>
          </p:cNvPr>
          <p:cNvCxnSpPr>
            <a:cxnSpLocks/>
          </p:cNvCxnSpPr>
          <p:nvPr/>
        </p:nvCxnSpPr>
        <p:spPr>
          <a:xfrm>
            <a:off x="7696200" y="2110727"/>
            <a:ext cx="0" cy="536528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E8BFC372-3671-D7D7-1972-C23938173932}"/>
              </a:ext>
            </a:extLst>
          </p:cNvPr>
          <p:cNvSpPr/>
          <p:nvPr/>
        </p:nvSpPr>
        <p:spPr>
          <a:xfrm>
            <a:off x="3200399" y="1988681"/>
            <a:ext cx="3704755" cy="1865502"/>
          </a:xfrm>
          <a:custGeom>
            <a:avLst/>
            <a:gdLst>
              <a:gd name="connsiteX0" fmla="*/ 0 w 4026640"/>
              <a:gd name="connsiteY0" fmla="*/ 282967 h 1865502"/>
              <a:gd name="connsiteX1" fmla="*/ 1008710 w 4026640"/>
              <a:gd name="connsiteY1" fmla="*/ 446985 h 1865502"/>
              <a:gd name="connsiteX2" fmla="*/ 1599175 w 4026640"/>
              <a:gd name="connsiteY2" fmla="*/ 1763229 h 1865502"/>
              <a:gd name="connsiteX3" fmla="*/ 2652990 w 4026640"/>
              <a:gd name="connsiteY3" fmla="*/ 1607412 h 1865502"/>
              <a:gd name="connsiteX4" fmla="*/ 3136843 w 4026640"/>
              <a:gd name="connsiteY4" fmla="*/ 250164 h 1865502"/>
              <a:gd name="connsiteX5" fmla="*/ 4026640 w 4026640"/>
              <a:gd name="connsiteY5" fmla="*/ 4137 h 1865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26640" h="1865502">
                <a:moveTo>
                  <a:pt x="0" y="282967"/>
                </a:moveTo>
                <a:cubicBezTo>
                  <a:pt x="371090" y="241621"/>
                  <a:pt x="742181" y="200275"/>
                  <a:pt x="1008710" y="446985"/>
                </a:cubicBezTo>
                <a:cubicBezTo>
                  <a:pt x="1275239" y="693695"/>
                  <a:pt x="1325128" y="1569825"/>
                  <a:pt x="1599175" y="1763229"/>
                </a:cubicBezTo>
                <a:cubicBezTo>
                  <a:pt x="1873222" y="1956633"/>
                  <a:pt x="2396712" y="1859590"/>
                  <a:pt x="2652990" y="1607412"/>
                </a:cubicBezTo>
                <a:cubicBezTo>
                  <a:pt x="2909268" y="1355235"/>
                  <a:pt x="2907901" y="517377"/>
                  <a:pt x="3136843" y="250164"/>
                </a:cubicBezTo>
                <a:cubicBezTo>
                  <a:pt x="3365785" y="-17049"/>
                  <a:pt x="3696212" y="-6456"/>
                  <a:pt x="4026640" y="4137"/>
                </a:cubicBezTo>
              </a:path>
            </a:pathLst>
          </a:custGeom>
          <a:noFill/>
          <a:ln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7083494-A133-FEDA-043E-CABFABBCF51C}"/>
              </a:ext>
            </a:extLst>
          </p:cNvPr>
          <p:cNvSpPr/>
          <p:nvPr/>
        </p:nvSpPr>
        <p:spPr>
          <a:xfrm>
            <a:off x="3142303" y="1752600"/>
            <a:ext cx="4477697" cy="2528968"/>
          </a:xfrm>
          <a:custGeom>
            <a:avLst/>
            <a:gdLst>
              <a:gd name="connsiteX0" fmla="*/ 4863131 w 4863131"/>
              <a:gd name="connsiteY0" fmla="*/ 278715 h 2723282"/>
              <a:gd name="connsiteX1" fmla="*/ 4596602 w 4863131"/>
              <a:gd name="connsiteY1" fmla="*/ 766668 h 2723282"/>
              <a:gd name="connsiteX2" fmla="*/ 3395171 w 4863131"/>
              <a:gd name="connsiteY2" fmla="*/ 914284 h 2723282"/>
              <a:gd name="connsiteX3" fmla="*/ 3067135 w 4863131"/>
              <a:gd name="connsiteY3" fmla="*/ 2279734 h 2723282"/>
              <a:gd name="connsiteX4" fmla="*/ 1898507 w 4863131"/>
              <a:gd name="connsiteY4" fmla="*/ 2595468 h 2723282"/>
              <a:gd name="connsiteX5" fmla="*/ 1443358 w 4863131"/>
              <a:gd name="connsiteY5" fmla="*/ 340222 h 2723282"/>
              <a:gd name="connsiteX6" fmla="*/ 0 w 4863131"/>
              <a:gd name="connsiteY6" fmla="*/ 49090 h 2723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3131" h="2723282">
                <a:moveTo>
                  <a:pt x="4863131" y="278715"/>
                </a:moveTo>
                <a:cubicBezTo>
                  <a:pt x="4852196" y="469727"/>
                  <a:pt x="4841262" y="660740"/>
                  <a:pt x="4596602" y="766668"/>
                </a:cubicBezTo>
                <a:cubicBezTo>
                  <a:pt x="4351942" y="872596"/>
                  <a:pt x="3650082" y="662106"/>
                  <a:pt x="3395171" y="914284"/>
                </a:cubicBezTo>
                <a:cubicBezTo>
                  <a:pt x="3140260" y="1166462"/>
                  <a:pt x="3316579" y="1999537"/>
                  <a:pt x="3067135" y="2279734"/>
                </a:cubicBezTo>
                <a:cubicBezTo>
                  <a:pt x="2817691" y="2559931"/>
                  <a:pt x="2169136" y="2918720"/>
                  <a:pt x="1898507" y="2595468"/>
                </a:cubicBezTo>
                <a:cubicBezTo>
                  <a:pt x="1627877" y="2272216"/>
                  <a:pt x="1759776" y="764618"/>
                  <a:pt x="1443358" y="340222"/>
                </a:cubicBezTo>
                <a:cubicBezTo>
                  <a:pt x="1126940" y="-84174"/>
                  <a:pt x="563470" y="-17542"/>
                  <a:pt x="0" y="49090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A624B6BB-9160-0102-A2D7-96144CC64AF8}"/>
              </a:ext>
            </a:extLst>
          </p:cNvPr>
          <p:cNvSpPr/>
          <p:nvPr/>
        </p:nvSpPr>
        <p:spPr>
          <a:xfrm>
            <a:off x="5181600" y="3566319"/>
            <a:ext cx="304800" cy="31457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7E97BF2-90BB-8BD0-6EE9-347A7127D956}"/>
              </a:ext>
            </a:extLst>
          </p:cNvPr>
          <p:cNvSpPr/>
          <p:nvPr/>
        </p:nvSpPr>
        <p:spPr>
          <a:xfrm>
            <a:off x="4138433" y="1704304"/>
            <a:ext cx="304800" cy="31457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1155876-BDD7-63CE-D8C9-5C7DD8F5F1F5}"/>
              </a:ext>
            </a:extLst>
          </p:cNvPr>
          <p:cNvGrpSpPr/>
          <p:nvPr/>
        </p:nvGrpSpPr>
        <p:grpSpPr>
          <a:xfrm>
            <a:off x="1995355" y="3200399"/>
            <a:ext cx="5105400" cy="1204441"/>
            <a:chOff x="1995355" y="3200400"/>
            <a:chExt cx="5105400" cy="76200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9C6256A-A51F-41BF-BF3E-D4CDE61F53E6}"/>
                </a:ext>
              </a:extLst>
            </p:cNvPr>
            <p:cNvCxnSpPr/>
            <p:nvPr/>
          </p:nvCxnSpPr>
          <p:spPr>
            <a:xfrm>
              <a:off x="1995355" y="3962400"/>
              <a:ext cx="51054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D59919C0-5D95-0940-67D2-B9CB19B7D96F}"/>
                </a:ext>
              </a:extLst>
            </p:cNvPr>
            <p:cNvCxnSpPr/>
            <p:nvPr/>
          </p:nvCxnSpPr>
          <p:spPr>
            <a:xfrm>
              <a:off x="1995355" y="3200400"/>
              <a:ext cx="0" cy="76200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5939695C-FEE0-075E-3266-33CAB946517F}"/>
                </a:ext>
              </a:extLst>
            </p:cNvPr>
            <p:cNvCxnSpPr>
              <a:cxnSpLocks/>
            </p:cNvCxnSpPr>
            <p:nvPr/>
          </p:nvCxnSpPr>
          <p:spPr>
            <a:xfrm>
              <a:off x="6890082" y="3233022"/>
              <a:ext cx="0" cy="729378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18181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Store 0x10, 0x1 </a:t>
            </a:r>
            <a:r>
              <a:rPr lang="en-US" sz="3600" b="1" dirty="0">
                <a:sym typeface="Wingdings" panose="05000000000000000000" pitchFamily="2" charset="2"/>
              </a:rPr>
              <a:t>Cycle Starts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6866" y="5390269"/>
            <a:ext cx="47840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66127" y="5245344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6813" y="4167675"/>
            <a:ext cx="6458454" cy="38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798" y="5667140"/>
            <a:ext cx="7124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522214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5955614" y="5325582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4987336" y="5575970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9999" y="5988556"/>
            <a:ext cx="2552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843630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42757" cy="3056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AFE113E-EBF8-C0F6-2D95-A2BF78A6B52E}"/>
              </a:ext>
            </a:extLst>
          </p:cNvPr>
          <p:cNvCxnSpPr>
            <a:cxnSpLocks/>
          </p:cNvCxnSpPr>
          <p:nvPr/>
        </p:nvCxnSpPr>
        <p:spPr>
          <a:xfrm flipV="1">
            <a:off x="2360992" y="3578937"/>
            <a:ext cx="2949503" cy="21459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D77862C-C614-F9CC-99F7-7F2A67F9F3AB}"/>
              </a:ext>
            </a:extLst>
          </p:cNvPr>
          <p:cNvCxnSpPr>
            <a:cxnSpLocks/>
          </p:cNvCxnSpPr>
          <p:nvPr/>
        </p:nvCxnSpPr>
        <p:spPr>
          <a:xfrm>
            <a:off x="5291265" y="3147928"/>
            <a:ext cx="0" cy="441738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6FF4AE-AC92-2921-2461-7E9F307D2A8D}"/>
              </a:ext>
            </a:extLst>
          </p:cNvPr>
          <p:cNvCxnSpPr>
            <a:cxnSpLocks/>
            <a:endCxn id="8" idx="1"/>
          </p:cNvCxnSpPr>
          <p:nvPr/>
        </p:nvCxnSpPr>
        <p:spPr>
          <a:xfrm flipH="1" flipV="1">
            <a:off x="2378614" y="3096941"/>
            <a:ext cx="8199" cy="503455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2"/>
            <a:ext cx="11239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9D6AEE6A-D547-FC50-87F1-7F36984AAF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9830" y="1674494"/>
            <a:ext cx="152400" cy="152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Text Box 11">
            <a:extLst>
              <a:ext uri="{FF2B5EF4-FFF2-40B4-BE49-F238E27FC236}">
                <a16:creationId xmlns:a16="http://schemas.microsoft.com/office/drawing/2014/main" id="{3E6E32CC-8D03-C2FF-3527-03AC906D1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5297" y="1433416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9" name="Line 29">
            <a:extLst>
              <a:ext uri="{FF2B5EF4-FFF2-40B4-BE49-F238E27FC236}">
                <a16:creationId xmlns:a16="http://schemas.microsoft.com/office/drawing/2014/main" id="{F2DE42A9-E092-E8AC-67C6-F5E6CEBAAA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24723" y="1729611"/>
            <a:ext cx="2296796" cy="19387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F8F37A7-09DE-4F4B-3B4D-9FC626E1E4AB}"/>
              </a:ext>
            </a:extLst>
          </p:cNvPr>
          <p:cNvCxnSpPr>
            <a:cxnSpLocks/>
          </p:cNvCxnSpPr>
          <p:nvPr/>
        </p:nvCxnSpPr>
        <p:spPr>
          <a:xfrm>
            <a:off x="6221521" y="942362"/>
            <a:ext cx="8730" cy="351392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A185F7BC-5653-516C-1641-99D3476819EA}"/>
              </a:ext>
            </a:extLst>
          </p:cNvPr>
          <p:cNvSpPr/>
          <p:nvPr/>
        </p:nvSpPr>
        <p:spPr>
          <a:xfrm rot="5400000">
            <a:off x="5038103" y="759005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3" y="984377"/>
            <a:ext cx="699628" cy="20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" name="Line 13">
            <a:extLst>
              <a:ext uri="{FF2B5EF4-FFF2-40B4-BE49-F238E27FC236}">
                <a16:creationId xmlns:a16="http://schemas.microsoft.com/office/drawing/2014/main" id="{D20A64EE-52F2-1B84-5C43-775E2245D1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5751" y="1109047"/>
            <a:ext cx="6685" cy="157802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DF98833-C7AF-E89F-CE4C-742683E07B0E}"/>
              </a:ext>
            </a:extLst>
          </p:cNvPr>
          <p:cNvSpPr txBox="1"/>
          <p:nvPr/>
        </p:nvSpPr>
        <p:spPr>
          <a:xfrm>
            <a:off x="3537602" y="1979332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9BEB10-D600-7690-F4AA-B8E422E6C224}"/>
              </a:ext>
            </a:extLst>
          </p:cNvPr>
          <p:cNvSpPr txBox="1"/>
          <p:nvPr/>
        </p:nvSpPr>
        <p:spPr>
          <a:xfrm>
            <a:off x="3014565" y="2307178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80927C2-073F-B224-C26C-8FF500917AF3}"/>
              </a:ext>
            </a:extLst>
          </p:cNvPr>
          <p:cNvGrpSpPr/>
          <p:nvPr/>
        </p:nvGrpSpPr>
        <p:grpSpPr>
          <a:xfrm>
            <a:off x="-311526" y="5713452"/>
            <a:ext cx="9455526" cy="1020147"/>
            <a:chOff x="-315127" y="5149283"/>
            <a:chExt cx="9455526" cy="1669309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1175FE0-BE17-BB47-4A64-7B54F94EBF51}"/>
                </a:ext>
              </a:extLst>
            </p:cNvPr>
            <p:cNvSpPr/>
            <p:nvPr/>
          </p:nvSpPr>
          <p:spPr>
            <a:xfrm>
              <a:off x="2057400" y="5904191"/>
              <a:ext cx="228600" cy="91440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Connector: Elbow 30">
              <a:extLst>
                <a:ext uri="{FF2B5EF4-FFF2-40B4-BE49-F238E27FC236}">
                  <a16:creationId xmlns:a16="http://schemas.microsoft.com/office/drawing/2014/main" id="{162949FA-B6A5-FC29-80B5-1FB614869C5A}"/>
                </a:ext>
              </a:extLst>
            </p:cNvPr>
            <p:cNvCxnSpPr>
              <a:cxnSpLocks/>
            </p:cNvCxnSpPr>
            <p:nvPr/>
          </p:nvCxnSpPr>
          <p:spPr>
            <a:xfrm>
              <a:off x="2057401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DB64A918-FCB4-81A2-AC41-99A671D0A0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5999" y="5975756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DB818DC4-7D23-47D0-2838-62BA0F3485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401" y="5981831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4FD030F-C9BF-1B7D-D0C1-5F33001B320B}"/>
                </a:ext>
              </a:extLst>
            </p:cNvPr>
            <p:cNvSpPr txBox="1"/>
            <p:nvPr/>
          </p:nvSpPr>
          <p:spPr>
            <a:xfrm rot="20886811">
              <a:off x="2059566" y="5149283"/>
              <a:ext cx="14477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We are here</a:t>
              </a:r>
            </a:p>
          </p:txBody>
        </p: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0FB53DE8-19D0-D5AC-43FF-2B0C93DFDA6A}"/>
                </a:ext>
              </a:extLst>
            </p:cNvPr>
            <p:cNvCxnSpPr>
              <a:cxnSpLocks/>
            </p:cNvCxnSpPr>
            <p:nvPr/>
          </p:nvCxnSpPr>
          <p:spPr>
            <a:xfrm>
              <a:off x="-315127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or: Elbow 54">
              <a:extLst>
                <a:ext uri="{FF2B5EF4-FFF2-40B4-BE49-F238E27FC236}">
                  <a16:creationId xmlns:a16="http://schemas.microsoft.com/office/drawing/2014/main" id="{BAB780A8-985C-3F93-9BFE-21C5744B287D}"/>
                </a:ext>
              </a:extLst>
            </p:cNvPr>
            <p:cNvCxnSpPr>
              <a:cxnSpLocks/>
            </p:cNvCxnSpPr>
            <p:nvPr/>
          </p:nvCxnSpPr>
          <p:spPr>
            <a:xfrm>
              <a:off x="4402068" y="5997908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511C7724-A458-8631-5491-C594938AE8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60666" y="5979683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ctor: Elbow 83">
              <a:extLst>
                <a:ext uri="{FF2B5EF4-FFF2-40B4-BE49-F238E27FC236}">
                  <a16:creationId xmlns:a16="http://schemas.microsoft.com/office/drawing/2014/main" id="{E0E9FD2F-A3B4-24F8-8FF8-F138735D5F28}"/>
                </a:ext>
              </a:extLst>
            </p:cNvPr>
            <p:cNvCxnSpPr>
              <a:cxnSpLocks/>
            </p:cNvCxnSpPr>
            <p:nvPr/>
          </p:nvCxnSpPr>
          <p:spPr>
            <a:xfrm>
              <a:off x="6781801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8579A5BF-56BB-E2B3-8CAA-AC1F6AA45C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40399" y="5975756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04BED812-D96E-6029-D49E-9B54DEADF17A}"/>
              </a:ext>
            </a:extLst>
          </p:cNvPr>
          <p:cNvGrpSpPr/>
          <p:nvPr/>
        </p:nvGrpSpPr>
        <p:grpSpPr>
          <a:xfrm flipH="1">
            <a:off x="2903750" y="3492700"/>
            <a:ext cx="356153" cy="228600"/>
            <a:chOff x="5976956" y="1312842"/>
            <a:chExt cx="356153" cy="228600"/>
          </a:xfrm>
        </p:grpSpPr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DD21FEF4-5F32-086B-02E6-8813F67C066F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D0B800BE-0CC0-E021-5558-24E8C6DCADEB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B1234219-3F66-2492-0F25-F04358186A9A}"/>
              </a:ext>
            </a:extLst>
          </p:cNvPr>
          <p:cNvSpPr txBox="1"/>
          <p:nvPr/>
        </p:nvSpPr>
        <p:spPr>
          <a:xfrm>
            <a:off x="5128381" y="2768588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B65D322-C7FF-3ABD-7EA3-23441753CDD9}"/>
              </a:ext>
            </a:extLst>
          </p:cNvPr>
          <p:cNvSpPr txBox="1"/>
          <p:nvPr/>
        </p:nvSpPr>
        <p:spPr>
          <a:xfrm>
            <a:off x="7126226" y="4942400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B96CA3A-BB7A-ADCC-03CD-47912268AEA4}"/>
              </a:ext>
            </a:extLst>
          </p:cNvPr>
          <p:cNvSpPr txBox="1"/>
          <p:nvPr/>
        </p:nvSpPr>
        <p:spPr>
          <a:xfrm>
            <a:off x="5248153" y="1252974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6692C30-750B-0129-8D6D-04372F796D4D}"/>
              </a:ext>
            </a:extLst>
          </p:cNvPr>
          <p:cNvSpPr txBox="1"/>
          <p:nvPr/>
        </p:nvSpPr>
        <p:spPr>
          <a:xfrm>
            <a:off x="6908584" y="5429881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BD78BD3-D3A9-A8B0-B980-763D3BA2921F}"/>
              </a:ext>
            </a:extLst>
          </p:cNvPr>
          <p:cNvSpPr txBox="1"/>
          <p:nvPr/>
        </p:nvSpPr>
        <p:spPr>
          <a:xfrm>
            <a:off x="7308319" y="5703512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38F59DB-F9C7-3AA7-2E5C-9BFF073D59CD}"/>
              </a:ext>
            </a:extLst>
          </p:cNvPr>
          <p:cNvSpPr txBox="1"/>
          <p:nvPr/>
        </p:nvSpPr>
        <p:spPr>
          <a:xfrm>
            <a:off x="2026707" y="2714703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89487A7-87E4-BE66-12ED-2BE92C6A86A2}"/>
              </a:ext>
            </a:extLst>
          </p:cNvPr>
          <p:cNvSpPr txBox="1"/>
          <p:nvPr/>
        </p:nvSpPr>
        <p:spPr>
          <a:xfrm>
            <a:off x="6224438" y="1627062"/>
            <a:ext cx="3063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?????  -- not ready yet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F3C6AB51-EE50-47CF-4CA8-451A09C827E6}"/>
              </a:ext>
            </a:extLst>
          </p:cNvPr>
          <p:cNvSpPr txBox="1"/>
          <p:nvPr/>
        </p:nvSpPr>
        <p:spPr>
          <a:xfrm>
            <a:off x="3293545" y="3995366"/>
            <a:ext cx="908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0x02</a:t>
            </a:r>
          </a:p>
        </p:txBody>
      </p:sp>
    </p:spTree>
    <p:extLst>
      <p:ext uri="{BB962C8B-B14F-4D97-AF65-F5344CB8AC3E}">
        <p14:creationId xmlns:p14="http://schemas.microsoft.com/office/powerpoint/2010/main" val="10947991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Store 0x10, 0x1 </a:t>
            </a:r>
            <a:r>
              <a:rPr lang="en-US" sz="3600" b="1" dirty="0">
                <a:sym typeface="Wingdings" panose="05000000000000000000" pitchFamily="2" charset="2"/>
              </a:rPr>
              <a:t>Cycle Ends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6866" y="5390269"/>
            <a:ext cx="47840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66127" y="5245344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6813" y="4167675"/>
            <a:ext cx="6458454" cy="38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798" y="5667140"/>
            <a:ext cx="7124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522214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5955614" y="5325582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4987336" y="5575970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9999" y="5988556"/>
            <a:ext cx="2552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843630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42757" cy="3056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AFE113E-EBF8-C0F6-2D95-A2BF78A6B52E}"/>
              </a:ext>
            </a:extLst>
          </p:cNvPr>
          <p:cNvCxnSpPr>
            <a:cxnSpLocks/>
          </p:cNvCxnSpPr>
          <p:nvPr/>
        </p:nvCxnSpPr>
        <p:spPr>
          <a:xfrm flipV="1">
            <a:off x="2360992" y="3578937"/>
            <a:ext cx="2949503" cy="21459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D77862C-C614-F9CC-99F7-7F2A67F9F3AB}"/>
              </a:ext>
            </a:extLst>
          </p:cNvPr>
          <p:cNvCxnSpPr>
            <a:cxnSpLocks/>
          </p:cNvCxnSpPr>
          <p:nvPr/>
        </p:nvCxnSpPr>
        <p:spPr>
          <a:xfrm>
            <a:off x="5291265" y="3147928"/>
            <a:ext cx="0" cy="441738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6FF4AE-AC92-2921-2461-7E9F307D2A8D}"/>
              </a:ext>
            </a:extLst>
          </p:cNvPr>
          <p:cNvCxnSpPr>
            <a:cxnSpLocks/>
            <a:endCxn id="8" idx="1"/>
          </p:cNvCxnSpPr>
          <p:nvPr/>
        </p:nvCxnSpPr>
        <p:spPr>
          <a:xfrm flipH="1" flipV="1">
            <a:off x="2378614" y="3096941"/>
            <a:ext cx="8199" cy="503455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2"/>
            <a:ext cx="11239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9D6AEE6A-D547-FC50-87F1-7F36984AAF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9830" y="1674494"/>
            <a:ext cx="152400" cy="152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Text Box 11">
            <a:extLst>
              <a:ext uri="{FF2B5EF4-FFF2-40B4-BE49-F238E27FC236}">
                <a16:creationId xmlns:a16="http://schemas.microsoft.com/office/drawing/2014/main" id="{3E6E32CC-8D03-C2FF-3527-03AC906D1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5297" y="1433416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9" name="Line 29">
            <a:extLst>
              <a:ext uri="{FF2B5EF4-FFF2-40B4-BE49-F238E27FC236}">
                <a16:creationId xmlns:a16="http://schemas.microsoft.com/office/drawing/2014/main" id="{F2DE42A9-E092-E8AC-67C6-F5E6CEBAAA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24723" y="1729611"/>
            <a:ext cx="2296796" cy="19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F8F37A7-09DE-4F4B-3B4D-9FC626E1E4AB}"/>
              </a:ext>
            </a:extLst>
          </p:cNvPr>
          <p:cNvCxnSpPr>
            <a:cxnSpLocks/>
          </p:cNvCxnSpPr>
          <p:nvPr/>
        </p:nvCxnSpPr>
        <p:spPr>
          <a:xfrm>
            <a:off x="6221521" y="942362"/>
            <a:ext cx="8730" cy="351392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A185F7BC-5653-516C-1641-99D3476819EA}"/>
              </a:ext>
            </a:extLst>
          </p:cNvPr>
          <p:cNvSpPr/>
          <p:nvPr/>
        </p:nvSpPr>
        <p:spPr>
          <a:xfrm rot="5400000">
            <a:off x="5038103" y="759005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3" y="984377"/>
            <a:ext cx="699628" cy="2037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" name="Line 13">
            <a:extLst>
              <a:ext uri="{FF2B5EF4-FFF2-40B4-BE49-F238E27FC236}">
                <a16:creationId xmlns:a16="http://schemas.microsoft.com/office/drawing/2014/main" id="{D20A64EE-52F2-1B84-5C43-775E2245D1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5751" y="1109047"/>
            <a:ext cx="6685" cy="157802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DF98833-C7AF-E89F-CE4C-742683E07B0E}"/>
              </a:ext>
            </a:extLst>
          </p:cNvPr>
          <p:cNvSpPr txBox="1"/>
          <p:nvPr/>
        </p:nvSpPr>
        <p:spPr>
          <a:xfrm>
            <a:off x="3537602" y="1979332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9BEB10-D600-7690-F4AA-B8E422E6C224}"/>
              </a:ext>
            </a:extLst>
          </p:cNvPr>
          <p:cNvSpPr txBox="1"/>
          <p:nvPr/>
        </p:nvSpPr>
        <p:spPr>
          <a:xfrm>
            <a:off x="3014565" y="2307178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80927C2-073F-B224-C26C-8FF500917AF3}"/>
              </a:ext>
            </a:extLst>
          </p:cNvPr>
          <p:cNvGrpSpPr/>
          <p:nvPr/>
        </p:nvGrpSpPr>
        <p:grpSpPr>
          <a:xfrm>
            <a:off x="-311526" y="5885041"/>
            <a:ext cx="9455526" cy="848559"/>
            <a:chOff x="-315127" y="5430060"/>
            <a:chExt cx="9455526" cy="1388532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1175FE0-BE17-BB47-4A64-7B54F94EBF51}"/>
                </a:ext>
              </a:extLst>
            </p:cNvPr>
            <p:cNvSpPr/>
            <p:nvPr/>
          </p:nvSpPr>
          <p:spPr>
            <a:xfrm>
              <a:off x="2057400" y="5904191"/>
              <a:ext cx="2256502" cy="91440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Connector: Elbow 30">
              <a:extLst>
                <a:ext uri="{FF2B5EF4-FFF2-40B4-BE49-F238E27FC236}">
                  <a16:creationId xmlns:a16="http://schemas.microsoft.com/office/drawing/2014/main" id="{162949FA-B6A5-FC29-80B5-1FB614869C5A}"/>
                </a:ext>
              </a:extLst>
            </p:cNvPr>
            <p:cNvCxnSpPr>
              <a:cxnSpLocks/>
            </p:cNvCxnSpPr>
            <p:nvPr/>
          </p:nvCxnSpPr>
          <p:spPr>
            <a:xfrm>
              <a:off x="2057401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DB64A918-FCB4-81A2-AC41-99A671D0A0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5999" y="5975756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DB818DC4-7D23-47D0-2838-62BA0F3485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401" y="5981831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4FD030F-C9BF-1B7D-D0C1-5F33001B320B}"/>
                </a:ext>
              </a:extLst>
            </p:cNvPr>
            <p:cNvSpPr txBox="1"/>
            <p:nvPr/>
          </p:nvSpPr>
          <p:spPr>
            <a:xfrm rot="20886811">
              <a:off x="4002895" y="5430060"/>
              <a:ext cx="14477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We are here</a:t>
              </a:r>
            </a:p>
          </p:txBody>
        </p: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0FB53DE8-19D0-D5AC-43FF-2B0C93DFDA6A}"/>
                </a:ext>
              </a:extLst>
            </p:cNvPr>
            <p:cNvCxnSpPr>
              <a:cxnSpLocks/>
            </p:cNvCxnSpPr>
            <p:nvPr/>
          </p:nvCxnSpPr>
          <p:spPr>
            <a:xfrm>
              <a:off x="-315127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or: Elbow 54">
              <a:extLst>
                <a:ext uri="{FF2B5EF4-FFF2-40B4-BE49-F238E27FC236}">
                  <a16:creationId xmlns:a16="http://schemas.microsoft.com/office/drawing/2014/main" id="{BAB780A8-985C-3F93-9BFE-21C5744B287D}"/>
                </a:ext>
              </a:extLst>
            </p:cNvPr>
            <p:cNvCxnSpPr>
              <a:cxnSpLocks/>
            </p:cNvCxnSpPr>
            <p:nvPr/>
          </p:nvCxnSpPr>
          <p:spPr>
            <a:xfrm>
              <a:off x="4402068" y="5997908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511C7724-A458-8631-5491-C594938AE8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60666" y="5979683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ctor: Elbow 83">
              <a:extLst>
                <a:ext uri="{FF2B5EF4-FFF2-40B4-BE49-F238E27FC236}">
                  <a16:creationId xmlns:a16="http://schemas.microsoft.com/office/drawing/2014/main" id="{E0E9FD2F-A3B4-24F8-8FF8-F138735D5F28}"/>
                </a:ext>
              </a:extLst>
            </p:cNvPr>
            <p:cNvCxnSpPr>
              <a:cxnSpLocks/>
            </p:cNvCxnSpPr>
            <p:nvPr/>
          </p:nvCxnSpPr>
          <p:spPr>
            <a:xfrm>
              <a:off x="6781801" y="5993981"/>
              <a:ext cx="2358598" cy="755925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8579A5BF-56BB-E2B3-8CAA-AC1F6AA45C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40399" y="5975756"/>
              <a:ext cx="0" cy="7741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04BED812-D96E-6029-D49E-9B54DEADF17A}"/>
              </a:ext>
            </a:extLst>
          </p:cNvPr>
          <p:cNvGrpSpPr/>
          <p:nvPr/>
        </p:nvGrpSpPr>
        <p:grpSpPr>
          <a:xfrm flipH="1">
            <a:off x="2903750" y="3492700"/>
            <a:ext cx="356153" cy="228600"/>
            <a:chOff x="5976956" y="1312842"/>
            <a:chExt cx="356153" cy="228600"/>
          </a:xfrm>
        </p:grpSpPr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DD21FEF4-5F32-086B-02E6-8813F67C066F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D0B800BE-0CC0-E021-5558-24E8C6DCADEB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B1234219-3F66-2492-0F25-F04358186A9A}"/>
              </a:ext>
            </a:extLst>
          </p:cNvPr>
          <p:cNvSpPr txBox="1"/>
          <p:nvPr/>
        </p:nvSpPr>
        <p:spPr>
          <a:xfrm>
            <a:off x="5128381" y="2768588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B65D322-C7FF-3ABD-7EA3-23441753CDD9}"/>
              </a:ext>
            </a:extLst>
          </p:cNvPr>
          <p:cNvSpPr txBox="1"/>
          <p:nvPr/>
        </p:nvSpPr>
        <p:spPr>
          <a:xfrm>
            <a:off x="7143524" y="4971218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B96CA3A-BB7A-ADCC-03CD-47912268AEA4}"/>
              </a:ext>
            </a:extLst>
          </p:cNvPr>
          <p:cNvSpPr txBox="1"/>
          <p:nvPr/>
        </p:nvSpPr>
        <p:spPr>
          <a:xfrm>
            <a:off x="5248153" y="1252974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6692C30-750B-0129-8D6D-04372F796D4D}"/>
              </a:ext>
            </a:extLst>
          </p:cNvPr>
          <p:cNvSpPr txBox="1"/>
          <p:nvPr/>
        </p:nvSpPr>
        <p:spPr>
          <a:xfrm>
            <a:off x="6908584" y="5429881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BD78BD3-D3A9-A8B0-B980-763D3BA2921F}"/>
              </a:ext>
            </a:extLst>
          </p:cNvPr>
          <p:cNvSpPr txBox="1"/>
          <p:nvPr/>
        </p:nvSpPr>
        <p:spPr>
          <a:xfrm>
            <a:off x="7308319" y="5703512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38F59DB-F9C7-3AA7-2E5C-9BFF073D59CD}"/>
              </a:ext>
            </a:extLst>
          </p:cNvPr>
          <p:cNvSpPr txBox="1"/>
          <p:nvPr/>
        </p:nvSpPr>
        <p:spPr>
          <a:xfrm>
            <a:off x="2026707" y="2714703"/>
            <a:ext cx="22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89487A7-87E4-BE66-12ED-2BE92C6A86A2}"/>
              </a:ext>
            </a:extLst>
          </p:cNvPr>
          <p:cNvSpPr txBox="1"/>
          <p:nvPr/>
        </p:nvSpPr>
        <p:spPr>
          <a:xfrm>
            <a:off x="6224438" y="1627062"/>
            <a:ext cx="3063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0x1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F3C6AB51-EE50-47CF-4CA8-451A09C827E6}"/>
              </a:ext>
            </a:extLst>
          </p:cNvPr>
          <p:cNvSpPr txBox="1"/>
          <p:nvPr/>
        </p:nvSpPr>
        <p:spPr>
          <a:xfrm>
            <a:off x="3265924" y="3753175"/>
            <a:ext cx="908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0x10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D4A6B8E-6F86-E456-4260-E30523BCECD2}"/>
              </a:ext>
            </a:extLst>
          </p:cNvPr>
          <p:cNvSpPr txBox="1"/>
          <p:nvPr/>
        </p:nvSpPr>
        <p:spPr>
          <a:xfrm>
            <a:off x="3220577" y="1078175"/>
            <a:ext cx="760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0x1</a:t>
            </a:r>
          </a:p>
        </p:txBody>
      </p:sp>
    </p:spTree>
    <p:extLst>
      <p:ext uri="{BB962C8B-B14F-4D97-AF65-F5344CB8AC3E}">
        <p14:creationId xmlns:p14="http://schemas.microsoft.com/office/powerpoint/2010/main" val="7608674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FE5DEF-2527-7725-D640-9CBD615994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Making Room for Devices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66E0E07-E7BE-71BE-8AA5-0EA2477703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Let’s Connect a 128 row x 8b Memory</a:t>
            </a:r>
          </a:p>
        </p:txBody>
      </p:sp>
    </p:spTree>
    <p:extLst>
      <p:ext uri="{BB962C8B-B14F-4D97-AF65-F5344CB8AC3E}">
        <p14:creationId xmlns:p14="http://schemas.microsoft.com/office/powerpoint/2010/main" val="23122918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 to Addresses 0x00 to 0x7F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53DAFD4F-1CA8-82EF-0D96-819A36EDDA03}"/>
              </a:ext>
            </a:extLst>
          </p:cNvPr>
          <p:cNvSpPr>
            <a:spLocks/>
          </p:cNvSpPr>
          <p:nvPr/>
        </p:nvSpPr>
        <p:spPr bwMode="auto">
          <a:xfrm flipH="1">
            <a:off x="7875266" y="3657601"/>
            <a:ext cx="454669" cy="2514597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583CA79A-1E47-1BBF-D2A1-F5F9CF38E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476302"/>
            <a:ext cx="18554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F0B20B57-AC20-D96F-1BF6-7FC3CBA8D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428669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FDA48713-8E8C-811E-9CE8-0210FE6E0FF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33039" y="4181797"/>
            <a:ext cx="200010" cy="23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369AFABF-3DD2-B573-B330-66D59436583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60588" y="4308592"/>
            <a:ext cx="1077608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/>
              <a:t>I/O</a:t>
            </a:r>
            <a:r>
              <a:rPr lang="en-US" altLang="en-US" dirty="0"/>
              <a:t>7-</a:t>
            </a:r>
            <a:r>
              <a:rPr lang="en-US" altLang="en-US" b="1" dirty="0"/>
              <a:t>I/O</a:t>
            </a:r>
            <a:r>
              <a:rPr lang="en-US" altLang="en-US" dirty="0"/>
              <a:t>0</a:t>
            </a:r>
          </a:p>
        </p:txBody>
      </p:sp>
      <p:sp>
        <p:nvSpPr>
          <p:cNvPr id="43" name="Line 13">
            <a:extLst>
              <a:ext uri="{FF2B5EF4-FFF2-40B4-BE49-F238E27FC236}">
                <a16:creationId xmlns:a16="http://schemas.microsoft.com/office/drawing/2014/main" id="{3DDDEEE3-8C7E-490C-ACC4-34BB2B83FA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6866" y="5390269"/>
            <a:ext cx="47840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A744A015-DB50-3B4E-94F9-4251F8F2CF6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66127" y="5245344"/>
            <a:ext cx="524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!OE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035880F9-CC08-1D2B-B54B-961D8C77D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 flipH="1">
            <a:off x="7720798" y="4633219"/>
            <a:ext cx="1030938" cy="44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Memory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6813" y="4167675"/>
            <a:ext cx="6458454" cy="38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9">
            <a:extLst>
              <a:ext uri="{FF2B5EF4-FFF2-40B4-BE49-F238E27FC236}">
                <a16:creationId xmlns:a16="http://schemas.microsoft.com/office/drawing/2014/main" id="{09DFD23C-407C-6089-5E2C-1DC39CFE6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963" y="4120043"/>
            <a:ext cx="101037" cy="952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A9C45B77-3BF1-C633-7227-D391CA0ECF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514343" y="3873410"/>
            <a:ext cx="290054" cy="29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50" name="Line 22">
            <a:extLst>
              <a:ext uri="{FF2B5EF4-FFF2-40B4-BE49-F238E27FC236}">
                <a16:creationId xmlns:a16="http://schemas.microsoft.com/office/drawing/2014/main" id="{C51A527D-26F4-0ADF-15FE-3D1CD13B5A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798" y="5667140"/>
            <a:ext cx="7124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23">
            <a:extLst>
              <a:ext uri="{FF2B5EF4-FFF2-40B4-BE49-F238E27FC236}">
                <a16:creationId xmlns:a16="http://schemas.microsoft.com/office/drawing/2014/main" id="{D8C49A20-2935-411B-F8B9-C38090D1B03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522214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!WE</a:t>
            </a:r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0E14EBD1-CFE1-85F5-DDE9-5450D0D018C8}"/>
              </a:ext>
            </a:extLst>
          </p:cNvPr>
          <p:cNvSpPr/>
          <p:nvPr/>
        </p:nvSpPr>
        <p:spPr>
          <a:xfrm flipH="1">
            <a:off x="5955614" y="5325582"/>
            <a:ext cx="292588" cy="8445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B321D7-6D1D-4905-71B0-C76951D1B924}"/>
              </a:ext>
            </a:extLst>
          </p:cNvPr>
          <p:cNvSpPr txBox="1"/>
          <p:nvPr/>
        </p:nvSpPr>
        <p:spPr>
          <a:xfrm flipH="1">
            <a:off x="4987336" y="5575970"/>
            <a:ext cx="933598" cy="322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Control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5F605C1A-3570-A9CB-B548-E67DA714E6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9999" y="5988556"/>
            <a:ext cx="25526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3">
            <a:extLst>
              <a:ext uri="{FF2B5EF4-FFF2-40B4-BE49-F238E27FC236}">
                <a16:creationId xmlns:a16="http://schemas.microsoft.com/office/drawing/2014/main" id="{FAB1690B-9B12-6450-E4F3-C905E64674F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15636" y="5843630"/>
            <a:ext cx="489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!CS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6AC2F8A8-56F8-07A4-BAA7-3B4365577BB6}"/>
              </a:ext>
            </a:extLst>
          </p:cNvPr>
          <p:cNvGrpSpPr/>
          <p:nvPr/>
        </p:nvGrpSpPr>
        <p:grpSpPr>
          <a:xfrm>
            <a:off x="3608638" y="2812970"/>
            <a:ext cx="1061859" cy="679730"/>
            <a:chOff x="4648200" y="2127361"/>
            <a:chExt cx="1061859" cy="67973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42498E9-4F8C-D23D-F959-15804DF23A94}"/>
                </a:ext>
              </a:extLst>
            </p:cNvPr>
            <p:cNvSpPr/>
            <p:nvPr/>
          </p:nvSpPr>
          <p:spPr>
            <a:xfrm>
              <a:off x="5576627" y="2391983"/>
              <a:ext cx="133432" cy="1446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2C28BAD-907F-F400-2306-57C7D9C3520F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7C557F07-66DB-68D2-12A7-6253640C98E4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CC865BD-AF39-986B-838E-E4653B841752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DB3E9A1-6DF0-22DC-E529-D7F6FB3ED5F1}"/>
              </a:ext>
            </a:extLst>
          </p:cNvPr>
          <p:cNvCxnSpPr>
            <a:cxnSpLocks/>
          </p:cNvCxnSpPr>
          <p:nvPr/>
        </p:nvCxnSpPr>
        <p:spPr>
          <a:xfrm flipV="1">
            <a:off x="4670497" y="3130524"/>
            <a:ext cx="2949503" cy="2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4090A80-FFA0-6CE6-A5B4-4D6F08F1F6BC}"/>
              </a:ext>
            </a:extLst>
          </p:cNvPr>
          <p:cNvCxnSpPr>
            <a:cxnSpLocks/>
          </p:cNvCxnSpPr>
          <p:nvPr/>
        </p:nvCxnSpPr>
        <p:spPr>
          <a:xfrm>
            <a:off x="7620000" y="3111615"/>
            <a:ext cx="0" cy="2876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5CA915-7ABA-02C0-B853-4419B8357C90}"/>
              </a:ext>
            </a:extLst>
          </p:cNvPr>
          <p:cNvGrpSpPr/>
          <p:nvPr/>
        </p:nvGrpSpPr>
        <p:grpSpPr>
          <a:xfrm>
            <a:off x="5486400" y="2283869"/>
            <a:ext cx="356153" cy="228600"/>
            <a:chOff x="5976956" y="1312842"/>
            <a:chExt cx="356153" cy="22860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89BD474-C4F3-6A0D-A846-137B1314439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81BBBE3-9BA2-B06E-C079-133D58B04139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A5DC678-8462-BEB3-E097-F8F85B1CEE69}"/>
              </a:ext>
            </a:extLst>
          </p:cNvPr>
          <p:cNvGrpSpPr/>
          <p:nvPr/>
        </p:nvGrpSpPr>
        <p:grpSpPr>
          <a:xfrm>
            <a:off x="5489914" y="2578995"/>
            <a:ext cx="356153" cy="228600"/>
            <a:chOff x="5976956" y="1312842"/>
            <a:chExt cx="356153" cy="22860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53B27AC0-2225-3DCF-58B3-8B9AE790976E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9B66BC0-433A-0F86-972C-AAE025B1248C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07E323B-9244-5C0C-3892-5FF7EB5A7E14}"/>
              </a:ext>
            </a:extLst>
          </p:cNvPr>
          <p:cNvCxnSpPr>
            <a:cxnSpLocks/>
          </p:cNvCxnSpPr>
          <p:nvPr/>
        </p:nvCxnSpPr>
        <p:spPr>
          <a:xfrm>
            <a:off x="7397892" y="2398168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CC5819F8-D4A5-905E-D9C8-8BD1DC3676AE}"/>
              </a:ext>
            </a:extLst>
          </p:cNvPr>
          <p:cNvCxnSpPr>
            <a:cxnSpLocks/>
          </p:cNvCxnSpPr>
          <p:nvPr/>
        </p:nvCxnSpPr>
        <p:spPr>
          <a:xfrm>
            <a:off x="7162800" y="2675186"/>
            <a:ext cx="0" cy="3013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77BEA8A-1E1E-F033-67B5-E2956A8BCF87}"/>
              </a:ext>
            </a:extLst>
          </p:cNvPr>
          <p:cNvCxnSpPr>
            <a:cxnSpLocks/>
          </p:cNvCxnSpPr>
          <p:nvPr/>
        </p:nvCxnSpPr>
        <p:spPr>
          <a:xfrm>
            <a:off x="5850071" y="2680273"/>
            <a:ext cx="13127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8DC03F-9D5D-83C1-A42D-A426CAF22ACE}"/>
              </a:ext>
            </a:extLst>
          </p:cNvPr>
          <p:cNvCxnSpPr>
            <a:cxnSpLocks/>
          </p:cNvCxnSpPr>
          <p:nvPr/>
        </p:nvCxnSpPr>
        <p:spPr>
          <a:xfrm flipV="1">
            <a:off x="5850071" y="2392772"/>
            <a:ext cx="1548847" cy="1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07F0B9-F5EE-E48D-68EE-705753C23906}"/>
              </a:ext>
            </a:extLst>
          </p:cNvPr>
          <p:cNvCxnSpPr>
            <a:cxnSpLocks/>
          </p:cNvCxnSpPr>
          <p:nvPr/>
        </p:nvCxnSpPr>
        <p:spPr>
          <a:xfrm>
            <a:off x="3867375" y="3004586"/>
            <a:ext cx="271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618A92-4124-C33A-C3B6-B46049A7FFA7}"/>
              </a:ext>
            </a:extLst>
          </p:cNvPr>
          <p:cNvCxnSpPr>
            <a:cxnSpLocks/>
          </p:cNvCxnSpPr>
          <p:nvPr/>
        </p:nvCxnSpPr>
        <p:spPr>
          <a:xfrm>
            <a:off x="3608638" y="3254618"/>
            <a:ext cx="545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BD20A99-0DCE-1C83-2C55-F67BBB9C81C2}"/>
              </a:ext>
            </a:extLst>
          </p:cNvPr>
          <p:cNvCxnSpPr>
            <a:cxnSpLocks/>
          </p:cNvCxnSpPr>
          <p:nvPr/>
        </p:nvCxnSpPr>
        <p:spPr>
          <a:xfrm flipH="1" flipV="1">
            <a:off x="3599521" y="2693294"/>
            <a:ext cx="12589" cy="567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E97F59E-C38A-B3FD-7AC0-435DD103AAC5}"/>
              </a:ext>
            </a:extLst>
          </p:cNvPr>
          <p:cNvCxnSpPr>
            <a:cxnSpLocks/>
          </p:cNvCxnSpPr>
          <p:nvPr/>
        </p:nvCxnSpPr>
        <p:spPr>
          <a:xfrm flipV="1">
            <a:off x="3864738" y="2398168"/>
            <a:ext cx="1612" cy="618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42757" cy="3056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AFE113E-EBF8-C0F6-2D95-A2BF78A6B52E}"/>
              </a:ext>
            </a:extLst>
          </p:cNvPr>
          <p:cNvCxnSpPr>
            <a:cxnSpLocks/>
          </p:cNvCxnSpPr>
          <p:nvPr/>
        </p:nvCxnSpPr>
        <p:spPr>
          <a:xfrm flipV="1">
            <a:off x="2360992" y="3578937"/>
            <a:ext cx="2949503" cy="21459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D77862C-C614-F9CC-99F7-7F2A67F9F3AB}"/>
              </a:ext>
            </a:extLst>
          </p:cNvPr>
          <p:cNvCxnSpPr>
            <a:cxnSpLocks/>
          </p:cNvCxnSpPr>
          <p:nvPr/>
        </p:nvCxnSpPr>
        <p:spPr>
          <a:xfrm>
            <a:off x="5291265" y="3147928"/>
            <a:ext cx="0" cy="441738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6FF4AE-AC92-2921-2461-7E9F307D2A8D}"/>
              </a:ext>
            </a:extLst>
          </p:cNvPr>
          <p:cNvCxnSpPr>
            <a:cxnSpLocks/>
            <a:endCxn id="8" idx="1"/>
          </p:cNvCxnSpPr>
          <p:nvPr/>
        </p:nvCxnSpPr>
        <p:spPr>
          <a:xfrm flipH="1" flipV="1">
            <a:off x="2378614" y="3096941"/>
            <a:ext cx="8199" cy="503455"/>
          </a:xfrm>
          <a:prstGeom prst="straightConnector1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2"/>
            <a:ext cx="1123950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9D6AEE6A-D547-FC50-87F1-7F36984AAF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9830" y="1674494"/>
            <a:ext cx="152400" cy="152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Text Box 11">
            <a:extLst>
              <a:ext uri="{FF2B5EF4-FFF2-40B4-BE49-F238E27FC236}">
                <a16:creationId xmlns:a16="http://schemas.microsoft.com/office/drawing/2014/main" id="{3E6E32CC-8D03-C2FF-3527-03AC906D1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5297" y="1433416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9" name="Line 29">
            <a:extLst>
              <a:ext uri="{FF2B5EF4-FFF2-40B4-BE49-F238E27FC236}">
                <a16:creationId xmlns:a16="http://schemas.microsoft.com/office/drawing/2014/main" id="{F2DE42A9-E092-E8AC-67C6-F5E6CEBAAA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24723" y="1729611"/>
            <a:ext cx="2296796" cy="19387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F8F37A7-09DE-4F4B-3B4D-9FC626E1E4AB}"/>
              </a:ext>
            </a:extLst>
          </p:cNvPr>
          <p:cNvCxnSpPr>
            <a:cxnSpLocks/>
          </p:cNvCxnSpPr>
          <p:nvPr/>
        </p:nvCxnSpPr>
        <p:spPr>
          <a:xfrm>
            <a:off x="6221521" y="942362"/>
            <a:ext cx="8730" cy="351392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A185F7BC-5653-516C-1641-99D3476819EA}"/>
              </a:ext>
            </a:extLst>
          </p:cNvPr>
          <p:cNvSpPr/>
          <p:nvPr/>
        </p:nvSpPr>
        <p:spPr>
          <a:xfrm rot="5400000">
            <a:off x="5038103" y="759005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3" y="984377"/>
            <a:ext cx="699628" cy="2037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" name="Line 13">
            <a:extLst>
              <a:ext uri="{FF2B5EF4-FFF2-40B4-BE49-F238E27FC236}">
                <a16:creationId xmlns:a16="http://schemas.microsoft.com/office/drawing/2014/main" id="{D20A64EE-52F2-1B84-5C43-775E2245D1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5751" y="1109047"/>
            <a:ext cx="6685" cy="157802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7E7F1A6-BFF3-9E93-A87E-CFBAF80543F0}"/>
              </a:ext>
            </a:extLst>
          </p:cNvPr>
          <p:cNvGrpSpPr/>
          <p:nvPr/>
        </p:nvGrpSpPr>
        <p:grpSpPr>
          <a:xfrm flipH="1">
            <a:off x="2903750" y="3492700"/>
            <a:ext cx="356153" cy="228600"/>
            <a:chOff x="5976956" y="1312842"/>
            <a:chExt cx="356153" cy="228600"/>
          </a:xfrm>
        </p:grpSpPr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14F27712-A899-0942-1F68-C1CC14973701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E539F50-7112-6364-4392-41073CD318BE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D0EF604-2B97-D216-2703-BB083EF59A8A}"/>
              </a:ext>
            </a:extLst>
          </p:cNvPr>
          <p:cNvGrpSpPr/>
          <p:nvPr/>
        </p:nvGrpSpPr>
        <p:grpSpPr>
          <a:xfrm rot="16200000">
            <a:off x="3781101" y="3756555"/>
            <a:ext cx="356153" cy="228600"/>
            <a:chOff x="5976956" y="1312842"/>
            <a:chExt cx="356153" cy="228600"/>
          </a:xfrm>
        </p:grpSpPr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50DAECED-9A4E-4683-6085-3A2F8631235D}"/>
                </a:ext>
              </a:extLst>
            </p:cNvPr>
            <p:cNvSpPr/>
            <p:nvPr/>
          </p:nvSpPr>
          <p:spPr>
            <a:xfrm rot="5211891">
              <a:off x="6016545" y="1273253"/>
              <a:ext cx="228600" cy="307777"/>
            </a:xfrm>
            <a:prstGeom prst="triangl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2A38FA1-BD41-6420-2531-AE688FD366FA}"/>
                </a:ext>
              </a:extLst>
            </p:cNvPr>
            <p:cNvSpPr/>
            <p:nvPr/>
          </p:nvSpPr>
          <p:spPr>
            <a:xfrm>
              <a:off x="6248400" y="1371600"/>
              <a:ext cx="84709" cy="9863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5CFBC39-C9E0-85A0-BC72-23479112E316}"/>
              </a:ext>
            </a:extLst>
          </p:cNvPr>
          <p:cNvCxnSpPr>
            <a:cxnSpLocks/>
          </p:cNvCxnSpPr>
          <p:nvPr/>
        </p:nvCxnSpPr>
        <p:spPr>
          <a:xfrm flipV="1">
            <a:off x="3967392" y="4042855"/>
            <a:ext cx="0" cy="15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3A4B8CC3-07F0-1F43-572F-F6FB2449FAEF}"/>
              </a:ext>
            </a:extLst>
          </p:cNvPr>
          <p:cNvCxnSpPr>
            <a:cxnSpLocks/>
          </p:cNvCxnSpPr>
          <p:nvPr/>
        </p:nvCxnSpPr>
        <p:spPr>
          <a:xfrm flipV="1">
            <a:off x="3952952" y="3139324"/>
            <a:ext cx="0" cy="538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50186B33-3486-5B5C-EC0E-841786A0B099}"/>
              </a:ext>
            </a:extLst>
          </p:cNvPr>
          <p:cNvCxnSpPr>
            <a:cxnSpLocks/>
            <a:endCxn id="63" idx="1"/>
          </p:cNvCxnSpPr>
          <p:nvPr/>
        </p:nvCxnSpPr>
        <p:spPr>
          <a:xfrm flipV="1">
            <a:off x="3947098" y="3129476"/>
            <a:ext cx="225010" cy="9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 Box 23">
            <a:extLst>
              <a:ext uri="{FF2B5EF4-FFF2-40B4-BE49-F238E27FC236}">
                <a16:creationId xmlns:a16="http://schemas.microsoft.com/office/drawing/2014/main" id="{45C00A15-5A9E-E32C-DADA-3E68E2472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1330" y="4134967"/>
            <a:ext cx="4411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A7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A5DB12E-14DE-EB95-243B-4F36E2F4DE44}"/>
              </a:ext>
            </a:extLst>
          </p:cNvPr>
          <p:cNvSpPr txBox="1"/>
          <p:nvPr/>
        </p:nvSpPr>
        <p:spPr>
          <a:xfrm>
            <a:off x="114586" y="5302118"/>
            <a:ext cx="42467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Activate !CS only if in 0x00-0x7F</a:t>
            </a:r>
          </a:p>
          <a:p>
            <a:r>
              <a:rPr lang="en-US" sz="2400" b="1" dirty="0"/>
              <a:t>A7 = 0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23A73635-C264-79A2-3857-638AD1EF42BA}"/>
              </a:ext>
            </a:extLst>
          </p:cNvPr>
          <p:cNvCxnSpPr>
            <a:stCxn id="95" idx="0"/>
          </p:cNvCxnSpPr>
          <p:nvPr/>
        </p:nvCxnSpPr>
        <p:spPr>
          <a:xfrm flipV="1">
            <a:off x="2237956" y="3825120"/>
            <a:ext cx="1520981" cy="147699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79274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FF88CB-3A8F-B382-EEA8-4F3EA46A96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Let’s Introduce a write-only register at 0x80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B25D6D8-23A0-7125-5AA5-C049DF79C2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606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 Address 0x80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0300" y="4207652"/>
            <a:ext cx="1693900" cy="81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56244" cy="30585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2"/>
            <a:ext cx="1123950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A185F7BC-5653-516C-1641-99D3476819EA}"/>
              </a:ext>
            </a:extLst>
          </p:cNvPr>
          <p:cNvSpPr/>
          <p:nvPr/>
        </p:nvSpPr>
        <p:spPr>
          <a:xfrm rot="5400000">
            <a:off x="5038103" y="759005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3" y="984377"/>
            <a:ext cx="699628" cy="2037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" name="Line 13">
            <a:extLst>
              <a:ext uri="{FF2B5EF4-FFF2-40B4-BE49-F238E27FC236}">
                <a16:creationId xmlns:a16="http://schemas.microsoft.com/office/drawing/2014/main" id="{D20A64EE-52F2-1B84-5C43-775E2245D1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5751" y="1109047"/>
            <a:ext cx="6685" cy="157802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7A5DB12E-14DE-EB95-243B-4F36E2F4DE44}"/>
              </a:ext>
            </a:extLst>
          </p:cNvPr>
          <p:cNvSpPr txBox="1"/>
          <p:nvPr/>
        </p:nvSpPr>
        <p:spPr>
          <a:xfrm>
            <a:off x="114586" y="5302118"/>
            <a:ext cx="76012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Activate only if CPU is </a:t>
            </a:r>
            <a:r>
              <a:rPr lang="en-US" sz="2400" b="1" dirty="0">
                <a:solidFill>
                  <a:srgbClr val="C00000"/>
                </a:solidFill>
              </a:rPr>
              <a:t>Accessing 0x80 </a:t>
            </a:r>
            <a:r>
              <a:rPr lang="en-US" sz="2400" b="1" dirty="0"/>
              <a:t>AND </a:t>
            </a:r>
            <a:r>
              <a:rPr lang="en-US" sz="2400" b="1" dirty="0">
                <a:solidFill>
                  <a:srgbClr val="C00000"/>
                </a:solidFill>
              </a:rPr>
              <a:t>is doing a write</a:t>
            </a:r>
          </a:p>
          <a:p>
            <a:r>
              <a:rPr lang="en-US" sz="2400" b="1" dirty="0"/>
              <a:t>First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23A73635-C264-79A2-3857-638AD1EF42BA}"/>
              </a:ext>
            </a:extLst>
          </p:cNvPr>
          <p:cNvCxnSpPr>
            <a:cxnSpLocks/>
          </p:cNvCxnSpPr>
          <p:nvPr/>
        </p:nvCxnSpPr>
        <p:spPr>
          <a:xfrm flipH="1" flipV="1">
            <a:off x="4035376" y="5014561"/>
            <a:ext cx="155624" cy="38619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916B4B11-3F29-16EA-5EEA-8A30DB56778D}"/>
              </a:ext>
            </a:extLst>
          </p:cNvPr>
          <p:cNvSpPr/>
          <p:nvPr/>
        </p:nvSpPr>
        <p:spPr>
          <a:xfrm>
            <a:off x="3124200" y="3408893"/>
            <a:ext cx="2057400" cy="151595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A7 = 1</a:t>
            </a:r>
          </a:p>
          <a:p>
            <a:pPr algn="ctr"/>
            <a:r>
              <a:rPr lang="en-US" sz="2800" dirty="0"/>
              <a:t>A6-A0 = 0…0</a:t>
            </a:r>
          </a:p>
        </p:txBody>
      </p:sp>
      <p:sp>
        <p:nvSpPr>
          <p:cNvPr id="87" name="Line 5">
            <a:extLst>
              <a:ext uri="{FF2B5EF4-FFF2-40B4-BE49-F238E27FC236}">
                <a16:creationId xmlns:a16="http://schemas.microsoft.com/office/drawing/2014/main" id="{E33FF286-55F0-1D35-7DF6-A4F4C1E8D0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74540" y="4215800"/>
            <a:ext cx="909842" cy="99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Flowchart: Delay 101">
            <a:extLst>
              <a:ext uri="{FF2B5EF4-FFF2-40B4-BE49-F238E27FC236}">
                <a16:creationId xmlns:a16="http://schemas.microsoft.com/office/drawing/2014/main" id="{716ECAEC-08F3-ED2C-7EFD-BBDCA0D95617}"/>
              </a:ext>
            </a:extLst>
          </p:cNvPr>
          <p:cNvSpPr/>
          <p:nvPr/>
        </p:nvSpPr>
        <p:spPr>
          <a:xfrm>
            <a:off x="6077322" y="3884749"/>
            <a:ext cx="381000" cy="436554"/>
          </a:xfrm>
          <a:prstGeom prst="flowChartDelay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993F6815-E94A-F333-71D4-361C8FE5F230}"/>
              </a:ext>
            </a:extLst>
          </p:cNvPr>
          <p:cNvCxnSpPr>
            <a:cxnSpLocks/>
            <a:endCxn id="105" idx="0"/>
          </p:cNvCxnSpPr>
          <p:nvPr/>
        </p:nvCxnSpPr>
        <p:spPr>
          <a:xfrm>
            <a:off x="5410200" y="2695229"/>
            <a:ext cx="0" cy="12630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Line 5">
            <a:extLst>
              <a:ext uri="{FF2B5EF4-FFF2-40B4-BE49-F238E27FC236}">
                <a16:creationId xmlns:a16="http://schemas.microsoft.com/office/drawing/2014/main" id="{B2EA128E-5A4C-57AF-A90C-5E259D7FD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958324"/>
            <a:ext cx="674182" cy="40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" name="Line 5">
            <a:extLst>
              <a:ext uri="{FF2B5EF4-FFF2-40B4-BE49-F238E27FC236}">
                <a16:creationId xmlns:a16="http://schemas.microsoft.com/office/drawing/2014/main" id="{679436C6-BD52-F34C-A0AB-EB4FE39A4E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58322" y="4090896"/>
            <a:ext cx="902782" cy="242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668EF32-8140-5FE8-57FD-FA08F4B17AE9}"/>
              </a:ext>
            </a:extLst>
          </p:cNvPr>
          <p:cNvSpPr txBox="1"/>
          <p:nvPr/>
        </p:nvSpPr>
        <p:spPr>
          <a:xfrm>
            <a:off x="6858000" y="3733800"/>
            <a:ext cx="2156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Write Enable @ 0x80</a:t>
            </a:r>
          </a:p>
        </p:txBody>
      </p:sp>
    </p:spTree>
    <p:extLst>
      <p:ext uri="{BB962C8B-B14F-4D97-AF65-F5344CB8AC3E}">
        <p14:creationId xmlns:p14="http://schemas.microsoft.com/office/powerpoint/2010/main" val="27225710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Enable &amp; Data In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3088787"/>
            <a:ext cx="1868608" cy="8154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45710" y="4207646"/>
            <a:ext cx="2826047" cy="144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71654" cy="30585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2"/>
            <a:ext cx="1123950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937320"/>
            <a:ext cx="2590799" cy="4909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7A5DB12E-14DE-EB95-243B-4F36E2F4DE44}"/>
              </a:ext>
            </a:extLst>
          </p:cNvPr>
          <p:cNvSpPr txBox="1"/>
          <p:nvPr/>
        </p:nvSpPr>
        <p:spPr>
          <a:xfrm>
            <a:off x="114586" y="5302118"/>
            <a:ext cx="76012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Activate only if CPU is </a:t>
            </a:r>
            <a:r>
              <a:rPr lang="en-US" sz="2400" b="1" dirty="0">
                <a:solidFill>
                  <a:srgbClr val="C00000"/>
                </a:solidFill>
              </a:rPr>
              <a:t>Accessing 0x80 </a:t>
            </a:r>
            <a:r>
              <a:rPr lang="en-US" sz="2400" b="1" dirty="0"/>
              <a:t>AND </a:t>
            </a:r>
            <a:r>
              <a:rPr lang="en-US" sz="2400" b="1" dirty="0">
                <a:solidFill>
                  <a:srgbClr val="C00000"/>
                </a:solidFill>
              </a:rPr>
              <a:t>is doing a write</a:t>
            </a:r>
          </a:p>
          <a:p>
            <a:r>
              <a:rPr lang="en-US" sz="2400" b="1" dirty="0"/>
              <a:t>First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23A73635-C264-79A2-3857-638AD1EF42BA}"/>
              </a:ext>
            </a:extLst>
          </p:cNvPr>
          <p:cNvCxnSpPr>
            <a:cxnSpLocks/>
          </p:cNvCxnSpPr>
          <p:nvPr/>
        </p:nvCxnSpPr>
        <p:spPr>
          <a:xfrm flipV="1">
            <a:off x="4191000" y="4953000"/>
            <a:ext cx="708654" cy="44775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Line 5">
            <a:extLst>
              <a:ext uri="{FF2B5EF4-FFF2-40B4-BE49-F238E27FC236}">
                <a16:creationId xmlns:a16="http://schemas.microsoft.com/office/drawing/2014/main" id="{E33FF286-55F0-1D35-7DF6-A4F4C1E8D0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74540" y="4215800"/>
            <a:ext cx="909842" cy="99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Flowchart: Delay 101">
            <a:extLst>
              <a:ext uri="{FF2B5EF4-FFF2-40B4-BE49-F238E27FC236}">
                <a16:creationId xmlns:a16="http://schemas.microsoft.com/office/drawing/2014/main" id="{716ECAEC-08F3-ED2C-7EFD-BBDCA0D95617}"/>
              </a:ext>
            </a:extLst>
          </p:cNvPr>
          <p:cNvSpPr/>
          <p:nvPr/>
        </p:nvSpPr>
        <p:spPr>
          <a:xfrm>
            <a:off x="6077322" y="3884749"/>
            <a:ext cx="381000" cy="436554"/>
          </a:xfrm>
          <a:prstGeom prst="flowChartDelay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993F6815-E94A-F333-71D4-361C8FE5F230}"/>
              </a:ext>
            </a:extLst>
          </p:cNvPr>
          <p:cNvCxnSpPr>
            <a:cxnSpLocks/>
            <a:endCxn id="105" idx="0"/>
          </p:cNvCxnSpPr>
          <p:nvPr/>
        </p:nvCxnSpPr>
        <p:spPr>
          <a:xfrm>
            <a:off x="5410200" y="2695229"/>
            <a:ext cx="0" cy="12630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Line 5">
            <a:extLst>
              <a:ext uri="{FF2B5EF4-FFF2-40B4-BE49-F238E27FC236}">
                <a16:creationId xmlns:a16="http://schemas.microsoft.com/office/drawing/2014/main" id="{B2EA128E-5A4C-57AF-A90C-5E259D7FD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958324"/>
            <a:ext cx="674182" cy="40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" name="Line 5">
            <a:extLst>
              <a:ext uri="{FF2B5EF4-FFF2-40B4-BE49-F238E27FC236}">
                <a16:creationId xmlns:a16="http://schemas.microsoft.com/office/drawing/2014/main" id="{679436C6-BD52-F34C-A0AB-EB4FE39A4E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58321" y="4115152"/>
            <a:ext cx="1847243" cy="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Flowchart: Delay 2">
            <a:extLst>
              <a:ext uri="{FF2B5EF4-FFF2-40B4-BE49-F238E27FC236}">
                <a16:creationId xmlns:a16="http://schemas.microsoft.com/office/drawing/2014/main" id="{5D0EF930-496D-1CFC-EEC8-F6496C7E5823}"/>
              </a:ext>
            </a:extLst>
          </p:cNvPr>
          <p:cNvSpPr/>
          <p:nvPr/>
        </p:nvSpPr>
        <p:spPr>
          <a:xfrm>
            <a:off x="4780384" y="3590303"/>
            <a:ext cx="381000" cy="1286497"/>
          </a:xfrm>
          <a:prstGeom prst="flowChartDelay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2F3D337-18C0-9C66-EE11-B2AB0ABB0AA5}"/>
              </a:ext>
            </a:extLst>
          </p:cNvPr>
          <p:cNvSpPr/>
          <p:nvPr/>
        </p:nvSpPr>
        <p:spPr>
          <a:xfrm>
            <a:off x="4715891" y="37875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AE3A95B-CFC9-938A-6516-0A0F1F39365F}"/>
              </a:ext>
            </a:extLst>
          </p:cNvPr>
          <p:cNvSpPr/>
          <p:nvPr/>
        </p:nvSpPr>
        <p:spPr>
          <a:xfrm>
            <a:off x="4715891" y="39399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84C29BD-D6B4-C101-460E-2F88307D82D5}"/>
              </a:ext>
            </a:extLst>
          </p:cNvPr>
          <p:cNvSpPr/>
          <p:nvPr/>
        </p:nvSpPr>
        <p:spPr>
          <a:xfrm>
            <a:off x="4715891" y="40923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BA75D36-F140-47D2-6D7E-33AF23EE2A39}"/>
              </a:ext>
            </a:extLst>
          </p:cNvPr>
          <p:cNvSpPr/>
          <p:nvPr/>
        </p:nvSpPr>
        <p:spPr>
          <a:xfrm>
            <a:off x="4715891" y="42447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F2FED7E-5187-BDBE-A50E-F680F3C2CA06}"/>
              </a:ext>
            </a:extLst>
          </p:cNvPr>
          <p:cNvSpPr/>
          <p:nvPr/>
        </p:nvSpPr>
        <p:spPr>
          <a:xfrm>
            <a:off x="4715891" y="43971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40898AA-EF4A-FDD9-B357-8160AD63B38C}"/>
              </a:ext>
            </a:extLst>
          </p:cNvPr>
          <p:cNvSpPr/>
          <p:nvPr/>
        </p:nvSpPr>
        <p:spPr>
          <a:xfrm>
            <a:off x="4724400" y="45495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B6BD3C2-33C2-6F18-6AF0-22A35899631E}"/>
              </a:ext>
            </a:extLst>
          </p:cNvPr>
          <p:cNvSpPr/>
          <p:nvPr/>
        </p:nvSpPr>
        <p:spPr>
          <a:xfrm>
            <a:off x="4724400" y="47019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Line 18">
            <a:extLst>
              <a:ext uri="{FF2B5EF4-FFF2-40B4-BE49-F238E27FC236}">
                <a16:creationId xmlns:a16="http://schemas.microsoft.com/office/drawing/2014/main" id="{7CB7632C-FAB5-B9EC-2B0D-75D795C6C04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3475" y="3694924"/>
            <a:ext cx="532283" cy="114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18">
            <a:extLst>
              <a:ext uri="{FF2B5EF4-FFF2-40B4-BE49-F238E27FC236}">
                <a16:creationId xmlns:a16="http://schemas.microsoft.com/office/drawing/2014/main" id="{30F5C4E7-0647-D080-8168-AF95D1D369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7675" y="3848046"/>
            <a:ext cx="479025" cy="22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18">
            <a:extLst>
              <a:ext uri="{FF2B5EF4-FFF2-40B4-BE49-F238E27FC236}">
                <a16:creationId xmlns:a16="http://schemas.microsoft.com/office/drawing/2014/main" id="{CF4FA9ED-6369-7708-56D2-FEE36ADD71F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199" y="3981583"/>
            <a:ext cx="479025" cy="22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18">
            <a:extLst>
              <a:ext uri="{FF2B5EF4-FFF2-40B4-BE49-F238E27FC236}">
                <a16:creationId xmlns:a16="http://schemas.microsoft.com/office/drawing/2014/main" id="{F904752B-586F-4592-1CFC-B79B00C101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8102" y="4152132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8">
            <a:extLst>
              <a:ext uri="{FF2B5EF4-FFF2-40B4-BE49-F238E27FC236}">
                <a16:creationId xmlns:a16="http://schemas.microsoft.com/office/drawing/2014/main" id="{21E03C12-1F9D-5927-8498-6059F885D7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626" y="4285669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8">
            <a:extLst>
              <a:ext uri="{FF2B5EF4-FFF2-40B4-BE49-F238E27FC236}">
                <a16:creationId xmlns:a16="http://schemas.microsoft.com/office/drawing/2014/main" id="{276E71C7-17E2-7E4B-2612-A2B8E930CA6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3476" y="4461647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8">
            <a:extLst>
              <a:ext uri="{FF2B5EF4-FFF2-40B4-BE49-F238E27FC236}">
                <a16:creationId xmlns:a16="http://schemas.microsoft.com/office/drawing/2014/main" id="{E12F2EFB-B9CB-2948-6667-A81CBEAA3E1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9000" y="4595184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18">
            <a:extLst>
              <a:ext uri="{FF2B5EF4-FFF2-40B4-BE49-F238E27FC236}">
                <a16:creationId xmlns:a16="http://schemas.microsoft.com/office/drawing/2014/main" id="{4C72677D-F473-52CA-01D9-FF9B901440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575" y="4741847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E08E2E3-E901-49AF-B1FD-A21F9E2F74F1}"/>
              </a:ext>
            </a:extLst>
          </p:cNvPr>
          <p:cNvCxnSpPr>
            <a:stCxn id="39" idx="1"/>
            <a:endCxn id="48" idx="1"/>
          </p:cNvCxnSpPr>
          <p:nvPr/>
        </p:nvCxnSpPr>
        <p:spPr>
          <a:xfrm flipH="1">
            <a:off x="4253575" y="3694924"/>
            <a:ext cx="9900" cy="10469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7B2C1A6-A298-5B9F-65F1-1F3D348ABD9B}"/>
              </a:ext>
            </a:extLst>
          </p:cNvPr>
          <p:cNvSpPr txBox="1"/>
          <p:nvPr/>
        </p:nvSpPr>
        <p:spPr>
          <a:xfrm>
            <a:off x="4278380" y="3390207"/>
            <a:ext cx="446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665A5FF-794C-3FEC-CCFF-076AA86E52DE}"/>
              </a:ext>
            </a:extLst>
          </p:cNvPr>
          <p:cNvSpPr txBox="1"/>
          <p:nvPr/>
        </p:nvSpPr>
        <p:spPr>
          <a:xfrm>
            <a:off x="4215806" y="4698867"/>
            <a:ext cx="446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D389187-7DC8-409A-88F3-030F475C894D}"/>
              </a:ext>
            </a:extLst>
          </p:cNvPr>
          <p:cNvSpPr/>
          <p:nvPr/>
        </p:nvSpPr>
        <p:spPr>
          <a:xfrm>
            <a:off x="8305565" y="1802469"/>
            <a:ext cx="533400" cy="24233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register</a:t>
            </a:r>
          </a:p>
        </p:txBody>
      </p:sp>
      <p:sp>
        <p:nvSpPr>
          <p:cNvPr id="60" name="Line 18">
            <a:extLst>
              <a:ext uri="{FF2B5EF4-FFF2-40B4-BE49-F238E27FC236}">
                <a16:creationId xmlns:a16="http://schemas.microsoft.com/office/drawing/2014/main" id="{F794088C-B350-E50F-ED6C-0110C0B197B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7114" y="2495120"/>
            <a:ext cx="76845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Line 19">
            <a:extLst>
              <a:ext uri="{FF2B5EF4-FFF2-40B4-BE49-F238E27FC236}">
                <a16:creationId xmlns:a16="http://schemas.microsoft.com/office/drawing/2014/main" id="{32D95877-AB7B-A0E7-0086-2A05F9AC20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4819" y="2418921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Isosceles Triangle 61">
            <a:extLst>
              <a:ext uri="{FF2B5EF4-FFF2-40B4-BE49-F238E27FC236}">
                <a16:creationId xmlns:a16="http://schemas.microsoft.com/office/drawing/2014/main" id="{1C9E46B6-1510-7DB1-AED0-1E49E67821D4}"/>
              </a:ext>
            </a:extLst>
          </p:cNvPr>
          <p:cNvSpPr/>
          <p:nvPr/>
        </p:nvSpPr>
        <p:spPr>
          <a:xfrm>
            <a:off x="8534165" y="4069319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Line 13">
            <a:extLst>
              <a:ext uri="{FF2B5EF4-FFF2-40B4-BE49-F238E27FC236}">
                <a16:creationId xmlns:a16="http://schemas.microsoft.com/office/drawing/2014/main" id="{CA4BDE18-2B25-7245-68DD-2828FE838F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7114" y="986410"/>
            <a:ext cx="6685" cy="1521538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4" name="Text Box 7">
            <a:extLst>
              <a:ext uri="{FF2B5EF4-FFF2-40B4-BE49-F238E27FC236}">
                <a16:creationId xmlns:a16="http://schemas.microsoft.com/office/drawing/2014/main" id="{DDD405B3-F224-38C8-9143-C65FE946A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3976" y="2133600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22">
            <a:extLst>
              <a:ext uri="{FF2B5EF4-FFF2-40B4-BE49-F238E27FC236}">
                <a16:creationId xmlns:a16="http://schemas.microsoft.com/office/drawing/2014/main" id="{8B8D8F35-0553-9B37-8765-46645790DC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10600" y="4244765"/>
            <a:ext cx="11825" cy="45410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Text Box 23">
            <a:extLst>
              <a:ext uri="{FF2B5EF4-FFF2-40B4-BE49-F238E27FC236}">
                <a16:creationId xmlns:a16="http://schemas.microsoft.com/office/drawing/2014/main" id="{1C89096D-3190-BE00-59F0-A822022AD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0856" y="4645223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35D7961-04EE-95DB-8109-A9284578C651}"/>
              </a:ext>
            </a:extLst>
          </p:cNvPr>
          <p:cNvSpPr txBox="1"/>
          <p:nvPr/>
        </p:nvSpPr>
        <p:spPr>
          <a:xfrm>
            <a:off x="6858000" y="3733800"/>
            <a:ext cx="1393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Write Enable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DAADC49-2D60-3BB5-6668-B606F0990770}"/>
              </a:ext>
            </a:extLst>
          </p:cNvPr>
          <p:cNvSpPr txBox="1"/>
          <p:nvPr/>
        </p:nvSpPr>
        <p:spPr>
          <a:xfrm>
            <a:off x="7391400" y="2655330"/>
            <a:ext cx="848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 in</a:t>
            </a:r>
          </a:p>
        </p:txBody>
      </p:sp>
      <p:sp>
        <p:nvSpPr>
          <p:cNvPr id="69" name="Line 18">
            <a:extLst>
              <a:ext uri="{FF2B5EF4-FFF2-40B4-BE49-F238E27FC236}">
                <a16:creationId xmlns:a16="http://schemas.microsoft.com/office/drawing/2014/main" id="{DF24C762-DBED-1AB4-BC66-A9941F1A90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2281" y="3024663"/>
            <a:ext cx="235520" cy="1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29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005" y="3086314"/>
            <a:ext cx="5858887" cy="2473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45710" y="4207646"/>
            <a:ext cx="2826047" cy="144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71654" cy="30585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1"/>
            <a:ext cx="1726632" cy="5858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2" y="986410"/>
            <a:ext cx="2021907" cy="3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1"/>
            <a:ext cx="333" cy="52362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7A5DB12E-14DE-EB95-243B-4F36E2F4DE44}"/>
              </a:ext>
            </a:extLst>
          </p:cNvPr>
          <p:cNvSpPr txBox="1"/>
          <p:nvPr/>
        </p:nvSpPr>
        <p:spPr>
          <a:xfrm>
            <a:off x="111540" y="5302118"/>
            <a:ext cx="89997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Set ACK only if we are being accessed</a:t>
            </a:r>
          </a:p>
          <a:p>
            <a:r>
              <a:rPr lang="en-US" sz="2400" b="1" dirty="0"/>
              <a:t>Do not assert a voltage otherwise – This will allow some other device</a:t>
            </a:r>
          </a:p>
          <a:p>
            <a:r>
              <a:rPr lang="en-US" sz="2400" b="1" dirty="0"/>
              <a:t>to do so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23A73635-C264-79A2-3857-638AD1EF42BA}"/>
              </a:ext>
            </a:extLst>
          </p:cNvPr>
          <p:cNvCxnSpPr>
            <a:cxnSpLocks/>
          </p:cNvCxnSpPr>
          <p:nvPr/>
        </p:nvCxnSpPr>
        <p:spPr>
          <a:xfrm flipV="1">
            <a:off x="5279943" y="3247170"/>
            <a:ext cx="889716" cy="236553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Line 5">
            <a:extLst>
              <a:ext uri="{FF2B5EF4-FFF2-40B4-BE49-F238E27FC236}">
                <a16:creationId xmlns:a16="http://schemas.microsoft.com/office/drawing/2014/main" id="{E33FF286-55F0-1D35-7DF6-A4F4C1E8D0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74540" y="4215800"/>
            <a:ext cx="909842" cy="99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Flowchart: Delay 101">
            <a:extLst>
              <a:ext uri="{FF2B5EF4-FFF2-40B4-BE49-F238E27FC236}">
                <a16:creationId xmlns:a16="http://schemas.microsoft.com/office/drawing/2014/main" id="{716ECAEC-08F3-ED2C-7EFD-BBDCA0D95617}"/>
              </a:ext>
            </a:extLst>
          </p:cNvPr>
          <p:cNvSpPr/>
          <p:nvPr/>
        </p:nvSpPr>
        <p:spPr>
          <a:xfrm>
            <a:off x="6077322" y="3884749"/>
            <a:ext cx="381000" cy="436554"/>
          </a:xfrm>
          <a:prstGeom prst="flowChartDelay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993F6815-E94A-F333-71D4-361C8FE5F230}"/>
              </a:ext>
            </a:extLst>
          </p:cNvPr>
          <p:cNvCxnSpPr>
            <a:cxnSpLocks/>
            <a:endCxn id="105" idx="0"/>
          </p:cNvCxnSpPr>
          <p:nvPr/>
        </p:nvCxnSpPr>
        <p:spPr>
          <a:xfrm>
            <a:off x="5410200" y="2695229"/>
            <a:ext cx="0" cy="12630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Line 5">
            <a:extLst>
              <a:ext uri="{FF2B5EF4-FFF2-40B4-BE49-F238E27FC236}">
                <a16:creationId xmlns:a16="http://schemas.microsoft.com/office/drawing/2014/main" id="{B2EA128E-5A4C-57AF-A90C-5E259D7FD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958324"/>
            <a:ext cx="674182" cy="40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" name="Line 5">
            <a:extLst>
              <a:ext uri="{FF2B5EF4-FFF2-40B4-BE49-F238E27FC236}">
                <a16:creationId xmlns:a16="http://schemas.microsoft.com/office/drawing/2014/main" id="{679436C6-BD52-F34C-A0AB-EB4FE39A4E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58321" y="4115152"/>
            <a:ext cx="1847243" cy="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Flowchart: Delay 2">
            <a:extLst>
              <a:ext uri="{FF2B5EF4-FFF2-40B4-BE49-F238E27FC236}">
                <a16:creationId xmlns:a16="http://schemas.microsoft.com/office/drawing/2014/main" id="{5D0EF930-496D-1CFC-EEC8-F6496C7E5823}"/>
              </a:ext>
            </a:extLst>
          </p:cNvPr>
          <p:cNvSpPr/>
          <p:nvPr/>
        </p:nvSpPr>
        <p:spPr>
          <a:xfrm>
            <a:off x="4780384" y="3590303"/>
            <a:ext cx="381000" cy="1286497"/>
          </a:xfrm>
          <a:prstGeom prst="flowChartDelay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2F3D337-18C0-9C66-EE11-B2AB0ABB0AA5}"/>
              </a:ext>
            </a:extLst>
          </p:cNvPr>
          <p:cNvSpPr/>
          <p:nvPr/>
        </p:nvSpPr>
        <p:spPr>
          <a:xfrm>
            <a:off x="4715891" y="37875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AE3A95B-CFC9-938A-6516-0A0F1F39365F}"/>
              </a:ext>
            </a:extLst>
          </p:cNvPr>
          <p:cNvSpPr/>
          <p:nvPr/>
        </p:nvSpPr>
        <p:spPr>
          <a:xfrm>
            <a:off x="4715891" y="39399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84C29BD-D6B4-C101-460E-2F88307D82D5}"/>
              </a:ext>
            </a:extLst>
          </p:cNvPr>
          <p:cNvSpPr/>
          <p:nvPr/>
        </p:nvSpPr>
        <p:spPr>
          <a:xfrm>
            <a:off x="4715891" y="40923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BA75D36-F140-47D2-6D7E-33AF23EE2A39}"/>
              </a:ext>
            </a:extLst>
          </p:cNvPr>
          <p:cNvSpPr/>
          <p:nvPr/>
        </p:nvSpPr>
        <p:spPr>
          <a:xfrm>
            <a:off x="4715891" y="42447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F2FED7E-5187-BDBE-A50E-F680F3C2CA06}"/>
              </a:ext>
            </a:extLst>
          </p:cNvPr>
          <p:cNvSpPr/>
          <p:nvPr/>
        </p:nvSpPr>
        <p:spPr>
          <a:xfrm>
            <a:off x="4715891" y="43971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40898AA-EF4A-FDD9-B357-8160AD63B38C}"/>
              </a:ext>
            </a:extLst>
          </p:cNvPr>
          <p:cNvSpPr/>
          <p:nvPr/>
        </p:nvSpPr>
        <p:spPr>
          <a:xfrm>
            <a:off x="4724400" y="45495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B6BD3C2-33C2-6F18-6AF0-22A35899631E}"/>
              </a:ext>
            </a:extLst>
          </p:cNvPr>
          <p:cNvSpPr/>
          <p:nvPr/>
        </p:nvSpPr>
        <p:spPr>
          <a:xfrm>
            <a:off x="4724400" y="47019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Line 18">
            <a:extLst>
              <a:ext uri="{FF2B5EF4-FFF2-40B4-BE49-F238E27FC236}">
                <a16:creationId xmlns:a16="http://schemas.microsoft.com/office/drawing/2014/main" id="{7CB7632C-FAB5-B9EC-2B0D-75D795C6C04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3475" y="3694924"/>
            <a:ext cx="532283" cy="114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18">
            <a:extLst>
              <a:ext uri="{FF2B5EF4-FFF2-40B4-BE49-F238E27FC236}">
                <a16:creationId xmlns:a16="http://schemas.microsoft.com/office/drawing/2014/main" id="{30F5C4E7-0647-D080-8168-AF95D1D369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7675" y="3848046"/>
            <a:ext cx="479025" cy="22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18">
            <a:extLst>
              <a:ext uri="{FF2B5EF4-FFF2-40B4-BE49-F238E27FC236}">
                <a16:creationId xmlns:a16="http://schemas.microsoft.com/office/drawing/2014/main" id="{CF4FA9ED-6369-7708-56D2-FEE36ADD71F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199" y="3981583"/>
            <a:ext cx="479025" cy="22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18">
            <a:extLst>
              <a:ext uri="{FF2B5EF4-FFF2-40B4-BE49-F238E27FC236}">
                <a16:creationId xmlns:a16="http://schemas.microsoft.com/office/drawing/2014/main" id="{F904752B-586F-4592-1CFC-B79B00C101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8102" y="4152132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8">
            <a:extLst>
              <a:ext uri="{FF2B5EF4-FFF2-40B4-BE49-F238E27FC236}">
                <a16:creationId xmlns:a16="http://schemas.microsoft.com/office/drawing/2014/main" id="{21E03C12-1F9D-5927-8498-6059F885D7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626" y="4285669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8">
            <a:extLst>
              <a:ext uri="{FF2B5EF4-FFF2-40B4-BE49-F238E27FC236}">
                <a16:creationId xmlns:a16="http://schemas.microsoft.com/office/drawing/2014/main" id="{276E71C7-17E2-7E4B-2612-A2B8E930CA6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3476" y="4461647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8">
            <a:extLst>
              <a:ext uri="{FF2B5EF4-FFF2-40B4-BE49-F238E27FC236}">
                <a16:creationId xmlns:a16="http://schemas.microsoft.com/office/drawing/2014/main" id="{E12F2EFB-B9CB-2948-6667-A81CBEAA3E1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9000" y="4595184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18">
            <a:extLst>
              <a:ext uri="{FF2B5EF4-FFF2-40B4-BE49-F238E27FC236}">
                <a16:creationId xmlns:a16="http://schemas.microsoft.com/office/drawing/2014/main" id="{4C72677D-F473-52CA-01D9-FF9B901440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575" y="4741847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E08E2E3-E901-49AF-B1FD-A21F9E2F74F1}"/>
              </a:ext>
            </a:extLst>
          </p:cNvPr>
          <p:cNvCxnSpPr>
            <a:stCxn id="39" idx="1"/>
            <a:endCxn id="48" idx="1"/>
          </p:cNvCxnSpPr>
          <p:nvPr/>
        </p:nvCxnSpPr>
        <p:spPr>
          <a:xfrm flipH="1">
            <a:off x="4253575" y="3694924"/>
            <a:ext cx="9900" cy="10469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7B2C1A6-A298-5B9F-65F1-1F3D348ABD9B}"/>
              </a:ext>
            </a:extLst>
          </p:cNvPr>
          <p:cNvSpPr txBox="1"/>
          <p:nvPr/>
        </p:nvSpPr>
        <p:spPr>
          <a:xfrm>
            <a:off x="4278380" y="3390207"/>
            <a:ext cx="446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665A5FF-794C-3FEC-CCFF-076AA86E52DE}"/>
              </a:ext>
            </a:extLst>
          </p:cNvPr>
          <p:cNvSpPr txBox="1"/>
          <p:nvPr/>
        </p:nvSpPr>
        <p:spPr>
          <a:xfrm>
            <a:off x="4215806" y="4698867"/>
            <a:ext cx="446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D389187-7DC8-409A-88F3-030F475C894D}"/>
              </a:ext>
            </a:extLst>
          </p:cNvPr>
          <p:cNvSpPr/>
          <p:nvPr/>
        </p:nvSpPr>
        <p:spPr>
          <a:xfrm>
            <a:off x="8305565" y="1802469"/>
            <a:ext cx="533400" cy="24233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register</a:t>
            </a:r>
          </a:p>
        </p:txBody>
      </p:sp>
      <p:sp>
        <p:nvSpPr>
          <p:cNvPr id="60" name="Line 18">
            <a:extLst>
              <a:ext uri="{FF2B5EF4-FFF2-40B4-BE49-F238E27FC236}">
                <a16:creationId xmlns:a16="http://schemas.microsoft.com/office/drawing/2014/main" id="{F794088C-B350-E50F-ED6C-0110C0B197B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7114" y="2495120"/>
            <a:ext cx="76845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Line 19">
            <a:extLst>
              <a:ext uri="{FF2B5EF4-FFF2-40B4-BE49-F238E27FC236}">
                <a16:creationId xmlns:a16="http://schemas.microsoft.com/office/drawing/2014/main" id="{32D95877-AB7B-A0E7-0086-2A05F9AC20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4819" y="2418921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Isosceles Triangle 61">
            <a:extLst>
              <a:ext uri="{FF2B5EF4-FFF2-40B4-BE49-F238E27FC236}">
                <a16:creationId xmlns:a16="http://schemas.microsoft.com/office/drawing/2014/main" id="{1C9E46B6-1510-7DB1-AED0-1E49E67821D4}"/>
              </a:ext>
            </a:extLst>
          </p:cNvPr>
          <p:cNvSpPr/>
          <p:nvPr/>
        </p:nvSpPr>
        <p:spPr>
          <a:xfrm>
            <a:off x="8534165" y="4069319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Line 13">
            <a:extLst>
              <a:ext uri="{FF2B5EF4-FFF2-40B4-BE49-F238E27FC236}">
                <a16:creationId xmlns:a16="http://schemas.microsoft.com/office/drawing/2014/main" id="{CA4BDE18-2B25-7245-68DD-2828FE838F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7114" y="986410"/>
            <a:ext cx="6685" cy="1521538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4" name="Text Box 7">
            <a:extLst>
              <a:ext uri="{FF2B5EF4-FFF2-40B4-BE49-F238E27FC236}">
                <a16:creationId xmlns:a16="http://schemas.microsoft.com/office/drawing/2014/main" id="{DDD405B3-F224-38C8-9143-C65FE946A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3976" y="2133600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22">
            <a:extLst>
              <a:ext uri="{FF2B5EF4-FFF2-40B4-BE49-F238E27FC236}">
                <a16:creationId xmlns:a16="http://schemas.microsoft.com/office/drawing/2014/main" id="{8B8D8F35-0553-9B37-8765-46645790DC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10600" y="4244765"/>
            <a:ext cx="11825" cy="45410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Text Box 23">
            <a:extLst>
              <a:ext uri="{FF2B5EF4-FFF2-40B4-BE49-F238E27FC236}">
                <a16:creationId xmlns:a16="http://schemas.microsoft.com/office/drawing/2014/main" id="{1C89096D-3190-BE00-59F0-A822022AD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0856" y="4645223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35D7961-04EE-95DB-8109-A9284578C651}"/>
              </a:ext>
            </a:extLst>
          </p:cNvPr>
          <p:cNvSpPr txBox="1"/>
          <p:nvPr/>
        </p:nvSpPr>
        <p:spPr>
          <a:xfrm>
            <a:off x="6858000" y="3733800"/>
            <a:ext cx="1393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Write Enable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DAADC49-2D60-3BB5-6668-B606F0990770}"/>
              </a:ext>
            </a:extLst>
          </p:cNvPr>
          <p:cNvSpPr txBox="1"/>
          <p:nvPr/>
        </p:nvSpPr>
        <p:spPr>
          <a:xfrm>
            <a:off x="7391400" y="2655330"/>
            <a:ext cx="848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 in</a:t>
            </a:r>
          </a:p>
        </p:txBody>
      </p:sp>
      <p:sp>
        <p:nvSpPr>
          <p:cNvPr id="69" name="Line 18">
            <a:extLst>
              <a:ext uri="{FF2B5EF4-FFF2-40B4-BE49-F238E27FC236}">
                <a16:creationId xmlns:a16="http://schemas.microsoft.com/office/drawing/2014/main" id="{DF24C762-DBED-1AB4-BC66-A9941F1A90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2281" y="3024663"/>
            <a:ext cx="235520" cy="1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3469CC56-E28E-2DA1-715B-4B1F2C7BF20B}"/>
              </a:ext>
            </a:extLst>
          </p:cNvPr>
          <p:cNvSpPr/>
          <p:nvPr/>
        </p:nvSpPr>
        <p:spPr>
          <a:xfrm rot="16200000">
            <a:off x="6348653" y="2861377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ine 13">
            <a:extLst>
              <a:ext uri="{FF2B5EF4-FFF2-40B4-BE49-F238E27FC236}">
                <a16:creationId xmlns:a16="http://schemas.microsoft.com/office/drawing/2014/main" id="{E16A0942-4E7D-25EE-567B-4C28FBA24C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38115" y="3221081"/>
            <a:ext cx="2" cy="906089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16">
            <a:extLst>
              <a:ext uri="{FF2B5EF4-FFF2-40B4-BE49-F238E27FC236}">
                <a16:creationId xmlns:a16="http://schemas.microsoft.com/office/drawing/2014/main" id="{3652758A-6E51-89A7-0395-CB565D023D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09580" y="3114456"/>
            <a:ext cx="268069" cy="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19BDC43-630D-81A2-FA64-8F01CC5A2976}"/>
              </a:ext>
            </a:extLst>
          </p:cNvPr>
          <p:cNvSpPr txBox="1"/>
          <p:nvPr/>
        </p:nvSpPr>
        <p:spPr>
          <a:xfrm>
            <a:off x="7041224" y="29095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716035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 – MUX based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006" y="1731507"/>
            <a:ext cx="3449170" cy="21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08EEAF1-DB3F-93DE-C15F-0A4CD84C1E3C}"/>
              </a:ext>
            </a:extLst>
          </p:cNvPr>
          <p:cNvGrpSpPr/>
          <p:nvPr/>
        </p:nvGrpSpPr>
        <p:grpSpPr>
          <a:xfrm>
            <a:off x="510005" y="2403527"/>
            <a:ext cx="5204995" cy="286659"/>
            <a:chOff x="510006" y="2403527"/>
            <a:chExt cx="855142" cy="286659"/>
          </a:xfrm>
        </p:grpSpPr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977D483D-DBA4-AD18-84AF-EEBBE5380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403527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E9E3C75D-4EAC-F428-8BA1-829F56CA5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006" y="2690186"/>
              <a:ext cx="855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005" y="3060143"/>
            <a:ext cx="5924871" cy="28643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2" y="275568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45710" y="4207646"/>
            <a:ext cx="2826047" cy="144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71654" cy="30585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1"/>
            <a:ext cx="1955232" cy="58585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2" y="986410"/>
            <a:ext cx="2021907" cy="3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1"/>
            <a:ext cx="333" cy="52362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7A5DB12E-14DE-EB95-243B-4F36E2F4DE44}"/>
              </a:ext>
            </a:extLst>
          </p:cNvPr>
          <p:cNvSpPr txBox="1"/>
          <p:nvPr/>
        </p:nvSpPr>
        <p:spPr>
          <a:xfrm>
            <a:off x="111540" y="5302118"/>
            <a:ext cx="69131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Pass our ACK only if we are being accessed</a:t>
            </a:r>
          </a:p>
          <a:p>
            <a:r>
              <a:rPr lang="en-US" sz="2400" b="1" dirty="0"/>
              <a:t>Otherwise pass the ACK from other devices/memory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23A73635-C264-79A2-3857-638AD1EF42BA}"/>
              </a:ext>
            </a:extLst>
          </p:cNvPr>
          <p:cNvCxnSpPr>
            <a:cxnSpLocks/>
          </p:cNvCxnSpPr>
          <p:nvPr/>
        </p:nvCxnSpPr>
        <p:spPr>
          <a:xfrm flipV="1">
            <a:off x="5279943" y="3247170"/>
            <a:ext cx="889716" cy="236553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Line 5">
            <a:extLst>
              <a:ext uri="{FF2B5EF4-FFF2-40B4-BE49-F238E27FC236}">
                <a16:creationId xmlns:a16="http://schemas.microsoft.com/office/drawing/2014/main" id="{E33FF286-55F0-1D35-7DF6-A4F4C1E8D0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74540" y="4215800"/>
            <a:ext cx="909842" cy="99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Flowchart: Delay 101">
            <a:extLst>
              <a:ext uri="{FF2B5EF4-FFF2-40B4-BE49-F238E27FC236}">
                <a16:creationId xmlns:a16="http://schemas.microsoft.com/office/drawing/2014/main" id="{716ECAEC-08F3-ED2C-7EFD-BBDCA0D95617}"/>
              </a:ext>
            </a:extLst>
          </p:cNvPr>
          <p:cNvSpPr/>
          <p:nvPr/>
        </p:nvSpPr>
        <p:spPr>
          <a:xfrm>
            <a:off x="6077322" y="3884749"/>
            <a:ext cx="381000" cy="436554"/>
          </a:xfrm>
          <a:prstGeom prst="flowChartDelay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993F6815-E94A-F333-71D4-361C8FE5F230}"/>
              </a:ext>
            </a:extLst>
          </p:cNvPr>
          <p:cNvCxnSpPr>
            <a:cxnSpLocks/>
            <a:endCxn id="105" idx="0"/>
          </p:cNvCxnSpPr>
          <p:nvPr/>
        </p:nvCxnSpPr>
        <p:spPr>
          <a:xfrm>
            <a:off x="5410200" y="2695229"/>
            <a:ext cx="0" cy="12630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Line 5">
            <a:extLst>
              <a:ext uri="{FF2B5EF4-FFF2-40B4-BE49-F238E27FC236}">
                <a16:creationId xmlns:a16="http://schemas.microsoft.com/office/drawing/2014/main" id="{B2EA128E-5A4C-57AF-A90C-5E259D7FD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958324"/>
            <a:ext cx="674182" cy="40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" name="Line 5">
            <a:extLst>
              <a:ext uri="{FF2B5EF4-FFF2-40B4-BE49-F238E27FC236}">
                <a16:creationId xmlns:a16="http://schemas.microsoft.com/office/drawing/2014/main" id="{679436C6-BD52-F34C-A0AB-EB4FE39A4E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58321" y="4115152"/>
            <a:ext cx="1847243" cy="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Flowchart: Delay 2">
            <a:extLst>
              <a:ext uri="{FF2B5EF4-FFF2-40B4-BE49-F238E27FC236}">
                <a16:creationId xmlns:a16="http://schemas.microsoft.com/office/drawing/2014/main" id="{5D0EF930-496D-1CFC-EEC8-F6496C7E5823}"/>
              </a:ext>
            </a:extLst>
          </p:cNvPr>
          <p:cNvSpPr/>
          <p:nvPr/>
        </p:nvSpPr>
        <p:spPr>
          <a:xfrm>
            <a:off x="4780384" y="3590303"/>
            <a:ext cx="381000" cy="1286497"/>
          </a:xfrm>
          <a:prstGeom prst="flowChartDelay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2F3D337-18C0-9C66-EE11-B2AB0ABB0AA5}"/>
              </a:ext>
            </a:extLst>
          </p:cNvPr>
          <p:cNvSpPr/>
          <p:nvPr/>
        </p:nvSpPr>
        <p:spPr>
          <a:xfrm>
            <a:off x="4715891" y="37875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AE3A95B-CFC9-938A-6516-0A0F1F39365F}"/>
              </a:ext>
            </a:extLst>
          </p:cNvPr>
          <p:cNvSpPr/>
          <p:nvPr/>
        </p:nvSpPr>
        <p:spPr>
          <a:xfrm>
            <a:off x="4715891" y="39399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84C29BD-D6B4-C101-460E-2F88307D82D5}"/>
              </a:ext>
            </a:extLst>
          </p:cNvPr>
          <p:cNvSpPr/>
          <p:nvPr/>
        </p:nvSpPr>
        <p:spPr>
          <a:xfrm>
            <a:off x="4715891" y="40923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BA75D36-F140-47D2-6D7E-33AF23EE2A39}"/>
              </a:ext>
            </a:extLst>
          </p:cNvPr>
          <p:cNvSpPr/>
          <p:nvPr/>
        </p:nvSpPr>
        <p:spPr>
          <a:xfrm>
            <a:off x="4715891" y="42447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F2FED7E-5187-BDBE-A50E-F680F3C2CA06}"/>
              </a:ext>
            </a:extLst>
          </p:cNvPr>
          <p:cNvSpPr/>
          <p:nvPr/>
        </p:nvSpPr>
        <p:spPr>
          <a:xfrm>
            <a:off x="4715891" y="43971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40898AA-EF4A-FDD9-B357-8160AD63B38C}"/>
              </a:ext>
            </a:extLst>
          </p:cNvPr>
          <p:cNvSpPr/>
          <p:nvPr/>
        </p:nvSpPr>
        <p:spPr>
          <a:xfrm>
            <a:off x="4724400" y="45495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B6BD3C2-33C2-6F18-6AF0-22A35899631E}"/>
              </a:ext>
            </a:extLst>
          </p:cNvPr>
          <p:cNvSpPr/>
          <p:nvPr/>
        </p:nvSpPr>
        <p:spPr>
          <a:xfrm>
            <a:off x="4724400" y="47019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Line 18">
            <a:extLst>
              <a:ext uri="{FF2B5EF4-FFF2-40B4-BE49-F238E27FC236}">
                <a16:creationId xmlns:a16="http://schemas.microsoft.com/office/drawing/2014/main" id="{7CB7632C-FAB5-B9EC-2B0D-75D795C6C04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3475" y="3694924"/>
            <a:ext cx="532283" cy="114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18">
            <a:extLst>
              <a:ext uri="{FF2B5EF4-FFF2-40B4-BE49-F238E27FC236}">
                <a16:creationId xmlns:a16="http://schemas.microsoft.com/office/drawing/2014/main" id="{30F5C4E7-0647-D080-8168-AF95D1D369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7675" y="3848046"/>
            <a:ext cx="479025" cy="22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18">
            <a:extLst>
              <a:ext uri="{FF2B5EF4-FFF2-40B4-BE49-F238E27FC236}">
                <a16:creationId xmlns:a16="http://schemas.microsoft.com/office/drawing/2014/main" id="{CF4FA9ED-6369-7708-56D2-FEE36ADD71F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199" y="3981583"/>
            <a:ext cx="479025" cy="22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18">
            <a:extLst>
              <a:ext uri="{FF2B5EF4-FFF2-40B4-BE49-F238E27FC236}">
                <a16:creationId xmlns:a16="http://schemas.microsoft.com/office/drawing/2014/main" id="{F904752B-586F-4592-1CFC-B79B00C101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8102" y="4152132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8">
            <a:extLst>
              <a:ext uri="{FF2B5EF4-FFF2-40B4-BE49-F238E27FC236}">
                <a16:creationId xmlns:a16="http://schemas.microsoft.com/office/drawing/2014/main" id="{21E03C12-1F9D-5927-8498-6059F885D7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626" y="4285669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8">
            <a:extLst>
              <a:ext uri="{FF2B5EF4-FFF2-40B4-BE49-F238E27FC236}">
                <a16:creationId xmlns:a16="http://schemas.microsoft.com/office/drawing/2014/main" id="{276E71C7-17E2-7E4B-2612-A2B8E930CA6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3476" y="4461647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8">
            <a:extLst>
              <a:ext uri="{FF2B5EF4-FFF2-40B4-BE49-F238E27FC236}">
                <a16:creationId xmlns:a16="http://schemas.microsoft.com/office/drawing/2014/main" id="{E12F2EFB-B9CB-2948-6667-A81CBEAA3E1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9000" y="4595184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18">
            <a:extLst>
              <a:ext uri="{FF2B5EF4-FFF2-40B4-BE49-F238E27FC236}">
                <a16:creationId xmlns:a16="http://schemas.microsoft.com/office/drawing/2014/main" id="{4C72677D-F473-52CA-01D9-FF9B901440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575" y="4741847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E08E2E3-E901-49AF-B1FD-A21F9E2F74F1}"/>
              </a:ext>
            </a:extLst>
          </p:cNvPr>
          <p:cNvCxnSpPr>
            <a:stCxn id="39" idx="1"/>
            <a:endCxn id="48" idx="1"/>
          </p:cNvCxnSpPr>
          <p:nvPr/>
        </p:nvCxnSpPr>
        <p:spPr>
          <a:xfrm flipH="1">
            <a:off x="4253575" y="3694924"/>
            <a:ext cx="9900" cy="10469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7B2C1A6-A298-5B9F-65F1-1F3D348ABD9B}"/>
              </a:ext>
            </a:extLst>
          </p:cNvPr>
          <p:cNvSpPr txBox="1"/>
          <p:nvPr/>
        </p:nvSpPr>
        <p:spPr>
          <a:xfrm>
            <a:off x="4278380" y="3390207"/>
            <a:ext cx="446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665A5FF-794C-3FEC-CCFF-076AA86E52DE}"/>
              </a:ext>
            </a:extLst>
          </p:cNvPr>
          <p:cNvSpPr txBox="1"/>
          <p:nvPr/>
        </p:nvSpPr>
        <p:spPr>
          <a:xfrm>
            <a:off x="4215806" y="4698867"/>
            <a:ext cx="446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D389187-7DC8-409A-88F3-030F475C894D}"/>
              </a:ext>
            </a:extLst>
          </p:cNvPr>
          <p:cNvSpPr/>
          <p:nvPr/>
        </p:nvSpPr>
        <p:spPr>
          <a:xfrm>
            <a:off x="8305565" y="1802469"/>
            <a:ext cx="533400" cy="24233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register</a:t>
            </a:r>
          </a:p>
        </p:txBody>
      </p:sp>
      <p:sp>
        <p:nvSpPr>
          <p:cNvPr id="60" name="Line 18">
            <a:extLst>
              <a:ext uri="{FF2B5EF4-FFF2-40B4-BE49-F238E27FC236}">
                <a16:creationId xmlns:a16="http://schemas.microsoft.com/office/drawing/2014/main" id="{F794088C-B350-E50F-ED6C-0110C0B197B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7114" y="2495120"/>
            <a:ext cx="76845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Line 19">
            <a:extLst>
              <a:ext uri="{FF2B5EF4-FFF2-40B4-BE49-F238E27FC236}">
                <a16:creationId xmlns:a16="http://schemas.microsoft.com/office/drawing/2014/main" id="{32D95877-AB7B-A0E7-0086-2A05F9AC20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4819" y="2418921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Isosceles Triangle 61">
            <a:extLst>
              <a:ext uri="{FF2B5EF4-FFF2-40B4-BE49-F238E27FC236}">
                <a16:creationId xmlns:a16="http://schemas.microsoft.com/office/drawing/2014/main" id="{1C9E46B6-1510-7DB1-AED0-1E49E67821D4}"/>
              </a:ext>
            </a:extLst>
          </p:cNvPr>
          <p:cNvSpPr/>
          <p:nvPr/>
        </p:nvSpPr>
        <p:spPr>
          <a:xfrm>
            <a:off x="8534165" y="4069319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Line 13">
            <a:extLst>
              <a:ext uri="{FF2B5EF4-FFF2-40B4-BE49-F238E27FC236}">
                <a16:creationId xmlns:a16="http://schemas.microsoft.com/office/drawing/2014/main" id="{CA4BDE18-2B25-7245-68DD-2828FE838F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7114" y="986410"/>
            <a:ext cx="6685" cy="1521538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4" name="Text Box 7">
            <a:extLst>
              <a:ext uri="{FF2B5EF4-FFF2-40B4-BE49-F238E27FC236}">
                <a16:creationId xmlns:a16="http://schemas.microsoft.com/office/drawing/2014/main" id="{DDD405B3-F224-38C8-9143-C65FE946A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3976" y="2133600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22">
            <a:extLst>
              <a:ext uri="{FF2B5EF4-FFF2-40B4-BE49-F238E27FC236}">
                <a16:creationId xmlns:a16="http://schemas.microsoft.com/office/drawing/2014/main" id="{8B8D8F35-0553-9B37-8765-46645790DC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10600" y="4244765"/>
            <a:ext cx="11825" cy="45410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Text Box 23">
            <a:extLst>
              <a:ext uri="{FF2B5EF4-FFF2-40B4-BE49-F238E27FC236}">
                <a16:creationId xmlns:a16="http://schemas.microsoft.com/office/drawing/2014/main" id="{1C89096D-3190-BE00-59F0-A822022AD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0856" y="4645223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35D7961-04EE-95DB-8109-A9284578C651}"/>
              </a:ext>
            </a:extLst>
          </p:cNvPr>
          <p:cNvSpPr txBox="1"/>
          <p:nvPr/>
        </p:nvSpPr>
        <p:spPr>
          <a:xfrm>
            <a:off x="6858000" y="3733800"/>
            <a:ext cx="1393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Write Enable</a:t>
            </a:r>
          </a:p>
        </p:txBody>
      </p:sp>
      <p:sp>
        <p:nvSpPr>
          <p:cNvPr id="69" name="Line 18">
            <a:extLst>
              <a:ext uri="{FF2B5EF4-FFF2-40B4-BE49-F238E27FC236}">
                <a16:creationId xmlns:a16="http://schemas.microsoft.com/office/drawing/2014/main" id="{DF24C762-DBED-1AB4-BC66-A9941F1A90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2281" y="3024663"/>
            <a:ext cx="235520" cy="1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13">
            <a:extLst>
              <a:ext uri="{FF2B5EF4-FFF2-40B4-BE49-F238E27FC236}">
                <a16:creationId xmlns:a16="http://schemas.microsoft.com/office/drawing/2014/main" id="{E16A0942-4E7D-25EE-567B-4C28FBA24C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38115" y="3428999"/>
            <a:ext cx="4886" cy="69817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16">
            <a:extLst>
              <a:ext uri="{FF2B5EF4-FFF2-40B4-BE49-F238E27FC236}">
                <a16:creationId xmlns:a16="http://schemas.microsoft.com/office/drawing/2014/main" id="{3652758A-6E51-89A7-0395-CB565D023D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0567" y="3346085"/>
            <a:ext cx="268069" cy="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19BDC43-630D-81A2-FA64-8F01CC5A2976}"/>
              </a:ext>
            </a:extLst>
          </p:cNvPr>
          <p:cNvSpPr txBox="1"/>
          <p:nvPr/>
        </p:nvSpPr>
        <p:spPr>
          <a:xfrm>
            <a:off x="7012211" y="3141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9" name="Trapezoid 48">
            <a:extLst>
              <a:ext uri="{FF2B5EF4-FFF2-40B4-BE49-F238E27FC236}">
                <a16:creationId xmlns:a16="http://schemas.microsoft.com/office/drawing/2014/main" id="{94081BE6-8450-6927-E366-3A3DCC2594B8}"/>
              </a:ext>
            </a:extLst>
          </p:cNvPr>
          <p:cNvSpPr/>
          <p:nvPr/>
        </p:nvSpPr>
        <p:spPr>
          <a:xfrm rot="16200000">
            <a:off x="6220008" y="2898840"/>
            <a:ext cx="789565" cy="359827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Line 16">
            <a:extLst>
              <a:ext uri="{FF2B5EF4-FFF2-40B4-BE49-F238E27FC236}">
                <a16:creationId xmlns:a16="http://schemas.microsoft.com/office/drawing/2014/main" id="{5A8B5635-4243-6223-4238-1268FBF8FA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0567" y="2894753"/>
            <a:ext cx="268069" cy="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C959046-0D7D-8AAD-6764-86A2379C7787}"/>
              </a:ext>
            </a:extLst>
          </p:cNvPr>
          <p:cNvSpPr txBox="1"/>
          <p:nvPr/>
        </p:nvSpPr>
        <p:spPr>
          <a:xfrm>
            <a:off x="7012211" y="2689872"/>
            <a:ext cx="10657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ACK from</a:t>
            </a:r>
          </a:p>
          <a:p>
            <a:pPr algn="ctr"/>
            <a:r>
              <a:rPr lang="en-US" i="1" dirty="0"/>
              <a:t>others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AB31D4F-A293-C23B-2717-33493F51FFD3}"/>
              </a:ext>
            </a:extLst>
          </p:cNvPr>
          <p:cNvSpPr txBox="1"/>
          <p:nvPr/>
        </p:nvSpPr>
        <p:spPr>
          <a:xfrm>
            <a:off x="6537680" y="30996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218740D-CB59-17F4-B0F2-03500C058B79}"/>
              </a:ext>
            </a:extLst>
          </p:cNvPr>
          <p:cNvSpPr txBox="1"/>
          <p:nvPr/>
        </p:nvSpPr>
        <p:spPr>
          <a:xfrm>
            <a:off x="6535653" y="26870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111227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FF88CB-3A8F-B382-EEA8-4F3EA46A96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Let’s make it read/write </a:t>
            </a:r>
            <a:br>
              <a:rPr lang="en-US" dirty="0"/>
            </a:br>
            <a:r>
              <a:rPr lang="en-US" dirty="0"/>
              <a:t>register at 0x80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B25D6D8-23A0-7125-5AA5-C049DF79C2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9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14581-4F2F-C473-44F6-793BEAADE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Memory Interface Thus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8D6DF-78E0-845E-1863-7B2618BDA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3400"/>
            <a:ext cx="9144000" cy="7715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BEEFF8C-2BE4-66EE-2A87-59660C548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" y="2376487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AE0656-1E6C-AED0-487A-21F9448F9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613" y="2262187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AD67819A-A8C4-17ED-ABB5-087359AA0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2163" y="2697162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093C98C8-FCB3-EB37-2ACD-AE08F356D46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92201" y="2357437"/>
            <a:ext cx="614362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1767033275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id="{ECC1AC41-0287-1870-E84B-BF1AF1143C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5425" y="2454275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id="{CB060DE7-4B29-8547-C299-9489C60F20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33525" y="2376487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8D1ED383-CE23-C30F-008E-2EBF7823A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9225" y="2224087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cxnSp>
        <p:nvCxnSpPr>
          <p:cNvPr id="15" name="AutoShape 15">
            <a:extLst>
              <a:ext uri="{FF2B5EF4-FFF2-40B4-BE49-F238E27FC236}">
                <a16:creationId xmlns:a16="http://schemas.microsoft.com/office/drawing/2014/main" id="{6651DC09-BB89-9F03-BF5B-EF580B68FE25}"/>
              </a:ext>
            </a:extLst>
          </p:cNvPr>
          <p:cNvCxnSpPr>
            <a:cxnSpLocks noChangeShapeType="1"/>
            <a:stCxn id="8" idx="3"/>
          </p:cNvCxnSpPr>
          <p:nvPr/>
        </p:nvCxnSpPr>
        <p:spPr bwMode="auto">
          <a:xfrm flipV="1">
            <a:off x="803275" y="2606675"/>
            <a:ext cx="500063" cy="13493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Line 16">
            <a:extLst>
              <a:ext uri="{FF2B5EF4-FFF2-40B4-BE49-F238E27FC236}">
                <a16:creationId xmlns:a16="http://schemas.microsoft.com/office/drawing/2014/main" id="{5EC0FF38-B1FE-C1AE-71C7-CE902A6DD2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9163" y="2682875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B9CE1479-B503-3E6E-DCD1-1AB9C645E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63" y="2530475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id="{DF824875-AB8E-19FC-7242-8C1B67DC0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613" y="2338387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8DFA9D78-29A6-482C-6CBD-01808274C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9663" y="3144837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0D9486D3-80C2-789A-7252-50338C6CA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7513" y="3144837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21" name="Line 21">
            <a:extLst>
              <a:ext uri="{FF2B5EF4-FFF2-40B4-BE49-F238E27FC236}">
                <a16:creationId xmlns:a16="http://schemas.microsoft.com/office/drawing/2014/main" id="{26425BF3-EED6-56D1-B78C-5B4D105A26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5800" y="2070100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2">
            <a:extLst>
              <a:ext uri="{FF2B5EF4-FFF2-40B4-BE49-F238E27FC236}">
                <a16:creationId xmlns:a16="http://schemas.microsoft.com/office/drawing/2014/main" id="{79404BAA-E172-5033-289D-8D53450629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4150" y="2070100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23">
            <a:extLst>
              <a:ext uri="{FF2B5EF4-FFF2-40B4-BE49-F238E27FC236}">
                <a16:creationId xmlns:a16="http://schemas.microsoft.com/office/drawing/2014/main" id="{9E83F874-A7A7-121F-C1E8-8F71DF163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1313" y="1878012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CFA0686C-C9D4-6B5D-F047-DF6CDA49D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7763" y="1878012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25" name="Line 25">
            <a:extLst>
              <a:ext uri="{FF2B5EF4-FFF2-40B4-BE49-F238E27FC236}">
                <a16:creationId xmlns:a16="http://schemas.microsoft.com/office/drawing/2014/main" id="{C9567FB0-AC4C-69EB-E343-B888589FB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7638" y="2032000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6">
            <a:extLst>
              <a:ext uri="{FF2B5EF4-FFF2-40B4-BE49-F238E27FC236}">
                <a16:creationId xmlns:a16="http://schemas.microsoft.com/office/drawing/2014/main" id="{1583B734-A9DF-1105-DAA6-9A980CE14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839912"/>
            <a:ext cx="547688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AddrSel</a:t>
            </a:r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A351620F-96B8-0D69-CC81-9B13DC2C3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8513" y="1608137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8" name="Text Box 28">
            <a:extLst>
              <a:ext uri="{FF2B5EF4-FFF2-40B4-BE49-F238E27FC236}">
                <a16:creationId xmlns:a16="http://schemas.microsoft.com/office/drawing/2014/main" id="{440F9EB8-97D7-7A0A-E6B5-4219DEBF6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3425" y="2117725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29" name="Rectangle 29">
            <a:extLst>
              <a:ext uri="{FF2B5EF4-FFF2-40B4-BE49-F238E27FC236}">
                <a16:creationId xmlns:a16="http://schemas.microsoft.com/office/drawing/2014/main" id="{D94687F5-894A-8AD7-4A19-A0D86BA68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3106737"/>
            <a:ext cx="192087" cy="61436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30" name="Text Box 30">
            <a:extLst>
              <a:ext uri="{FF2B5EF4-FFF2-40B4-BE49-F238E27FC236}">
                <a16:creationId xmlns:a16="http://schemas.microsoft.com/office/drawing/2014/main" id="{E72E71EF-9CE1-FE98-94D2-9E4A969C283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162300" y="3322638"/>
            <a:ext cx="4143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MDR</a:t>
            </a:r>
          </a:p>
        </p:txBody>
      </p:sp>
      <p:cxnSp>
        <p:nvCxnSpPr>
          <p:cNvPr id="31" name="AutoShape 31">
            <a:extLst>
              <a:ext uri="{FF2B5EF4-FFF2-40B4-BE49-F238E27FC236}">
                <a16:creationId xmlns:a16="http://schemas.microsoft.com/office/drawing/2014/main" id="{E71EBD6B-1421-F99A-D74D-DD524735D5AB}"/>
              </a:ext>
            </a:extLst>
          </p:cNvPr>
          <p:cNvCxnSpPr>
            <a:cxnSpLocks noChangeShapeType="1"/>
            <a:stCxn id="19" idx="3"/>
          </p:cNvCxnSpPr>
          <p:nvPr/>
        </p:nvCxnSpPr>
        <p:spPr bwMode="auto">
          <a:xfrm>
            <a:off x="2979738" y="3252787"/>
            <a:ext cx="336550" cy="187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Line 33">
            <a:extLst>
              <a:ext uri="{FF2B5EF4-FFF2-40B4-BE49-F238E27FC236}">
                <a16:creationId xmlns:a16="http://schemas.microsoft.com/office/drawing/2014/main" id="{67E5EE04-42A9-EBB2-2851-BB755652C3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46425" y="2224087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F82DA46B-B6A9-969A-5F52-46B8685BB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6425" y="2224087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5">
            <a:extLst>
              <a:ext uri="{FF2B5EF4-FFF2-40B4-BE49-F238E27FC236}">
                <a16:creationId xmlns:a16="http://schemas.microsoft.com/office/drawing/2014/main" id="{EA293CE8-89D7-D29B-CECC-D168E84083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08325" y="2913062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6">
            <a:extLst>
              <a:ext uri="{FF2B5EF4-FFF2-40B4-BE49-F238E27FC236}">
                <a16:creationId xmlns:a16="http://schemas.microsoft.com/office/drawing/2014/main" id="{54EB14A9-6F6F-269D-028F-F01F42061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4025" y="2760662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6" name="Rectangle 37">
            <a:extLst>
              <a:ext uri="{FF2B5EF4-FFF2-40B4-BE49-F238E27FC236}">
                <a16:creationId xmlns:a16="http://schemas.microsoft.com/office/drawing/2014/main" id="{E1C7E422-8B22-5278-086D-F230BF14F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7050" y="1608137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37" name="AutoShape 38">
            <a:extLst>
              <a:ext uri="{FF2B5EF4-FFF2-40B4-BE49-F238E27FC236}">
                <a16:creationId xmlns:a16="http://schemas.microsoft.com/office/drawing/2014/main" id="{0496F6E0-7532-926F-23BF-A944F896277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703637" y="1666875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39">
            <a:extLst>
              <a:ext uri="{FF2B5EF4-FFF2-40B4-BE49-F238E27FC236}">
                <a16:creationId xmlns:a16="http://schemas.microsoft.com/office/drawing/2014/main" id="{14AEBF98-370B-8F3D-0483-578E12AA84A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6863" y="1763712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40">
            <a:extLst>
              <a:ext uri="{FF2B5EF4-FFF2-40B4-BE49-F238E27FC236}">
                <a16:creationId xmlns:a16="http://schemas.microsoft.com/office/drawing/2014/main" id="{B9A348F3-5912-979F-B485-83555121E5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44963" y="1685925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41">
            <a:extLst>
              <a:ext uri="{FF2B5EF4-FFF2-40B4-BE49-F238E27FC236}">
                <a16:creationId xmlns:a16="http://schemas.microsoft.com/office/drawing/2014/main" id="{0EF6DB66-2E18-B244-F61D-F6B3230D7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0663" y="1533525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" name="Line 42">
            <a:extLst>
              <a:ext uri="{FF2B5EF4-FFF2-40B4-BE49-F238E27FC236}">
                <a16:creationId xmlns:a16="http://schemas.microsoft.com/office/drawing/2014/main" id="{8AFF0774-55B2-91C0-8F14-F4E09F811B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9075" y="1341437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43">
            <a:extLst>
              <a:ext uri="{FF2B5EF4-FFF2-40B4-BE49-F238E27FC236}">
                <a16:creationId xmlns:a16="http://schemas.microsoft.com/office/drawing/2014/main" id="{E2DC3DA3-80D2-9FD8-9BBF-882C6F39E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5" y="1149350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3" name="Line 44">
            <a:extLst>
              <a:ext uri="{FF2B5EF4-FFF2-40B4-BE49-F238E27FC236}">
                <a16:creationId xmlns:a16="http://schemas.microsoft.com/office/drawing/2014/main" id="{633305C2-F368-AF00-704B-365EC25FFB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4588" y="1531937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45">
            <a:extLst>
              <a:ext uri="{FF2B5EF4-FFF2-40B4-BE49-F238E27FC236}">
                <a16:creationId xmlns:a16="http://schemas.microsoft.com/office/drawing/2014/main" id="{67619376-CFBD-06C5-352B-87496FC46CD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4588" y="1531937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46">
            <a:extLst>
              <a:ext uri="{FF2B5EF4-FFF2-40B4-BE49-F238E27FC236}">
                <a16:creationId xmlns:a16="http://schemas.microsoft.com/office/drawing/2014/main" id="{47747861-5F8C-D3B9-1496-445C4C917B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30600" y="1724025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Line 47">
            <a:extLst>
              <a:ext uri="{FF2B5EF4-FFF2-40B4-BE49-F238E27FC236}">
                <a16:creationId xmlns:a16="http://schemas.microsoft.com/office/drawing/2014/main" id="{31765CBC-0E8E-A11B-1DE9-54A374B36E5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0788" y="1954212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48">
            <a:extLst>
              <a:ext uri="{FF2B5EF4-FFF2-40B4-BE49-F238E27FC236}">
                <a16:creationId xmlns:a16="http://schemas.microsoft.com/office/drawing/2014/main" id="{F3172194-8E9C-E037-EEC7-60F3E085B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8388" y="1839912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8" name="Line 49">
            <a:extLst>
              <a:ext uri="{FF2B5EF4-FFF2-40B4-BE49-F238E27FC236}">
                <a16:creationId xmlns:a16="http://schemas.microsoft.com/office/drawing/2014/main" id="{AF9E3EEA-DCB4-97CE-245D-817983BAEB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0600" y="2224087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50">
            <a:extLst>
              <a:ext uri="{FF2B5EF4-FFF2-40B4-BE49-F238E27FC236}">
                <a16:creationId xmlns:a16="http://schemas.microsoft.com/office/drawing/2014/main" id="{E9269C46-DFA1-19B4-8F3B-D5EC8655B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4650" y="2684462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Line 51">
            <a:extLst>
              <a:ext uri="{FF2B5EF4-FFF2-40B4-BE49-F238E27FC236}">
                <a16:creationId xmlns:a16="http://schemas.microsoft.com/office/drawing/2014/main" id="{4423E62E-F68E-31EB-BDEE-C36A36E348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4650" y="1762125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Text Box 52">
            <a:extLst>
              <a:ext uri="{FF2B5EF4-FFF2-40B4-BE49-F238E27FC236}">
                <a16:creationId xmlns:a16="http://schemas.microsoft.com/office/drawing/2014/main" id="{E58C407A-5A74-70FB-543B-4DA9E3451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8950" y="1647825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52" name="Text Box 53">
            <a:extLst>
              <a:ext uri="{FF2B5EF4-FFF2-40B4-BE49-F238E27FC236}">
                <a16:creationId xmlns:a16="http://schemas.microsoft.com/office/drawing/2014/main" id="{98C02048-B4F1-168C-83B7-DC60003CC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8950" y="2108200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53" name="Text Box 54">
            <a:extLst>
              <a:ext uri="{FF2B5EF4-FFF2-40B4-BE49-F238E27FC236}">
                <a16:creationId xmlns:a16="http://schemas.microsoft.com/office/drawing/2014/main" id="{C8E7CBBC-DB99-7F29-5FEC-DDCDAC998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8950" y="2568575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54" name="Line 55">
            <a:extLst>
              <a:ext uri="{FF2B5EF4-FFF2-40B4-BE49-F238E27FC236}">
                <a16:creationId xmlns:a16="http://schemas.microsoft.com/office/drawing/2014/main" id="{4ABEDDB3-FDED-01AA-14DF-30BCF8EAA4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52875" y="2144712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56">
            <a:extLst>
              <a:ext uri="{FF2B5EF4-FFF2-40B4-BE49-F238E27FC236}">
                <a16:creationId xmlns:a16="http://schemas.microsoft.com/office/drawing/2014/main" id="{0C8BEC4C-2AC0-D2F2-C3BC-F94218050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75" y="2032000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6" name="Text Box 57">
            <a:extLst>
              <a:ext uri="{FF2B5EF4-FFF2-40B4-BE49-F238E27FC236}">
                <a16:creationId xmlns:a16="http://schemas.microsoft.com/office/drawing/2014/main" id="{F872FBA7-D4EC-5CB6-2C0E-F88FF6CFD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2070100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57" name="Text Box 58">
            <a:extLst>
              <a:ext uri="{FF2B5EF4-FFF2-40B4-BE49-F238E27FC236}">
                <a16:creationId xmlns:a16="http://schemas.microsoft.com/office/drawing/2014/main" id="{F0D49B5B-7199-B2D9-2087-4D281FD85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4400" y="1339850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58" name="Line 59">
            <a:extLst>
              <a:ext uri="{FF2B5EF4-FFF2-40B4-BE49-F238E27FC236}">
                <a16:creationId xmlns:a16="http://schemas.microsoft.com/office/drawing/2014/main" id="{9D8BC8C2-1AC5-2196-9EE7-19082191D5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5463" y="17240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60">
            <a:extLst>
              <a:ext uri="{FF2B5EF4-FFF2-40B4-BE49-F238E27FC236}">
                <a16:creationId xmlns:a16="http://schemas.microsoft.com/office/drawing/2014/main" id="{0ADB13E5-C06E-EC27-3D01-7D9CB55FA3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5463" y="23399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Line 61">
            <a:extLst>
              <a:ext uri="{FF2B5EF4-FFF2-40B4-BE49-F238E27FC236}">
                <a16:creationId xmlns:a16="http://schemas.microsoft.com/office/drawing/2014/main" id="{C6D4BC5A-5C7C-03BF-685B-F25C460805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41975" y="1646237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Text Box 62">
            <a:extLst>
              <a:ext uri="{FF2B5EF4-FFF2-40B4-BE49-F238E27FC236}">
                <a16:creationId xmlns:a16="http://schemas.microsoft.com/office/drawing/2014/main" id="{CC208F89-510A-E0FE-6C53-C50836805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1493837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2" name="Line 63">
            <a:extLst>
              <a:ext uri="{FF2B5EF4-FFF2-40B4-BE49-F238E27FC236}">
                <a16:creationId xmlns:a16="http://schemas.microsoft.com/office/drawing/2014/main" id="{1D08C3C6-5D9A-0674-4476-B8311B2570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41975" y="22606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Text Box 64">
            <a:extLst>
              <a:ext uri="{FF2B5EF4-FFF2-40B4-BE49-F238E27FC236}">
                <a16:creationId xmlns:a16="http://schemas.microsoft.com/office/drawing/2014/main" id="{743D901B-7EC5-0E88-C7FE-168E1DB24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2108200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4" name="Rectangle 65">
            <a:extLst>
              <a:ext uri="{FF2B5EF4-FFF2-40B4-BE49-F238E27FC236}">
                <a16:creationId xmlns:a16="http://schemas.microsoft.com/office/drawing/2014/main" id="{4AD270DB-A19A-5E65-E701-0222C4D0B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5650" y="1455737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65" name="Text Box 66">
            <a:extLst>
              <a:ext uri="{FF2B5EF4-FFF2-40B4-BE49-F238E27FC236}">
                <a16:creationId xmlns:a16="http://schemas.microsoft.com/office/drawing/2014/main" id="{E4A8A7FC-C833-FA9F-3152-9D6BBB3C0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6165" y="1608137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66" name="Rectangle 67">
            <a:extLst>
              <a:ext uri="{FF2B5EF4-FFF2-40B4-BE49-F238E27FC236}">
                <a16:creationId xmlns:a16="http://schemas.microsoft.com/office/drawing/2014/main" id="{3B2BD35C-E878-9DEB-16B0-C4E05C0BF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5650" y="21082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67" name="Text Box 68">
            <a:extLst>
              <a:ext uri="{FF2B5EF4-FFF2-40B4-BE49-F238E27FC236}">
                <a16:creationId xmlns:a16="http://schemas.microsoft.com/office/drawing/2014/main" id="{98328EC1-0069-75E5-245B-003BA3790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7753" y="22606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68" name="AutoShape 69">
            <a:extLst>
              <a:ext uri="{FF2B5EF4-FFF2-40B4-BE49-F238E27FC236}">
                <a16:creationId xmlns:a16="http://schemas.microsoft.com/office/drawing/2014/main" id="{A2D6BAD1-74A6-F408-5B0B-680099BCD8F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78562" y="1438275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Line 70">
            <a:extLst>
              <a:ext uri="{FF2B5EF4-FFF2-40B4-BE49-F238E27FC236}">
                <a16:creationId xmlns:a16="http://schemas.microsoft.com/office/drawing/2014/main" id="{0F881CBC-95AA-6FD0-7597-8FC481BACB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81788" y="1535112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71">
            <a:extLst>
              <a:ext uri="{FF2B5EF4-FFF2-40B4-BE49-F238E27FC236}">
                <a16:creationId xmlns:a16="http://schemas.microsoft.com/office/drawing/2014/main" id="{1A728A7D-41EA-89B5-403F-36B8444DD5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9888" y="1457325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Text Box 72">
            <a:extLst>
              <a:ext uri="{FF2B5EF4-FFF2-40B4-BE49-F238E27FC236}">
                <a16:creationId xmlns:a16="http://schemas.microsoft.com/office/drawing/2014/main" id="{B36447A2-57AA-A0D8-F70B-F136CBF1B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5588" y="1304925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72" name="Line 73">
            <a:extLst>
              <a:ext uri="{FF2B5EF4-FFF2-40B4-BE49-F238E27FC236}">
                <a16:creationId xmlns:a16="http://schemas.microsoft.com/office/drawing/2014/main" id="{5C9A1B95-9483-666D-C081-923A5A968B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4000" y="1112837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Text Box 74">
            <a:extLst>
              <a:ext uri="{FF2B5EF4-FFF2-40B4-BE49-F238E27FC236}">
                <a16:creationId xmlns:a16="http://schemas.microsoft.com/office/drawing/2014/main" id="{11DA0D0B-508A-9760-4156-ADEAB9C18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7463" y="920750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74" name="Line 75">
            <a:extLst>
              <a:ext uri="{FF2B5EF4-FFF2-40B4-BE49-F238E27FC236}">
                <a16:creationId xmlns:a16="http://schemas.microsoft.com/office/drawing/2014/main" id="{FEDBBCD0-88A0-8793-2095-44D0805251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7738" y="1725612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Line 76">
            <a:extLst>
              <a:ext uri="{FF2B5EF4-FFF2-40B4-BE49-F238E27FC236}">
                <a16:creationId xmlns:a16="http://schemas.microsoft.com/office/drawing/2014/main" id="{BA7EC409-DAEB-43B1-18A6-AF98A76699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57925" y="1685925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Text Box 77">
            <a:extLst>
              <a:ext uri="{FF2B5EF4-FFF2-40B4-BE49-F238E27FC236}">
                <a16:creationId xmlns:a16="http://schemas.microsoft.com/office/drawing/2014/main" id="{F1FB3FC4-25D6-4277-F9DD-9E0321237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25" y="1533525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77" name="Line 78">
            <a:extLst>
              <a:ext uri="{FF2B5EF4-FFF2-40B4-BE49-F238E27FC236}">
                <a16:creationId xmlns:a16="http://schemas.microsoft.com/office/drawing/2014/main" id="{AF0FD7A4-87EB-0C75-FE70-CC6D0A77C6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9513" y="1341437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Line 79">
            <a:extLst>
              <a:ext uri="{FF2B5EF4-FFF2-40B4-BE49-F238E27FC236}">
                <a16:creationId xmlns:a16="http://schemas.microsoft.com/office/drawing/2014/main" id="{21527831-E576-1C08-23D0-15C69D672D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3150" y="1109662"/>
            <a:ext cx="0" cy="1497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Line 80">
            <a:extLst>
              <a:ext uri="{FF2B5EF4-FFF2-40B4-BE49-F238E27FC236}">
                <a16:creationId xmlns:a16="http://schemas.microsoft.com/office/drawing/2014/main" id="{7F255090-C173-E66B-5392-3AC5A83319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3150" y="1109662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Line 81">
            <a:extLst>
              <a:ext uri="{FF2B5EF4-FFF2-40B4-BE49-F238E27FC236}">
                <a16:creationId xmlns:a16="http://schemas.microsoft.com/office/drawing/2014/main" id="{5B98AFCB-8975-9A0A-6321-F86B8F2E104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9513" y="1111250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Line 82">
            <a:extLst>
              <a:ext uri="{FF2B5EF4-FFF2-40B4-BE49-F238E27FC236}">
                <a16:creationId xmlns:a16="http://schemas.microsoft.com/office/drawing/2014/main" id="{1D38F74C-561E-A6FA-EBD2-CDCB078076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03338" y="1031875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Text Box 83">
            <a:extLst>
              <a:ext uri="{FF2B5EF4-FFF2-40B4-BE49-F238E27FC236}">
                <a16:creationId xmlns:a16="http://schemas.microsoft.com/office/drawing/2014/main" id="{ED4D1C6C-9E5C-BF38-A4E9-EC3723375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879475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83" name="AutoShape 84">
            <a:extLst>
              <a:ext uri="{FF2B5EF4-FFF2-40B4-BE49-F238E27FC236}">
                <a16:creationId xmlns:a16="http://schemas.microsoft.com/office/drawing/2014/main" id="{6C6D23C0-74D6-169E-875E-332D21EE2CD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817394" y="2858293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Line 85">
            <a:extLst>
              <a:ext uri="{FF2B5EF4-FFF2-40B4-BE49-F238E27FC236}">
                <a16:creationId xmlns:a16="http://schemas.microsoft.com/office/drawing/2014/main" id="{41013785-7BB4-0E93-4D58-BC01F8BCA8B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801937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Line 86">
            <a:extLst>
              <a:ext uri="{FF2B5EF4-FFF2-40B4-BE49-F238E27FC236}">
                <a16:creationId xmlns:a16="http://schemas.microsoft.com/office/drawing/2014/main" id="{B60493AF-2E0B-C2FF-A8E2-C904016F83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58050" y="272415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Text Box 87">
            <a:extLst>
              <a:ext uri="{FF2B5EF4-FFF2-40B4-BE49-F238E27FC236}">
                <a16:creationId xmlns:a16="http://schemas.microsoft.com/office/drawing/2014/main" id="{5F6EAE76-5C14-A54F-5DF8-826F4DFB1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2163" y="2571750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87" name="Line 88">
            <a:extLst>
              <a:ext uri="{FF2B5EF4-FFF2-40B4-BE49-F238E27FC236}">
                <a16:creationId xmlns:a16="http://schemas.microsoft.com/office/drawing/2014/main" id="{5E54FFC5-361A-A639-323C-D4DFBB073887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2100" y="2071687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Text Box 89">
            <a:extLst>
              <a:ext uri="{FF2B5EF4-FFF2-40B4-BE49-F238E27FC236}">
                <a16:creationId xmlns:a16="http://schemas.microsoft.com/office/drawing/2014/main" id="{E2F7422F-4724-66FE-0EA2-5AFC5CBC1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5563" y="1879600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89" name="Line 90">
            <a:extLst>
              <a:ext uri="{FF2B5EF4-FFF2-40B4-BE49-F238E27FC236}">
                <a16:creationId xmlns:a16="http://schemas.microsoft.com/office/drawing/2014/main" id="{1CCA8DBB-FB90-0D9D-76F5-CF1084653F5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7738" y="2378075"/>
            <a:ext cx="500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Line 91">
            <a:extLst>
              <a:ext uri="{FF2B5EF4-FFF2-40B4-BE49-F238E27FC236}">
                <a16:creationId xmlns:a16="http://schemas.microsoft.com/office/drawing/2014/main" id="{314A13C1-81B1-A834-2C8B-855E3AE2FF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96025" y="2300287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Text Box 92">
            <a:extLst>
              <a:ext uri="{FF2B5EF4-FFF2-40B4-BE49-F238E27FC236}">
                <a16:creationId xmlns:a16="http://schemas.microsoft.com/office/drawing/2014/main" id="{2B0A6CF3-BFCE-ED99-5285-C51B41181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1725" y="2147887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2" name="Line 93">
            <a:extLst>
              <a:ext uri="{FF2B5EF4-FFF2-40B4-BE49-F238E27FC236}">
                <a16:creationId xmlns:a16="http://schemas.microsoft.com/office/drawing/2014/main" id="{D9E7B268-6BD7-B5B5-BFCB-61CAF7AB2A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60788" y="1876425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Text Box 94">
            <a:extLst>
              <a:ext uri="{FF2B5EF4-FFF2-40B4-BE49-F238E27FC236}">
                <a16:creationId xmlns:a16="http://schemas.microsoft.com/office/drawing/2014/main" id="{11F43B54-4595-B748-3C1B-224D7692F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4588" y="1724025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4" name="Line 96">
            <a:extLst>
              <a:ext uri="{FF2B5EF4-FFF2-40B4-BE49-F238E27FC236}">
                <a16:creationId xmlns:a16="http://schemas.microsoft.com/office/drawing/2014/main" id="{F779A5E1-DEDE-8514-2BB5-CDCB26628D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9513" y="2724150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Line 97">
            <a:extLst>
              <a:ext uri="{FF2B5EF4-FFF2-40B4-BE49-F238E27FC236}">
                <a16:creationId xmlns:a16="http://schemas.microsoft.com/office/drawing/2014/main" id="{E560894B-5C1C-0FA4-0B59-0103425392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96025" y="2646362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Text Box 98">
            <a:extLst>
              <a:ext uri="{FF2B5EF4-FFF2-40B4-BE49-F238E27FC236}">
                <a16:creationId xmlns:a16="http://schemas.microsoft.com/office/drawing/2014/main" id="{9A384952-B5BB-61F1-2271-92FA7AA65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1725" y="2532062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7" name="Text Box 99">
            <a:extLst>
              <a:ext uri="{FF2B5EF4-FFF2-40B4-BE49-F238E27FC236}">
                <a16:creationId xmlns:a16="http://schemas.microsoft.com/office/drawing/2014/main" id="{C7F57D6A-3122-8223-9736-A249FEF6D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25" y="2608262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8" name="Rectangle 100">
            <a:extLst>
              <a:ext uri="{FF2B5EF4-FFF2-40B4-BE49-F238E27FC236}">
                <a16:creationId xmlns:a16="http://schemas.microsoft.com/office/drawing/2014/main" id="{D11E14A6-51FE-6765-12FA-A01D57B1D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9013" y="2914650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SE</a:t>
            </a:r>
          </a:p>
        </p:txBody>
      </p:sp>
      <p:sp>
        <p:nvSpPr>
          <p:cNvPr id="99" name="Line 101">
            <a:extLst>
              <a:ext uri="{FF2B5EF4-FFF2-40B4-BE49-F238E27FC236}">
                <a16:creationId xmlns:a16="http://schemas.microsoft.com/office/drawing/2014/main" id="{A960C679-E0B6-AA75-691B-C70FF3DE1A6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1100" y="3068637"/>
            <a:ext cx="153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Line 102">
            <a:extLst>
              <a:ext uri="{FF2B5EF4-FFF2-40B4-BE49-F238E27FC236}">
                <a16:creationId xmlns:a16="http://schemas.microsoft.com/office/drawing/2014/main" id="{4E7908CE-0375-7B8D-8CD8-0390B9CCB3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5588" y="2990850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Text Box 103">
            <a:extLst>
              <a:ext uri="{FF2B5EF4-FFF2-40B4-BE49-F238E27FC236}">
                <a16:creationId xmlns:a16="http://schemas.microsoft.com/office/drawing/2014/main" id="{C1E36661-C71F-0D71-5746-DC681D64B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8" y="2876550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02" name="Line 104">
            <a:extLst>
              <a:ext uri="{FF2B5EF4-FFF2-40B4-BE49-F238E27FC236}">
                <a16:creationId xmlns:a16="http://schemas.microsoft.com/office/drawing/2014/main" id="{AF0B82D3-0AB3-AB07-5099-8DE530EDE3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0475" y="3068637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Line 105">
            <a:extLst>
              <a:ext uri="{FF2B5EF4-FFF2-40B4-BE49-F238E27FC236}">
                <a16:creationId xmlns:a16="http://schemas.microsoft.com/office/drawing/2014/main" id="{DD2933CF-24B5-A9F4-8446-62FFF0D635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0475" y="2224087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Text Box 106">
            <a:extLst>
              <a:ext uri="{FF2B5EF4-FFF2-40B4-BE49-F238E27FC236}">
                <a16:creationId xmlns:a16="http://schemas.microsoft.com/office/drawing/2014/main" id="{DA673522-7CCA-C10F-FBB5-3D99AD245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5388" y="2886075"/>
            <a:ext cx="4381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Imm4</a:t>
            </a:r>
          </a:p>
        </p:txBody>
      </p:sp>
      <p:sp>
        <p:nvSpPr>
          <p:cNvPr id="105" name="Rectangle 107">
            <a:extLst>
              <a:ext uri="{FF2B5EF4-FFF2-40B4-BE49-F238E27FC236}">
                <a16:creationId xmlns:a16="http://schemas.microsoft.com/office/drawing/2014/main" id="{D30DD40F-5A21-7B89-18B1-CD5DF0592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9013" y="3222625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106" name="Line 108">
            <a:extLst>
              <a:ext uri="{FF2B5EF4-FFF2-40B4-BE49-F238E27FC236}">
                <a16:creationId xmlns:a16="http://schemas.microsoft.com/office/drawing/2014/main" id="{404271E6-47A7-0925-665C-6B205834B8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1100" y="3375025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Line 109">
            <a:extLst>
              <a:ext uri="{FF2B5EF4-FFF2-40B4-BE49-F238E27FC236}">
                <a16:creationId xmlns:a16="http://schemas.microsoft.com/office/drawing/2014/main" id="{468E4587-D135-ACF5-A3AC-E82F5CBAEA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5588" y="3335337"/>
            <a:ext cx="77787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Text Box 110">
            <a:extLst>
              <a:ext uri="{FF2B5EF4-FFF2-40B4-BE49-F238E27FC236}">
                <a16:creationId xmlns:a16="http://schemas.microsoft.com/office/drawing/2014/main" id="{D9687F23-6256-ADA1-E1B2-21A662054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8" y="3182937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09" name="Line 111">
            <a:extLst>
              <a:ext uri="{FF2B5EF4-FFF2-40B4-BE49-F238E27FC236}">
                <a16:creationId xmlns:a16="http://schemas.microsoft.com/office/drawing/2014/main" id="{8318D2B2-609A-8D39-66E5-25BCC24C70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0475" y="3375025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Text Box 112">
            <a:extLst>
              <a:ext uri="{FF2B5EF4-FFF2-40B4-BE49-F238E27FC236}">
                <a16:creationId xmlns:a16="http://schemas.microsoft.com/office/drawing/2014/main" id="{49AE6090-BFF4-3185-8147-3E2EB3BB4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5388" y="3192462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111" name="Line 113">
            <a:extLst>
              <a:ext uri="{FF2B5EF4-FFF2-40B4-BE49-F238E27FC236}">
                <a16:creationId xmlns:a16="http://schemas.microsoft.com/office/drawing/2014/main" id="{E65D849F-801C-CF8F-6A35-1CE6D14C50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0475" y="3068637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Line 114">
            <a:extLst>
              <a:ext uri="{FF2B5EF4-FFF2-40B4-BE49-F238E27FC236}">
                <a16:creationId xmlns:a16="http://schemas.microsoft.com/office/drawing/2014/main" id="{7246104F-9ED1-2E85-A996-B76A502B77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51350" y="299085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Text Box 115">
            <a:extLst>
              <a:ext uri="{FF2B5EF4-FFF2-40B4-BE49-F238E27FC236}">
                <a16:creationId xmlns:a16="http://schemas.microsoft.com/office/drawing/2014/main" id="{FA9F490F-9A94-E045-4135-EE952CFAC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7050" y="2876550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14" name="Line 116">
            <a:extLst>
              <a:ext uri="{FF2B5EF4-FFF2-40B4-BE49-F238E27FC236}">
                <a16:creationId xmlns:a16="http://schemas.microsoft.com/office/drawing/2014/main" id="{1131F4A0-C304-07DB-E26F-60165EF704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51350" y="3297237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Text Box 117">
            <a:extLst>
              <a:ext uri="{FF2B5EF4-FFF2-40B4-BE49-F238E27FC236}">
                <a16:creationId xmlns:a16="http://schemas.microsoft.com/office/drawing/2014/main" id="{D55706AC-04F5-F1C6-30B8-9F95364BC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7050" y="3182937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16" name="Text Box 118">
            <a:extLst>
              <a:ext uri="{FF2B5EF4-FFF2-40B4-BE49-F238E27FC236}">
                <a16:creationId xmlns:a16="http://schemas.microsoft.com/office/drawing/2014/main" id="{36B26817-6BBB-60AC-E651-C22C158A8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8" y="1608137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117" name="Text Box 119">
            <a:extLst>
              <a:ext uri="{FF2B5EF4-FFF2-40B4-BE49-F238E27FC236}">
                <a16:creationId xmlns:a16="http://schemas.microsoft.com/office/drawing/2014/main" id="{BB02C8F0-7454-6212-F852-5784E3128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8" y="2224087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118" name="Text Box 120">
            <a:extLst>
              <a:ext uri="{FF2B5EF4-FFF2-40B4-BE49-F238E27FC236}">
                <a16:creationId xmlns:a16="http://schemas.microsoft.com/office/drawing/2014/main" id="{FBD611A4-E7BB-D2E9-D7D2-2EEEF6C43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8" y="2568575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119" name="Line 121">
            <a:extLst>
              <a:ext uri="{FF2B5EF4-FFF2-40B4-BE49-F238E27FC236}">
                <a16:creationId xmlns:a16="http://schemas.microsoft.com/office/drawing/2014/main" id="{A4240067-6DA3-989B-53C4-C11156C787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5463" y="2684462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Line 122">
            <a:extLst>
              <a:ext uri="{FF2B5EF4-FFF2-40B4-BE49-F238E27FC236}">
                <a16:creationId xmlns:a16="http://schemas.microsoft.com/office/drawing/2014/main" id="{B9CB2133-83AB-FF09-0D2C-5324255E5D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9763" y="2606675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Text Box 123">
            <a:extLst>
              <a:ext uri="{FF2B5EF4-FFF2-40B4-BE49-F238E27FC236}">
                <a16:creationId xmlns:a16="http://schemas.microsoft.com/office/drawing/2014/main" id="{A1D73DD0-13D7-990C-C011-0D628C7D1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5463" y="2454275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22" name="Line 124">
            <a:extLst>
              <a:ext uri="{FF2B5EF4-FFF2-40B4-BE49-F238E27FC236}">
                <a16:creationId xmlns:a16="http://schemas.microsoft.com/office/drawing/2014/main" id="{25EE23D2-EC59-B515-95A9-FDF66F788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5650" y="2684462"/>
            <a:ext cx="0" cy="998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Freeform 125">
            <a:extLst>
              <a:ext uri="{FF2B5EF4-FFF2-40B4-BE49-F238E27FC236}">
                <a16:creationId xmlns:a16="http://schemas.microsoft.com/office/drawing/2014/main" id="{A4A5EB6F-20DF-B1A5-F092-245A4F58BBFB}"/>
              </a:ext>
            </a:extLst>
          </p:cNvPr>
          <p:cNvSpPr>
            <a:spLocks/>
          </p:cNvSpPr>
          <p:nvPr/>
        </p:nvSpPr>
        <p:spPr bwMode="auto">
          <a:xfrm>
            <a:off x="7450138" y="1227137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Line 126">
            <a:extLst>
              <a:ext uri="{FF2B5EF4-FFF2-40B4-BE49-F238E27FC236}">
                <a16:creationId xmlns:a16="http://schemas.microsoft.com/office/drawing/2014/main" id="{976C6921-70F8-2C40-958B-CB6153FCEA2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4188" y="2876550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Line 127">
            <a:extLst>
              <a:ext uri="{FF2B5EF4-FFF2-40B4-BE49-F238E27FC236}">
                <a16:creationId xmlns:a16="http://schemas.microsoft.com/office/drawing/2014/main" id="{E19947F7-1F69-72EB-B114-65F5AC2F58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8363" y="2801937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Line 128">
            <a:extLst>
              <a:ext uri="{FF2B5EF4-FFF2-40B4-BE49-F238E27FC236}">
                <a16:creationId xmlns:a16="http://schemas.microsoft.com/office/drawing/2014/main" id="{35C16221-DF07-8E9F-DD75-D5CD18DC2E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9225" y="3260725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Line 129">
            <a:extLst>
              <a:ext uri="{FF2B5EF4-FFF2-40B4-BE49-F238E27FC236}">
                <a16:creationId xmlns:a16="http://schemas.microsoft.com/office/drawing/2014/main" id="{3A2D2C8F-5DAE-55C7-94DB-F2C651C221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9225" y="3260725"/>
            <a:ext cx="0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Line 130">
            <a:extLst>
              <a:ext uri="{FF2B5EF4-FFF2-40B4-BE49-F238E27FC236}">
                <a16:creationId xmlns:a16="http://schemas.microsoft.com/office/drawing/2014/main" id="{6AD6EF16-4497-1B3D-4F61-45541602E24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9225" y="4375150"/>
            <a:ext cx="4686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Line 131">
            <a:extLst>
              <a:ext uri="{FF2B5EF4-FFF2-40B4-BE49-F238E27FC236}">
                <a16:creationId xmlns:a16="http://schemas.microsoft.com/office/drawing/2014/main" id="{792E54BF-9632-BBA4-00BC-F4F4832F9E0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05525" y="1725612"/>
            <a:ext cx="0" cy="2649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133">
            <a:extLst>
              <a:ext uri="{FF2B5EF4-FFF2-40B4-BE49-F238E27FC236}">
                <a16:creationId xmlns:a16="http://schemas.microsoft.com/office/drawing/2014/main" id="{9419BDDA-0F15-8016-F308-1018DD581C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81063" y="2262187"/>
            <a:ext cx="422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Line 134">
            <a:extLst>
              <a:ext uri="{FF2B5EF4-FFF2-40B4-BE49-F238E27FC236}">
                <a16:creationId xmlns:a16="http://schemas.microsoft.com/office/drawing/2014/main" id="{A8B808A8-BD14-BCC9-5E85-6CE7A80F8E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1063" y="649287"/>
            <a:ext cx="0" cy="161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Line 135">
            <a:extLst>
              <a:ext uri="{FF2B5EF4-FFF2-40B4-BE49-F238E27FC236}">
                <a16:creationId xmlns:a16="http://schemas.microsoft.com/office/drawing/2014/main" id="{B8C54069-46D2-3E9F-FFB9-6C9055ECAB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81725" y="649287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" name="Line 136">
            <a:extLst>
              <a:ext uri="{FF2B5EF4-FFF2-40B4-BE49-F238E27FC236}">
                <a16:creationId xmlns:a16="http://schemas.microsoft.com/office/drawing/2014/main" id="{6461720A-061A-D493-6C6C-5EF895823C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1063" y="649287"/>
            <a:ext cx="5300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Rectangle 138">
            <a:extLst>
              <a:ext uri="{FF2B5EF4-FFF2-40B4-BE49-F238E27FC236}">
                <a16:creationId xmlns:a16="http://schemas.microsoft.com/office/drawing/2014/main" id="{44A9685E-CF65-8774-CB62-3421FBDDD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7088" y="1839912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35" name="Line 139">
            <a:extLst>
              <a:ext uri="{FF2B5EF4-FFF2-40B4-BE49-F238E27FC236}">
                <a16:creationId xmlns:a16="http://schemas.microsoft.com/office/drawing/2014/main" id="{69245A3D-E09C-C566-8724-81E116EC6D9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16900" y="21082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AutoShape 140">
            <a:extLst>
              <a:ext uri="{FF2B5EF4-FFF2-40B4-BE49-F238E27FC236}">
                <a16:creationId xmlns:a16="http://schemas.microsoft.com/office/drawing/2014/main" id="{A9FBF75F-D40F-147A-4141-95EA300C1A1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67363" y="3683000"/>
            <a:ext cx="498475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765807696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" name="Line 141">
            <a:extLst>
              <a:ext uri="{FF2B5EF4-FFF2-40B4-BE49-F238E27FC236}">
                <a16:creationId xmlns:a16="http://schemas.microsoft.com/office/drawing/2014/main" id="{C6D95348-A222-88E9-CFA9-39A9EF659392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831263" y="3030537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Line 145">
            <a:extLst>
              <a:ext uri="{FF2B5EF4-FFF2-40B4-BE49-F238E27FC236}">
                <a16:creationId xmlns:a16="http://schemas.microsoft.com/office/drawing/2014/main" id="{3FADBAC0-359B-962C-09E4-D6BFDC0B7150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47519" y="3664743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Line 146">
            <a:extLst>
              <a:ext uri="{FF2B5EF4-FFF2-40B4-BE49-F238E27FC236}">
                <a16:creationId xmlns:a16="http://schemas.microsoft.com/office/drawing/2014/main" id="{E2774D3B-D322-ECFA-2212-9B9BA955AB61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47519" y="3971131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" name="Line 148">
            <a:extLst>
              <a:ext uri="{FF2B5EF4-FFF2-40B4-BE49-F238E27FC236}">
                <a16:creationId xmlns:a16="http://schemas.microsoft.com/office/drawing/2014/main" id="{02B325A5-1ABF-EA88-1A50-DBF208C92D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89638" y="3875087"/>
            <a:ext cx="0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" name="Line 149">
            <a:extLst>
              <a:ext uri="{FF2B5EF4-FFF2-40B4-BE49-F238E27FC236}">
                <a16:creationId xmlns:a16="http://schemas.microsoft.com/office/drawing/2014/main" id="{C46AA951-CB82-E076-B8EA-99ABE5D73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9638" y="4029075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" name="Line 150">
            <a:extLst>
              <a:ext uri="{FF2B5EF4-FFF2-40B4-BE49-F238E27FC236}">
                <a16:creationId xmlns:a16="http://schemas.microsoft.com/office/drawing/2014/main" id="{294EC1ED-47F4-AFC9-A342-1217133381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69363" y="2108200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" name="Line 151">
            <a:extLst>
              <a:ext uri="{FF2B5EF4-FFF2-40B4-BE49-F238E27FC236}">
                <a16:creationId xmlns:a16="http://schemas.microsoft.com/office/drawing/2014/main" id="{77F5395C-9A97-0B13-EC81-D3B146AEAD05}"/>
              </a:ext>
            </a:extLst>
          </p:cNvPr>
          <p:cNvSpPr>
            <a:spLocks noChangeShapeType="1"/>
          </p:cNvSpPr>
          <p:nvPr/>
        </p:nvSpPr>
        <p:spPr bwMode="auto">
          <a:xfrm>
            <a:off x="8639175" y="21082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" name="Text Box 152">
            <a:extLst>
              <a:ext uri="{FF2B5EF4-FFF2-40B4-BE49-F238E27FC236}">
                <a16:creationId xmlns:a16="http://schemas.microsoft.com/office/drawing/2014/main" id="{FB71FA8F-218D-8794-B3BF-BDB969A9C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6963" y="3068637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45" name="Line 153">
            <a:extLst>
              <a:ext uri="{FF2B5EF4-FFF2-40B4-BE49-F238E27FC236}">
                <a16:creationId xmlns:a16="http://schemas.microsoft.com/office/drawing/2014/main" id="{35996213-7C42-7273-519C-80D6C78323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2500" y="3414712"/>
            <a:ext cx="11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" name="Line 154">
            <a:extLst>
              <a:ext uri="{FF2B5EF4-FFF2-40B4-BE49-F238E27FC236}">
                <a16:creationId xmlns:a16="http://schemas.microsoft.com/office/drawing/2014/main" id="{68A39683-65F3-9D37-168C-A32ABDF250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8388" y="3414712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" name="Line 155">
            <a:extLst>
              <a:ext uri="{FF2B5EF4-FFF2-40B4-BE49-F238E27FC236}">
                <a16:creationId xmlns:a16="http://schemas.microsoft.com/office/drawing/2014/main" id="{3D4D0755-8975-D7D7-387F-D70F5DB432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8388" y="4067175"/>
            <a:ext cx="2035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Text Box 156">
            <a:extLst>
              <a:ext uri="{FF2B5EF4-FFF2-40B4-BE49-F238E27FC236}">
                <a16:creationId xmlns:a16="http://schemas.microsoft.com/office/drawing/2014/main" id="{68E98764-92EE-1EA5-8DB8-D3D3FF6F2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7300" y="3608387"/>
            <a:ext cx="4572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RegIn</a:t>
            </a:r>
          </a:p>
        </p:txBody>
      </p:sp>
      <p:sp>
        <p:nvSpPr>
          <p:cNvPr id="149" name="Line 157">
            <a:extLst>
              <a:ext uri="{FF2B5EF4-FFF2-40B4-BE49-F238E27FC236}">
                <a16:creationId xmlns:a16="http://schemas.microsoft.com/office/drawing/2014/main" id="{9AAFE295-9876-B980-DFBC-A23B73E2FB2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4963" y="1341437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" name="Text Box 158">
            <a:extLst>
              <a:ext uri="{FF2B5EF4-FFF2-40B4-BE49-F238E27FC236}">
                <a16:creationId xmlns:a16="http://schemas.microsoft.com/office/drawing/2014/main" id="{643E3CF4-511B-3C5A-5E5C-C70DF751E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850" y="1149350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1" name="Line 159">
            <a:extLst>
              <a:ext uri="{FF2B5EF4-FFF2-40B4-BE49-F238E27FC236}">
                <a16:creationId xmlns:a16="http://schemas.microsoft.com/office/drawing/2014/main" id="{C3D059F2-CE4E-289C-8265-D1A67604ABB2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908925" y="1303337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" name="Text Box 160">
            <a:extLst>
              <a:ext uri="{FF2B5EF4-FFF2-40B4-BE49-F238E27FC236}">
                <a16:creationId xmlns:a16="http://schemas.microsoft.com/office/drawing/2014/main" id="{C92443DB-31D8-7BA8-A65D-CBA12752C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8613" y="1301750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53" name="Line 161">
            <a:extLst>
              <a:ext uri="{FF2B5EF4-FFF2-40B4-BE49-F238E27FC236}">
                <a16:creationId xmlns:a16="http://schemas.microsoft.com/office/drawing/2014/main" id="{5A1B37F4-EF02-1CA8-99D7-E2CBB9AB1E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78200" y="37226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" name="Text Box 162">
            <a:extLst>
              <a:ext uri="{FF2B5EF4-FFF2-40B4-BE49-F238E27FC236}">
                <a16:creationId xmlns:a16="http://schemas.microsoft.com/office/drawing/2014/main" id="{D882DFE6-2CE9-EC62-B222-B81B7E4EA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0225" y="3836987"/>
            <a:ext cx="6080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MDRload</a:t>
            </a:r>
          </a:p>
        </p:txBody>
      </p:sp>
      <p:sp>
        <p:nvSpPr>
          <p:cNvPr id="155" name="Line 163">
            <a:extLst>
              <a:ext uri="{FF2B5EF4-FFF2-40B4-BE49-F238E27FC236}">
                <a16:creationId xmlns:a16="http://schemas.microsoft.com/office/drawing/2014/main" id="{E2AB6179-16F3-7A02-0C6D-A306AE978A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6300" y="1341437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" name="Text Box 164">
            <a:extLst>
              <a:ext uri="{FF2B5EF4-FFF2-40B4-BE49-F238E27FC236}">
                <a16:creationId xmlns:a16="http://schemas.microsoft.com/office/drawing/2014/main" id="{4DBACBD9-7B6D-BCC0-E7D2-43BE2356B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6588" y="1157287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157" name="Text Box 166">
            <a:extLst>
              <a:ext uri="{FF2B5EF4-FFF2-40B4-BE49-F238E27FC236}">
                <a16:creationId xmlns:a16="http://schemas.microsoft.com/office/drawing/2014/main" id="{7780C1D4-CC92-1D64-D4AA-07436DE8C58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70888" y="1878012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58" name="Text Box 167">
            <a:extLst>
              <a:ext uri="{FF2B5EF4-FFF2-40B4-BE49-F238E27FC236}">
                <a16:creationId xmlns:a16="http://schemas.microsoft.com/office/drawing/2014/main" id="{A5764D18-4A88-A185-565B-B6223F655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070100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159" name="Line 168">
            <a:extLst>
              <a:ext uri="{FF2B5EF4-FFF2-40B4-BE49-F238E27FC236}">
                <a16:creationId xmlns:a16="http://schemas.microsoft.com/office/drawing/2014/main" id="{A1029874-5B41-74EC-420E-437DEF4AB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9513" y="1417637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" name="Text Box 169">
            <a:extLst>
              <a:ext uri="{FF2B5EF4-FFF2-40B4-BE49-F238E27FC236}">
                <a16:creationId xmlns:a16="http://schemas.microsoft.com/office/drawing/2014/main" id="{23A88A7F-70D5-427E-376B-78D5981AC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9163" y="1225550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161" name="Rectangle 170">
            <a:extLst>
              <a:ext uri="{FF2B5EF4-FFF2-40B4-BE49-F238E27FC236}">
                <a16:creationId xmlns:a16="http://schemas.microsoft.com/office/drawing/2014/main" id="{16D94BA0-F012-82FF-84A3-2B8F5E674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6525" y="3106737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62" name="Rectangle 171">
            <a:extLst>
              <a:ext uri="{FF2B5EF4-FFF2-40B4-BE49-F238E27FC236}">
                <a16:creationId xmlns:a16="http://schemas.microsoft.com/office/drawing/2014/main" id="{78FAF5B6-8387-FF85-AC88-5BAC705B1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8613" y="3106737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63" name="Text Box 172">
            <a:extLst>
              <a:ext uri="{FF2B5EF4-FFF2-40B4-BE49-F238E27FC236}">
                <a16:creationId xmlns:a16="http://schemas.microsoft.com/office/drawing/2014/main" id="{907882FE-E7F1-C2D2-B401-76D519D3B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6525" y="3106737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64" name="Text Box 173">
            <a:extLst>
              <a:ext uri="{FF2B5EF4-FFF2-40B4-BE49-F238E27FC236}">
                <a16:creationId xmlns:a16="http://schemas.microsoft.com/office/drawing/2014/main" id="{BC6C2AD3-6C3E-192A-F008-A2AE75E5F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8613" y="3106737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165" name="Line 174">
            <a:extLst>
              <a:ext uri="{FF2B5EF4-FFF2-40B4-BE49-F238E27FC236}">
                <a16:creationId xmlns:a16="http://schemas.microsoft.com/office/drawing/2014/main" id="{EF8C02E9-FFE7-31FC-74E9-CE189F603DDB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2725" y="2838450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6" name="Line 175">
            <a:extLst>
              <a:ext uri="{FF2B5EF4-FFF2-40B4-BE49-F238E27FC236}">
                <a16:creationId xmlns:a16="http://schemas.microsoft.com/office/drawing/2014/main" id="{5D76F6E6-E2E0-8DA7-0B2A-8F36D8B328A7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4813" y="2724150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" name="Line 176">
            <a:extLst>
              <a:ext uri="{FF2B5EF4-FFF2-40B4-BE49-F238E27FC236}">
                <a16:creationId xmlns:a16="http://schemas.microsoft.com/office/drawing/2014/main" id="{96B35BC6-C5E5-742A-13B9-A7C6C832D55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6338" y="32226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" name="Text Box 177">
            <a:extLst>
              <a:ext uri="{FF2B5EF4-FFF2-40B4-BE49-F238E27FC236}">
                <a16:creationId xmlns:a16="http://schemas.microsoft.com/office/drawing/2014/main" id="{179A4279-6E88-0048-D3F3-F32681B00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8175" y="3106737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FlagWrite</a:t>
            </a:r>
          </a:p>
        </p:txBody>
      </p:sp>
      <p:sp>
        <p:nvSpPr>
          <p:cNvPr id="169" name="Line 178">
            <a:extLst>
              <a:ext uri="{FF2B5EF4-FFF2-40B4-BE49-F238E27FC236}">
                <a16:creationId xmlns:a16="http://schemas.microsoft.com/office/drawing/2014/main" id="{CD653344-A8E8-220B-59A8-99CA5255070C}"/>
              </a:ext>
            </a:extLst>
          </p:cNvPr>
          <p:cNvSpPr>
            <a:spLocks noChangeShapeType="1"/>
          </p:cNvSpPr>
          <p:nvPr/>
        </p:nvSpPr>
        <p:spPr bwMode="auto">
          <a:xfrm>
            <a:off x="7870825" y="3298825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" name="Line 179">
            <a:extLst>
              <a:ext uri="{FF2B5EF4-FFF2-40B4-BE49-F238E27FC236}">
                <a16:creationId xmlns:a16="http://schemas.microsoft.com/office/drawing/2014/main" id="{0E9148DA-E588-5BBB-C853-544A58BDD10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4813" y="3298825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" name="Line 180">
            <a:extLst>
              <a:ext uri="{FF2B5EF4-FFF2-40B4-BE49-F238E27FC236}">
                <a16:creationId xmlns:a16="http://schemas.microsoft.com/office/drawing/2014/main" id="{49D8C23F-09F9-D36A-97D5-1BEBAE8FD0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563" y="31083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" name="Text Box 181">
            <a:extLst>
              <a:ext uri="{FF2B5EF4-FFF2-40B4-BE49-F238E27FC236}">
                <a16:creationId xmlns:a16="http://schemas.microsoft.com/office/drawing/2014/main" id="{13434EB3-CFA1-E0CA-D4E6-CA092607C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3222625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173" name="Line 182">
            <a:extLst>
              <a:ext uri="{FF2B5EF4-FFF2-40B4-BE49-F238E27FC236}">
                <a16:creationId xmlns:a16="http://schemas.microsoft.com/office/drawing/2014/main" id="{4841B122-50CA-4F35-FB65-3A0FC7E6E7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93100" y="381000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" name="Line 183">
            <a:extLst>
              <a:ext uri="{FF2B5EF4-FFF2-40B4-BE49-F238E27FC236}">
                <a16:creationId xmlns:a16="http://schemas.microsoft.com/office/drawing/2014/main" id="{0F6A3B05-E403-06EF-7652-462EEEE6E1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381000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" name="Line 184">
            <a:extLst>
              <a:ext uri="{FF2B5EF4-FFF2-40B4-BE49-F238E27FC236}">
                <a16:creationId xmlns:a16="http://schemas.microsoft.com/office/drawing/2014/main" id="{C041C47D-7740-CADB-6EE7-A1714BE980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381000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" name="Line 185">
            <a:extLst>
              <a:ext uri="{FF2B5EF4-FFF2-40B4-BE49-F238E27FC236}">
                <a16:creationId xmlns:a16="http://schemas.microsoft.com/office/drawing/2014/main" id="{E93B9F3A-4699-105D-5D80-354C2B7F9D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762250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" name="Line 186">
            <a:extLst>
              <a:ext uri="{FF2B5EF4-FFF2-40B4-BE49-F238E27FC236}">
                <a16:creationId xmlns:a16="http://schemas.microsoft.com/office/drawing/2014/main" id="{891374B9-4FD6-68D7-E560-AB57E728602C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55000" y="611187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" name="Text Box 187">
            <a:extLst>
              <a:ext uri="{FF2B5EF4-FFF2-40B4-BE49-F238E27FC236}">
                <a16:creationId xmlns:a16="http://schemas.microsoft.com/office/drawing/2014/main" id="{B605041A-8DC7-7700-30AE-CD7FFDF85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0700" y="649287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79" name="Line 188">
            <a:extLst>
              <a:ext uri="{FF2B5EF4-FFF2-40B4-BE49-F238E27FC236}">
                <a16:creationId xmlns:a16="http://schemas.microsoft.com/office/drawing/2014/main" id="{062514AA-CE59-6C26-880C-44E0A8CB89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0475" y="3568700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" name="Line 189">
            <a:extLst>
              <a:ext uri="{FF2B5EF4-FFF2-40B4-BE49-F238E27FC236}">
                <a16:creationId xmlns:a16="http://schemas.microsoft.com/office/drawing/2014/main" id="{04F2C88B-B622-30FF-5AF9-618351BB9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0475" y="3376612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1" name="Text Box 190">
            <a:extLst>
              <a:ext uri="{FF2B5EF4-FFF2-40B4-BE49-F238E27FC236}">
                <a16:creationId xmlns:a16="http://schemas.microsoft.com/office/drawing/2014/main" id="{5130E19C-799F-AC80-E302-19705CC3F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4275" y="3376612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Imm3</a:t>
            </a:r>
          </a:p>
        </p:txBody>
      </p:sp>
      <p:sp>
        <p:nvSpPr>
          <p:cNvPr id="182" name="Rectangle 191">
            <a:extLst>
              <a:ext uri="{FF2B5EF4-FFF2-40B4-BE49-F238E27FC236}">
                <a16:creationId xmlns:a16="http://schemas.microsoft.com/office/drawing/2014/main" id="{72548608-E457-8502-8531-149815AD1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725" y="3414712"/>
            <a:ext cx="190500" cy="26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183" name="Text Box 192">
            <a:extLst>
              <a:ext uri="{FF2B5EF4-FFF2-40B4-BE49-F238E27FC236}">
                <a16:creationId xmlns:a16="http://schemas.microsoft.com/office/drawing/2014/main" id="{4E21FDEC-04F3-0D9F-8418-F0C6CAE7D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75" y="2155825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84" name="Text Box 193">
            <a:extLst>
              <a:ext uri="{FF2B5EF4-FFF2-40B4-BE49-F238E27FC236}">
                <a16:creationId xmlns:a16="http://schemas.microsoft.com/office/drawing/2014/main" id="{C4DBFAF7-0276-F950-77E0-B40FEC85B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138" y="2492375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85" name="Text Box 194">
            <a:extLst>
              <a:ext uri="{FF2B5EF4-FFF2-40B4-BE49-F238E27FC236}">
                <a16:creationId xmlns:a16="http://schemas.microsoft.com/office/drawing/2014/main" id="{248D9A3E-ABBB-8052-0033-E60C2B245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75" y="1839912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86" name="Text Box 195">
            <a:extLst>
              <a:ext uri="{FF2B5EF4-FFF2-40B4-BE49-F238E27FC236}">
                <a16:creationId xmlns:a16="http://schemas.microsoft.com/office/drawing/2014/main" id="{17F1949E-F1E8-D666-F0CA-3D7BCF2F2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75" y="1455737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87" name="Text Box 196">
            <a:extLst>
              <a:ext uri="{FF2B5EF4-FFF2-40B4-BE49-F238E27FC236}">
                <a16:creationId xmlns:a16="http://schemas.microsoft.com/office/drawing/2014/main" id="{5DF43C22-E356-6B66-ABE1-952A6BFBC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1913" y="1609725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88" name="Text Box 197">
            <a:extLst>
              <a:ext uri="{FF2B5EF4-FFF2-40B4-BE49-F238E27FC236}">
                <a16:creationId xmlns:a16="http://schemas.microsoft.com/office/drawing/2014/main" id="{91BCF1D3-3C54-A911-1E07-3CC00A0E1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1913" y="1263650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89" name="Text Box 198">
            <a:extLst>
              <a:ext uri="{FF2B5EF4-FFF2-40B4-BE49-F238E27FC236}">
                <a16:creationId xmlns:a16="http://schemas.microsoft.com/office/drawing/2014/main" id="{D84CD452-1C10-55E2-5846-ACAB1C13D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2300287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000</a:t>
            </a:r>
          </a:p>
        </p:txBody>
      </p:sp>
      <p:sp>
        <p:nvSpPr>
          <p:cNvPr id="190" name="Text Box 199">
            <a:extLst>
              <a:ext uri="{FF2B5EF4-FFF2-40B4-BE49-F238E27FC236}">
                <a16:creationId xmlns:a16="http://schemas.microsoft.com/office/drawing/2014/main" id="{76BF2490-8B8F-9B5D-70B9-A768284BF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2608262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001</a:t>
            </a:r>
          </a:p>
        </p:txBody>
      </p:sp>
      <p:sp>
        <p:nvSpPr>
          <p:cNvPr id="191" name="Text Box 200">
            <a:extLst>
              <a:ext uri="{FF2B5EF4-FFF2-40B4-BE49-F238E27FC236}">
                <a16:creationId xmlns:a16="http://schemas.microsoft.com/office/drawing/2014/main" id="{F9B26F2E-8D58-F67D-824A-211601039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2914650"/>
            <a:ext cx="355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010</a:t>
            </a:r>
          </a:p>
        </p:txBody>
      </p:sp>
      <p:sp>
        <p:nvSpPr>
          <p:cNvPr id="192" name="Text Box 201">
            <a:extLst>
              <a:ext uri="{FF2B5EF4-FFF2-40B4-BE49-F238E27FC236}">
                <a16:creationId xmlns:a16="http://schemas.microsoft.com/office/drawing/2014/main" id="{A0661A64-D108-DB3D-70B7-526857FB8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3222625"/>
            <a:ext cx="355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011</a:t>
            </a:r>
          </a:p>
        </p:txBody>
      </p:sp>
      <p:sp>
        <p:nvSpPr>
          <p:cNvPr id="193" name="Text Box 202">
            <a:extLst>
              <a:ext uri="{FF2B5EF4-FFF2-40B4-BE49-F238E27FC236}">
                <a16:creationId xmlns:a16="http://schemas.microsoft.com/office/drawing/2014/main" id="{5EF020EE-11FA-BE9F-75F5-9E285AF9B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3452812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194" name="Text Box 203">
            <a:extLst>
              <a:ext uri="{FF2B5EF4-FFF2-40B4-BE49-F238E27FC236}">
                <a16:creationId xmlns:a16="http://schemas.microsoft.com/office/drawing/2014/main" id="{FF1B989B-858A-106A-94B7-D2326FA4E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88" y="2032000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195" name="Line 73">
            <a:extLst>
              <a:ext uri="{FF2B5EF4-FFF2-40B4-BE49-F238E27FC236}">
                <a16:creationId xmlns:a16="http://schemas.microsoft.com/office/drawing/2014/main" id="{9C3B2715-9A49-E791-0D98-57A7C8E6C9DA}"/>
              </a:ext>
            </a:extLst>
          </p:cNvPr>
          <p:cNvSpPr>
            <a:spLocks noChangeShapeType="1"/>
          </p:cNvSpPr>
          <p:nvPr/>
        </p:nvSpPr>
        <p:spPr bwMode="auto">
          <a:xfrm>
            <a:off x="8551863" y="1647825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" name="Text Box 74">
            <a:extLst>
              <a:ext uri="{FF2B5EF4-FFF2-40B4-BE49-F238E27FC236}">
                <a16:creationId xmlns:a16="http://schemas.microsoft.com/office/drawing/2014/main" id="{D476D3D8-B77D-F67B-BEB0-6BB83E870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5788" y="1455737"/>
            <a:ext cx="660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ALUoutLD</a:t>
            </a:r>
          </a:p>
        </p:txBody>
      </p:sp>
      <p:sp>
        <p:nvSpPr>
          <p:cNvPr id="197" name="Line 73">
            <a:extLst>
              <a:ext uri="{FF2B5EF4-FFF2-40B4-BE49-F238E27FC236}">
                <a16:creationId xmlns:a16="http://schemas.microsoft.com/office/drawing/2014/main" id="{846A0671-CFC4-6049-5979-A7E04A7D8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32488" y="1254125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8" name="Text Box 74">
            <a:extLst>
              <a:ext uri="{FF2B5EF4-FFF2-40B4-BE49-F238E27FC236}">
                <a16:creationId xmlns:a16="http://schemas.microsoft.com/office/drawing/2014/main" id="{7ACCE1F4-2B5E-91DA-C513-FD93F45A4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834" y="1062037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199" name="Line 73">
            <a:extLst>
              <a:ext uri="{FF2B5EF4-FFF2-40B4-BE49-F238E27FC236}">
                <a16:creationId xmlns:a16="http://schemas.microsoft.com/office/drawing/2014/main" id="{2A7DC290-4D08-F97E-4DA4-DE03C152E3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35663" y="1984375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A177B33C-68DD-5585-EA36-CF60676CA31F}"/>
              </a:ext>
            </a:extLst>
          </p:cNvPr>
          <p:cNvSpPr/>
          <p:nvPr/>
        </p:nvSpPr>
        <p:spPr>
          <a:xfrm>
            <a:off x="1600200" y="1752600"/>
            <a:ext cx="1447800" cy="1981200"/>
          </a:xfrm>
          <a:prstGeom prst="rect">
            <a:avLst/>
          </a:pr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113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1BAA-89E6-BAAF-FDA5-893F63AF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Read/Write Register @ 0x80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C842D9A1-FA8A-F47C-50FE-5B270F52FC86}"/>
              </a:ext>
            </a:extLst>
          </p:cNvPr>
          <p:cNvSpPr>
            <a:spLocks/>
          </p:cNvSpPr>
          <p:nvPr/>
        </p:nvSpPr>
        <p:spPr bwMode="auto">
          <a:xfrm>
            <a:off x="125192" y="609600"/>
            <a:ext cx="384814" cy="3048001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1DEBF3B4-5F3A-DAAF-B6B8-CF5CC4813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6" y="1457246"/>
            <a:ext cx="3396318" cy="14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969E1A49-2773-A6C6-824F-C12F0C2FC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407929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0129168F-E381-2BD5-0713-4D47D6853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20" y="1219906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03C8F98-71BF-CCCD-D7C6-85CF4B764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905" y="1098693"/>
            <a:ext cx="1077676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7-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72180AB8-F3DA-5951-9279-DCC1DAE57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0971" y="1703834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C2F60CD4-C833-DA9B-B36F-229A3B3EC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1555882"/>
            <a:ext cx="169281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6BDC9ED-A099-490E-8BF0-AF28AEF46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033" y="1402151"/>
            <a:ext cx="965242" cy="23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7-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6F9D5F-3686-1736-6E22-7F61816E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711" y="2071205"/>
            <a:ext cx="9361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MemRead</a:t>
            </a:r>
            <a:endParaRPr lang="en-US" altLang="en-US" dirty="0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31311CB4-99D0-9126-AA5B-DD3B95A0418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8914" y="1756574"/>
            <a:ext cx="4560040" cy="3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C1912F76-D7E6-7F3C-3FF3-92D1957BD96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8022" y="1721219"/>
            <a:ext cx="1084986" cy="25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C0243DF3-9A87-826F-8A43-95BF4A9657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94" y="1149129"/>
            <a:ext cx="865662" cy="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DD16E57C-32B5-592F-5890-9D44D6B9D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2063" y="1088392"/>
            <a:ext cx="85514" cy="98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082FEA96-9F48-31EC-6A05-764C2FED6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739614"/>
            <a:ext cx="13204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/>
              <a:t>A</a:t>
            </a:r>
            <a:r>
              <a:rPr lang="en-US" altLang="en-US" dirty="0"/>
              <a:t>7-</a:t>
            </a:r>
            <a:r>
              <a:rPr lang="en-US" altLang="en-US" b="1" dirty="0"/>
              <a:t>A</a:t>
            </a:r>
            <a:r>
              <a:rPr lang="en-US" altLang="en-US" dirty="0"/>
              <a:t>0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5A4CFE6D-0FF6-1BF6-22D8-21C01370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10" y="905506"/>
            <a:ext cx="245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18" name="Line 13">
            <a:extLst>
              <a:ext uri="{FF2B5EF4-FFF2-40B4-BE49-F238E27FC236}">
                <a16:creationId xmlns:a16="http://schemas.microsoft.com/office/drawing/2014/main" id="{977D483D-DBA4-AD18-84AF-EEBBE53808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005" y="2403527"/>
            <a:ext cx="5032538" cy="142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2">
            <a:extLst>
              <a:ext uri="{FF2B5EF4-FFF2-40B4-BE49-F238E27FC236}">
                <a16:creationId xmlns:a16="http://schemas.microsoft.com/office/drawing/2014/main" id="{E9E3C75D-4EAC-F428-8BA1-829F56CA59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006" y="2688315"/>
            <a:ext cx="4900194" cy="187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 Box 23">
            <a:extLst>
              <a:ext uri="{FF2B5EF4-FFF2-40B4-BE49-F238E27FC236}">
                <a16:creationId xmlns:a16="http://schemas.microsoft.com/office/drawing/2014/main" id="{6C52503E-513D-5531-FA51-9BB316E85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148" y="2347553"/>
            <a:ext cx="9788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MemWrite</a:t>
            </a:r>
            <a:endParaRPr lang="en-US" altLang="en-US" dirty="0"/>
          </a:p>
        </p:txBody>
      </p:sp>
      <p:sp>
        <p:nvSpPr>
          <p:cNvPr id="6" name="Line 22">
            <a:extLst>
              <a:ext uri="{FF2B5EF4-FFF2-40B4-BE49-F238E27FC236}">
                <a16:creationId xmlns:a16="http://schemas.microsoft.com/office/drawing/2014/main" id="{FCEDB7A5-00D0-E6E6-BDED-166F54B0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14" y="3429000"/>
            <a:ext cx="6469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09CAC1D9-3184-FF7B-5181-15C7A4088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74" y="3252922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8" name="Line 22">
            <a:extLst>
              <a:ext uri="{FF2B5EF4-FFF2-40B4-BE49-F238E27FC236}">
                <a16:creationId xmlns:a16="http://schemas.microsoft.com/office/drawing/2014/main" id="{D17F3279-367C-3CEF-9372-BABBCF64A1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005" y="3082332"/>
            <a:ext cx="1914853" cy="6453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48B17CD8-4555-B076-A19C-2B466DC55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2424" y="2777157"/>
            <a:ext cx="46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46" name="Line 18">
            <a:extLst>
              <a:ext uri="{FF2B5EF4-FFF2-40B4-BE49-F238E27FC236}">
                <a16:creationId xmlns:a16="http://schemas.microsoft.com/office/drawing/2014/main" id="{619515D4-3AA9-2AA6-B7B3-D336DF9BA9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45710" y="4207646"/>
            <a:ext cx="2826047" cy="144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332AC3-6F0F-B0C7-2AAD-B0F216B808F8}"/>
              </a:ext>
            </a:extLst>
          </p:cNvPr>
          <p:cNvCxnSpPr>
            <a:cxnSpLocks/>
            <a:stCxn id="22" idx="1"/>
            <a:endCxn id="46" idx="1"/>
          </p:cNvCxnSpPr>
          <p:nvPr/>
        </p:nvCxnSpPr>
        <p:spPr>
          <a:xfrm>
            <a:off x="1374056" y="1149129"/>
            <a:ext cx="71654" cy="30585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5">
            <a:extLst>
              <a:ext uri="{FF2B5EF4-FFF2-40B4-BE49-F238E27FC236}">
                <a16:creationId xmlns:a16="http://schemas.microsoft.com/office/drawing/2014/main" id="{4ABC38F8-14DB-7561-8871-95D54483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168" y="942362"/>
            <a:ext cx="1123950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">
            <a:extLst>
              <a:ext uri="{FF2B5EF4-FFF2-40B4-BE49-F238E27FC236}">
                <a16:creationId xmlns:a16="http://schemas.microsoft.com/office/drawing/2014/main" id="{F6679C48-4657-D38E-1B82-B2BE0D0F39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1768" y="866162"/>
            <a:ext cx="152400" cy="1524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15DD9A04-4F1E-2D1A-7954-158901E0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8" y="575649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A185F7BC-5653-516C-1641-99D3476819EA}"/>
              </a:ext>
            </a:extLst>
          </p:cNvPr>
          <p:cNvSpPr/>
          <p:nvPr/>
        </p:nvSpPr>
        <p:spPr>
          <a:xfrm rot="5400000">
            <a:off x="5038103" y="759005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ine 13">
            <a:extLst>
              <a:ext uri="{FF2B5EF4-FFF2-40B4-BE49-F238E27FC236}">
                <a16:creationId xmlns:a16="http://schemas.microsoft.com/office/drawing/2014/main" id="{0A2DA137-95E5-763D-2ECB-F038A9FDD7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1892" y="986410"/>
            <a:ext cx="2021907" cy="3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" name="Line 13">
            <a:extLst>
              <a:ext uri="{FF2B5EF4-FFF2-40B4-BE49-F238E27FC236}">
                <a16:creationId xmlns:a16="http://schemas.microsoft.com/office/drawing/2014/main" id="{D20A64EE-52F2-1B84-5C43-775E2245D1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16585" y="1892550"/>
            <a:ext cx="6684" cy="24255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EBBE192-34F6-35F3-9DC3-4BFEAB9065E5}"/>
              </a:ext>
            </a:extLst>
          </p:cNvPr>
          <p:cNvCxnSpPr>
            <a:cxnSpLocks/>
            <a:endCxn id="32" idx="0"/>
          </p:cNvCxnSpPr>
          <p:nvPr/>
        </p:nvCxnSpPr>
        <p:spPr>
          <a:xfrm flipV="1">
            <a:off x="3911835" y="942362"/>
            <a:ext cx="333" cy="52362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Line 5">
            <a:extLst>
              <a:ext uri="{FF2B5EF4-FFF2-40B4-BE49-F238E27FC236}">
                <a16:creationId xmlns:a16="http://schemas.microsoft.com/office/drawing/2014/main" id="{E33FF286-55F0-1D35-7DF6-A4F4C1E8D0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74540" y="4215800"/>
            <a:ext cx="909842" cy="99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Flowchart: Delay 101">
            <a:extLst>
              <a:ext uri="{FF2B5EF4-FFF2-40B4-BE49-F238E27FC236}">
                <a16:creationId xmlns:a16="http://schemas.microsoft.com/office/drawing/2014/main" id="{716ECAEC-08F3-ED2C-7EFD-BBDCA0D95617}"/>
              </a:ext>
            </a:extLst>
          </p:cNvPr>
          <p:cNvSpPr/>
          <p:nvPr/>
        </p:nvSpPr>
        <p:spPr>
          <a:xfrm>
            <a:off x="6077322" y="3884749"/>
            <a:ext cx="381000" cy="436554"/>
          </a:xfrm>
          <a:prstGeom prst="flowChartDelay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993F6815-E94A-F333-71D4-361C8FE5F230}"/>
              </a:ext>
            </a:extLst>
          </p:cNvPr>
          <p:cNvCxnSpPr>
            <a:cxnSpLocks/>
            <a:endCxn id="105" idx="0"/>
          </p:cNvCxnSpPr>
          <p:nvPr/>
        </p:nvCxnSpPr>
        <p:spPr>
          <a:xfrm>
            <a:off x="5410200" y="2695229"/>
            <a:ext cx="0" cy="12630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Line 5">
            <a:extLst>
              <a:ext uri="{FF2B5EF4-FFF2-40B4-BE49-F238E27FC236}">
                <a16:creationId xmlns:a16="http://schemas.microsoft.com/office/drawing/2014/main" id="{B2EA128E-5A4C-57AF-A90C-5E259D7FD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958324"/>
            <a:ext cx="674182" cy="40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" name="Line 5">
            <a:extLst>
              <a:ext uri="{FF2B5EF4-FFF2-40B4-BE49-F238E27FC236}">
                <a16:creationId xmlns:a16="http://schemas.microsoft.com/office/drawing/2014/main" id="{679436C6-BD52-F34C-A0AB-EB4FE39A4E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58321" y="4115152"/>
            <a:ext cx="1847243" cy="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Flowchart: Delay 2">
            <a:extLst>
              <a:ext uri="{FF2B5EF4-FFF2-40B4-BE49-F238E27FC236}">
                <a16:creationId xmlns:a16="http://schemas.microsoft.com/office/drawing/2014/main" id="{5D0EF930-496D-1CFC-EEC8-F6496C7E5823}"/>
              </a:ext>
            </a:extLst>
          </p:cNvPr>
          <p:cNvSpPr/>
          <p:nvPr/>
        </p:nvSpPr>
        <p:spPr>
          <a:xfrm>
            <a:off x="4780384" y="3590303"/>
            <a:ext cx="381000" cy="1286497"/>
          </a:xfrm>
          <a:prstGeom prst="flowChartDelay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2F3D337-18C0-9C66-EE11-B2AB0ABB0AA5}"/>
              </a:ext>
            </a:extLst>
          </p:cNvPr>
          <p:cNvSpPr/>
          <p:nvPr/>
        </p:nvSpPr>
        <p:spPr>
          <a:xfrm>
            <a:off x="4715891" y="37875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AE3A95B-CFC9-938A-6516-0A0F1F39365F}"/>
              </a:ext>
            </a:extLst>
          </p:cNvPr>
          <p:cNvSpPr/>
          <p:nvPr/>
        </p:nvSpPr>
        <p:spPr>
          <a:xfrm>
            <a:off x="4715891" y="39399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84C29BD-D6B4-C101-460E-2F88307D82D5}"/>
              </a:ext>
            </a:extLst>
          </p:cNvPr>
          <p:cNvSpPr/>
          <p:nvPr/>
        </p:nvSpPr>
        <p:spPr>
          <a:xfrm>
            <a:off x="4715891" y="40923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BA75D36-F140-47D2-6D7E-33AF23EE2A39}"/>
              </a:ext>
            </a:extLst>
          </p:cNvPr>
          <p:cNvSpPr/>
          <p:nvPr/>
        </p:nvSpPr>
        <p:spPr>
          <a:xfrm>
            <a:off x="4715891" y="42447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F2FED7E-5187-BDBE-A50E-F680F3C2CA06}"/>
              </a:ext>
            </a:extLst>
          </p:cNvPr>
          <p:cNvSpPr/>
          <p:nvPr/>
        </p:nvSpPr>
        <p:spPr>
          <a:xfrm>
            <a:off x="4715891" y="43971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40898AA-EF4A-FDD9-B357-8160AD63B38C}"/>
              </a:ext>
            </a:extLst>
          </p:cNvPr>
          <p:cNvSpPr/>
          <p:nvPr/>
        </p:nvSpPr>
        <p:spPr>
          <a:xfrm>
            <a:off x="4724400" y="45495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B6BD3C2-33C2-6F18-6AF0-22A35899631E}"/>
              </a:ext>
            </a:extLst>
          </p:cNvPr>
          <p:cNvSpPr/>
          <p:nvPr/>
        </p:nvSpPr>
        <p:spPr>
          <a:xfrm>
            <a:off x="4724400" y="4701966"/>
            <a:ext cx="84709" cy="9863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Line 18">
            <a:extLst>
              <a:ext uri="{FF2B5EF4-FFF2-40B4-BE49-F238E27FC236}">
                <a16:creationId xmlns:a16="http://schemas.microsoft.com/office/drawing/2014/main" id="{7CB7632C-FAB5-B9EC-2B0D-75D795C6C04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3475" y="3694924"/>
            <a:ext cx="532283" cy="114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18">
            <a:extLst>
              <a:ext uri="{FF2B5EF4-FFF2-40B4-BE49-F238E27FC236}">
                <a16:creationId xmlns:a16="http://schemas.microsoft.com/office/drawing/2014/main" id="{30F5C4E7-0647-D080-8168-AF95D1D369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7675" y="3848046"/>
            <a:ext cx="479025" cy="22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18">
            <a:extLst>
              <a:ext uri="{FF2B5EF4-FFF2-40B4-BE49-F238E27FC236}">
                <a16:creationId xmlns:a16="http://schemas.microsoft.com/office/drawing/2014/main" id="{CF4FA9ED-6369-7708-56D2-FEE36ADD71F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199" y="3981583"/>
            <a:ext cx="479025" cy="22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18">
            <a:extLst>
              <a:ext uri="{FF2B5EF4-FFF2-40B4-BE49-F238E27FC236}">
                <a16:creationId xmlns:a16="http://schemas.microsoft.com/office/drawing/2014/main" id="{F904752B-586F-4592-1CFC-B79B00C101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8102" y="4152132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8">
            <a:extLst>
              <a:ext uri="{FF2B5EF4-FFF2-40B4-BE49-F238E27FC236}">
                <a16:creationId xmlns:a16="http://schemas.microsoft.com/office/drawing/2014/main" id="{21E03C12-1F9D-5927-8498-6059F885D7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626" y="4285669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8">
            <a:extLst>
              <a:ext uri="{FF2B5EF4-FFF2-40B4-BE49-F238E27FC236}">
                <a16:creationId xmlns:a16="http://schemas.microsoft.com/office/drawing/2014/main" id="{276E71C7-17E2-7E4B-2612-A2B8E930CA6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3476" y="4461647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8">
            <a:extLst>
              <a:ext uri="{FF2B5EF4-FFF2-40B4-BE49-F238E27FC236}">
                <a16:creationId xmlns:a16="http://schemas.microsoft.com/office/drawing/2014/main" id="{E12F2EFB-B9CB-2948-6667-A81CBEAA3E1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9000" y="4595184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18">
            <a:extLst>
              <a:ext uri="{FF2B5EF4-FFF2-40B4-BE49-F238E27FC236}">
                <a16:creationId xmlns:a16="http://schemas.microsoft.com/office/drawing/2014/main" id="{4C72677D-F473-52CA-01D9-FF9B901440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3575" y="4741847"/>
            <a:ext cx="479025" cy="14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E08E2E3-E901-49AF-B1FD-A21F9E2F74F1}"/>
              </a:ext>
            </a:extLst>
          </p:cNvPr>
          <p:cNvCxnSpPr>
            <a:stCxn id="39" idx="1"/>
            <a:endCxn id="48" idx="1"/>
          </p:cNvCxnSpPr>
          <p:nvPr/>
        </p:nvCxnSpPr>
        <p:spPr>
          <a:xfrm flipH="1">
            <a:off x="4253575" y="3694924"/>
            <a:ext cx="9900" cy="10469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7B2C1A6-A298-5B9F-65F1-1F3D348ABD9B}"/>
              </a:ext>
            </a:extLst>
          </p:cNvPr>
          <p:cNvSpPr txBox="1"/>
          <p:nvPr/>
        </p:nvSpPr>
        <p:spPr>
          <a:xfrm>
            <a:off x="4278380" y="3390207"/>
            <a:ext cx="446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665A5FF-794C-3FEC-CCFF-076AA86E52DE}"/>
              </a:ext>
            </a:extLst>
          </p:cNvPr>
          <p:cNvSpPr txBox="1"/>
          <p:nvPr/>
        </p:nvSpPr>
        <p:spPr>
          <a:xfrm>
            <a:off x="4215806" y="4698867"/>
            <a:ext cx="446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D389187-7DC8-409A-88F3-030F475C894D}"/>
              </a:ext>
            </a:extLst>
          </p:cNvPr>
          <p:cNvSpPr/>
          <p:nvPr/>
        </p:nvSpPr>
        <p:spPr>
          <a:xfrm>
            <a:off x="8305565" y="1802469"/>
            <a:ext cx="533400" cy="24233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register</a:t>
            </a:r>
          </a:p>
        </p:txBody>
      </p:sp>
      <p:sp>
        <p:nvSpPr>
          <p:cNvPr id="60" name="Line 18">
            <a:extLst>
              <a:ext uri="{FF2B5EF4-FFF2-40B4-BE49-F238E27FC236}">
                <a16:creationId xmlns:a16="http://schemas.microsoft.com/office/drawing/2014/main" id="{F794088C-B350-E50F-ED6C-0110C0B197B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7114" y="2495120"/>
            <a:ext cx="76845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Line 19">
            <a:extLst>
              <a:ext uri="{FF2B5EF4-FFF2-40B4-BE49-F238E27FC236}">
                <a16:creationId xmlns:a16="http://schemas.microsoft.com/office/drawing/2014/main" id="{32D95877-AB7B-A0E7-0086-2A05F9AC20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4819" y="2418921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Isosceles Triangle 61">
            <a:extLst>
              <a:ext uri="{FF2B5EF4-FFF2-40B4-BE49-F238E27FC236}">
                <a16:creationId xmlns:a16="http://schemas.microsoft.com/office/drawing/2014/main" id="{1C9E46B6-1510-7DB1-AED0-1E49E67821D4}"/>
              </a:ext>
            </a:extLst>
          </p:cNvPr>
          <p:cNvSpPr/>
          <p:nvPr/>
        </p:nvSpPr>
        <p:spPr>
          <a:xfrm>
            <a:off x="8534165" y="4069319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Line 13">
            <a:extLst>
              <a:ext uri="{FF2B5EF4-FFF2-40B4-BE49-F238E27FC236}">
                <a16:creationId xmlns:a16="http://schemas.microsoft.com/office/drawing/2014/main" id="{CA4BDE18-2B25-7245-68DD-2828FE838F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7114" y="986410"/>
            <a:ext cx="6685" cy="1521538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4" name="Text Box 7">
            <a:extLst>
              <a:ext uri="{FF2B5EF4-FFF2-40B4-BE49-F238E27FC236}">
                <a16:creationId xmlns:a16="http://schemas.microsoft.com/office/drawing/2014/main" id="{DDD405B3-F224-38C8-9143-C65FE946A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3976" y="2133600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8</a:t>
            </a:r>
          </a:p>
        </p:txBody>
      </p:sp>
      <p:sp>
        <p:nvSpPr>
          <p:cNvPr id="65" name="Line 22">
            <a:extLst>
              <a:ext uri="{FF2B5EF4-FFF2-40B4-BE49-F238E27FC236}">
                <a16:creationId xmlns:a16="http://schemas.microsoft.com/office/drawing/2014/main" id="{8B8D8F35-0553-9B37-8765-46645790DC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10600" y="4244765"/>
            <a:ext cx="11825" cy="45410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Text Box 23">
            <a:extLst>
              <a:ext uri="{FF2B5EF4-FFF2-40B4-BE49-F238E27FC236}">
                <a16:creationId xmlns:a16="http://schemas.microsoft.com/office/drawing/2014/main" id="{1C89096D-3190-BE00-59F0-A822022AD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0856" y="4645223"/>
            <a:ext cx="428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35D7961-04EE-95DB-8109-A9284578C651}"/>
              </a:ext>
            </a:extLst>
          </p:cNvPr>
          <p:cNvSpPr txBox="1"/>
          <p:nvPr/>
        </p:nvSpPr>
        <p:spPr>
          <a:xfrm>
            <a:off x="6858000" y="3733800"/>
            <a:ext cx="1393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Write Enable</a:t>
            </a:r>
          </a:p>
        </p:txBody>
      </p:sp>
      <p:sp>
        <p:nvSpPr>
          <p:cNvPr id="69" name="Line 18">
            <a:extLst>
              <a:ext uri="{FF2B5EF4-FFF2-40B4-BE49-F238E27FC236}">
                <a16:creationId xmlns:a16="http://schemas.microsoft.com/office/drawing/2014/main" id="{DF24C762-DBED-1AB4-BC66-A9941F1A90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2281" y="3024663"/>
            <a:ext cx="235520" cy="1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13">
            <a:extLst>
              <a:ext uri="{FF2B5EF4-FFF2-40B4-BE49-F238E27FC236}">
                <a16:creationId xmlns:a16="http://schemas.microsoft.com/office/drawing/2014/main" id="{E16A0942-4E7D-25EE-567B-4C28FBA24C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13631" y="3477643"/>
            <a:ext cx="18185" cy="119174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16">
            <a:extLst>
              <a:ext uri="{FF2B5EF4-FFF2-40B4-BE49-F238E27FC236}">
                <a16:creationId xmlns:a16="http://schemas.microsoft.com/office/drawing/2014/main" id="{3652758A-6E51-89A7-0395-CB565D023D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70548" y="3420185"/>
            <a:ext cx="268069" cy="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19BDC43-630D-81A2-FA64-8F01CC5A2976}"/>
              </a:ext>
            </a:extLst>
          </p:cNvPr>
          <p:cNvSpPr txBox="1"/>
          <p:nvPr/>
        </p:nvSpPr>
        <p:spPr>
          <a:xfrm>
            <a:off x="2980980" y="31978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9" name="Trapezoid 48">
            <a:extLst>
              <a:ext uri="{FF2B5EF4-FFF2-40B4-BE49-F238E27FC236}">
                <a16:creationId xmlns:a16="http://schemas.microsoft.com/office/drawing/2014/main" id="{94081BE6-8450-6927-E366-3A3DCC2594B8}"/>
              </a:ext>
            </a:extLst>
          </p:cNvPr>
          <p:cNvSpPr/>
          <p:nvPr/>
        </p:nvSpPr>
        <p:spPr>
          <a:xfrm rot="16200000">
            <a:off x="2209989" y="2972940"/>
            <a:ext cx="789565" cy="359827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Line 16">
            <a:extLst>
              <a:ext uri="{FF2B5EF4-FFF2-40B4-BE49-F238E27FC236}">
                <a16:creationId xmlns:a16="http://schemas.microsoft.com/office/drawing/2014/main" id="{5A8B5635-4243-6223-4238-1268FBF8FA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70548" y="2968853"/>
            <a:ext cx="268069" cy="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C959046-0D7D-8AAD-6764-86A2379C7787}"/>
              </a:ext>
            </a:extLst>
          </p:cNvPr>
          <p:cNvSpPr txBox="1"/>
          <p:nvPr/>
        </p:nvSpPr>
        <p:spPr>
          <a:xfrm>
            <a:off x="3038617" y="2667572"/>
            <a:ext cx="10657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ACK from</a:t>
            </a:r>
          </a:p>
          <a:p>
            <a:pPr algn="ctr"/>
            <a:r>
              <a:rPr lang="en-US" i="1" dirty="0"/>
              <a:t>others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AB31D4F-A293-C23B-2717-33493F51FFD3}"/>
              </a:ext>
            </a:extLst>
          </p:cNvPr>
          <p:cNvSpPr txBox="1"/>
          <p:nvPr/>
        </p:nvSpPr>
        <p:spPr>
          <a:xfrm>
            <a:off x="2527661" y="31737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218740D-CB59-17F4-B0F2-03500C058B79}"/>
              </a:ext>
            </a:extLst>
          </p:cNvPr>
          <p:cNvSpPr txBox="1"/>
          <p:nvPr/>
        </p:nvSpPr>
        <p:spPr>
          <a:xfrm>
            <a:off x="2525634" y="27611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B9EC32A1-1F78-8523-1E37-3F9C887E4F2E}"/>
              </a:ext>
            </a:extLst>
          </p:cNvPr>
          <p:cNvSpPr/>
          <p:nvPr/>
        </p:nvSpPr>
        <p:spPr>
          <a:xfrm rot="16200000">
            <a:off x="4358441" y="1526851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Line 16">
            <a:extLst>
              <a:ext uri="{FF2B5EF4-FFF2-40B4-BE49-F238E27FC236}">
                <a16:creationId xmlns:a16="http://schemas.microsoft.com/office/drawing/2014/main" id="{A1BBC569-2DF2-3C99-D66D-2D1235E313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15791" y="1719803"/>
            <a:ext cx="4176279" cy="3905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2A84472F-1F53-DC13-D1F4-9FF2062B8D6F}"/>
              </a:ext>
            </a:extLst>
          </p:cNvPr>
          <p:cNvCxnSpPr>
            <a:cxnSpLocks/>
            <a:endCxn id="69" idx="1"/>
          </p:cNvCxnSpPr>
          <p:nvPr/>
        </p:nvCxnSpPr>
        <p:spPr>
          <a:xfrm>
            <a:off x="8983169" y="1717911"/>
            <a:ext cx="84632" cy="130675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Flowchart: Delay 73">
            <a:extLst>
              <a:ext uri="{FF2B5EF4-FFF2-40B4-BE49-F238E27FC236}">
                <a16:creationId xmlns:a16="http://schemas.microsoft.com/office/drawing/2014/main" id="{E86B3F26-D14B-A110-FFFF-B5A9A721EE23}"/>
              </a:ext>
            </a:extLst>
          </p:cNvPr>
          <p:cNvSpPr/>
          <p:nvPr/>
        </p:nvSpPr>
        <p:spPr>
          <a:xfrm rot="10800000">
            <a:off x="4912731" y="1889014"/>
            <a:ext cx="381000" cy="436554"/>
          </a:xfrm>
          <a:prstGeom prst="flowChartDelay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Line 13">
            <a:extLst>
              <a:ext uri="{FF2B5EF4-FFF2-40B4-BE49-F238E27FC236}">
                <a16:creationId xmlns:a16="http://schemas.microsoft.com/office/drawing/2014/main" id="{DA719BE4-7A26-2DEF-7A15-95012C5134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87425" y="2123770"/>
            <a:ext cx="4025306" cy="4616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Line 5">
            <a:extLst>
              <a:ext uri="{FF2B5EF4-FFF2-40B4-BE49-F238E27FC236}">
                <a16:creationId xmlns:a16="http://schemas.microsoft.com/office/drawing/2014/main" id="{54731D62-8362-15EA-C881-C17A622CEA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91319" y="2199569"/>
            <a:ext cx="203281" cy="286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4D0A261C-D51D-E7DC-558E-A6458CDA08D9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5498413" y="2218366"/>
            <a:ext cx="44130" cy="19939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Line 22">
            <a:extLst>
              <a:ext uri="{FF2B5EF4-FFF2-40B4-BE49-F238E27FC236}">
                <a16:creationId xmlns:a16="http://schemas.microsoft.com/office/drawing/2014/main" id="{F3353F26-49E4-AC00-E68D-73A277279C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16067" y="2001911"/>
            <a:ext cx="12091" cy="221442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Line 5">
            <a:extLst>
              <a:ext uri="{FF2B5EF4-FFF2-40B4-BE49-F238E27FC236}">
                <a16:creationId xmlns:a16="http://schemas.microsoft.com/office/drawing/2014/main" id="{7E858EAD-C258-90E3-67FC-9E1CFF7D0D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93730" y="1992774"/>
            <a:ext cx="422336" cy="142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51A6646D-BDDE-5120-F00C-8E804F2AD39A}"/>
              </a:ext>
            </a:extLst>
          </p:cNvPr>
          <p:cNvSpPr txBox="1"/>
          <p:nvPr/>
        </p:nvSpPr>
        <p:spPr>
          <a:xfrm>
            <a:off x="3074515" y="1770937"/>
            <a:ext cx="1341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 Enable</a:t>
            </a: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EF3EEEE-07AB-DA15-E3D4-EC15F4D421FA}"/>
              </a:ext>
            </a:extLst>
          </p:cNvPr>
          <p:cNvGrpSpPr/>
          <p:nvPr/>
        </p:nvGrpSpPr>
        <p:grpSpPr>
          <a:xfrm rot="16200000">
            <a:off x="2155308" y="4781752"/>
            <a:ext cx="936151" cy="679730"/>
            <a:chOff x="4648200" y="2127361"/>
            <a:chExt cx="936151" cy="679730"/>
          </a:xfrm>
        </p:grpSpPr>
        <p:sp>
          <p:nvSpPr>
            <p:cNvPr id="88" name="Arc 87">
              <a:extLst>
                <a:ext uri="{FF2B5EF4-FFF2-40B4-BE49-F238E27FC236}">
                  <a16:creationId xmlns:a16="http://schemas.microsoft.com/office/drawing/2014/main" id="{696018A1-86F0-AEDF-3FF0-A1101101C656}"/>
                </a:ext>
              </a:extLst>
            </p:cNvPr>
            <p:cNvSpPr/>
            <p:nvPr/>
          </p:nvSpPr>
          <p:spPr>
            <a:xfrm>
              <a:off x="4648200" y="2209800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Arc 88">
              <a:extLst>
                <a:ext uri="{FF2B5EF4-FFF2-40B4-BE49-F238E27FC236}">
                  <a16:creationId xmlns:a16="http://schemas.microsoft.com/office/drawing/2014/main" id="{9B1696DA-170A-813E-91FD-2B70F156D351}"/>
                </a:ext>
              </a:extLst>
            </p:cNvPr>
            <p:cNvSpPr/>
            <p:nvPr/>
          </p:nvSpPr>
          <p:spPr>
            <a:xfrm flipV="1">
              <a:off x="4648200" y="2127361"/>
              <a:ext cx="936151" cy="59729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C5B8184D-D22C-C5CD-CECC-37C0ABA921BA}"/>
                </a:ext>
              </a:extLst>
            </p:cNvPr>
            <p:cNvSpPr/>
            <p:nvPr/>
          </p:nvSpPr>
          <p:spPr>
            <a:xfrm>
              <a:off x="5121460" y="2210142"/>
              <a:ext cx="90348" cy="504355"/>
            </a:xfrm>
            <a:custGeom>
              <a:avLst/>
              <a:gdLst>
                <a:gd name="connsiteX0" fmla="*/ 0 w 90348"/>
                <a:gd name="connsiteY0" fmla="*/ 0 h 504355"/>
                <a:gd name="connsiteX1" fmla="*/ 90210 w 90348"/>
                <a:gd name="connsiteY1" fmla="*/ 233725 h 504355"/>
                <a:gd name="connsiteX2" fmla="*/ 16402 w 90348"/>
                <a:gd name="connsiteY2" fmla="*/ 504355 h 50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48" h="504355">
                  <a:moveTo>
                    <a:pt x="0" y="0"/>
                  </a:moveTo>
                  <a:cubicBezTo>
                    <a:pt x="43738" y="74833"/>
                    <a:pt x="87476" y="149666"/>
                    <a:pt x="90210" y="233725"/>
                  </a:cubicBezTo>
                  <a:cubicBezTo>
                    <a:pt x="92944" y="317784"/>
                    <a:pt x="54673" y="411069"/>
                    <a:pt x="16402" y="5043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Line 22">
            <a:extLst>
              <a:ext uri="{FF2B5EF4-FFF2-40B4-BE49-F238E27FC236}">
                <a16:creationId xmlns:a16="http://schemas.microsoft.com/office/drawing/2014/main" id="{DD8C65DD-4BBB-FA13-6D0C-34CFDB530D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5041655"/>
            <a:ext cx="11825" cy="45410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" name="Line 22">
            <a:extLst>
              <a:ext uri="{FF2B5EF4-FFF2-40B4-BE49-F238E27FC236}">
                <a16:creationId xmlns:a16="http://schemas.microsoft.com/office/drawing/2014/main" id="{A03BFD04-F073-15CF-22BB-6F1622FF54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60900" y="5060530"/>
            <a:ext cx="11825" cy="45410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Line 16">
            <a:extLst>
              <a:ext uri="{FF2B5EF4-FFF2-40B4-BE49-F238E27FC236}">
                <a16:creationId xmlns:a16="http://schemas.microsoft.com/office/drawing/2014/main" id="{8EDCC668-D78E-AF73-8723-A365718378E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56098" y="5529305"/>
            <a:ext cx="4560040" cy="3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08C6A956-F52E-726A-A5ED-F0EF85A0B900}"/>
              </a:ext>
            </a:extLst>
          </p:cNvPr>
          <p:cNvCxnSpPr>
            <a:cxnSpLocks/>
          </p:cNvCxnSpPr>
          <p:nvPr/>
        </p:nvCxnSpPr>
        <p:spPr>
          <a:xfrm flipH="1">
            <a:off x="7313662" y="4103026"/>
            <a:ext cx="7901" cy="1425816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3EF20CD5-DA11-5CA9-07C9-1AC40C266265}"/>
              </a:ext>
            </a:extLst>
          </p:cNvPr>
          <p:cNvCxnSpPr>
            <a:cxnSpLocks/>
          </p:cNvCxnSpPr>
          <p:nvPr/>
        </p:nvCxnSpPr>
        <p:spPr>
          <a:xfrm flipH="1" flipV="1">
            <a:off x="913091" y="2117169"/>
            <a:ext cx="50184" cy="341167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BBF17621-DBC8-8DD7-E3B3-4E26E041273D}"/>
              </a:ext>
            </a:extLst>
          </p:cNvPr>
          <p:cNvCxnSpPr>
            <a:cxnSpLocks/>
            <a:stCxn id="91" idx="0"/>
          </p:cNvCxnSpPr>
          <p:nvPr/>
        </p:nvCxnSpPr>
        <p:spPr>
          <a:xfrm flipH="1">
            <a:off x="963275" y="5495757"/>
            <a:ext cx="1475125" cy="1887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4AD65C37-1A4E-42B2-A844-7F7FCE03944F}"/>
              </a:ext>
            </a:extLst>
          </p:cNvPr>
          <p:cNvSpPr txBox="1"/>
          <p:nvPr/>
        </p:nvSpPr>
        <p:spPr>
          <a:xfrm>
            <a:off x="125192" y="5789709"/>
            <a:ext cx="61453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Pass our ACK only if we are being accessed</a:t>
            </a:r>
          </a:p>
          <a:p>
            <a:r>
              <a:rPr lang="en-US" sz="2400" b="1" dirty="0"/>
              <a:t>Address = 0x80 </a:t>
            </a:r>
            <a:r>
              <a:rPr lang="en-US" sz="2400" b="1"/>
              <a:t>and (MemRead</a:t>
            </a:r>
            <a:r>
              <a:rPr lang="en-US" sz="2400" b="1" dirty="0"/>
              <a:t> OR </a:t>
            </a:r>
            <a:r>
              <a:rPr lang="en-US" sz="2400" b="1" dirty="0" err="1"/>
              <a:t>MemWrite</a:t>
            </a:r>
            <a:r>
              <a:rPr lang="en-US" sz="2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50775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3C4CE-B211-5009-D3A3-BA3261B72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Processor’s Memory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C5D9D-F311-3652-9E3D-87F9A46B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3400"/>
            <a:ext cx="9144000" cy="7842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38425C-555E-720E-1427-3645E7E3E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268" y="3165475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0116A091-621E-F49A-CA9A-1B1285AD0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9818" y="3600450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6" name="Line 13">
            <a:extLst>
              <a:ext uri="{FF2B5EF4-FFF2-40B4-BE49-F238E27FC236}">
                <a16:creationId xmlns:a16="http://schemas.microsoft.com/office/drawing/2014/main" id="{8B0120E2-5926-0D79-AF92-3698D18A92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3867" y="32797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25B88724-C47B-8903-8173-5FA773D41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268" y="3241675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3BF5C930-CBB5-A8D0-52CE-EB7654819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7318" y="4048125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413D8AB0-DEAD-CDA1-E95A-A44499616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168" y="4048125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10" name="Line 21">
            <a:extLst>
              <a:ext uri="{FF2B5EF4-FFF2-40B4-BE49-F238E27FC236}">
                <a16:creationId xmlns:a16="http://schemas.microsoft.com/office/drawing/2014/main" id="{5BDB4D9B-ECC9-D09C-2ACE-636852A38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455" y="29733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22">
            <a:extLst>
              <a:ext uri="{FF2B5EF4-FFF2-40B4-BE49-F238E27FC236}">
                <a16:creationId xmlns:a16="http://schemas.microsoft.com/office/drawing/2014/main" id="{CDCA450E-385B-5C3F-A3A8-9943D59691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805" y="29733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23">
            <a:extLst>
              <a:ext uri="{FF2B5EF4-FFF2-40B4-BE49-F238E27FC236}">
                <a16:creationId xmlns:a16="http://schemas.microsoft.com/office/drawing/2014/main" id="{D1041BFB-CD98-1486-9482-CB1EDD35B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968" y="2781300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4FF5A2A1-BF2A-A73C-C714-D33D6AC1D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5418" y="2781300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15" name="Line 35">
            <a:extLst>
              <a:ext uri="{FF2B5EF4-FFF2-40B4-BE49-F238E27FC236}">
                <a16:creationId xmlns:a16="http://schemas.microsoft.com/office/drawing/2014/main" id="{B2ABCD03-3754-AD9A-1632-9DAA20FAAB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54880" y="410596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36">
            <a:extLst>
              <a:ext uri="{FF2B5EF4-FFF2-40B4-BE49-F238E27FC236}">
                <a16:creationId xmlns:a16="http://schemas.microsoft.com/office/drawing/2014/main" id="{4DE49CDD-F76E-C8CD-587F-1AF1DD9F7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0580" y="395356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8" name="Line 12">
            <a:extLst>
              <a:ext uri="{FF2B5EF4-FFF2-40B4-BE49-F238E27FC236}">
                <a16:creationId xmlns:a16="http://schemas.microsoft.com/office/drawing/2014/main" id="{DAB40804-0702-80DD-C3C4-BBD63A8334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781" y="3357563"/>
            <a:ext cx="471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2">
            <a:extLst>
              <a:ext uri="{FF2B5EF4-FFF2-40B4-BE49-F238E27FC236}">
                <a16:creationId xmlns:a16="http://schemas.microsoft.com/office/drawing/2014/main" id="{A9CC5510-A722-75C3-926D-8D32F1D65F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51680" y="4155281"/>
            <a:ext cx="525462" cy="110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35">
            <a:extLst>
              <a:ext uri="{FF2B5EF4-FFF2-40B4-BE49-F238E27FC236}">
                <a16:creationId xmlns:a16="http://schemas.microsoft.com/office/drawing/2014/main" id="{B96D6A5A-02FC-174C-27A6-A476B475A3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1006" y="4127784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36">
            <a:extLst>
              <a:ext uri="{FF2B5EF4-FFF2-40B4-BE49-F238E27FC236}">
                <a16:creationId xmlns:a16="http://schemas.microsoft.com/office/drawing/2014/main" id="{0AC25F99-ECD1-3146-12C7-AB6F66D6C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06" y="396112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2" name="Line 12">
            <a:extLst>
              <a:ext uri="{FF2B5EF4-FFF2-40B4-BE49-F238E27FC236}">
                <a16:creationId xmlns:a16="http://schemas.microsoft.com/office/drawing/2014/main" id="{9153031A-C135-E08B-9698-6EA0074784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806" y="4177100"/>
            <a:ext cx="525462" cy="110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36">
            <a:extLst>
              <a:ext uri="{FF2B5EF4-FFF2-40B4-BE49-F238E27FC236}">
                <a16:creationId xmlns:a16="http://schemas.microsoft.com/office/drawing/2014/main" id="{E1BDA6BA-16FA-4BFB-F7FC-21019E7BA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168" y="3150442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6309D5AC-5B90-D168-895F-F5590A8315D8}"/>
              </a:ext>
            </a:extLst>
          </p:cNvPr>
          <p:cNvSpPr/>
          <p:nvPr/>
        </p:nvSpPr>
        <p:spPr>
          <a:xfrm>
            <a:off x="3067655" y="3722687"/>
            <a:ext cx="304800" cy="45274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F4FCE57-6411-4CF8-45DC-7C29A1479FF9}"/>
              </a:ext>
            </a:extLst>
          </p:cNvPr>
          <p:cNvGrpSpPr/>
          <p:nvPr/>
        </p:nvGrpSpPr>
        <p:grpSpPr>
          <a:xfrm>
            <a:off x="3429000" y="1828800"/>
            <a:ext cx="4789219" cy="3455420"/>
            <a:chOff x="1360488" y="852488"/>
            <a:chExt cx="6945314" cy="4449110"/>
          </a:xfrm>
        </p:grpSpPr>
        <p:sp>
          <p:nvSpPr>
            <p:cNvPr id="57" name="Freeform 4">
              <a:extLst>
                <a:ext uri="{FF2B5EF4-FFF2-40B4-BE49-F238E27FC236}">
                  <a16:creationId xmlns:a16="http://schemas.microsoft.com/office/drawing/2014/main" id="{D2A4CB88-67B2-EA80-8F73-D94EE3CB4E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852488"/>
              <a:ext cx="685800" cy="4316979"/>
            </a:xfrm>
            <a:custGeom>
              <a:avLst/>
              <a:gdLst>
                <a:gd name="T0" fmla="*/ 0 w 432"/>
                <a:gd name="T1" fmla="*/ 0 h 3264"/>
                <a:gd name="T2" fmla="*/ 432 w 432"/>
                <a:gd name="T3" fmla="*/ 0 h 3264"/>
                <a:gd name="T4" fmla="*/ 432 w 432"/>
                <a:gd name="T5" fmla="*/ 3264 h 3264"/>
                <a:gd name="T6" fmla="*/ 144 w 432"/>
                <a:gd name="T7" fmla="*/ 3264 h 3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2" h="3264">
                  <a:moveTo>
                    <a:pt x="0" y="0"/>
                  </a:moveTo>
                  <a:lnTo>
                    <a:pt x="432" y="0"/>
                  </a:lnTo>
                  <a:lnTo>
                    <a:pt x="432" y="3264"/>
                  </a:lnTo>
                  <a:lnTo>
                    <a:pt x="144" y="3264"/>
                  </a:ln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571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">
              <a:extLst>
                <a:ext uri="{FF2B5EF4-FFF2-40B4-BE49-F238E27FC236}">
                  <a16:creationId xmlns:a16="http://schemas.microsoft.com/office/drawing/2014/main" id="{5A7626A1-DA46-0456-EB45-48A10A2CA3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2162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6">
              <a:extLst>
                <a:ext uri="{FF2B5EF4-FFF2-40B4-BE49-F238E27FC236}">
                  <a16:creationId xmlns:a16="http://schemas.microsoft.com/office/drawing/2014/main" id="{3CC0CF65-80A8-41DA-B301-47871C4943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20859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 Box 7">
              <a:extLst>
                <a:ext uri="{FF2B5EF4-FFF2-40B4-BE49-F238E27FC236}">
                  <a16:creationId xmlns:a16="http://schemas.microsoft.com/office/drawing/2014/main" id="{7E2FC7F8-DBC9-B16D-E511-646F155FC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79546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1" name="Text Box 8">
              <a:extLst>
                <a:ext uri="{FF2B5EF4-FFF2-40B4-BE49-F238E27FC236}">
                  <a16:creationId xmlns:a16="http://schemas.microsoft.com/office/drawing/2014/main" id="{4B3BF088-C6CB-DF18-1982-075EF01B29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893888"/>
              <a:ext cx="192059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DataOut</a:t>
              </a:r>
              <a:r>
                <a:rPr lang="en-US" altLang="en-US" dirty="0"/>
                <a:t>  </a:t>
              </a:r>
              <a:r>
                <a:rPr lang="en-US" altLang="en-US" b="1" dirty="0"/>
                <a:t>Do</a:t>
              </a:r>
              <a:r>
                <a:rPr lang="en-US" altLang="en-US" dirty="0"/>
                <a:t>7-</a:t>
              </a:r>
              <a:r>
                <a:rPr lang="en-US" altLang="en-US" b="1" dirty="0"/>
                <a:t>Do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62" name="Line 10">
              <a:extLst>
                <a:ext uri="{FF2B5EF4-FFF2-40B4-BE49-F238E27FC236}">
                  <a16:creationId xmlns:a16="http://schemas.microsoft.com/office/drawing/2014/main" id="{E9ADF375-B89F-09D0-794F-1A21F86367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59075" y="25431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11">
              <a:extLst>
                <a:ext uri="{FF2B5EF4-FFF2-40B4-BE49-F238E27FC236}">
                  <a16:creationId xmlns:a16="http://schemas.microsoft.com/office/drawing/2014/main" id="{22414F05-1CF4-8DDA-B293-1A5EC63CE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231457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4" name="Text Box 12">
              <a:extLst>
                <a:ext uri="{FF2B5EF4-FFF2-40B4-BE49-F238E27FC236}">
                  <a16:creationId xmlns:a16="http://schemas.microsoft.com/office/drawing/2014/main" id="{4FAF8B23-7A92-F336-0B67-313300385D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2314576"/>
              <a:ext cx="172021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DataIn</a:t>
              </a:r>
              <a:r>
                <a:rPr lang="en-US" altLang="en-US" dirty="0"/>
                <a:t>    </a:t>
              </a:r>
              <a:r>
                <a:rPr lang="en-US" altLang="en-US" b="1" dirty="0"/>
                <a:t>Di</a:t>
              </a:r>
              <a:r>
                <a:rPr lang="en-US" altLang="en-US" dirty="0"/>
                <a:t>7-</a:t>
              </a:r>
              <a:r>
                <a:rPr lang="en-US" altLang="en-US" b="1" dirty="0"/>
                <a:t>Di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65" name="Line 13">
              <a:extLst>
                <a:ext uri="{FF2B5EF4-FFF2-40B4-BE49-F238E27FC236}">
                  <a16:creationId xmlns:a16="http://schemas.microsoft.com/office/drawing/2014/main" id="{86AB5B5A-FEB8-7B03-458C-78CF611A9B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36242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Text Box 14">
              <a:extLst>
                <a:ext uri="{FF2B5EF4-FFF2-40B4-BE49-F238E27FC236}">
                  <a16:creationId xmlns:a16="http://schemas.microsoft.com/office/drawing/2014/main" id="{6B0C2BD7-77D0-1227-82FF-AE6AEDD876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395663"/>
              <a:ext cx="1668370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MemRead</a:t>
              </a:r>
              <a:endParaRPr lang="en-US" altLang="en-US" dirty="0"/>
            </a:p>
          </p:txBody>
        </p:sp>
        <p:sp>
          <p:nvSpPr>
            <p:cNvPr id="68" name="Line 16">
              <a:extLst>
                <a:ext uri="{FF2B5EF4-FFF2-40B4-BE49-F238E27FC236}">
                  <a16:creationId xmlns:a16="http://schemas.microsoft.com/office/drawing/2014/main" id="{16C206DB-CB5F-4A05-C481-D363CE48EE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26193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Text Box 17">
              <a:extLst>
                <a:ext uri="{FF2B5EF4-FFF2-40B4-BE49-F238E27FC236}">
                  <a16:creationId xmlns:a16="http://schemas.microsoft.com/office/drawing/2014/main" id="{EE9EC91B-335F-A442-4278-FE179B46AF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750888" y="2539628"/>
              <a:ext cx="1676400" cy="457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b="1" dirty="0"/>
                <a:t>Processor</a:t>
              </a:r>
            </a:p>
          </p:txBody>
        </p:sp>
        <p:sp>
          <p:nvSpPr>
            <p:cNvPr id="70" name="Line 18">
              <a:extLst>
                <a:ext uri="{FF2B5EF4-FFF2-40B4-BE49-F238E27FC236}">
                  <a16:creationId xmlns:a16="http://schemas.microsoft.com/office/drawing/2014/main" id="{8CF443AF-B678-BDE9-13FA-5229F0B7B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16684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19">
              <a:extLst>
                <a:ext uri="{FF2B5EF4-FFF2-40B4-BE49-F238E27FC236}">
                  <a16:creationId xmlns:a16="http://schemas.microsoft.com/office/drawing/2014/main" id="{C0EE0AE9-19E4-B2F7-058E-F77F5306E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1592263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Text Box 20">
              <a:extLst>
                <a:ext uri="{FF2B5EF4-FFF2-40B4-BE49-F238E27FC236}">
                  <a16:creationId xmlns:a16="http://schemas.microsoft.com/office/drawing/2014/main" id="{D0F744BE-045E-7B97-73A9-8D3979D1E1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400176"/>
              <a:ext cx="2353311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Address  </a:t>
              </a:r>
              <a:r>
                <a:rPr lang="en-US" altLang="en-US" b="1" dirty="0"/>
                <a:t>A</a:t>
              </a:r>
              <a:r>
                <a:rPr lang="en-US" altLang="en-US" dirty="0"/>
                <a:t>7-</a:t>
              </a:r>
              <a:r>
                <a:rPr lang="en-US" altLang="en-US" b="1" dirty="0"/>
                <a:t>A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73" name="Text Box 21">
              <a:extLst>
                <a:ext uri="{FF2B5EF4-FFF2-40B4-BE49-F238E27FC236}">
                  <a16:creationId xmlns:a16="http://schemas.microsoft.com/office/drawing/2014/main" id="{F1FECB80-3E64-D2F3-0946-AA8D665BC6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1309688"/>
              <a:ext cx="437504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74" name="Line 22">
              <a:extLst>
                <a:ext uri="{FF2B5EF4-FFF2-40B4-BE49-F238E27FC236}">
                  <a16:creationId xmlns:a16="http://schemas.microsoft.com/office/drawing/2014/main" id="{886C032E-1E04-9E79-79D9-8A9032C17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4067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Text Box 23">
              <a:extLst>
                <a:ext uri="{FF2B5EF4-FFF2-40B4-BE49-F238E27FC236}">
                  <a16:creationId xmlns:a16="http://schemas.microsoft.com/office/drawing/2014/main" id="{0FC1C12E-90CB-94B8-4DED-7003A7A1F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838576"/>
              <a:ext cx="1744527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MemWrite</a:t>
              </a:r>
              <a:endParaRPr lang="en-US" altLang="en-US" dirty="0"/>
            </a:p>
          </p:txBody>
        </p:sp>
        <p:sp>
          <p:nvSpPr>
            <p:cNvPr id="82" name="Text Box 35">
              <a:extLst>
                <a:ext uri="{FF2B5EF4-FFF2-40B4-BE49-F238E27FC236}">
                  <a16:creationId xmlns:a16="http://schemas.microsoft.com/office/drawing/2014/main" id="{CCA484DB-5520-B40F-CDAF-DD9E169277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6240464" y="3236261"/>
              <a:ext cx="367347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b="1" dirty="0"/>
                <a:t>To Memory and Devices</a:t>
              </a:r>
            </a:p>
          </p:txBody>
        </p:sp>
        <p:sp>
          <p:nvSpPr>
            <p:cNvPr id="83" name="Right Brace 82">
              <a:extLst>
                <a:ext uri="{FF2B5EF4-FFF2-40B4-BE49-F238E27FC236}">
                  <a16:creationId xmlns:a16="http://schemas.microsoft.com/office/drawing/2014/main" id="{1C4C3ED1-21E8-7969-111F-95DE188C52A6}"/>
                </a:ext>
              </a:extLst>
            </p:cNvPr>
            <p:cNvSpPr/>
            <p:nvPr/>
          </p:nvSpPr>
          <p:spPr>
            <a:xfrm>
              <a:off x="5807075" y="3526370"/>
              <a:ext cx="441326" cy="85819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Brace 83">
              <a:extLst>
                <a:ext uri="{FF2B5EF4-FFF2-40B4-BE49-F238E27FC236}">
                  <a16:creationId xmlns:a16="http://schemas.microsoft.com/office/drawing/2014/main" id="{1E75E1BE-DD85-EA18-F374-DC9690AF0857}"/>
                </a:ext>
              </a:extLst>
            </p:cNvPr>
            <p:cNvSpPr/>
            <p:nvPr/>
          </p:nvSpPr>
          <p:spPr>
            <a:xfrm>
              <a:off x="5835650" y="1978819"/>
              <a:ext cx="260350" cy="51911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ight Brace 84">
              <a:extLst>
                <a:ext uri="{FF2B5EF4-FFF2-40B4-BE49-F238E27FC236}">
                  <a16:creationId xmlns:a16="http://schemas.microsoft.com/office/drawing/2014/main" id="{242ECDE8-79D5-692D-64AE-2A1B2007AB8D}"/>
                </a:ext>
              </a:extLst>
            </p:cNvPr>
            <p:cNvSpPr/>
            <p:nvPr/>
          </p:nvSpPr>
          <p:spPr>
            <a:xfrm>
              <a:off x="5807075" y="1493044"/>
              <a:ext cx="136525" cy="18335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2BB586E-7042-5D6D-4CCD-0A55080A9259}"/>
                </a:ext>
              </a:extLst>
            </p:cNvPr>
            <p:cNvSpPr txBox="1"/>
            <p:nvPr/>
          </p:nvSpPr>
          <p:spPr>
            <a:xfrm>
              <a:off x="6248400" y="2053709"/>
              <a:ext cx="6817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DATA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2FF8868-12AC-4844-5AE1-91027F72CF56}"/>
                </a:ext>
              </a:extLst>
            </p:cNvPr>
            <p:cNvSpPr txBox="1"/>
            <p:nvPr/>
          </p:nvSpPr>
          <p:spPr>
            <a:xfrm>
              <a:off x="6248399" y="3710514"/>
              <a:ext cx="1176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CONTROL`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4C2F77A6-8305-D9C0-78BC-3F477263EF3F}"/>
                </a:ext>
              </a:extLst>
            </p:cNvPr>
            <p:cNvSpPr txBox="1"/>
            <p:nvPr/>
          </p:nvSpPr>
          <p:spPr>
            <a:xfrm>
              <a:off x="6248400" y="1372531"/>
              <a:ext cx="10736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ADDRESS</a:t>
              </a:r>
            </a:p>
          </p:txBody>
        </p:sp>
      </p:grpSp>
      <p:sp>
        <p:nvSpPr>
          <p:cNvPr id="90" name="Line 22">
            <a:extLst>
              <a:ext uri="{FF2B5EF4-FFF2-40B4-BE49-F238E27FC236}">
                <a16:creationId xmlns:a16="http://schemas.microsoft.com/office/drawing/2014/main" id="{2268D872-A9AF-E098-CC02-AB9AD425E2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3054" y="4953000"/>
            <a:ext cx="10508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Text Box 23">
            <a:extLst>
              <a:ext uri="{FF2B5EF4-FFF2-40B4-BE49-F238E27FC236}">
                <a16:creationId xmlns:a16="http://schemas.microsoft.com/office/drawing/2014/main" id="{3FEC90B5-AB12-6A26-D5CF-EFC57FDF2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184" y="4726088"/>
            <a:ext cx="5261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</p:spTree>
    <p:extLst>
      <p:ext uri="{BB962C8B-B14F-4D97-AF65-F5344CB8AC3E}">
        <p14:creationId xmlns:p14="http://schemas.microsoft.com/office/powerpoint/2010/main" val="2588376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3C4CE-B211-5009-D3A3-BA3261B72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0x10 in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C5D9D-F311-3652-9E3D-87F9A46B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3400"/>
            <a:ext cx="9144000" cy="784225"/>
          </a:xfrm>
        </p:spPr>
        <p:txBody>
          <a:bodyPr/>
          <a:lstStyle/>
          <a:p>
            <a:r>
              <a:rPr lang="en-US" dirty="0"/>
              <a:t>Initial state: Not reading or writing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F4FCE57-6411-4CF8-45DC-7C29A1479FF9}"/>
              </a:ext>
            </a:extLst>
          </p:cNvPr>
          <p:cNvGrpSpPr/>
          <p:nvPr/>
        </p:nvGrpSpPr>
        <p:grpSpPr>
          <a:xfrm>
            <a:off x="381000" y="1752600"/>
            <a:ext cx="5059213" cy="3200400"/>
            <a:chOff x="1360488" y="852488"/>
            <a:chExt cx="7336860" cy="4120753"/>
          </a:xfrm>
        </p:grpSpPr>
        <p:sp>
          <p:nvSpPr>
            <p:cNvPr id="57" name="Freeform 4">
              <a:extLst>
                <a:ext uri="{FF2B5EF4-FFF2-40B4-BE49-F238E27FC236}">
                  <a16:creationId xmlns:a16="http://schemas.microsoft.com/office/drawing/2014/main" id="{D2A4CB88-67B2-EA80-8F73-D94EE3CB4E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852488"/>
              <a:ext cx="685800" cy="4120753"/>
            </a:xfrm>
            <a:custGeom>
              <a:avLst/>
              <a:gdLst>
                <a:gd name="T0" fmla="*/ 0 w 432"/>
                <a:gd name="T1" fmla="*/ 0 h 3264"/>
                <a:gd name="T2" fmla="*/ 432 w 432"/>
                <a:gd name="T3" fmla="*/ 0 h 3264"/>
                <a:gd name="T4" fmla="*/ 432 w 432"/>
                <a:gd name="T5" fmla="*/ 3264 h 3264"/>
                <a:gd name="T6" fmla="*/ 144 w 432"/>
                <a:gd name="T7" fmla="*/ 3264 h 3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2" h="3264">
                  <a:moveTo>
                    <a:pt x="0" y="0"/>
                  </a:moveTo>
                  <a:lnTo>
                    <a:pt x="432" y="0"/>
                  </a:lnTo>
                  <a:lnTo>
                    <a:pt x="432" y="3264"/>
                  </a:lnTo>
                  <a:lnTo>
                    <a:pt x="144" y="3264"/>
                  </a:ln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571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">
              <a:extLst>
                <a:ext uri="{FF2B5EF4-FFF2-40B4-BE49-F238E27FC236}">
                  <a16:creationId xmlns:a16="http://schemas.microsoft.com/office/drawing/2014/main" id="{5A7626A1-DA46-0456-EB45-48A10A2CA3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2162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6">
              <a:extLst>
                <a:ext uri="{FF2B5EF4-FFF2-40B4-BE49-F238E27FC236}">
                  <a16:creationId xmlns:a16="http://schemas.microsoft.com/office/drawing/2014/main" id="{3CC0CF65-80A8-41DA-B301-47871C4943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20859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 Box 7">
              <a:extLst>
                <a:ext uri="{FF2B5EF4-FFF2-40B4-BE49-F238E27FC236}">
                  <a16:creationId xmlns:a16="http://schemas.microsoft.com/office/drawing/2014/main" id="{7E2FC7F8-DBC9-B16D-E511-646F155FC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79546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1" name="Text Box 8">
              <a:extLst>
                <a:ext uri="{FF2B5EF4-FFF2-40B4-BE49-F238E27FC236}">
                  <a16:creationId xmlns:a16="http://schemas.microsoft.com/office/drawing/2014/main" id="{4B3BF088-C6CB-DF18-1982-075EF01B29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893888"/>
              <a:ext cx="192059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DataOut</a:t>
              </a:r>
              <a:r>
                <a:rPr lang="en-US" altLang="en-US" dirty="0"/>
                <a:t>  </a:t>
              </a:r>
              <a:r>
                <a:rPr lang="en-US" altLang="en-US" b="1" dirty="0"/>
                <a:t>Do</a:t>
              </a:r>
              <a:r>
                <a:rPr lang="en-US" altLang="en-US" dirty="0"/>
                <a:t>7-</a:t>
              </a:r>
              <a:r>
                <a:rPr lang="en-US" altLang="en-US" b="1" dirty="0"/>
                <a:t>Do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62" name="Line 10">
              <a:extLst>
                <a:ext uri="{FF2B5EF4-FFF2-40B4-BE49-F238E27FC236}">
                  <a16:creationId xmlns:a16="http://schemas.microsoft.com/office/drawing/2014/main" id="{E9ADF375-B89F-09D0-794F-1A21F86367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59075" y="25431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11">
              <a:extLst>
                <a:ext uri="{FF2B5EF4-FFF2-40B4-BE49-F238E27FC236}">
                  <a16:creationId xmlns:a16="http://schemas.microsoft.com/office/drawing/2014/main" id="{22414F05-1CF4-8DDA-B293-1A5EC63CE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231457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4" name="Text Box 12">
              <a:extLst>
                <a:ext uri="{FF2B5EF4-FFF2-40B4-BE49-F238E27FC236}">
                  <a16:creationId xmlns:a16="http://schemas.microsoft.com/office/drawing/2014/main" id="{4FAF8B23-7A92-F336-0B67-313300385D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2314576"/>
              <a:ext cx="172021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DataIn</a:t>
              </a:r>
              <a:r>
                <a:rPr lang="en-US" altLang="en-US" dirty="0"/>
                <a:t>    </a:t>
              </a:r>
              <a:r>
                <a:rPr lang="en-US" altLang="en-US" b="1" dirty="0"/>
                <a:t>Di</a:t>
              </a:r>
              <a:r>
                <a:rPr lang="en-US" altLang="en-US" dirty="0"/>
                <a:t>7-</a:t>
              </a:r>
              <a:r>
                <a:rPr lang="en-US" altLang="en-US" b="1" dirty="0"/>
                <a:t>Di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65" name="Line 13">
              <a:extLst>
                <a:ext uri="{FF2B5EF4-FFF2-40B4-BE49-F238E27FC236}">
                  <a16:creationId xmlns:a16="http://schemas.microsoft.com/office/drawing/2014/main" id="{86AB5B5A-FEB8-7B03-458C-78CF611A9B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36242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Text Box 14">
              <a:extLst>
                <a:ext uri="{FF2B5EF4-FFF2-40B4-BE49-F238E27FC236}">
                  <a16:creationId xmlns:a16="http://schemas.microsoft.com/office/drawing/2014/main" id="{6B0C2BD7-77D0-1227-82FF-AE6AEDD876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395663"/>
              <a:ext cx="1668370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MemRead</a:t>
              </a:r>
              <a:endParaRPr lang="en-US" altLang="en-US" dirty="0"/>
            </a:p>
          </p:txBody>
        </p:sp>
        <p:sp>
          <p:nvSpPr>
            <p:cNvPr id="68" name="Line 16">
              <a:extLst>
                <a:ext uri="{FF2B5EF4-FFF2-40B4-BE49-F238E27FC236}">
                  <a16:creationId xmlns:a16="http://schemas.microsoft.com/office/drawing/2014/main" id="{16C206DB-CB5F-4A05-C481-D363CE48EE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26193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Text Box 17">
              <a:extLst>
                <a:ext uri="{FF2B5EF4-FFF2-40B4-BE49-F238E27FC236}">
                  <a16:creationId xmlns:a16="http://schemas.microsoft.com/office/drawing/2014/main" id="{EE9EC91B-335F-A442-4278-FE179B46AF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750888" y="2539628"/>
              <a:ext cx="1676400" cy="457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b="1" dirty="0"/>
                <a:t>Processor</a:t>
              </a:r>
            </a:p>
          </p:txBody>
        </p:sp>
        <p:sp>
          <p:nvSpPr>
            <p:cNvPr id="70" name="Line 18">
              <a:extLst>
                <a:ext uri="{FF2B5EF4-FFF2-40B4-BE49-F238E27FC236}">
                  <a16:creationId xmlns:a16="http://schemas.microsoft.com/office/drawing/2014/main" id="{8CF443AF-B678-BDE9-13FA-5229F0B7B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16684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19">
              <a:extLst>
                <a:ext uri="{FF2B5EF4-FFF2-40B4-BE49-F238E27FC236}">
                  <a16:creationId xmlns:a16="http://schemas.microsoft.com/office/drawing/2014/main" id="{C0EE0AE9-19E4-B2F7-058E-F77F5306E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1592263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Text Box 20">
              <a:extLst>
                <a:ext uri="{FF2B5EF4-FFF2-40B4-BE49-F238E27FC236}">
                  <a16:creationId xmlns:a16="http://schemas.microsoft.com/office/drawing/2014/main" id="{D0F744BE-045E-7B97-73A9-8D3979D1E1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400176"/>
              <a:ext cx="2353311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Address  </a:t>
              </a:r>
              <a:r>
                <a:rPr lang="en-US" altLang="en-US" b="1" dirty="0"/>
                <a:t>A</a:t>
              </a:r>
              <a:r>
                <a:rPr lang="en-US" altLang="en-US" dirty="0"/>
                <a:t>7-</a:t>
              </a:r>
              <a:r>
                <a:rPr lang="en-US" altLang="en-US" b="1" dirty="0"/>
                <a:t>A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73" name="Text Box 21">
              <a:extLst>
                <a:ext uri="{FF2B5EF4-FFF2-40B4-BE49-F238E27FC236}">
                  <a16:creationId xmlns:a16="http://schemas.microsoft.com/office/drawing/2014/main" id="{F1FECB80-3E64-D2F3-0946-AA8D665BC6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1309688"/>
              <a:ext cx="437504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74" name="Line 22">
              <a:extLst>
                <a:ext uri="{FF2B5EF4-FFF2-40B4-BE49-F238E27FC236}">
                  <a16:creationId xmlns:a16="http://schemas.microsoft.com/office/drawing/2014/main" id="{886C032E-1E04-9E79-79D9-8A9032C17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4067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Text Box 23">
              <a:extLst>
                <a:ext uri="{FF2B5EF4-FFF2-40B4-BE49-F238E27FC236}">
                  <a16:creationId xmlns:a16="http://schemas.microsoft.com/office/drawing/2014/main" id="{0FC1C12E-90CB-94B8-4DED-7003A7A1F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838576"/>
              <a:ext cx="1744527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MemWrite</a:t>
              </a:r>
              <a:endParaRPr lang="en-US" altLang="en-US" dirty="0"/>
            </a:p>
          </p:txBody>
        </p:sp>
        <p:sp>
          <p:nvSpPr>
            <p:cNvPr id="83" name="Right Brace 82">
              <a:extLst>
                <a:ext uri="{FF2B5EF4-FFF2-40B4-BE49-F238E27FC236}">
                  <a16:creationId xmlns:a16="http://schemas.microsoft.com/office/drawing/2014/main" id="{1C4C3ED1-21E8-7969-111F-95DE188C52A6}"/>
                </a:ext>
              </a:extLst>
            </p:cNvPr>
            <p:cNvSpPr/>
            <p:nvPr/>
          </p:nvSpPr>
          <p:spPr>
            <a:xfrm>
              <a:off x="5807075" y="3524024"/>
              <a:ext cx="441326" cy="95865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Brace 83">
              <a:extLst>
                <a:ext uri="{FF2B5EF4-FFF2-40B4-BE49-F238E27FC236}">
                  <a16:creationId xmlns:a16="http://schemas.microsoft.com/office/drawing/2014/main" id="{1E75E1BE-DD85-EA18-F374-DC9690AF0857}"/>
                </a:ext>
              </a:extLst>
            </p:cNvPr>
            <p:cNvSpPr/>
            <p:nvPr/>
          </p:nvSpPr>
          <p:spPr>
            <a:xfrm>
              <a:off x="6511076" y="2100263"/>
              <a:ext cx="260350" cy="51911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ight Brace 84">
              <a:extLst>
                <a:ext uri="{FF2B5EF4-FFF2-40B4-BE49-F238E27FC236}">
                  <a16:creationId xmlns:a16="http://schemas.microsoft.com/office/drawing/2014/main" id="{242ECDE8-79D5-692D-64AE-2A1B2007AB8D}"/>
                </a:ext>
              </a:extLst>
            </p:cNvPr>
            <p:cNvSpPr/>
            <p:nvPr/>
          </p:nvSpPr>
          <p:spPr>
            <a:xfrm>
              <a:off x="6196692" y="1493043"/>
              <a:ext cx="136525" cy="18335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2BB586E-7042-5D6D-4CCD-0A55080A9259}"/>
                </a:ext>
              </a:extLst>
            </p:cNvPr>
            <p:cNvSpPr txBox="1"/>
            <p:nvPr/>
          </p:nvSpPr>
          <p:spPr>
            <a:xfrm>
              <a:off x="6996247" y="2068033"/>
              <a:ext cx="1701101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Don’t care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2FF8868-12AC-4844-5AE1-91027F72CF56}"/>
                </a:ext>
              </a:extLst>
            </p:cNvPr>
            <p:cNvSpPr txBox="1"/>
            <p:nvPr/>
          </p:nvSpPr>
          <p:spPr>
            <a:xfrm>
              <a:off x="6248400" y="3449133"/>
              <a:ext cx="456102" cy="9114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</a:rPr>
                <a:t>0</a:t>
              </a:r>
            </a:p>
            <a:p>
              <a:r>
                <a:rPr lang="en-US" sz="2000" b="1" dirty="0">
                  <a:solidFill>
                    <a:srgbClr val="FF0000"/>
                  </a:solidFill>
                </a:rPr>
                <a:t>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4C2F77A6-8305-D9C0-78BC-3F477263EF3F}"/>
                </a:ext>
              </a:extLst>
            </p:cNvPr>
            <p:cNvSpPr txBox="1"/>
            <p:nvPr/>
          </p:nvSpPr>
          <p:spPr>
            <a:xfrm>
              <a:off x="6775237" y="1346950"/>
              <a:ext cx="1519591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Arbitrary</a:t>
              </a:r>
            </a:p>
          </p:txBody>
        </p:sp>
      </p:grpSp>
      <p:sp>
        <p:nvSpPr>
          <p:cNvPr id="14" name="Line 22">
            <a:extLst>
              <a:ext uri="{FF2B5EF4-FFF2-40B4-BE49-F238E27FC236}">
                <a16:creationId xmlns:a16="http://schemas.microsoft.com/office/drawing/2014/main" id="{EBC12DBE-7CC4-2CBD-1313-7F3F2671A1E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108" y="4785081"/>
            <a:ext cx="10508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23">
            <a:extLst>
              <a:ext uri="{FF2B5EF4-FFF2-40B4-BE49-F238E27FC236}">
                <a16:creationId xmlns:a16="http://schemas.microsoft.com/office/drawing/2014/main" id="{C7A70DDD-9736-AB1D-EE43-92F9E100F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238" y="4558169"/>
            <a:ext cx="5261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46E8F22E-4DC5-1AC7-A71F-A0863A6619F3}"/>
              </a:ext>
            </a:extLst>
          </p:cNvPr>
          <p:cNvCxnSpPr>
            <a:cxnSpLocks/>
          </p:cNvCxnSpPr>
          <p:nvPr/>
        </p:nvCxnSpPr>
        <p:spPr>
          <a:xfrm>
            <a:off x="20610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1152F93-19D5-21D8-3294-EF50C8E7EFB0}"/>
              </a:ext>
            </a:extLst>
          </p:cNvPr>
          <p:cNvCxnSpPr>
            <a:cxnSpLocks/>
          </p:cNvCxnSpPr>
          <p:nvPr/>
        </p:nvCxnSpPr>
        <p:spPr>
          <a:xfrm flipV="1">
            <a:off x="44196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1C2AD50-8286-78DA-9AD2-E3F5A1154FA6}"/>
              </a:ext>
            </a:extLst>
          </p:cNvPr>
          <p:cNvCxnSpPr>
            <a:cxnSpLocks/>
          </p:cNvCxnSpPr>
          <p:nvPr/>
        </p:nvCxnSpPr>
        <p:spPr>
          <a:xfrm flipV="1">
            <a:off x="2061002" y="5640239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DA54ECE0-ADAF-BC1E-F7B2-CD640565E7DF}"/>
              </a:ext>
            </a:extLst>
          </p:cNvPr>
          <p:cNvSpPr txBox="1"/>
          <p:nvPr/>
        </p:nvSpPr>
        <p:spPr>
          <a:xfrm rot="19170975">
            <a:off x="520424" y="5455572"/>
            <a:ext cx="1447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here</a:t>
            </a:r>
          </a:p>
        </p:txBody>
      </p: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AEDB019C-EB4E-9CE6-2438-9C9773A4A900}"/>
              </a:ext>
            </a:extLst>
          </p:cNvPr>
          <p:cNvCxnSpPr>
            <a:cxnSpLocks/>
          </p:cNvCxnSpPr>
          <p:nvPr/>
        </p:nvCxnSpPr>
        <p:spPr>
          <a:xfrm>
            <a:off x="-311526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04915955-7500-63AD-7F44-66EDCB5A8843}"/>
              </a:ext>
            </a:extLst>
          </p:cNvPr>
          <p:cNvCxnSpPr>
            <a:cxnSpLocks/>
          </p:cNvCxnSpPr>
          <p:nvPr/>
        </p:nvCxnSpPr>
        <p:spPr>
          <a:xfrm>
            <a:off x="4405669" y="5656316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6E4B9440-4649-660C-BBCE-007813A47CBC}"/>
              </a:ext>
            </a:extLst>
          </p:cNvPr>
          <p:cNvCxnSpPr>
            <a:cxnSpLocks/>
          </p:cNvCxnSpPr>
          <p:nvPr/>
        </p:nvCxnSpPr>
        <p:spPr>
          <a:xfrm flipV="1">
            <a:off x="6764267" y="5638091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C4396AAE-0021-E0F5-8C85-C94A539CCCDB}"/>
              </a:ext>
            </a:extLst>
          </p:cNvPr>
          <p:cNvCxnSpPr>
            <a:cxnSpLocks/>
          </p:cNvCxnSpPr>
          <p:nvPr/>
        </p:nvCxnSpPr>
        <p:spPr>
          <a:xfrm>
            <a:off x="67854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3AADC9EE-EC92-2875-5023-EA3AE8D8C44A}"/>
              </a:ext>
            </a:extLst>
          </p:cNvPr>
          <p:cNvCxnSpPr>
            <a:cxnSpLocks/>
          </p:cNvCxnSpPr>
          <p:nvPr/>
        </p:nvCxnSpPr>
        <p:spPr>
          <a:xfrm flipV="1">
            <a:off x="91440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5411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6C7243-A272-B910-EF51-F68F49463F7B}"/>
              </a:ext>
            </a:extLst>
          </p:cNvPr>
          <p:cNvSpPr/>
          <p:nvPr/>
        </p:nvSpPr>
        <p:spPr>
          <a:xfrm>
            <a:off x="2061002" y="5562600"/>
            <a:ext cx="224998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E3C4CE-B211-5009-D3A3-BA3261B72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0x10 in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C5D9D-F311-3652-9E3D-87F9A46B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3400"/>
            <a:ext cx="9144000" cy="784225"/>
          </a:xfrm>
        </p:spPr>
        <p:txBody>
          <a:bodyPr/>
          <a:lstStyle/>
          <a:p>
            <a:r>
              <a:rPr lang="en-US" dirty="0"/>
              <a:t>CYCLE 3 of LOAD @ Just after the clock edge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F4FCE57-6411-4CF8-45DC-7C29A1479FF9}"/>
              </a:ext>
            </a:extLst>
          </p:cNvPr>
          <p:cNvGrpSpPr/>
          <p:nvPr/>
        </p:nvGrpSpPr>
        <p:grpSpPr>
          <a:xfrm>
            <a:off x="381000" y="1752600"/>
            <a:ext cx="8126972" cy="3200400"/>
            <a:chOff x="1360488" y="852488"/>
            <a:chExt cx="11785717" cy="4120753"/>
          </a:xfrm>
        </p:grpSpPr>
        <p:sp>
          <p:nvSpPr>
            <p:cNvPr id="57" name="Freeform 4">
              <a:extLst>
                <a:ext uri="{FF2B5EF4-FFF2-40B4-BE49-F238E27FC236}">
                  <a16:creationId xmlns:a16="http://schemas.microsoft.com/office/drawing/2014/main" id="{D2A4CB88-67B2-EA80-8F73-D94EE3CB4E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852488"/>
              <a:ext cx="685800" cy="4120753"/>
            </a:xfrm>
            <a:custGeom>
              <a:avLst/>
              <a:gdLst>
                <a:gd name="T0" fmla="*/ 0 w 432"/>
                <a:gd name="T1" fmla="*/ 0 h 3264"/>
                <a:gd name="T2" fmla="*/ 432 w 432"/>
                <a:gd name="T3" fmla="*/ 0 h 3264"/>
                <a:gd name="T4" fmla="*/ 432 w 432"/>
                <a:gd name="T5" fmla="*/ 3264 h 3264"/>
                <a:gd name="T6" fmla="*/ 144 w 432"/>
                <a:gd name="T7" fmla="*/ 3264 h 3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2" h="3264">
                  <a:moveTo>
                    <a:pt x="0" y="0"/>
                  </a:moveTo>
                  <a:lnTo>
                    <a:pt x="432" y="0"/>
                  </a:lnTo>
                  <a:lnTo>
                    <a:pt x="432" y="3264"/>
                  </a:lnTo>
                  <a:lnTo>
                    <a:pt x="144" y="3264"/>
                  </a:ln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571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">
              <a:extLst>
                <a:ext uri="{FF2B5EF4-FFF2-40B4-BE49-F238E27FC236}">
                  <a16:creationId xmlns:a16="http://schemas.microsoft.com/office/drawing/2014/main" id="{5A7626A1-DA46-0456-EB45-48A10A2CA3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2162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6">
              <a:extLst>
                <a:ext uri="{FF2B5EF4-FFF2-40B4-BE49-F238E27FC236}">
                  <a16:creationId xmlns:a16="http://schemas.microsoft.com/office/drawing/2014/main" id="{3CC0CF65-80A8-41DA-B301-47871C4943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20859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 Box 7">
              <a:extLst>
                <a:ext uri="{FF2B5EF4-FFF2-40B4-BE49-F238E27FC236}">
                  <a16:creationId xmlns:a16="http://schemas.microsoft.com/office/drawing/2014/main" id="{7E2FC7F8-DBC9-B16D-E511-646F155FC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79546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1" name="Text Box 8">
              <a:extLst>
                <a:ext uri="{FF2B5EF4-FFF2-40B4-BE49-F238E27FC236}">
                  <a16:creationId xmlns:a16="http://schemas.microsoft.com/office/drawing/2014/main" id="{4B3BF088-C6CB-DF18-1982-075EF01B29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893888"/>
              <a:ext cx="192059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DataOut</a:t>
              </a:r>
              <a:r>
                <a:rPr lang="en-US" altLang="en-US" dirty="0"/>
                <a:t>  </a:t>
              </a:r>
              <a:r>
                <a:rPr lang="en-US" altLang="en-US" b="1" dirty="0"/>
                <a:t>Do</a:t>
              </a:r>
              <a:r>
                <a:rPr lang="en-US" altLang="en-US" dirty="0"/>
                <a:t>7-</a:t>
              </a:r>
              <a:r>
                <a:rPr lang="en-US" altLang="en-US" b="1" dirty="0"/>
                <a:t>Do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62" name="Line 10">
              <a:extLst>
                <a:ext uri="{FF2B5EF4-FFF2-40B4-BE49-F238E27FC236}">
                  <a16:creationId xmlns:a16="http://schemas.microsoft.com/office/drawing/2014/main" id="{E9ADF375-B89F-09D0-794F-1A21F86367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59075" y="25431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11">
              <a:extLst>
                <a:ext uri="{FF2B5EF4-FFF2-40B4-BE49-F238E27FC236}">
                  <a16:creationId xmlns:a16="http://schemas.microsoft.com/office/drawing/2014/main" id="{22414F05-1CF4-8DDA-B293-1A5EC63CE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231457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4" name="Text Box 12">
              <a:extLst>
                <a:ext uri="{FF2B5EF4-FFF2-40B4-BE49-F238E27FC236}">
                  <a16:creationId xmlns:a16="http://schemas.microsoft.com/office/drawing/2014/main" id="{4FAF8B23-7A92-F336-0B67-313300385D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2314576"/>
              <a:ext cx="172021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DataIn</a:t>
              </a:r>
              <a:r>
                <a:rPr lang="en-US" altLang="en-US" dirty="0"/>
                <a:t>    </a:t>
              </a:r>
              <a:r>
                <a:rPr lang="en-US" altLang="en-US" b="1" dirty="0"/>
                <a:t>Di</a:t>
              </a:r>
              <a:r>
                <a:rPr lang="en-US" altLang="en-US" dirty="0"/>
                <a:t>7-</a:t>
              </a:r>
              <a:r>
                <a:rPr lang="en-US" altLang="en-US" b="1" dirty="0"/>
                <a:t>Di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65" name="Line 13">
              <a:extLst>
                <a:ext uri="{FF2B5EF4-FFF2-40B4-BE49-F238E27FC236}">
                  <a16:creationId xmlns:a16="http://schemas.microsoft.com/office/drawing/2014/main" id="{86AB5B5A-FEB8-7B03-458C-78CF611A9B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36242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Text Box 14">
              <a:extLst>
                <a:ext uri="{FF2B5EF4-FFF2-40B4-BE49-F238E27FC236}">
                  <a16:creationId xmlns:a16="http://schemas.microsoft.com/office/drawing/2014/main" id="{6B0C2BD7-77D0-1227-82FF-AE6AEDD876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395663"/>
              <a:ext cx="1668370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MemRead</a:t>
              </a:r>
              <a:endParaRPr lang="en-US" altLang="en-US" dirty="0"/>
            </a:p>
          </p:txBody>
        </p:sp>
        <p:sp>
          <p:nvSpPr>
            <p:cNvPr id="68" name="Line 16">
              <a:extLst>
                <a:ext uri="{FF2B5EF4-FFF2-40B4-BE49-F238E27FC236}">
                  <a16:creationId xmlns:a16="http://schemas.microsoft.com/office/drawing/2014/main" id="{16C206DB-CB5F-4A05-C481-D363CE48EE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26193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Text Box 17">
              <a:extLst>
                <a:ext uri="{FF2B5EF4-FFF2-40B4-BE49-F238E27FC236}">
                  <a16:creationId xmlns:a16="http://schemas.microsoft.com/office/drawing/2014/main" id="{EE9EC91B-335F-A442-4278-FE179B46AF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750888" y="2539628"/>
              <a:ext cx="1676400" cy="457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b="1" dirty="0"/>
                <a:t>Processor</a:t>
              </a:r>
            </a:p>
          </p:txBody>
        </p:sp>
        <p:sp>
          <p:nvSpPr>
            <p:cNvPr id="70" name="Line 18">
              <a:extLst>
                <a:ext uri="{FF2B5EF4-FFF2-40B4-BE49-F238E27FC236}">
                  <a16:creationId xmlns:a16="http://schemas.microsoft.com/office/drawing/2014/main" id="{8CF443AF-B678-BDE9-13FA-5229F0B7B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16684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19">
              <a:extLst>
                <a:ext uri="{FF2B5EF4-FFF2-40B4-BE49-F238E27FC236}">
                  <a16:creationId xmlns:a16="http://schemas.microsoft.com/office/drawing/2014/main" id="{C0EE0AE9-19E4-B2F7-058E-F77F5306E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1592263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Text Box 20">
              <a:extLst>
                <a:ext uri="{FF2B5EF4-FFF2-40B4-BE49-F238E27FC236}">
                  <a16:creationId xmlns:a16="http://schemas.microsoft.com/office/drawing/2014/main" id="{D0F744BE-045E-7B97-73A9-8D3979D1E1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400176"/>
              <a:ext cx="2353311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Address  </a:t>
              </a:r>
              <a:r>
                <a:rPr lang="en-US" altLang="en-US" b="1" dirty="0"/>
                <a:t>A</a:t>
              </a:r>
              <a:r>
                <a:rPr lang="en-US" altLang="en-US" dirty="0"/>
                <a:t>7-</a:t>
              </a:r>
              <a:r>
                <a:rPr lang="en-US" altLang="en-US" b="1" dirty="0"/>
                <a:t>A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73" name="Text Box 21">
              <a:extLst>
                <a:ext uri="{FF2B5EF4-FFF2-40B4-BE49-F238E27FC236}">
                  <a16:creationId xmlns:a16="http://schemas.microsoft.com/office/drawing/2014/main" id="{F1FECB80-3E64-D2F3-0946-AA8D665BC6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1309688"/>
              <a:ext cx="437504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74" name="Line 22">
              <a:extLst>
                <a:ext uri="{FF2B5EF4-FFF2-40B4-BE49-F238E27FC236}">
                  <a16:creationId xmlns:a16="http://schemas.microsoft.com/office/drawing/2014/main" id="{886C032E-1E04-9E79-79D9-8A9032C17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4067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Text Box 23">
              <a:extLst>
                <a:ext uri="{FF2B5EF4-FFF2-40B4-BE49-F238E27FC236}">
                  <a16:creationId xmlns:a16="http://schemas.microsoft.com/office/drawing/2014/main" id="{0FC1C12E-90CB-94B8-4DED-7003A7A1F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838576"/>
              <a:ext cx="1744527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MemWrite</a:t>
              </a:r>
              <a:endParaRPr lang="en-US" altLang="en-US" dirty="0"/>
            </a:p>
          </p:txBody>
        </p:sp>
        <p:sp>
          <p:nvSpPr>
            <p:cNvPr id="83" name="Right Brace 82">
              <a:extLst>
                <a:ext uri="{FF2B5EF4-FFF2-40B4-BE49-F238E27FC236}">
                  <a16:creationId xmlns:a16="http://schemas.microsoft.com/office/drawing/2014/main" id="{1C4C3ED1-21E8-7969-111F-95DE188C52A6}"/>
                </a:ext>
              </a:extLst>
            </p:cNvPr>
            <p:cNvSpPr/>
            <p:nvPr/>
          </p:nvSpPr>
          <p:spPr>
            <a:xfrm>
              <a:off x="5807075" y="3524024"/>
              <a:ext cx="441326" cy="95865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Brace 83">
              <a:extLst>
                <a:ext uri="{FF2B5EF4-FFF2-40B4-BE49-F238E27FC236}">
                  <a16:creationId xmlns:a16="http://schemas.microsoft.com/office/drawing/2014/main" id="{1E75E1BE-DD85-EA18-F374-DC9690AF0857}"/>
                </a:ext>
              </a:extLst>
            </p:cNvPr>
            <p:cNvSpPr/>
            <p:nvPr/>
          </p:nvSpPr>
          <p:spPr>
            <a:xfrm>
              <a:off x="6511076" y="2100263"/>
              <a:ext cx="260350" cy="51911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ight Brace 84">
              <a:extLst>
                <a:ext uri="{FF2B5EF4-FFF2-40B4-BE49-F238E27FC236}">
                  <a16:creationId xmlns:a16="http://schemas.microsoft.com/office/drawing/2014/main" id="{242ECDE8-79D5-692D-64AE-2A1B2007AB8D}"/>
                </a:ext>
              </a:extLst>
            </p:cNvPr>
            <p:cNvSpPr/>
            <p:nvPr/>
          </p:nvSpPr>
          <p:spPr>
            <a:xfrm>
              <a:off x="6196692" y="1493043"/>
              <a:ext cx="136525" cy="18335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2BB586E-7042-5D6D-4CCD-0A55080A9259}"/>
                </a:ext>
              </a:extLst>
            </p:cNvPr>
            <p:cNvSpPr txBox="1"/>
            <p:nvPr/>
          </p:nvSpPr>
          <p:spPr>
            <a:xfrm>
              <a:off x="6793435" y="2280252"/>
              <a:ext cx="6352770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We expect memory to return the value here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2FF8868-12AC-4844-5AE1-91027F72CF56}"/>
                </a:ext>
              </a:extLst>
            </p:cNvPr>
            <p:cNvSpPr txBox="1"/>
            <p:nvPr/>
          </p:nvSpPr>
          <p:spPr>
            <a:xfrm>
              <a:off x="6248400" y="3449133"/>
              <a:ext cx="456102" cy="9114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</a:rPr>
                <a:t>1</a:t>
              </a:r>
            </a:p>
            <a:p>
              <a:r>
                <a:rPr lang="en-US" sz="2000" b="1" dirty="0">
                  <a:solidFill>
                    <a:srgbClr val="FF0000"/>
                  </a:solidFill>
                </a:rPr>
                <a:t>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4C2F77A6-8305-D9C0-78BC-3F477263EF3F}"/>
                </a:ext>
              </a:extLst>
            </p:cNvPr>
            <p:cNvSpPr txBox="1"/>
            <p:nvPr/>
          </p:nvSpPr>
          <p:spPr>
            <a:xfrm>
              <a:off x="6775237" y="1346950"/>
              <a:ext cx="930334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0x10</a:t>
              </a:r>
            </a:p>
          </p:txBody>
        </p:sp>
      </p:grpSp>
      <p:sp>
        <p:nvSpPr>
          <p:cNvPr id="14" name="Line 22">
            <a:extLst>
              <a:ext uri="{FF2B5EF4-FFF2-40B4-BE49-F238E27FC236}">
                <a16:creationId xmlns:a16="http://schemas.microsoft.com/office/drawing/2014/main" id="{EBC12DBE-7CC4-2CBD-1313-7F3F2671A1E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108" y="4785081"/>
            <a:ext cx="10508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23">
            <a:extLst>
              <a:ext uri="{FF2B5EF4-FFF2-40B4-BE49-F238E27FC236}">
                <a16:creationId xmlns:a16="http://schemas.microsoft.com/office/drawing/2014/main" id="{C7A70DDD-9736-AB1D-EE43-92F9E100F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238" y="4558169"/>
            <a:ext cx="5261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46E8F22E-4DC5-1AC7-A71F-A0863A6619F3}"/>
              </a:ext>
            </a:extLst>
          </p:cNvPr>
          <p:cNvCxnSpPr>
            <a:cxnSpLocks/>
          </p:cNvCxnSpPr>
          <p:nvPr/>
        </p:nvCxnSpPr>
        <p:spPr>
          <a:xfrm>
            <a:off x="20610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1152F93-19D5-21D8-3294-EF50C8E7EFB0}"/>
              </a:ext>
            </a:extLst>
          </p:cNvPr>
          <p:cNvCxnSpPr>
            <a:cxnSpLocks/>
          </p:cNvCxnSpPr>
          <p:nvPr/>
        </p:nvCxnSpPr>
        <p:spPr>
          <a:xfrm flipV="1">
            <a:off x="44196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1C2AD50-8286-78DA-9AD2-E3F5A1154FA6}"/>
              </a:ext>
            </a:extLst>
          </p:cNvPr>
          <p:cNvCxnSpPr>
            <a:cxnSpLocks/>
          </p:cNvCxnSpPr>
          <p:nvPr/>
        </p:nvCxnSpPr>
        <p:spPr>
          <a:xfrm flipV="1">
            <a:off x="2061002" y="5640239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DA54ECE0-ADAF-BC1E-F7B2-CD640565E7DF}"/>
              </a:ext>
            </a:extLst>
          </p:cNvPr>
          <p:cNvSpPr txBox="1"/>
          <p:nvPr/>
        </p:nvSpPr>
        <p:spPr>
          <a:xfrm rot="20886811">
            <a:off x="2310161" y="5060385"/>
            <a:ext cx="1447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here</a:t>
            </a:r>
          </a:p>
        </p:txBody>
      </p: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AEDB019C-EB4E-9CE6-2438-9C9773A4A900}"/>
              </a:ext>
            </a:extLst>
          </p:cNvPr>
          <p:cNvCxnSpPr>
            <a:cxnSpLocks/>
          </p:cNvCxnSpPr>
          <p:nvPr/>
        </p:nvCxnSpPr>
        <p:spPr>
          <a:xfrm>
            <a:off x="-311526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04915955-7500-63AD-7F44-66EDCB5A8843}"/>
              </a:ext>
            </a:extLst>
          </p:cNvPr>
          <p:cNvCxnSpPr>
            <a:cxnSpLocks/>
          </p:cNvCxnSpPr>
          <p:nvPr/>
        </p:nvCxnSpPr>
        <p:spPr>
          <a:xfrm>
            <a:off x="4405669" y="5656316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6E4B9440-4649-660C-BBCE-007813A47CBC}"/>
              </a:ext>
            </a:extLst>
          </p:cNvPr>
          <p:cNvCxnSpPr>
            <a:cxnSpLocks/>
          </p:cNvCxnSpPr>
          <p:nvPr/>
        </p:nvCxnSpPr>
        <p:spPr>
          <a:xfrm flipV="1">
            <a:off x="6764267" y="5638091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C4396AAE-0021-E0F5-8C85-C94A539CCCDB}"/>
              </a:ext>
            </a:extLst>
          </p:cNvPr>
          <p:cNvCxnSpPr>
            <a:cxnSpLocks/>
          </p:cNvCxnSpPr>
          <p:nvPr/>
        </p:nvCxnSpPr>
        <p:spPr>
          <a:xfrm>
            <a:off x="67854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3AADC9EE-EC92-2875-5023-EA3AE8D8C44A}"/>
              </a:ext>
            </a:extLst>
          </p:cNvPr>
          <p:cNvCxnSpPr>
            <a:cxnSpLocks/>
          </p:cNvCxnSpPr>
          <p:nvPr/>
        </p:nvCxnSpPr>
        <p:spPr>
          <a:xfrm flipV="1">
            <a:off x="91440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358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6C7243-A272-B910-EF51-F68F49463F7B}"/>
              </a:ext>
            </a:extLst>
          </p:cNvPr>
          <p:cNvSpPr/>
          <p:nvPr/>
        </p:nvSpPr>
        <p:spPr>
          <a:xfrm>
            <a:off x="2061001" y="5562600"/>
            <a:ext cx="2066343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E3C4CE-B211-5009-D3A3-BA3261B72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0x10 in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C5D9D-F311-3652-9E3D-87F9A46B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3400"/>
            <a:ext cx="9144000" cy="78422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CYCLE 3 of LOAD @ after Memory had enough time to read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F4FCE57-6411-4CF8-45DC-7C29A1479FF9}"/>
              </a:ext>
            </a:extLst>
          </p:cNvPr>
          <p:cNvGrpSpPr/>
          <p:nvPr/>
        </p:nvGrpSpPr>
        <p:grpSpPr>
          <a:xfrm>
            <a:off x="381000" y="1752600"/>
            <a:ext cx="6543524" cy="3200400"/>
            <a:chOff x="1360488" y="852488"/>
            <a:chExt cx="9489406" cy="4120753"/>
          </a:xfrm>
        </p:grpSpPr>
        <p:sp>
          <p:nvSpPr>
            <p:cNvPr id="57" name="Freeform 4">
              <a:extLst>
                <a:ext uri="{FF2B5EF4-FFF2-40B4-BE49-F238E27FC236}">
                  <a16:creationId xmlns:a16="http://schemas.microsoft.com/office/drawing/2014/main" id="{D2A4CB88-67B2-EA80-8F73-D94EE3CB4E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852488"/>
              <a:ext cx="685800" cy="4120753"/>
            </a:xfrm>
            <a:custGeom>
              <a:avLst/>
              <a:gdLst>
                <a:gd name="T0" fmla="*/ 0 w 432"/>
                <a:gd name="T1" fmla="*/ 0 h 3264"/>
                <a:gd name="T2" fmla="*/ 432 w 432"/>
                <a:gd name="T3" fmla="*/ 0 h 3264"/>
                <a:gd name="T4" fmla="*/ 432 w 432"/>
                <a:gd name="T5" fmla="*/ 3264 h 3264"/>
                <a:gd name="T6" fmla="*/ 144 w 432"/>
                <a:gd name="T7" fmla="*/ 3264 h 3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2" h="3264">
                  <a:moveTo>
                    <a:pt x="0" y="0"/>
                  </a:moveTo>
                  <a:lnTo>
                    <a:pt x="432" y="0"/>
                  </a:lnTo>
                  <a:lnTo>
                    <a:pt x="432" y="3264"/>
                  </a:lnTo>
                  <a:lnTo>
                    <a:pt x="144" y="3264"/>
                  </a:ln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571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">
              <a:extLst>
                <a:ext uri="{FF2B5EF4-FFF2-40B4-BE49-F238E27FC236}">
                  <a16:creationId xmlns:a16="http://schemas.microsoft.com/office/drawing/2014/main" id="{5A7626A1-DA46-0456-EB45-48A10A2CA3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2162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6">
              <a:extLst>
                <a:ext uri="{FF2B5EF4-FFF2-40B4-BE49-F238E27FC236}">
                  <a16:creationId xmlns:a16="http://schemas.microsoft.com/office/drawing/2014/main" id="{3CC0CF65-80A8-41DA-B301-47871C4943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20859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 Box 7">
              <a:extLst>
                <a:ext uri="{FF2B5EF4-FFF2-40B4-BE49-F238E27FC236}">
                  <a16:creationId xmlns:a16="http://schemas.microsoft.com/office/drawing/2014/main" id="{7E2FC7F8-DBC9-B16D-E511-646F155FC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79546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1" name="Text Box 8">
              <a:extLst>
                <a:ext uri="{FF2B5EF4-FFF2-40B4-BE49-F238E27FC236}">
                  <a16:creationId xmlns:a16="http://schemas.microsoft.com/office/drawing/2014/main" id="{4B3BF088-C6CB-DF18-1982-075EF01B29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893888"/>
              <a:ext cx="192059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DataOut</a:t>
              </a:r>
              <a:r>
                <a:rPr lang="en-US" altLang="en-US" dirty="0"/>
                <a:t>  </a:t>
              </a:r>
              <a:r>
                <a:rPr lang="en-US" altLang="en-US" b="1" dirty="0"/>
                <a:t>Do</a:t>
              </a:r>
              <a:r>
                <a:rPr lang="en-US" altLang="en-US" dirty="0"/>
                <a:t>7-</a:t>
              </a:r>
              <a:r>
                <a:rPr lang="en-US" altLang="en-US" b="1" dirty="0"/>
                <a:t>Do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62" name="Line 10">
              <a:extLst>
                <a:ext uri="{FF2B5EF4-FFF2-40B4-BE49-F238E27FC236}">
                  <a16:creationId xmlns:a16="http://schemas.microsoft.com/office/drawing/2014/main" id="{E9ADF375-B89F-09D0-794F-1A21F86367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59075" y="25431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11">
              <a:extLst>
                <a:ext uri="{FF2B5EF4-FFF2-40B4-BE49-F238E27FC236}">
                  <a16:creationId xmlns:a16="http://schemas.microsoft.com/office/drawing/2014/main" id="{22414F05-1CF4-8DDA-B293-1A5EC63CE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231457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4" name="Text Box 12">
              <a:extLst>
                <a:ext uri="{FF2B5EF4-FFF2-40B4-BE49-F238E27FC236}">
                  <a16:creationId xmlns:a16="http://schemas.microsoft.com/office/drawing/2014/main" id="{4FAF8B23-7A92-F336-0B67-313300385D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2314576"/>
              <a:ext cx="172021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DataIn</a:t>
              </a:r>
              <a:r>
                <a:rPr lang="en-US" altLang="en-US" dirty="0"/>
                <a:t>    </a:t>
              </a:r>
              <a:r>
                <a:rPr lang="en-US" altLang="en-US" b="1" dirty="0"/>
                <a:t>Di</a:t>
              </a:r>
              <a:r>
                <a:rPr lang="en-US" altLang="en-US" dirty="0"/>
                <a:t>7-</a:t>
              </a:r>
              <a:r>
                <a:rPr lang="en-US" altLang="en-US" b="1" dirty="0"/>
                <a:t>Di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65" name="Line 13">
              <a:extLst>
                <a:ext uri="{FF2B5EF4-FFF2-40B4-BE49-F238E27FC236}">
                  <a16:creationId xmlns:a16="http://schemas.microsoft.com/office/drawing/2014/main" id="{86AB5B5A-FEB8-7B03-458C-78CF611A9B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36242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Text Box 14">
              <a:extLst>
                <a:ext uri="{FF2B5EF4-FFF2-40B4-BE49-F238E27FC236}">
                  <a16:creationId xmlns:a16="http://schemas.microsoft.com/office/drawing/2014/main" id="{6B0C2BD7-77D0-1227-82FF-AE6AEDD876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395663"/>
              <a:ext cx="1668370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MemRead</a:t>
              </a:r>
              <a:endParaRPr lang="en-US" altLang="en-US" dirty="0"/>
            </a:p>
          </p:txBody>
        </p:sp>
        <p:sp>
          <p:nvSpPr>
            <p:cNvPr id="68" name="Line 16">
              <a:extLst>
                <a:ext uri="{FF2B5EF4-FFF2-40B4-BE49-F238E27FC236}">
                  <a16:creationId xmlns:a16="http://schemas.microsoft.com/office/drawing/2014/main" id="{16C206DB-CB5F-4A05-C481-D363CE48EE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26193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Text Box 17">
              <a:extLst>
                <a:ext uri="{FF2B5EF4-FFF2-40B4-BE49-F238E27FC236}">
                  <a16:creationId xmlns:a16="http://schemas.microsoft.com/office/drawing/2014/main" id="{EE9EC91B-335F-A442-4278-FE179B46AF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750888" y="2539628"/>
              <a:ext cx="1676400" cy="457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b="1" dirty="0"/>
                <a:t>Processor</a:t>
              </a:r>
            </a:p>
          </p:txBody>
        </p:sp>
        <p:sp>
          <p:nvSpPr>
            <p:cNvPr id="70" name="Line 18">
              <a:extLst>
                <a:ext uri="{FF2B5EF4-FFF2-40B4-BE49-F238E27FC236}">
                  <a16:creationId xmlns:a16="http://schemas.microsoft.com/office/drawing/2014/main" id="{8CF443AF-B678-BDE9-13FA-5229F0B7B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16684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19">
              <a:extLst>
                <a:ext uri="{FF2B5EF4-FFF2-40B4-BE49-F238E27FC236}">
                  <a16:creationId xmlns:a16="http://schemas.microsoft.com/office/drawing/2014/main" id="{C0EE0AE9-19E4-B2F7-058E-F77F5306E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1592263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Text Box 20">
              <a:extLst>
                <a:ext uri="{FF2B5EF4-FFF2-40B4-BE49-F238E27FC236}">
                  <a16:creationId xmlns:a16="http://schemas.microsoft.com/office/drawing/2014/main" id="{D0F744BE-045E-7B97-73A9-8D3979D1E1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400176"/>
              <a:ext cx="2353311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Address  </a:t>
              </a:r>
              <a:r>
                <a:rPr lang="en-US" altLang="en-US" b="1" dirty="0"/>
                <a:t>A</a:t>
              </a:r>
              <a:r>
                <a:rPr lang="en-US" altLang="en-US" dirty="0"/>
                <a:t>7-</a:t>
              </a:r>
              <a:r>
                <a:rPr lang="en-US" altLang="en-US" b="1" dirty="0"/>
                <a:t>A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73" name="Text Box 21">
              <a:extLst>
                <a:ext uri="{FF2B5EF4-FFF2-40B4-BE49-F238E27FC236}">
                  <a16:creationId xmlns:a16="http://schemas.microsoft.com/office/drawing/2014/main" id="{F1FECB80-3E64-D2F3-0946-AA8D665BC6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1309688"/>
              <a:ext cx="437504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74" name="Line 22">
              <a:extLst>
                <a:ext uri="{FF2B5EF4-FFF2-40B4-BE49-F238E27FC236}">
                  <a16:creationId xmlns:a16="http://schemas.microsoft.com/office/drawing/2014/main" id="{886C032E-1E04-9E79-79D9-8A9032C17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4067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Text Box 23">
              <a:extLst>
                <a:ext uri="{FF2B5EF4-FFF2-40B4-BE49-F238E27FC236}">
                  <a16:creationId xmlns:a16="http://schemas.microsoft.com/office/drawing/2014/main" id="{0FC1C12E-90CB-94B8-4DED-7003A7A1F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838576"/>
              <a:ext cx="1744527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MemWrite</a:t>
              </a:r>
              <a:endParaRPr lang="en-US" altLang="en-US" dirty="0"/>
            </a:p>
          </p:txBody>
        </p:sp>
        <p:sp>
          <p:nvSpPr>
            <p:cNvPr id="83" name="Right Brace 82">
              <a:extLst>
                <a:ext uri="{FF2B5EF4-FFF2-40B4-BE49-F238E27FC236}">
                  <a16:creationId xmlns:a16="http://schemas.microsoft.com/office/drawing/2014/main" id="{1C4C3ED1-21E8-7969-111F-95DE188C52A6}"/>
                </a:ext>
              </a:extLst>
            </p:cNvPr>
            <p:cNvSpPr/>
            <p:nvPr/>
          </p:nvSpPr>
          <p:spPr>
            <a:xfrm>
              <a:off x="5807075" y="3524024"/>
              <a:ext cx="441326" cy="95865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Brace 83">
              <a:extLst>
                <a:ext uri="{FF2B5EF4-FFF2-40B4-BE49-F238E27FC236}">
                  <a16:creationId xmlns:a16="http://schemas.microsoft.com/office/drawing/2014/main" id="{1E75E1BE-DD85-EA18-F374-DC9690AF0857}"/>
                </a:ext>
              </a:extLst>
            </p:cNvPr>
            <p:cNvSpPr/>
            <p:nvPr/>
          </p:nvSpPr>
          <p:spPr>
            <a:xfrm>
              <a:off x="6511076" y="2100263"/>
              <a:ext cx="260350" cy="51911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ight Brace 84">
              <a:extLst>
                <a:ext uri="{FF2B5EF4-FFF2-40B4-BE49-F238E27FC236}">
                  <a16:creationId xmlns:a16="http://schemas.microsoft.com/office/drawing/2014/main" id="{242ECDE8-79D5-692D-64AE-2A1B2007AB8D}"/>
                </a:ext>
              </a:extLst>
            </p:cNvPr>
            <p:cNvSpPr/>
            <p:nvPr/>
          </p:nvSpPr>
          <p:spPr>
            <a:xfrm>
              <a:off x="6196692" y="1493043"/>
              <a:ext cx="136525" cy="18335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2BB586E-7042-5D6D-4CCD-0A55080A9259}"/>
                </a:ext>
              </a:extLst>
            </p:cNvPr>
            <p:cNvSpPr txBox="1"/>
            <p:nvPr/>
          </p:nvSpPr>
          <p:spPr>
            <a:xfrm>
              <a:off x="6793435" y="2280252"/>
              <a:ext cx="4056459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0xAA # value from memory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2FF8868-12AC-4844-5AE1-91027F72CF56}"/>
                </a:ext>
              </a:extLst>
            </p:cNvPr>
            <p:cNvSpPr txBox="1"/>
            <p:nvPr/>
          </p:nvSpPr>
          <p:spPr>
            <a:xfrm>
              <a:off x="6248400" y="3449133"/>
              <a:ext cx="456102" cy="9114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</a:rPr>
                <a:t>1</a:t>
              </a:r>
            </a:p>
            <a:p>
              <a:r>
                <a:rPr lang="en-US" sz="2000" b="1" dirty="0">
                  <a:solidFill>
                    <a:srgbClr val="FF0000"/>
                  </a:solidFill>
                </a:rPr>
                <a:t>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4C2F77A6-8305-D9C0-78BC-3F477263EF3F}"/>
                </a:ext>
              </a:extLst>
            </p:cNvPr>
            <p:cNvSpPr txBox="1"/>
            <p:nvPr/>
          </p:nvSpPr>
          <p:spPr>
            <a:xfrm>
              <a:off x="6775237" y="1346950"/>
              <a:ext cx="930334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0x10</a:t>
              </a:r>
            </a:p>
          </p:txBody>
        </p:sp>
      </p:grpSp>
      <p:sp>
        <p:nvSpPr>
          <p:cNvPr id="14" name="Line 22">
            <a:extLst>
              <a:ext uri="{FF2B5EF4-FFF2-40B4-BE49-F238E27FC236}">
                <a16:creationId xmlns:a16="http://schemas.microsoft.com/office/drawing/2014/main" id="{EBC12DBE-7CC4-2CBD-1313-7F3F2671A1E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108" y="4785081"/>
            <a:ext cx="10508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23">
            <a:extLst>
              <a:ext uri="{FF2B5EF4-FFF2-40B4-BE49-F238E27FC236}">
                <a16:creationId xmlns:a16="http://schemas.microsoft.com/office/drawing/2014/main" id="{C7A70DDD-9736-AB1D-EE43-92F9E100F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238" y="4558169"/>
            <a:ext cx="5261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46E8F22E-4DC5-1AC7-A71F-A0863A6619F3}"/>
              </a:ext>
            </a:extLst>
          </p:cNvPr>
          <p:cNvCxnSpPr>
            <a:cxnSpLocks/>
          </p:cNvCxnSpPr>
          <p:nvPr/>
        </p:nvCxnSpPr>
        <p:spPr>
          <a:xfrm>
            <a:off x="20610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1152F93-19D5-21D8-3294-EF50C8E7EFB0}"/>
              </a:ext>
            </a:extLst>
          </p:cNvPr>
          <p:cNvCxnSpPr>
            <a:cxnSpLocks/>
          </p:cNvCxnSpPr>
          <p:nvPr/>
        </p:nvCxnSpPr>
        <p:spPr>
          <a:xfrm flipV="1">
            <a:off x="44196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1C2AD50-8286-78DA-9AD2-E3F5A1154FA6}"/>
              </a:ext>
            </a:extLst>
          </p:cNvPr>
          <p:cNvCxnSpPr>
            <a:cxnSpLocks/>
          </p:cNvCxnSpPr>
          <p:nvPr/>
        </p:nvCxnSpPr>
        <p:spPr>
          <a:xfrm flipV="1">
            <a:off x="2061002" y="5640239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DA54ECE0-ADAF-BC1E-F7B2-CD640565E7DF}"/>
              </a:ext>
            </a:extLst>
          </p:cNvPr>
          <p:cNvSpPr txBox="1"/>
          <p:nvPr/>
        </p:nvSpPr>
        <p:spPr>
          <a:xfrm rot="20886811">
            <a:off x="3955159" y="5049565"/>
            <a:ext cx="1447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here</a:t>
            </a:r>
          </a:p>
        </p:txBody>
      </p: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AEDB019C-EB4E-9CE6-2438-9C9773A4A900}"/>
              </a:ext>
            </a:extLst>
          </p:cNvPr>
          <p:cNvCxnSpPr>
            <a:cxnSpLocks/>
          </p:cNvCxnSpPr>
          <p:nvPr/>
        </p:nvCxnSpPr>
        <p:spPr>
          <a:xfrm>
            <a:off x="-311526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04915955-7500-63AD-7F44-66EDCB5A8843}"/>
              </a:ext>
            </a:extLst>
          </p:cNvPr>
          <p:cNvCxnSpPr>
            <a:cxnSpLocks/>
          </p:cNvCxnSpPr>
          <p:nvPr/>
        </p:nvCxnSpPr>
        <p:spPr>
          <a:xfrm>
            <a:off x="4405669" y="5656316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6E4B9440-4649-660C-BBCE-007813A47CBC}"/>
              </a:ext>
            </a:extLst>
          </p:cNvPr>
          <p:cNvCxnSpPr>
            <a:cxnSpLocks/>
          </p:cNvCxnSpPr>
          <p:nvPr/>
        </p:nvCxnSpPr>
        <p:spPr>
          <a:xfrm flipV="1">
            <a:off x="6764267" y="5638091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C4396AAE-0021-E0F5-8C85-C94A539CCCDB}"/>
              </a:ext>
            </a:extLst>
          </p:cNvPr>
          <p:cNvCxnSpPr>
            <a:cxnSpLocks/>
          </p:cNvCxnSpPr>
          <p:nvPr/>
        </p:nvCxnSpPr>
        <p:spPr>
          <a:xfrm>
            <a:off x="67854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3AADC9EE-EC92-2875-5023-EA3AE8D8C44A}"/>
              </a:ext>
            </a:extLst>
          </p:cNvPr>
          <p:cNvCxnSpPr>
            <a:cxnSpLocks/>
          </p:cNvCxnSpPr>
          <p:nvPr/>
        </p:nvCxnSpPr>
        <p:spPr>
          <a:xfrm flipV="1">
            <a:off x="91440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7928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6C7243-A272-B910-EF51-F68F49463F7B}"/>
              </a:ext>
            </a:extLst>
          </p:cNvPr>
          <p:cNvSpPr/>
          <p:nvPr/>
        </p:nvSpPr>
        <p:spPr>
          <a:xfrm>
            <a:off x="2061001" y="5562600"/>
            <a:ext cx="2379731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E3C4CE-B211-5009-D3A3-BA3261B72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0x10 in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C5D9D-F311-3652-9E3D-87F9A46B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3400"/>
            <a:ext cx="9144000" cy="78422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End of CYCLE 3 of LOAD @ the rising edge</a:t>
            </a:r>
          </a:p>
          <a:p>
            <a:r>
              <a:rPr lang="en-US" dirty="0"/>
              <a:t>CPU latches the value in MDR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F4FCE57-6411-4CF8-45DC-7C29A1479FF9}"/>
              </a:ext>
            </a:extLst>
          </p:cNvPr>
          <p:cNvGrpSpPr/>
          <p:nvPr/>
        </p:nvGrpSpPr>
        <p:grpSpPr>
          <a:xfrm>
            <a:off x="381000" y="1752600"/>
            <a:ext cx="6543524" cy="3200400"/>
            <a:chOff x="1360488" y="852488"/>
            <a:chExt cx="9489406" cy="4120753"/>
          </a:xfrm>
        </p:grpSpPr>
        <p:sp>
          <p:nvSpPr>
            <p:cNvPr id="57" name="Freeform 4">
              <a:extLst>
                <a:ext uri="{FF2B5EF4-FFF2-40B4-BE49-F238E27FC236}">
                  <a16:creationId xmlns:a16="http://schemas.microsoft.com/office/drawing/2014/main" id="{D2A4CB88-67B2-EA80-8F73-D94EE3CB4E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852488"/>
              <a:ext cx="685800" cy="4120753"/>
            </a:xfrm>
            <a:custGeom>
              <a:avLst/>
              <a:gdLst>
                <a:gd name="T0" fmla="*/ 0 w 432"/>
                <a:gd name="T1" fmla="*/ 0 h 3264"/>
                <a:gd name="T2" fmla="*/ 432 w 432"/>
                <a:gd name="T3" fmla="*/ 0 h 3264"/>
                <a:gd name="T4" fmla="*/ 432 w 432"/>
                <a:gd name="T5" fmla="*/ 3264 h 3264"/>
                <a:gd name="T6" fmla="*/ 144 w 432"/>
                <a:gd name="T7" fmla="*/ 3264 h 3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2" h="3264">
                  <a:moveTo>
                    <a:pt x="0" y="0"/>
                  </a:moveTo>
                  <a:lnTo>
                    <a:pt x="432" y="0"/>
                  </a:lnTo>
                  <a:lnTo>
                    <a:pt x="432" y="3264"/>
                  </a:lnTo>
                  <a:lnTo>
                    <a:pt x="144" y="3264"/>
                  </a:ln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571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">
              <a:extLst>
                <a:ext uri="{FF2B5EF4-FFF2-40B4-BE49-F238E27FC236}">
                  <a16:creationId xmlns:a16="http://schemas.microsoft.com/office/drawing/2014/main" id="{5A7626A1-DA46-0456-EB45-48A10A2CA3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2162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6">
              <a:extLst>
                <a:ext uri="{FF2B5EF4-FFF2-40B4-BE49-F238E27FC236}">
                  <a16:creationId xmlns:a16="http://schemas.microsoft.com/office/drawing/2014/main" id="{3CC0CF65-80A8-41DA-B301-47871C4943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20859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 Box 7">
              <a:extLst>
                <a:ext uri="{FF2B5EF4-FFF2-40B4-BE49-F238E27FC236}">
                  <a16:creationId xmlns:a16="http://schemas.microsoft.com/office/drawing/2014/main" id="{7E2FC7F8-DBC9-B16D-E511-646F155FC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79546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1" name="Text Box 8">
              <a:extLst>
                <a:ext uri="{FF2B5EF4-FFF2-40B4-BE49-F238E27FC236}">
                  <a16:creationId xmlns:a16="http://schemas.microsoft.com/office/drawing/2014/main" id="{4B3BF088-C6CB-DF18-1982-075EF01B29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893888"/>
              <a:ext cx="192059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DataOut</a:t>
              </a:r>
              <a:r>
                <a:rPr lang="en-US" altLang="en-US" dirty="0"/>
                <a:t>  </a:t>
              </a:r>
              <a:r>
                <a:rPr lang="en-US" altLang="en-US" b="1" dirty="0"/>
                <a:t>Do</a:t>
              </a:r>
              <a:r>
                <a:rPr lang="en-US" altLang="en-US" dirty="0"/>
                <a:t>7-</a:t>
              </a:r>
              <a:r>
                <a:rPr lang="en-US" altLang="en-US" b="1" dirty="0"/>
                <a:t>Do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62" name="Line 10">
              <a:extLst>
                <a:ext uri="{FF2B5EF4-FFF2-40B4-BE49-F238E27FC236}">
                  <a16:creationId xmlns:a16="http://schemas.microsoft.com/office/drawing/2014/main" id="{E9ADF375-B89F-09D0-794F-1A21F86367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59075" y="2543176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11">
              <a:extLst>
                <a:ext uri="{FF2B5EF4-FFF2-40B4-BE49-F238E27FC236}">
                  <a16:creationId xmlns:a16="http://schemas.microsoft.com/office/drawing/2014/main" id="{22414F05-1CF4-8DDA-B293-1A5EC63CE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231457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64" name="Text Box 12">
              <a:extLst>
                <a:ext uri="{FF2B5EF4-FFF2-40B4-BE49-F238E27FC236}">
                  <a16:creationId xmlns:a16="http://schemas.microsoft.com/office/drawing/2014/main" id="{4FAF8B23-7A92-F336-0B67-313300385D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2314576"/>
              <a:ext cx="172021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DataIn</a:t>
              </a:r>
              <a:r>
                <a:rPr lang="en-US" altLang="en-US" dirty="0"/>
                <a:t>    </a:t>
              </a:r>
              <a:r>
                <a:rPr lang="en-US" altLang="en-US" b="1" dirty="0"/>
                <a:t>Di</a:t>
              </a:r>
              <a:r>
                <a:rPr lang="en-US" altLang="en-US" dirty="0"/>
                <a:t>7-</a:t>
              </a:r>
              <a:r>
                <a:rPr lang="en-US" altLang="en-US" b="1" dirty="0"/>
                <a:t>Di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65" name="Line 13">
              <a:extLst>
                <a:ext uri="{FF2B5EF4-FFF2-40B4-BE49-F238E27FC236}">
                  <a16:creationId xmlns:a16="http://schemas.microsoft.com/office/drawing/2014/main" id="{86AB5B5A-FEB8-7B03-458C-78CF611A9B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36242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Text Box 14">
              <a:extLst>
                <a:ext uri="{FF2B5EF4-FFF2-40B4-BE49-F238E27FC236}">
                  <a16:creationId xmlns:a16="http://schemas.microsoft.com/office/drawing/2014/main" id="{6B0C2BD7-77D0-1227-82FF-AE6AEDD876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395663"/>
              <a:ext cx="1668370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MemRead</a:t>
              </a:r>
              <a:endParaRPr lang="en-US" altLang="en-US" dirty="0"/>
            </a:p>
          </p:txBody>
        </p:sp>
        <p:sp>
          <p:nvSpPr>
            <p:cNvPr id="68" name="Line 16">
              <a:extLst>
                <a:ext uri="{FF2B5EF4-FFF2-40B4-BE49-F238E27FC236}">
                  <a16:creationId xmlns:a16="http://schemas.microsoft.com/office/drawing/2014/main" id="{16C206DB-CB5F-4A05-C481-D363CE48EE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26193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Text Box 17">
              <a:extLst>
                <a:ext uri="{FF2B5EF4-FFF2-40B4-BE49-F238E27FC236}">
                  <a16:creationId xmlns:a16="http://schemas.microsoft.com/office/drawing/2014/main" id="{EE9EC91B-335F-A442-4278-FE179B46AF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750888" y="2539628"/>
              <a:ext cx="1676400" cy="457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b="1" dirty="0"/>
                <a:t>Processor</a:t>
              </a:r>
            </a:p>
          </p:txBody>
        </p:sp>
        <p:sp>
          <p:nvSpPr>
            <p:cNvPr id="70" name="Line 18">
              <a:extLst>
                <a:ext uri="{FF2B5EF4-FFF2-40B4-BE49-F238E27FC236}">
                  <a16:creationId xmlns:a16="http://schemas.microsoft.com/office/drawing/2014/main" id="{8CF443AF-B678-BDE9-13FA-5229F0B7B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1668463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19">
              <a:extLst>
                <a:ext uri="{FF2B5EF4-FFF2-40B4-BE49-F238E27FC236}">
                  <a16:creationId xmlns:a16="http://schemas.microsoft.com/office/drawing/2014/main" id="{C0EE0AE9-19E4-B2F7-058E-F77F5306E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1592263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Text Box 20">
              <a:extLst>
                <a:ext uri="{FF2B5EF4-FFF2-40B4-BE49-F238E27FC236}">
                  <a16:creationId xmlns:a16="http://schemas.microsoft.com/office/drawing/2014/main" id="{D0F744BE-045E-7B97-73A9-8D3979D1E1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925" y="1400176"/>
              <a:ext cx="2353311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Address  </a:t>
              </a:r>
              <a:r>
                <a:rPr lang="en-US" altLang="en-US" b="1" dirty="0"/>
                <a:t>A</a:t>
              </a:r>
              <a:r>
                <a:rPr lang="en-US" altLang="en-US" dirty="0"/>
                <a:t>7-</a:t>
              </a:r>
              <a:r>
                <a:rPr lang="en-US" altLang="en-US" b="1" dirty="0"/>
                <a:t>A</a:t>
              </a:r>
              <a:r>
                <a:rPr lang="en-US" altLang="en-US" dirty="0"/>
                <a:t>0</a:t>
              </a:r>
            </a:p>
          </p:txBody>
        </p:sp>
        <p:sp>
          <p:nvSpPr>
            <p:cNvPr id="73" name="Text Box 21">
              <a:extLst>
                <a:ext uri="{FF2B5EF4-FFF2-40B4-BE49-F238E27FC236}">
                  <a16:creationId xmlns:a16="http://schemas.microsoft.com/office/drawing/2014/main" id="{F1FECB80-3E64-D2F3-0946-AA8D665BC6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450" y="1309688"/>
              <a:ext cx="437504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8</a:t>
              </a:r>
            </a:p>
          </p:txBody>
        </p:sp>
        <p:sp>
          <p:nvSpPr>
            <p:cNvPr id="74" name="Line 22">
              <a:extLst>
                <a:ext uri="{FF2B5EF4-FFF2-40B4-BE49-F238E27FC236}">
                  <a16:creationId xmlns:a16="http://schemas.microsoft.com/office/drawing/2014/main" id="{886C032E-1E04-9E79-79D9-8A9032C17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4067176"/>
              <a:ext cx="152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Text Box 23">
              <a:extLst>
                <a:ext uri="{FF2B5EF4-FFF2-40B4-BE49-F238E27FC236}">
                  <a16:creationId xmlns:a16="http://schemas.microsoft.com/office/drawing/2014/main" id="{0FC1C12E-90CB-94B8-4DED-7003A7A1F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999" y="3838576"/>
              <a:ext cx="1744527" cy="475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err="1"/>
                <a:t>MemWrite</a:t>
              </a:r>
              <a:endParaRPr lang="en-US" altLang="en-US" dirty="0"/>
            </a:p>
          </p:txBody>
        </p:sp>
        <p:sp>
          <p:nvSpPr>
            <p:cNvPr id="83" name="Right Brace 82">
              <a:extLst>
                <a:ext uri="{FF2B5EF4-FFF2-40B4-BE49-F238E27FC236}">
                  <a16:creationId xmlns:a16="http://schemas.microsoft.com/office/drawing/2014/main" id="{1C4C3ED1-21E8-7969-111F-95DE188C52A6}"/>
                </a:ext>
              </a:extLst>
            </p:cNvPr>
            <p:cNvSpPr/>
            <p:nvPr/>
          </p:nvSpPr>
          <p:spPr>
            <a:xfrm>
              <a:off x="5807075" y="3524024"/>
              <a:ext cx="441326" cy="95865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Brace 83">
              <a:extLst>
                <a:ext uri="{FF2B5EF4-FFF2-40B4-BE49-F238E27FC236}">
                  <a16:creationId xmlns:a16="http://schemas.microsoft.com/office/drawing/2014/main" id="{1E75E1BE-DD85-EA18-F374-DC9690AF0857}"/>
                </a:ext>
              </a:extLst>
            </p:cNvPr>
            <p:cNvSpPr/>
            <p:nvPr/>
          </p:nvSpPr>
          <p:spPr>
            <a:xfrm>
              <a:off x="6511076" y="2100263"/>
              <a:ext cx="260350" cy="51911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ight Brace 84">
              <a:extLst>
                <a:ext uri="{FF2B5EF4-FFF2-40B4-BE49-F238E27FC236}">
                  <a16:creationId xmlns:a16="http://schemas.microsoft.com/office/drawing/2014/main" id="{242ECDE8-79D5-692D-64AE-2A1B2007AB8D}"/>
                </a:ext>
              </a:extLst>
            </p:cNvPr>
            <p:cNvSpPr/>
            <p:nvPr/>
          </p:nvSpPr>
          <p:spPr>
            <a:xfrm>
              <a:off x="6196692" y="1493043"/>
              <a:ext cx="136525" cy="18335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2BB586E-7042-5D6D-4CCD-0A55080A9259}"/>
                </a:ext>
              </a:extLst>
            </p:cNvPr>
            <p:cNvSpPr txBox="1"/>
            <p:nvPr/>
          </p:nvSpPr>
          <p:spPr>
            <a:xfrm>
              <a:off x="6793435" y="2280252"/>
              <a:ext cx="4056459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0xAA # value from memory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2FF8868-12AC-4844-5AE1-91027F72CF56}"/>
                </a:ext>
              </a:extLst>
            </p:cNvPr>
            <p:cNvSpPr txBox="1"/>
            <p:nvPr/>
          </p:nvSpPr>
          <p:spPr>
            <a:xfrm>
              <a:off x="6248400" y="3449133"/>
              <a:ext cx="456102" cy="9114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</a:rPr>
                <a:t>1</a:t>
              </a:r>
            </a:p>
            <a:p>
              <a:r>
                <a:rPr lang="en-US" sz="2000" b="1" dirty="0">
                  <a:solidFill>
                    <a:srgbClr val="FF0000"/>
                  </a:solidFill>
                </a:rPr>
                <a:t>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4C2F77A6-8305-D9C0-78BC-3F477263EF3F}"/>
                </a:ext>
              </a:extLst>
            </p:cNvPr>
            <p:cNvSpPr txBox="1"/>
            <p:nvPr/>
          </p:nvSpPr>
          <p:spPr>
            <a:xfrm>
              <a:off x="6775237" y="1346950"/>
              <a:ext cx="930334" cy="475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0x10</a:t>
              </a:r>
            </a:p>
          </p:txBody>
        </p:sp>
      </p:grpSp>
      <p:sp>
        <p:nvSpPr>
          <p:cNvPr id="14" name="Line 22">
            <a:extLst>
              <a:ext uri="{FF2B5EF4-FFF2-40B4-BE49-F238E27FC236}">
                <a16:creationId xmlns:a16="http://schemas.microsoft.com/office/drawing/2014/main" id="{EBC12DBE-7CC4-2CBD-1313-7F3F2671A1E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108" y="4785081"/>
            <a:ext cx="10508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23">
            <a:extLst>
              <a:ext uri="{FF2B5EF4-FFF2-40B4-BE49-F238E27FC236}">
                <a16:creationId xmlns:a16="http://schemas.microsoft.com/office/drawing/2014/main" id="{C7A70DDD-9736-AB1D-EE43-92F9E100F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238" y="4558169"/>
            <a:ext cx="5261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CLK</a:t>
            </a:r>
          </a:p>
        </p:txBody>
      </p: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46E8F22E-4DC5-1AC7-A71F-A0863A6619F3}"/>
              </a:ext>
            </a:extLst>
          </p:cNvPr>
          <p:cNvCxnSpPr>
            <a:cxnSpLocks/>
          </p:cNvCxnSpPr>
          <p:nvPr/>
        </p:nvCxnSpPr>
        <p:spPr>
          <a:xfrm>
            <a:off x="20610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1152F93-19D5-21D8-3294-EF50C8E7EFB0}"/>
              </a:ext>
            </a:extLst>
          </p:cNvPr>
          <p:cNvCxnSpPr>
            <a:cxnSpLocks/>
          </p:cNvCxnSpPr>
          <p:nvPr/>
        </p:nvCxnSpPr>
        <p:spPr>
          <a:xfrm flipV="1">
            <a:off x="44196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1C2AD50-8286-78DA-9AD2-E3F5A1154FA6}"/>
              </a:ext>
            </a:extLst>
          </p:cNvPr>
          <p:cNvCxnSpPr>
            <a:cxnSpLocks/>
          </p:cNvCxnSpPr>
          <p:nvPr/>
        </p:nvCxnSpPr>
        <p:spPr>
          <a:xfrm flipV="1">
            <a:off x="2061002" y="5640239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DA54ECE0-ADAF-BC1E-F7B2-CD640565E7DF}"/>
              </a:ext>
            </a:extLst>
          </p:cNvPr>
          <p:cNvSpPr txBox="1"/>
          <p:nvPr/>
        </p:nvSpPr>
        <p:spPr>
          <a:xfrm rot="20886811">
            <a:off x="4365914" y="5012341"/>
            <a:ext cx="1447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here</a:t>
            </a:r>
          </a:p>
        </p:txBody>
      </p: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AEDB019C-EB4E-9CE6-2438-9C9773A4A900}"/>
              </a:ext>
            </a:extLst>
          </p:cNvPr>
          <p:cNvCxnSpPr>
            <a:cxnSpLocks/>
          </p:cNvCxnSpPr>
          <p:nvPr/>
        </p:nvCxnSpPr>
        <p:spPr>
          <a:xfrm>
            <a:off x="-311526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04915955-7500-63AD-7F44-66EDCB5A8843}"/>
              </a:ext>
            </a:extLst>
          </p:cNvPr>
          <p:cNvCxnSpPr>
            <a:cxnSpLocks/>
          </p:cNvCxnSpPr>
          <p:nvPr/>
        </p:nvCxnSpPr>
        <p:spPr>
          <a:xfrm>
            <a:off x="4405669" y="5656316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6E4B9440-4649-660C-BBCE-007813A47CBC}"/>
              </a:ext>
            </a:extLst>
          </p:cNvPr>
          <p:cNvCxnSpPr>
            <a:cxnSpLocks/>
          </p:cNvCxnSpPr>
          <p:nvPr/>
        </p:nvCxnSpPr>
        <p:spPr>
          <a:xfrm flipV="1">
            <a:off x="6764267" y="5638091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C4396AAE-0021-E0F5-8C85-C94A539CCCDB}"/>
              </a:ext>
            </a:extLst>
          </p:cNvPr>
          <p:cNvCxnSpPr>
            <a:cxnSpLocks/>
          </p:cNvCxnSpPr>
          <p:nvPr/>
        </p:nvCxnSpPr>
        <p:spPr>
          <a:xfrm>
            <a:off x="6785402" y="5652389"/>
            <a:ext cx="2358598" cy="75592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3AADC9EE-EC92-2875-5023-EA3AE8D8C44A}"/>
              </a:ext>
            </a:extLst>
          </p:cNvPr>
          <p:cNvCxnSpPr>
            <a:cxnSpLocks/>
          </p:cNvCxnSpPr>
          <p:nvPr/>
        </p:nvCxnSpPr>
        <p:spPr>
          <a:xfrm flipV="1">
            <a:off x="9144000" y="5634164"/>
            <a:ext cx="0" cy="774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680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2441</Words>
  <Application>Microsoft Office PowerPoint</Application>
  <PresentationFormat>On-screen Show (4:3)</PresentationFormat>
  <Paragraphs>1043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Aptos</vt:lpstr>
      <vt:lpstr>Arial</vt:lpstr>
      <vt:lpstr>Calibri</vt:lpstr>
      <vt:lpstr>Courier New</vt:lpstr>
      <vt:lpstr>Wingdings</vt:lpstr>
      <vt:lpstr>Office Theme</vt:lpstr>
      <vt:lpstr>The Memory Bus</vt:lpstr>
      <vt:lpstr>“Memory” Operations</vt:lpstr>
      <vt:lpstr>How to Read from Memory</vt:lpstr>
      <vt:lpstr>Our Memory Interface Thus Far</vt:lpstr>
      <vt:lpstr>Our Processor’s Memory Interface</vt:lpstr>
      <vt:lpstr>LOAD 0x10 in Time</vt:lpstr>
      <vt:lpstr>LOAD 0x10 in Time</vt:lpstr>
      <vt:lpstr>LOAD 0x10 in Time</vt:lpstr>
      <vt:lpstr>LOAD 0x10 in Time</vt:lpstr>
      <vt:lpstr>What if Memory is slower?</vt:lpstr>
      <vt:lpstr>What if Memory is slower?</vt:lpstr>
      <vt:lpstr>What if Memory is slower?</vt:lpstr>
      <vt:lpstr>How to accommodate the ACK?</vt:lpstr>
      <vt:lpstr>PowerPoint Presentation</vt:lpstr>
      <vt:lpstr>Let’s Interface with a  memory device</vt:lpstr>
      <vt:lpstr>An Example Memory Device (chip)</vt:lpstr>
      <vt:lpstr>How To Read: Step #1: CPU “says”</vt:lpstr>
      <vt:lpstr>For our simple system let’s assume the memory had only 256 bytes 256 rows x 8 bits per row  Address pins are: A7-A0</vt:lpstr>
      <vt:lpstr>How To Read: Step #1: CPU “says”</vt:lpstr>
      <vt:lpstr>The Two Sides</vt:lpstr>
      <vt:lpstr>Control Signals</vt:lpstr>
      <vt:lpstr>Control Signals &amp; Address</vt:lpstr>
      <vt:lpstr>ACK: Memory responds within the clock cycle</vt:lpstr>
      <vt:lpstr>Multiplexing the Data Connections</vt:lpstr>
      <vt:lpstr>Reading Data</vt:lpstr>
      <vt:lpstr>Writing Data</vt:lpstr>
      <vt:lpstr>Let’s Execute a Program</vt:lpstr>
      <vt:lpstr>Load 0x2  fetch I1 / Cycle Starts</vt:lpstr>
      <vt:lpstr>Load 0x2  fetch I1 / Cycle ends</vt:lpstr>
      <vt:lpstr>Store 0x10, 0x1 Cycle Starts</vt:lpstr>
      <vt:lpstr>Store 0x10, 0x1 Cycle Ends</vt:lpstr>
      <vt:lpstr>Making Room for Devices</vt:lpstr>
      <vt:lpstr>Map to Addresses 0x00 to 0x7F</vt:lpstr>
      <vt:lpstr>Let’s Introduce a write-only register at 0x80</vt:lpstr>
      <vt:lpstr>Map Address 0x80</vt:lpstr>
      <vt:lpstr>Write Enable &amp; Data In</vt:lpstr>
      <vt:lpstr>Ack</vt:lpstr>
      <vt:lpstr>Ack – MUX based</vt:lpstr>
      <vt:lpstr>Let’s make it read/write  register at 0x80</vt:lpstr>
      <vt:lpstr>Read/Write Register @ 0x80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dodo</dc:creator>
  <cp:lastModifiedBy>Andreas Moshovos</cp:lastModifiedBy>
  <cp:revision>74</cp:revision>
  <dcterms:created xsi:type="dcterms:W3CDTF">2006-08-16T00:00:00Z</dcterms:created>
  <dcterms:modified xsi:type="dcterms:W3CDTF">2024-03-24T17:04:34Z</dcterms:modified>
</cp:coreProperties>
</file>