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5" r:id="rId5"/>
    <p:sldId id="266" r:id="rId6"/>
    <p:sldId id="267" r:id="rId7"/>
    <p:sldId id="256" r:id="rId8"/>
    <p:sldId id="268" r:id="rId9"/>
    <p:sldId id="269" r:id="rId10"/>
    <p:sldId id="259" r:id="rId11"/>
    <p:sldId id="260" r:id="rId12"/>
    <p:sldId id="261" r:id="rId13"/>
    <p:sldId id="262" r:id="rId14"/>
    <p:sldId id="270" r:id="rId15"/>
    <p:sldId id="271" r:id="rId16"/>
    <p:sldId id="273" r:id="rId17"/>
    <p:sldId id="272" r:id="rId18"/>
    <p:sldId id="275" r:id="rId19"/>
    <p:sldId id="276" r:id="rId20"/>
    <p:sldId id="277" r:id="rId21"/>
    <p:sldId id="278" r:id="rId22"/>
    <p:sldId id="280" r:id="rId23"/>
    <p:sldId id="281" r:id="rId24"/>
    <p:sldId id="282" r:id="rId25"/>
    <p:sldId id="283" r:id="rId26"/>
    <p:sldId id="284" r:id="rId27"/>
    <p:sldId id="285" r:id="rId28"/>
    <p:sldId id="288" r:id="rId29"/>
    <p:sldId id="286" r:id="rId30"/>
    <p:sldId id="287" r:id="rId31"/>
    <p:sldId id="274" r:id="rId32"/>
    <p:sldId id="289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595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067800" cy="457200"/>
          </a:xfrm>
          <a:solidFill>
            <a:srgbClr val="002060"/>
          </a:solidFill>
        </p:spPr>
        <p:txBody>
          <a:bodyPr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886200"/>
            <a:ext cx="9144000" cy="2971800"/>
          </a:xfrm>
        </p:spPr>
        <p:txBody>
          <a:bodyPr/>
          <a:lstStyle/>
          <a:p>
            <a:r>
              <a:rPr lang="en-US" dirty="0" smtClean="0"/>
              <a:t>LOAD.DATATYPE </a:t>
            </a:r>
            <a:r>
              <a:rPr lang="en-US" b="1" dirty="0" smtClean="0">
                <a:solidFill>
                  <a:srgbClr val="C00000"/>
                </a:solidFill>
              </a:rPr>
              <a:t>ADDRESS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VALUE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STORE.DATATYPE </a:t>
            </a:r>
            <a:r>
              <a:rPr lang="en-US" b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ADDRESS</a:t>
            </a:r>
            <a:r>
              <a:rPr lang="en-US" dirty="0" smtClean="0">
                <a:sym typeface="Wingdings" panose="05000000000000000000" pitchFamily="2" charset="2"/>
              </a:rPr>
              <a:t>, </a:t>
            </a: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VALUE</a:t>
            </a:r>
            <a:endParaRPr lang="en-US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8200" y="762000"/>
            <a:ext cx="1828800" cy="1371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</a:rPr>
              <a:t>CPU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29000" y="762000"/>
            <a:ext cx="1828800" cy="1371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</a:rPr>
              <a:t>MEMORY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943600" y="762000"/>
            <a:ext cx="1828800" cy="1371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</a:rPr>
              <a:t>DEVICE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752600" y="2895600"/>
            <a:ext cx="51054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4" idx="2"/>
          </p:cNvCxnSpPr>
          <p:nvPr/>
        </p:nvCxnSpPr>
        <p:spPr>
          <a:xfrm>
            <a:off x="1752600" y="2133600"/>
            <a:ext cx="0" cy="762000"/>
          </a:xfrm>
          <a:prstGeom prst="straightConnector1">
            <a:avLst/>
          </a:prstGeom>
          <a:ln w="38100"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343400" y="2133600"/>
            <a:ext cx="0" cy="762000"/>
          </a:xfrm>
          <a:prstGeom prst="straightConnector1">
            <a:avLst/>
          </a:prstGeom>
          <a:ln w="38100"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6858000" y="2133600"/>
            <a:ext cx="0" cy="762000"/>
          </a:xfrm>
          <a:prstGeom prst="straightConnector1">
            <a:avLst/>
          </a:prstGeom>
          <a:ln w="38100"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352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READ #1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4"/>
          <p:cNvSpPr>
            <a:spLocks/>
          </p:cNvSpPr>
          <p:nvPr/>
        </p:nvSpPr>
        <p:spPr bwMode="auto">
          <a:xfrm>
            <a:off x="1447800" y="852488"/>
            <a:ext cx="685800" cy="5181600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2133600" y="21621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 flipH="1">
            <a:off x="2743200" y="2085976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819400" y="1795463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3717925" y="1893888"/>
            <a:ext cx="2228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DataOut  </a:t>
            </a:r>
            <a:r>
              <a:rPr lang="en-US" altLang="en-US" b="1"/>
              <a:t>Do</a:t>
            </a:r>
            <a:r>
              <a:rPr lang="en-US" altLang="en-US"/>
              <a:t>31-</a:t>
            </a:r>
            <a:r>
              <a:rPr lang="en-US" altLang="en-US" b="1"/>
              <a:t>Do</a:t>
            </a:r>
            <a:r>
              <a:rPr lang="en-US" altLang="en-US"/>
              <a:t>0</a:t>
            </a: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H="1">
            <a:off x="2759075" y="2543176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2838450" y="2314576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3810000" y="2314576"/>
            <a:ext cx="2025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DataIn    </a:t>
            </a:r>
            <a:r>
              <a:rPr lang="en-US" altLang="en-US" b="1"/>
              <a:t>Di</a:t>
            </a:r>
            <a:r>
              <a:rPr lang="en-US" altLang="en-US"/>
              <a:t>31-</a:t>
            </a:r>
            <a:r>
              <a:rPr lang="en-US" altLang="en-US" b="1"/>
              <a:t>Di</a:t>
            </a:r>
            <a:r>
              <a:rPr lang="en-US" altLang="en-US"/>
              <a:t>0</a:t>
            </a: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2133600" y="3624263"/>
            <a:ext cx="152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3810000" y="3395663"/>
            <a:ext cx="62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R/W</a:t>
            </a:r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4114800" y="3471863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H="1">
            <a:off x="2133600" y="26193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 rot="16200000">
            <a:off x="715963" y="2974976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/>
              <a:t>Processor</a:t>
            </a:r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2133600" y="1668463"/>
            <a:ext cx="152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 flipH="1">
            <a:off x="2743200" y="1592263"/>
            <a:ext cx="152400" cy="152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3717925" y="1400176"/>
            <a:ext cx="1936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Address  </a:t>
            </a:r>
            <a:r>
              <a:rPr lang="en-US" altLang="en-US" b="1"/>
              <a:t>A</a:t>
            </a:r>
            <a:r>
              <a:rPr lang="en-US" altLang="en-US"/>
              <a:t>31-</a:t>
            </a:r>
            <a:r>
              <a:rPr lang="en-US" altLang="en-US" b="1"/>
              <a:t>A</a:t>
            </a:r>
            <a:r>
              <a:rPr lang="en-US" altLang="en-US"/>
              <a:t>2</a:t>
            </a: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2838450" y="1309688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30</a:t>
            </a:r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3810000" y="3838576"/>
            <a:ext cx="527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ME</a:t>
            </a: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3810000" y="2909888"/>
            <a:ext cx="1352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ByteEnable</a:t>
            </a: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2822575" y="2833688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4</a:t>
            </a:r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H="1">
            <a:off x="2133600" y="4510088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3810000" y="4295776"/>
            <a:ext cx="654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ACK</a:t>
            </a:r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 flipH="1">
            <a:off x="2133600" y="5029201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3810000" y="4814888"/>
            <a:ext cx="2051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IRQ   </a:t>
            </a:r>
            <a:r>
              <a:rPr lang="en-US" altLang="en-US" b="1"/>
              <a:t>IRQ</a:t>
            </a:r>
            <a:r>
              <a:rPr lang="en-US" altLang="en-US"/>
              <a:t>31-</a:t>
            </a:r>
            <a:r>
              <a:rPr lang="en-US" altLang="en-US" b="1"/>
              <a:t>IRQ</a:t>
            </a:r>
            <a:r>
              <a:rPr lang="en-US" altLang="en-US"/>
              <a:t>0</a:t>
            </a:r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 flipH="1">
            <a:off x="2663825" y="4967288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2743200" y="4738688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36" name="Text Box 35"/>
          <p:cNvSpPr txBox="1">
            <a:spLocks noChangeArrowheads="1"/>
          </p:cNvSpPr>
          <p:nvPr/>
        </p:nvSpPr>
        <p:spPr bwMode="auto">
          <a:xfrm rot="16200000">
            <a:off x="6240464" y="3236261"/>
            <a:ext cx="3673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/>
              <a:t>To Memory and Devices</a:t>
            </a:r>
          </a:p>
        </p:txBody>
      </p:sp>
      <p:sp>
        <p:nvSpPr>
          <p:cNvPr id="37" name="Right Brace 36"/>
          <p:cNvSpPr/>
          <p:nvPr/>
        </p:nvSpPr>
        <p:spPr>
          <a:xfrm>
            <a:off x="5807075" y="3062288"/>
            <a:ext cx="441325" cy="204311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ight Brace 37"/>
          <p:cNvSpPr/>
          <p:nvPr/>
        </p:nvSpPr>
        <p:spPr>
          <a:xfrm>
            <a:off x="5835650" y="1978819"/>
            <a:ext cx="260350" cy="51911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ight Brace 38"/>
          <p:cNvSpPr/>
          <p:nvPr/>
        </p:nvSpPr>
        <p:spPr>
          <a:xfrm>
            <a:off x="5807075" y="1493044"/>
            <a:ext cx="136525" cy="18335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6248400" y="2053709"/>
            <a:ext cx="681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DATA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248400" y="3899178"/>
            <a:ext cx="1176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CONTROL`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248400" y="1372531"/>
            <a:ext cx="1073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ADDRESS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3" name="Line 13"/>
          <p:cNvSpPr>
            <a:spLocks noChangeShapeType="1"/>
          </p:cNvSpPr>
          <p:nvPr/>
        </p:nvSpPr>
        <p:spPr bwMode="auto">
          <a:xfrm>
            <a:off x="2133600" y="4038600"/>
            <a:ext cx="152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Line 18"/>
          <p:cNvSpPr>
            <a:spLocks noChangeShapeType="1"/>
          </p:cNvSpPr>
          <p:nvPr/>
        </p:nvSpPr>
        <p:spPr bwMode="auto">
          <a:xfrm>
            <a:off x="2133600" y="3124200"/>
            <a:ext cx="152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Line 19"/>
          <p:cNvSpPr>
            <a:spLocks noChangeShapeType="1"/>
          </p:cNvSpPr>
          <p:nvPr/>
        </p:nvSpPr>
        <p:spPr bwMode="auto">
          <a:xfrm flipH="1">
            <a:off x="2743200" y="3048000"/>
            <a:ext cx="152400" cy="152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442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READ #2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ln w="38100">
            <a:solidFill>
              <a:schemeClr val="accent5">
                <a:lumMod val="75000"/>
              </a:schemeClr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7" name="Freeform 4"/>
          <p:cNvSpPr>
            <a:spLocks/>
          </p:cNvSpPr>
          <p:nvPr/>
        </p:nvSpPr>
        <p:spPr bwMode="auto">
          <a:xfrm>
            <a:off x="1447800" y="852488"/>
            <a:ext cx="685800" cy="5181600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2133600" y="21621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 flipH="1">
            <a:off x="2743200" y="2085976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819400" y="1795463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3717925" y="1893888"/>
            <a:ext cx="2228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DataOut  </a:t>
            </a:r>
            <a:r>
              <a:rPr lang="en-US" altLang="en-US" b="1"/>
              <a:t>Do</a:t>
            </a:r>
            <a:r>
              <a:rPr lang="en-US" altLang="en-US"/>
              <a:t>31-</a:t>
            </a:r>
            <a:r>
              <a:rPr lang="en-US" altLang="en-US" b="1"/>
              <a:t>Do</a:t>
            </a:r>
            <a:r>
              <a:rPr lang="en-US" altLang="en-US"/>
              <a:t>0</a:t>
            </a: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H="1">
            <a:off x="2759075" y="2543176"/>
            <a:ext cx="152400" cy="152400"/>
          </a:xfrm>
          <a:prstGeom prst="line">
            <a:avLst/>
          </a:prstGeom>
          <a:noFill/>
          <a:ln w="38100">
            <a:solidFill>
              <a:schemeClr val="accent5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2838450" y="2314576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3810000" y="2314576"/>
            <a:ext cx="2025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DataIn    </a:t>
            </a:r>
            <a:r>
              <a:rPr lang="en-US" altLang="en-US" b="1"/>
              <a:t>Di</a:t>
            </a:r>
            <a:r>
              <a:rPr lang="en-US" altLang="en-US"/>
              <a:t>31-</a:t>
            </a:r>
            <a:r>
              <a:rPr lang="en-US" altLang="en-US" b="1"/>
              <a:t>Di</a:t>
            </a:r>
            <a:r>
              <a:rPr lang="en-US" altLang="en-US"/>
              <a:t>0</a:t>
            </a: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2133600" y="3624263"/>
            <a:ext cx="152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3810000" y="3395663"/>
            <a:ext cx="62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R/W</a:t>
            </a:r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4114800" y="3471863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H="1">
            <a:off x="2133600" y="2619376"/>
            <a:ext cx="1524000" cy="0"/>
          </a:xfrm>
          <a:prstGeom prst="line">
            <a:avLst/>
          </a:prstGeom>
          <a:noFill/>
          <a:ln w="38100">
            <a:solidFill>
              <a:schemeClr val="accent5">
                <a:lumMod val="75000"/>
              </a:schemeClr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 rot="16200000">
            <a:off x="715963" y="2974976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/>
              <a:t>Processor</a:t>
            </a:r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2133600" y="1668463"/>
            <a:ext cx="152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 flipH="1">
            <a:off x="2743200" y="1592263"/>
            <a:ext cx="152400" cy="152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3717925" y="1400176"/>
            <a:ext cx="1936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Address  </a:t>
            </a:r>
            <a:r>
              <a:rPr lang="en-US" altLang="en-US" b="1"/>
              <a:t>A</a:t>
            </a:r>
            <a:r>
              <a:rPr lang="en-US" altLang="en-US"/>
              <a:t>31-</a:t>
            </a:r>
            <a:r>
              <a:rPr lang="en-US" altLang="en-US" b="1"/>
              <a:t>A</a:t>
            </a:r>
            <a:r>
              <a:rPr lang="en-US" altLang="en-US"/>
              <a:t>2</a:t>
            </a: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2838450" y="1309688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30</a:t>
            </a:r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3810000" y="3838576"/>
            <a:ext cx="527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ME</a:t>
            </a: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3810000" y="2909888"/>
            <a:ext cx="1352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ByteEnable</a:t>
            </a: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2822575" y="2833688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4</a:t>
            </a:r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H="1">
            <a:off x="2133600" y="4510088"/>
            <a:ext cx="1524000" cy="0"/>
          </a:xfrm>
          <a:prstGeom prst="line">
            <a:avLst/>
          </a:prstGeom>
          <a:noFill/>
          <a:ln w="38100">
            <a:solidFill>
              <a:schemeClr val="accent5">
                <a:lumMod val="75000"/>
              </a:schemeClr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3810000" y="4295776"/>
            <a:ext cx="654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ACK</a:t>
            </a:r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 flipH="1">
            <a:off x="2133600" y="5029201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3810000" y="4814888"/>
            <a:ext cx="2051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IRQ   </a:t>
            </a:r>
            <a:r>
              <a:rPr lang="en-US" altLang="en-US" b="1"/>
              <a:t>IRQ</a:t>
            </a:r>
            <a:r>
              <a:rPr lang="en-US" altLang="en-US"/>
              <a:t>31-</a:t>
            </a:r>
            <a:r>
              <a:rPr lang="en-US" altLang="en-US" b="1"/>
              <a:t>IRQ</a:t>
            </a:r>
            <a:r>
              <a:rPr lang="en-US" altLang="en-US"/>
              <a:t>0</a:t>
            </a:r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 flipH="1">
            <a:off x="2663825" y="4967288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2743200" y="4738688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36" name="Text Box 35"/>
          <p:cNvSpPr txBox="1">
            <a:spLocks noChangeArrowheads="1"/>
          </p:cNvSpPr>
          <p:nvPr/>
        </p:nvSpPr>
        <p:spPr bwMode="auto">
          <a:xfrm rot="16200000">
            <a:off x="6240464" y="3236261"/>
            <a:ext cx="3673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/>
              <a:t>To Memory and Devices</a:t>
            </a:r>
          </a:p>
        </p:txBody>
      </p:sp>
      <p:sp>
        <p:nvSpPr>
          <p:cNvPr id="37" name="Right Brace 36"/>
          <p:cNvSpPr/>
          <p:nvPr/>
        </p:nvSpPr>
        <p:spPr>
          <a:xfrm>
            <a:off x="5807075" y="3062288"/>
            <a:ext cx="441325" cy="204311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ight Brace 37"/>
          <p:cNvSpPr/>
          <p:nvPr/>
        </p:nvSpPr>
        <p:spPr>
          <a:xfrm>
            <a:off x="5835650" y="1978819"/>
            <a:ext cx="260350" cy="51911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ight Brace 38"/>
          <p:cNvSpPr/>
          <p:nvPr/>
        </p:nvSpPr>
        <p:spPr>
          <a:xfrm>
            <a:off x="5807075" y="1493044"/>
            <a:ext cx="136525" cy="18335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6248400" y="2053709"/>
            <a:ext cx="681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DATA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248400" y="3899178"/>
            <a:ext cx="1176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CONTROL`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248400" y="1372531"/>
            <a:ext cx="1073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ADDRESS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3" name="Line 13"/>
          <p:cNvSpPr>
            <a:spLocks noChangeShapeType="1"/>
          </p:cNvSpPr>
          <p:nvPr/>
        </p:nvSpPr>
        <p:spPr bwMode="auto">
          <a:xfrm>
            <a:off x="2133600" y="4038600"/>
            <a:ext cx="152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Line 18"/>
          <p:cNvSpPr>
            <a:spLocks noChangeShapeType="1"/>
          </p:cNvSpPr>
          <p:nvPr/>
        </p:nvSpPr>
        <p:spPr bwMode="auto">
          <a:xfrm>
            <a:off x="2133600" y="3124200"/>
            <a:ext cx="152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Line 19"/>
          <p:cNvSpPr>
            <a:spLocks noChangeShapeType="1"/>
          </p:cNvSpPr>
          <p:nvPr/>
        </p:nvSpPr>
        <p:spPr bwMode="auto">
          <a:xfrm flipH="1">
            <a:off x="2743200" y="3048000"/>
            <a:ext cx="152400" cy="152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WRITE #1</a:t>
            </a:r>
            <a:endParaRPr lang="en-US" dirty="0"/>
          </a:p>
        </p:txBody>
      </p:sp>
      <p:sp>
        <p:nvSpPr>
          <p:cNvPr id="7" name="Freeform 4"/>
          <p:cNvSpPr>
            <a:spLocks/>
          </p:cNvSpPr>
          <p:nvPr/>
        </p:nvSpPr>
        <p:spPr bwMode="auto">
          <a:xfrm>
            <a:off x="1447800" y="852488"/>
            <a:ext cx="685800" cy="5181600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2133600" y="2162176"/>
            <a:ext cx="152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 flipH="1">
            <a:off x="2743200" y="2085976"/>
            <a:ext cx="152400" cy="152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819400" y="1795463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3717925" y="1893888"/>
            <a:ext cx="2228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DataOut  </a:t>
            </a:r>
            <a:r>
              <a:rPr lang="en-US" altLang="en-US" b="1"/>
              <a:t>Do</a:t>
            </a:r>
            <a:r>
              <a:rPr lang="en-US" altLang="en-US"/>
              <a:t>31-</a:t>
            </a:r>
            <a:r>
              <a:rPr lang="en-US" altLang="en-US" b="1"/>
              <a:t>Do</a:t>
            </a:r>
            <a:r>
              <a:rPr lang="en-US" altLang="en-US"/>
              <a:t>0</a:t>
            </a: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H="1">
            <a:off x="2759075" y="2543176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2838450" y="2314576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3810000" y="2314576"/>
            <a:ext cx="2025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DataIn    </a:t>
            </a:r>
            <a:r>
              <a:rPr lang="en-US" altLang="en-US" b="1"/>
              <a:t>Di</a:t>
            </a:r>
            <a:r>
              <a:rPr lang="en-US" altLang="en-US"/>
              <a:t>31-</a:t>
            </a:r>
            <a:r>
              <a:rPr lang="en-US" altLang="en-US" b="1"/>
              <a:t>Di</a:t>
            </a:r>
            <a:r>
              <a:rPr lang="en-US" altLang="en-US"/>
              <a:t>0</a:t>
            </a: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2133600" y="3624263"/>
            <a:ext cx="152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3810000" y="3395663"/>
            <a:ext cx="62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R/W</a:t>
            </a:r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4114800" y="3471863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H="1">
            <a:off x="2133600" y="26193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 rot="16200000">
            <a:off x="715963" y="2974976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/>
              <a:t>Processor</a:t>
            </a:r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2133600" y="1668463"/>
            <a:ext cx="152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 flipH="1">
            <a:off x="2743200" y="1592263"/>
            <a:ext cx="152400" cy="152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3717925" y="1400176"/>
            <a:ext cx="1936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Address  </a:t>
            </a:r>
            <a:r>
              <a:rPr lang="en-US" altLang="en-US" b="1"/>
              <a:t>A</a:t>
            </a:r>
            <a:r>
              <a:rPr lang="en-US" altLang="en-US"/>
              <a:t>31-</a:t>
            </a:r>
            <a:r>
              <a:rPr lang="en-US" altLang="en-US" b="1"/>
              <a:t>A</a:t>
            </a:r>
            <a:r>
              <a:rPr lang="en-US" altLang="en-US"/>
              <a:t>2</a:t>
            </a: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2838450" y="1309688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30</a:t>
            </a:r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3810000" y="3838576"/>
            <a:ext cx="527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ME</a:t>
            </a: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3810000" y="2909888"/>
            <a:ext cx="1352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ByteEnable</a:t>
            </a: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2822575" y="2833688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4</a:t>
            </a:r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H="1">
            <a:off x="2133600" y="4510088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3810000" y="4295776"/>
            <a:ext cx="654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ACK</a:t>
            </a:r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 flipH="1">
            <a:off x="2133600" y="5029201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3810000" y="4814888"/>
            <a:ext cx="2051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IRQ   </a:t>
            </a:r>
            <a:r>
              <a:rPr lang="en-US" altLang="en-US" b="1"/>
              <a:t>IRQ</a:t>
            </a:r>
            <a:r>
              <a:rPr lang="en-US" altLang="en-US"/>
              <a:t>31-</a:t>
            </a:r>
            <a:r>
              <a:rPr lang="en-US" altLang="en-US" b="1"/>
              <a:t>IRQ</a:t>
            </a:r>
            <a:r>
              <a:rPr lang="en-US" altLang="en-US"/>
              <a:t>0</a:t>
            </a:r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 flipH="1">
            <a:off x="2663825" y="4967288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2743200" y="4738688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36" name="Text Box 35"/>
          <p:cNvSpPr txBox="1">
            <a:spLocks noChangeArrowheads="1"/>
          </p:cNvSpPr>
          <p:nvPr/>
        </p:nvSpPr>
        <p:spPr bwMode="auto">
          <a:xfrm rot="16200000">
            <a:off x="6240464" y="3236261"/>
            <a:ext cx="3673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/>
              <a:t>To Memory and Devices</a:t>
            </a:r>
          </a:p>
        </p:txBody>
      </p:sp>
      <p:sp>
        <p:nvSpPr>
          <p:cNvPr id="37" name="Right Brace 36"/>
          <p:cNvSpPr/>
          <p:nvPr/>
        </p:nvSpPr>
        <p:spPr>
          <a:xfrm>
            <a:off x="5807075" y="3062288"/>
            <a:ext cx="441325" cy="204311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ight Brace 37"/>
          <p:cNvSpPr/>
          <p:nvPr/>
        </p:nvSpPr>
        <p:spPr>
          <a:xfrm>
            <a:off x="5835650" y="1978819"/>
            <a:ext cx="260350" cy="51911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ight Brace 38"/>
          <p:cNvSpPr/>
          <p:nvPr/>
        </p:nvSpPr>
        <p:spPr>
          <a:xfrm>
            <a:off x="5807075" y="1493044"/>
            <a:ext cx="136525" cy="18335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6248400" y="2053709"/>
            <a:ext cx="681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DATA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248400" y="3899178"/>
            <a:ext cx="1176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CONTROL`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248400" y="1372531"/>
            <a:ext cx="1073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ADDRESS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3" name="Line 13"/>
          <p:cNvSpPr>
            <a:spLocks noChangeShapeType="1"/>
          </p:cNvSpPr>
          <p:nvPr/>
        </p:nvSpPr>
        <p:spPr bwMode="auto">
          <a:xfrm>
            <a:off x="2133600" y="4038600"/>
            <a:ext cx="152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Line 18"/>
          <p:cNvSpPr>
            <a:spLocks noChangeShapeType="1"/>
          </p:cNvSpPr>
          <p:nvPr/>
        </p:nvSpPr>
        <p:spPr bwMode="auto">
          <a:xfrm>
            <a:off x="2133600" y="3124200"/>
            <a:ext cx="152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Line 19"/>
          <p:cNvSpPr>
            <a:spLocks noChangeShapeType="1"/>
          </p:cNvSpPr>
          <p:nvPr/>
        </p:nvSpPr>
        <p:spPr bwMode="auto">
          <a:xfrm flipH="1">
            <a:off x="2743200" y="3048000"/>
            <a:ext cx="152400" cy="152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8690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WRITE #2</a:t>
            </a:r>
            <a:endParaRPr lang="en-US" dirty="0"/>
          </a:p>
        </p:txBody>
      </p:sp>
      <p:sp>
        <p:nvSpPr>
          <p:cNvPr id="7" name="Freeform 4"/>
          <p:cNvSpPr>
            <a:spLocks/>
          </p:cNvSpPr>
          <p:nvPr/>
        </p:nvSpPr>
        <p:spPr bwMode="auto">
          <a:xfrm>
            <a:off x="1447800" y="852488"/>
            <a:ext cx="685800" cy="5181600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2133600" y="2162176"/>
            <a:ext cx="152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 flipH="1">
            <a:off x="2743200" y="2085976"/>
            <a:ext cx="152400" cy="152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819400" y="1795463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3717925" y="1893888"/>
            <a:ext cx="2228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DataOut  </a:t>
            </a:r>
            <a:r>
              <a:rPr lang="en-US" altLang="en-US" b="1"/>
              <a:t>Do</a:t>
            </a:r>
            <a:r>
              <a:rPr lang="en-US" altLang="en-US"/>
              <a:t>31-</a:t>
            </a:r>
            <a:r>
              <a:rPr lang="en-US" altLang="en-US" b="1"/>
              <a:t>Do</a:t>
            </a:r>
            <a:r>
              <a:rPr lang="en-US" altLang="en-US"/>
              <a:t>0</a:t>
            </a: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H="1">
            <a:off x="2759075" y="2543176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2838450" y="2314576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3810000" y="2314576"/>
            <a:ext cx="2025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DataIn    </a:t>
            </a:r>
            <a:r>
              <a:rPr lang="en-US" altLang="en-US" b="1"/>
              <a:t>Di</a:t>
            </a:r>
            <a:r>
              <a:rPr lang="en-US" altLang="en-US"/>
              <a:t>31-</a:t>
            </a:r>
            <a:r>
              <a:rPr lang="en-US" altLang="en-US" b="1"/>
              <a:t>Di</a:t>
            </a:r>
            <a:r>
              <a:rPr lang="en-US" altLang="en-US"/>
              <a:t>0</a:t>
            </a: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2133600" y="3624263"/>
            <a:ext cx="152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3810000" y="3395663"/>
            <a:ext cx="62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R/W</a:t>
            </a:r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4114800" y="3471863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H="1">
            <a:off x="2133600" y="26193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 rot="16200000">
            <a:off x="715963" y="2974976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/>
              <a:t>Processor</a:t>
            </a:r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2133600" y="1668463"/>
            <a:ext cx="152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 flipH="1">
            <a:off x="2743200" y="1592263"/>
            <a:ext cx="152400" cy="152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3717925" y="1400176"/>
            <a:ext cx="1936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Address  </a:t>
            </a:r>
            <a:r>
              <a:rPr lang="en-US" altLang="en-US" b="1"/>
              <a:t>A</a:t>
            </a:r>
            <a:r>
              <a:rPr lang="en-US" altLang="en-US"/>
              <a:t>31-</a:t>
            </a:r>
            <a:r>
              <a:rPr lang="en-US" altLang="en-US" b="1"/>
              <a:t>A</a:t>
            </a:r>
            <a:r>
              <a:rPr lang="en-US" altLang="en-US"/>
              <a:t>2</a:t>
            </a: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2838450" y="1309688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30</a:t>
            </a:r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3810000" y="3838576"/>
            <a:ext cx="527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ME</a:t>
            </a: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3810000" y="2909888"/>
            <a:ext cx="1352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ByteEnable</a:t>
            </a: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2822575" y="2833688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4</a:t>
            </a:r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H="1">
            <a:off x="2133600" y="4510088"/>
            <a:ext cx="1524000" cy="0"/>
          </a:xfrm>
          <a:prstGeom prst="line">
            <a:avLst/>
          </a:prstGeom>
          <a:noFill/>
          <a:ln w="38100">
            <a:solidFill>
              <a:schemeClr val="accent4">
                <a:lumMod val="75000"/>
              </a:schemeClr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3810000" y="4295776"/>
            <a:ext cx="654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ACK</a:t>
            </a:r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 flipH="1">
            <a:off x="2133600" y="5029201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3810000" y="4814888"/>
            <a:ext cx="2051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IRQ   </a:t>
            </a:r>
            <a:r>
              <a:rPr lang="en-US" altLang="en-US" b="1"/>
              <a:t>IRQ</a:t>
            </a:r>
            <a:r>
              <a:rPr lang="en-US" altLang="en-US"/>
              <a:t>31-</a:t>
            </a:r>
            <a:r>
              <a:rPr lang="en-US" altLang="en-US" b="1"/>
              <a:t>IRQ</a:t>
            </a:r>
            <a:r>
              <a:rPr lang="en-US" altLang="en-US"/>
              <a:t>0</a:t>
            </a:r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 flipH="1">
            <a:off x="2663825" y="4967288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2743200" y="4738688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36" name="Text Box 35"/>
          <p:cNvSpPr txBox="1">
            <a:spLocks noChangeArrowheads="1"/>
          </p:cNvSpPr>
          <p:nvPr/>
        </p:nvSpPr>
        <p:spPr bwMode="auto">
          <a:xfrm rot="16200000">
            <a:off x="6240464" y="3236261"/>
            <a:ext cx="3673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/>
              <a:t>To Memory and Devices</a:t>
            </a:r>
          </a:p>
        </p:txBody>
      </p:sp>
      <p:sp>
        <p:nvSpPr>
          <p:cNvPr id="37" name="Right Brace 36"/>
          <p:cNvSpPr/>
          <p:nvPr/>
        </p:nvSpPr>
        <p:spPr>
          <a:xfrm>
            <a:off x="5807075" y="3062288"/>
            <a:ext cx="441325" cy="204311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ight Brace 37"/>
          <p:cNvSpPr/>
          <p:nvPr/>
        </p:nvSpPr>
        <p:spPr>
          <a:xfrm>
            <a:off x="5835650" y="1978819"/>
            <a:ext cx="260350" cy="51911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ight Brace 38"/>
          <p:cNvSpPr/>
          <p:nvPr/>
        </p:nvSpPr>
        <p:spPr>
          <a:xfrm>
            <a:off x="5807075" y="1493044"/>
            <a:ext cx="136525" cy="18335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6248400" y="2053709"/>
            <a:ext cx="681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DATA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248400" y="3899178"/>
            <a:ext cx="1176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CONTROL`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248400" y="1372531"/>
            <a:ext cx="1073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ADDRESS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3" name="Line 13"/>
          <p:cNvSpPr>
            <a:spLocks noChangeShapeType="1"/>
          </p:cNvSpPr>
          <p:nvPr/>
        </p:nvSpPr>
        <p:spPr bwMode="auto">
          <a:xfrm>
            <a:off x="2133600" y="4038600"/>
            <a:ext cx="152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Line 18"/>
          <p:cNvSpPr>
            <a:spLocks noChangeShapeType="1"/>
          </p:cNvSpPr>
          <p:nvPr/>
        </p:nvSpPr>
        <p:spPr bwMode="auto">
          <a:xfrm>
            <a:off x="2133600" y="3124200"/>
            <a:ext cx="152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Line 19"/>
          <p:cNvSpPr>
            <a:spLocks noChangeShapeType="1"/>
          </p:cNvSpPr>
          <p:nvPr/>
        </p:nvSpPr>
        <p:spPr bwMode="auto">
          <a:xfrm flipH="1">
            <a:off x="2743200" y="3048000"/>
            <a:ext cx="152400" cy="152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992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http://www.eecg.toronto.edu/~moshovos/ECE243-2013/lec24-external-interface_files/image004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76" y="762000"/>
            <a:ext cx="8894704" cy="464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071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8991600" cy="2362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.text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I1: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movhi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r8, r0, %hi(0x200000)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 assume it’s @ 0x1000 </a:t>
            </a:r>
            <a:endParaRPr lang="en-US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I2: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ori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r8, r8, %lo(0x200000)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I3: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ldh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r9, 2(r8)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I4: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r9, r9, 1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I5: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sth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r9, 0(r8)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3352800"/>
            <a:ext cx="6795707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C00000"/>
                </a:solidFill>
              </a:rPr>
              <a:t>Load.word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0x1000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 fetch I1</a:t>
            </a:r>
          </a:p>
          <a:p>
            <a:r>
              <a:rPr lang="en-US" sz="2800" b="1" dirty="0" err="1" smtClean="0">
                <a:solidFill>
                  <a:srgbClr val="C00000"/>
                </a:solidFill>
                <a:sym typeface="Wingdings" panose="05000000000000000000" pitchFamily="2" charset="2"/>
              </a:rPr>
              <a:t>Load.word</a:t>
            </a:r>
            <a:r>
              <a:rPr lang="en-US" sz="2800" b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 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0x1004</a:t>
            </a:r>
            <a:r>
              <a:rPr lang="en-US" sz="2800" b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  fetch I2</a:t>
            </a:r>
          </a:p>
          <a:p>
            <a:r>
              <a:rPr lang="en-US" sz="2800" b="1" dirty="0" err="1" smtClean="0">
                <a:solidFill>
                  <a:srgbClr val="C00000"/>
                </a:solidFill>
                <a:sym typeface="Wingdings" panose="05000000000000000000" pitchFamily="2" charset="2"/>
              </a:rPr>
              <a:t>Load.word</a:t>
            </a:r>
            <a:r>
              <a:rPr lang="en-US" sz="2800" b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 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0x1008</a:t>
            </a:r>
            <a:r>
              <a:rPr lang="en-US" sz="2800" b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  fetch I3</a:t>
            </a:r>
          </a:p>
          <a:p>
            <a:r>
              <a:rPr lang="en-US" sz="2800" b="1" dirty="0" err="1" smtClean="0">
                <a:solidFill>
                  <a:srgbClr val="C00000"/>
                </a:solidFill>
                <a:sym typeface="Wingdings" panose="05000000000000000000" pitchFamily="2" charset="2"/>
              </a:rPr>
              <a:t>Load.hword</a:t>
            </a:r>
            <a:r>
              <a:rPr lang="en-US" sz="2800" b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 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0x200002</a:t>
            </a:r>
            <a:r>
              <a:rPr lang="en-US" sz="2800" b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  </a:t>
            </a:r>
            <a:r>
              <a:rPr lang="en-US" sz="2800" b="1" dirty="0" err="1" smtClean="0">
                <a:solidFill>
                  <a:srgbClr val="C00000"/>
                </a:solidFill>
                <a:sym typeface="Wingdings" panose="05000000000000000000" pitchFamily="2" charset="2"/>
              </a:rPr>
              <a:t>ldh</a:t>
            </a:r>
            <a:r>
              <a:rPr lang="en-US" sz="2800" b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 r9, 2(r8)</a:t>
            </a:r>
          </a:p>
          <a:p>
            <a:r>
              <a:rPr lang="en-US" sz="2800" b="1" dirty="0" err="1" smtClean="0">
                <a:solidFill>
                  <a:srgbClr val="C00000"/>
                </a:solidFill>
                <a:sym typeface="Wingdings" panose="05000000000000000000" pitchFamily="2" charset="2"/>
              </a:rPr>
              <a:t>Load.word</a:t>
            </a:r>
            <a:r>
              <a:rPr lang="en-US" sz="2800" b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 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0x100c</a:t>
            </a:r>
            <a:r>
              <a:rPr lang="en-US" sz="2800" b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  fetch I4</a:t>
            </a:r>
          </a:p>
          <a:p>
            <a:r>
              <a:rPr lang="en-US" sz="2800" b="1" dirty="0" err="1" smtClean="0">
                <a:solidFill>
                  <a:srgbClr val="C00000"/>
                </a:solidFill>
                <a:sym typeface="Wingdings" panose="05000000000000000000" pitchFamily="2" charset="2"/>
              </a:rPr>
              <a:t>Load.word</a:t>
            </a:r>
            <a:r>
              <a:rPr lang="en-US" sz="2800" b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 0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x1010</a:t>
            </a:r>
            <a:r>
              <a:rPr lang="en-US" sz="2800" b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  fetch I5</a:t>
            </a:r>
          </a:p>
          <a:p>
            <a:r>
              <a:rPr lang="en-US" sz="2800" b="1" dirty="0" err="1" smtClean="0">
                <a:solidFill>
                  <a:srgbClr val="C00000"/>
                </a:solidFill>
                <a:sym typeface="Wingdings" panose="05000000000000000000" pitchFamily="2" charset="2"/>
              </a:rPr>
              <a:t>Store.hword</a:t>
            </a:r>
            <a:r>
              <a:rPr lang="en-US" sz="2800" b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 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0x200000</a:t>
            </a:r>
            <a:r>
              <a:rPr lang="en-US" sz="2800" b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, value  </a:t>
            </a:r>
            <a:r>
              <a:rPr lang="en-US" sz="2800" b="1" dirty="0" err="1" smtClean="0">
                <a:solidFill>
                  <a:srgbClr val="C00000"/>
                </a:solidFill>
                <a:sym typeface="Wingdings" panose="05000000000000000000" pitchFamily="2" charset="2"/>
              </a:rPr>
              <a:t>sth</a:t>
            </a:r>
            <a:r>
              <a:rPr lang="en-US" sz="2800" b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 r9, 0(r8)</a:t>
            </a:r>
            <a:endParaRPr lang="en-US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7432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Load.word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0x1000</a:t>
            </a:r>
            <a:endParaRPr lang="en-US" dirty="0"/>
          </a:p>
        </p:txBody>
      </p:sp>
      <p:sp>
        <p:nvSpPr>
          <p:cNvPr id="7" name="Freeform 4"/>
          <p:cNvSpPr>
            <a:spLocks/>
          </p:cNvSpPr>
          <p:nvPr/>
        </p:nvSpPr>
        <p:spPr bwMode="auto">
          <a:xfrm>
            <a:off x="381000" y="852488"/>
            <a:ext cx="685800" cy="5181600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1066800" y="21621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 flipH="1">
            <a:off x="1676400" y="2085976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752600" y="1795463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2651125" y="1893888"/>
            <a:ext cx="2228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DataOut  </a:t>
            </a:r>
            <a:r>
              <a:rPr lang="en-US" altLang="en-US" b="1"/>
              <a:t>Do</a:t>
            </a:r>
            <a:r>
              <a:rPr lang="en-US" altLang="en-US"/>
              <a:t>31-</a:t>
            </a:r>
            <a:r>
              <a:rPr lang="en-US" altLang="en-US" b="1"/>
              <a:t>Do</a:t>
            </a:r>
            <a:r>
              <a:rPr lang="en-US" altLang="en-US"/>
              <a:t>0</a:t>
            </a: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H="1">
            <a:off x="1692275" y="2543176"/>
            <a:ext cx="152400" cy="152400"/>
          </a:xfrm>
          <a:prstGeom prst="line">
            <a:avLst/>
          </a:prstGeom>
          <a:noFill/>
          <a:ln w="38100">
            <a:solidFill>
              <a:schemeClr val="accent5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1771650" y="2314576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2743200" y="2314576"/>
            <a:ext cx="205844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DataIn</a:t>
            </a:r>
            <a:r>
              <a:rPr lang="en-US" altLang="en-US" dirty="0"/>
              <a:t>    </a:t>
            </a:r>
            <a:r>
              <a:rPr lang="en-US" altLang="en-US" b="1" dirty="0" smtClean="0"/>
              <a:t>Di</a:t>
            </a:r>
            <a:r>
              <a:rPr lang="en-US" altLang="en-US" dirty="0" smtClean="0"/>
              <a:t>31-</a:t>
            </a:r>
            <a:r>
              <a:rPr lang="en-US" altLang="en-US" b="1" dirty="0" smtClean="0"/>
              <a:t>Di</a:t>
            </a:r>
            <a:r>
              <a:rPr lang="en-US" altLang="en-US" dirty="0" smtClean="0"/>
              <a:t>0 = </a:t>
            </a:r>
            <a:endParaRPr lang="en-US" altLang="en-US" dirty="0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1066800" y="3624263"/>
            <a:ext cx="152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2743200" y="3395663"/>
            <a:ext cx="94288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R/W = </a:t>
            </a:r>
            <a:r>
              <a:rPr lang="en-US" altLang="en-US" dirty="0" smtClean="0">
                <a:solidFill>
                  <a:srgbClr val="FF0000"/>
                </a:solidFill>
              </a:rPr>
              <a:t>1</a:t>
            </a:r>
            <a:endParaRPr lang="en-US" altLang="en-US" dirty="0">
              <a:solidFill>
                <a:srgbClr val="FF0000"/>
              </a:solidFill>
            </a:endParaRPr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3048000" y="3471863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H="1">
            <a:off x="1066800" y="2619376"/>
            <a:ext cx="1524000" cy="0"/>
          </a:xfrm>
          <a:prstGeom prst="line">
            <a:avLst/>
          </a:prstGeom>
          <a:noFill/>
          <a:ln w="38100">
            <a:solidFill>
              <a:schemeClr val="accent5">
                <a:lumMod val="75000"/>
              </a:schemeClr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 rot="16200000">
            <a:off x="-350837" y="2974976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/>
              <a:t>Processor</a:t>
            </a:r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1066800" y="1668463"/>
            <a:ext cx="152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 flipH="1">
            <a:off x="1676400" y="1592263"/>
            <a:ext cx="152400" cy="152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2651125" y="1400176"/>
            <a:ext cx="584185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Address  </a:t>
            </a:r>
            <a:r>
              <a:rPr lang="en-US" altLang="en-US" b="1" dirty="0" smtClean="0"/>
              <a:t>A</a:t>
            </a:r>
            <a:r>
              <a:rPr lang="en-US" altLang="en-US" dirty="0" smtClean="0"/>
              <a:t>31-</a:t>
            </a:r>
            <a:r>
              <a:rPr lang="en-US" altLang="en-US" b="1" dirty="0" smtClean="0"/>
              <a:t>A</a:t>
            </a:r>
            <a:r>
              <a:rPr lang="en-US" altLang="en-US" dirty="0" smtClean="0"/>
              <a:t>2 = </a:t>
            </a:r>
            <a:r>
              <a:rPr lang="en-US" altLang="en-US" dirty="0" smtClean="0">
                <a:solidFill>
                  <a:srgbClr val="FF0000"/>
                </a:solidFill>
              </a:rPr>
              <a:t>0000 0000 0000 0000 0001 0000 0000 00</a:t>
            </a:r>
            <a:endParaRPr lang="en-US" altLang="en-US" dirty="0">
              <a:solidFill>
                <a:srgbClr val="FF0000"/>
              </a:solidFill>
            </a:endParaRP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1771650" y="1309688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30</a:t>
            </a:r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2698765" y="3838576"/>
            <a:ext cx="83227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ME = </a:t>
            </a:r>
            <a:r>
              <a:rPr lang="en-US" altLang="en-US" dirty="0" smtClean="0">
                <a:solidFill>
                  <a:srgbClr val="FF0000"/>
                </a:solidFill>
              </a:rPr>
              <a:t>1</a:t>
            </a:r>
            <a:endParaRPr lang="en-US" altLang="en-US" dirty="0">
              <a:solidFill>
                <a:srgbClr val="FF0000"/>
              </a:solidFill>
            </a:endParaRP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2743200" y="2909888"/>
            <a:ext cx="157568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 smtClean="0"/>
              <a:t>ByteEnable</a:t>
            </a:r>
            <a:r>
              <a:rPr lang="en-US" altLang="en-US" dirty="0" smtClean="0"/>
              <a:t> = </a:t>
            </a:r>
            <a:r>
              <a:rPr lang="en-US" altLang="en-US" dirty="0" smtClean="0">
                <a:solidFill>
                  <a:srgbClr val="FF0000"/>
                </a:solidFill>
              </a:rPr>
              <a:t>1</a:t>
            </a:r>
            <a:endParaRPr lang="en-US" altLang="en-US" dirty="0">
              <a:solidFill>
                <a:srgbClr val="FF0000"/>
              </a:solidFill>
            </a:endParaRP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1755775" y="2833688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4</a:t>
            </a:r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H="1">
            <a:off x="1066800" y="4510088"/>
            <a:ext cx="1524000" cy="0"/>
          </a:xfrm>
          <a:prstGeom prst="line">
            <a:avLst/>
          </a:prstGeom>
          <a:noFill/>
          <a:ln w="38100">
            <a:solidFill>
              <a:schemeClr val="accent5">
                <a:lumMod val="75000"/>
              </a:schemeClr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2743200" y="4295776"/>
            <a:ext cx="654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ACK</a:t>
            </a:r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 flipH="1">
            <a:off x="1066800" y="5029201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2743200" y="4814888"/>
            <a:ext cx="2051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IRQ   </a:t>
            </a:r>
            <a:r>
              <a:rPr lang="en-US" altLang="en-US" b="1"/>
              <a:t>IRQ</a:t>
            </a:r>
            <a:r>
              <a:rPr lang="en-US" altLang="en-US"/>
              <a:t>31-</a:t>
            </a:r>
            <a:r>
              <a:rPr lang="en-US" altLang="en-US" b="1"/>
              <a:t>IRQ</a:t>
            </a:r>
            <a:r>
              <a:rPr lang="en-US" altLang="en-US"/>
              <a:t>0</a:t>
            </a:r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 flipH="1">
            <a:off x="1597025" y="4967288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1676400" y="4738688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43" name="Line 13"/>
          <p:cNvSpPr>
            <a:spLocks noChangeShapeType="1"/>
          </p:cNvSpPr>
          <p:nvPr/>
        </p:nvSpPr>
        <p:spPr bwMode="auto">
          <a:xfrm>
            <a:off x="1066800" y="4038600"/>
            <a:ext cx="152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Line 18"/>
          <p:cNvSpPr>
            <a:spLocks noChangeShapeType="1"/>
          </p:cNvSpPr>
          <p:nvPr/>
        </p:nvSpPr>
        <p:spPr bwMode="auto">
          <a:xfrm>
            <a:off x="1066800" y="3124200"/>
            <a:ext cx="152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Line 19"/>
          <p:cNvSpPr>
            <a:spLocks noChangeShapeType="1"/>
          </p:cNvSpPr>
          <p:nvPr/>
        </p:nvSpPr>
        <p:spPr bwMode="auto">
          <a:xfrm flipH="1">
            <a:off x="1676400" y="3048000"/>
            <a:ext cx="152400" cy="152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884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Load.word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0x1000</a:t>
            </a:r>
            <a:endParaRPr lang="en-US" dirty="0"/>
          </a:p>
        </p:txBody>
      </p:sp>
      <p:sp>
        <p:nvSpPr>
          <p:cNvPr id="7" name="Freeform 4"/>
          <p:cNvSpPr>
            <a:spLocks/>
          </p:cNvSpPr>
          <p:nvPr/>
        </p:nvSpPr>
        <p:spPr bwMode="auto">
          <a:xfrm>
            <a:off x="381000" y="852488"/>
            <a:ext cx="685800" cy="5181600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1066800" y="21621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 flipH="1">
            <a:off x="1676400" y="2085976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752600" y="1795463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2651125" y="1893888"/>
            <a:ext cx="2228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DataOut  </a:t>
            </a:r>
            <a:r>
              <a:rPr lang="en-US" altLang="en-US" b="1"/>
              <a:t>Do</a:t>
            </a:r>
            <a:r>
              <a:rPr lang="en-US" altLang="en-US"/>
              <a:t>31-</a:t>
            </a:r>
            <a:r>
              <a:rPr lang="en-US" altLang="en-US" b="1"/>
              <a:t>Do</a:t>
            </a:r>
            <a:r>
              <a:rPr lang="en-US" altLang="en-US"/>
              <a:t>0</a:t>
            </a: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H="1">
            <a:off x="1692275" y="2543176"/>
            <a:ext cx="152400" cy="152400"/>
          </a:xfrm>
          <a:prstGeom prst="line">
            <a:avLst/>
          </a:prstGeom>
          <a:noFill/>
          <a:ln w="38100">
            <a:solidFill>
              <a:schemeClr val="accent5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1771650" y="2314576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2743200" y="2314576"/>
            <a:ext cx="578062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DataIn</a:t>
            </a:r>
            <a:r>
              <a:rPr lang="en-US" altLang="en-US" dirty="0"/>
              <a:t>    </a:t>
            </a:r>
            <a:r>
              <a:rPr lang="en-US" altLang="en-US" b="1" dirty="0" smtClean="0"/>
              <a:t>Di</a:t>
            </a:r>
            <a:r>
              <a:rPr lang="en-US" altLang="en-US" dirty="0" smtClean="0"/>
              <a:t>31-</a:t>
            </a:r>
            <a:r>
              <a:rPr lang="en-US" altLang="en-US" b="1" dirty="0" smtClean="0"/>
              <a:t>Di</a:t>
            </a:r>
            <a:r>
              <a:rPr lang="en-US" altLang="en-US" dirty="0" smtClean="0"/>
              <a:t>0 = </a:t>
            </a:r>
            <a:r>
              <a:rPr lang="en-US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movhi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r8, r0, %hi(0x200000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altLang="en-US" dirty="0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1066800" y="3624263"/>
            <a:ext cx="152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2743200" y="3395663"/>
            <a:ext cx="94288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R/W = </a:t>
            </a:r>
            <a:r>
              <a:rPr lang="en-US" altLang="en-US" dirty="0" smtClean="0">
                <a:solidFill>
                  <a:srgbClr val="FF0000"/>
                </a:solidFill>
              </a:rPr>
              <a:t>1</a:t>
            </a:r>
            <a:endParaRPr lang="en-US" altLang="en-US" dirty="0">
              <a:solidFill>
                <a:srgbClr val="FF0000"/>
              </a:solidFill>
            </a:endParaRPr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3048000" y="3471863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H="1">
            <a:off x="1066800" y="2619376"/>
            <a:ext cx="1524000" cy="0"/>
          </a:xfrm>
          <a:prstGeom prst="line">
            <a:avLst/>
          </a:prstGeom>
          <a:noFill/>
          <a:ln w="38100">
            <a:solidFill>
              <a:schemeClr val="accent5">
                <a:lumMod val="75000"/>
              </a:schemeClr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 rot="16200000">
            <a:off x="-350837" y="2974976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/>
              <a:t>Processor</a:t>
            </a:r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1066800" y="1668463"/>
            <a:ext cx="152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 flipH="1">
            <a:off x="1676400" y="1592263"/>
            <a:ext cx="152400" cy="152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2651125" y="1400176"/>
            <a:ext cx="584185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Address  </a:t>
            </a:r>
            <a:r>
              <a:rPr lang="en-US" altLang="en-US" b="1" dirty="0" smtClean="0"/>
              <a:t>A</a:t>
            </a:r>
            <a:r>
              <a:rPr lang="en-US" altLang="en-US" dirty="0" smtClean="0"/>
              <a:t>31-</a:t>
            </a:r>
            <a:r>
              <a:rPr lang="en-US" altLang="en-US" b="1" dirty="0" smtClean="0"/>
              <a:t>A</a:t>
            </a:r>
            <a:r>
              <a:rPr lang="en-US" altLang="en-US" dirty="0" smtClean="0"/>
              <a:t>2 = </a:t>
            </a:r>
            <a:r>
              <a:rPr lang="en-US" altLang="en-US" dirty="0" smtClean="0">
                <a:solidFill>
                  <a:srgbClr val="FF0000"/>
                </a:solidFill>
              </a:rPr>
              <a:t>0000 0000 0000 0000 0001 0000 0000 00</a:t>
            </a:r>
            <a:endParaRPr lang="en-US" altLang="en-US" dirty="0">
              <a:solidFill>
                <a:srgbClr val="FF0000"/>
              </a:solidFill>
            </a:endParaRP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1771650" y="1309688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30</a:t>
            </a:r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2743200" y="3838576"/>
            <a:ext cx="83227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ME = </a:t>
            </a:r>
            <a:r>
              <a:rPr lang="en-US" altLang="en-US" dirty="0" smtClean="0">
                <a:solidFill>
                  <a:srgbClr val="FF0000"/>
                </a:solidFill>
              </a:rPr>
              <a:t>1</a:t>
            </a:r>
            <a:endParaRPr lang="en-US" altLang="en-US" dirty="0">
              <a:solidFill>
                <a:srgbClr val="FF0000"/>
              </a:solidFill>
            </a:endParaRP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2743200" y="2909888"/>
            <a:ext cx="157568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 smtClean="0"/>
              <a:t>ByteEnable</a:t>
            </a:r>
            <a:r>
              <a:rPr lang="en-US" altLang="en-US" dirty="0" smtClean="0"/>
              <a:t> = </a:t>
            </a:r>
            <a:r>
              <a:rPr lang="en-US" altLang="en-US" dirty="0" smtClean="0">
                <a:solidFill>
                  <a:srgbClr val="FF0000"/>
                </a:solidFill>
              </a:rPr>
              <a:t>1</a:t>
            </a:r>
            <a:endParaRPr lang="en-US" altLang="en-US" dirty="0">
              <a:solidFill>
                <a:srgbClr val="FF0000"/>
              </a:solidFill>
            </a:endParaRP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1755775" y="2833688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4</a:t>
            </a:r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H="1">
            <a:off x="1066800" y="4510088"/>
            <a:ext cx="1524000" cy="0"/>
          </a:xfrm>
          <a:prstGeom prst="line">
            <a:avLst/>
          </a:prstGeom>
          <a:noFill/>
          <a:ln w="38100">
            <a:solidFill>
              <a:schemeClr val="accent5">
                <a:lumMod val="75000"/>
              </a:schemeClr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2743200" y="4295776"/>
            <a:ext cx="8979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ACK = </a:t>
            </a:r>
            <a:r>
              <a:rPr lang="en-US" altLang="en-US" dirty="0" smtClean="0">
                <a:solidFill>
                  <a:srgbClr val="FF0000"/>
                </a:solidFill>
              </a:rPr>
              <a:t>1</a:t>
            </a:r>
            <a:endParaRPr lang="en-US" altLang="en-US" dirty="0">
              <a:solidFill>
                <a:srgbClr val="FF0000"/>
              </a:solidFill>
            </a:endParaRPr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 flipH="1">
            <a:off x="1066800" y="5029201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2743200" y="4814888"/>
            <a:ext cx="2051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IRQ   </a:t>
            </a:r>
            <a:r>
              <a:rPr lang="en-US" altLang="en-US" b="1"/>
              <a:t>IRQ</a:t>
            </a:r>
            <a:r>
              <a:rPr lang="en-US" altLang="en-US"/>
              <a:t>31-</a:t>
            </a:r>
            <a:r>
              <a:rPr lang="en-US" altLang="en-US" b="1"/>
              <a:t>IRQ</a:t>
            </a:r>
            <a:r>
              <a:rPr lang="en-US" altLang="en-US"/>
              <a:t>0</a:t>
            </a:r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 flipH="1">
            <a:off x="1597025" y="4967288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1676400" y="4738688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43" name="Line 13"/>
          <p:cNvSpPr>
            <a:spLocks noChangeShapeType="1"/>
          </p:cNvSpPr>
          <p:nvPr/>
        </p:nvSpPr>
        <p:spPr bwMode="auto">
          <a:xfrm>
            <a:off x="1066800" y="4038600"/>
            <a:ext cx="152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Line 18"/>
          <p:cNvSpPr>
            <a:spLocks noChangeShapeType="1"/>
          </p:cNvSpPr>
          <p:nvPr/>
        </p:nvSpPr>
        <p:spPr bwMode="auto">
          <a:xfrm>
            <a:off x="1066800" y="3124200"/>
            <a:ext cx="152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Line 19"/>
          <p:cNvSpPr>
            <a:spLocks noChangeShapeType="1"/>
          </p:cNvSpPr>
          <p:nvPr/>
        </p:nvSpPr>
        <p:spPr bwMode="auto">
          <a:xfrm flipH="1">
            <a:off x="1676400" y="3048000"/>
            <a:ext cx="152400" cy="152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37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CONNECTING MULTIPLE DEVICES</a:t>
            </a:r>
            <a:endParaRPr lang="en-US" dirty="0"/>
          </a:p>
        </p:txBody>
      </p:sp>
      <p:sp>
        <p:nvSpPr>
          <p:cNvPr id="7" name="Freeform 4"/>
          <p:cNvSpPr>
            <a:spLocks/>
          </p:cNvSpPr>
          <p:nvPr/>
        </p:nvSpPr>
        <p:spPr bwMode="auto">
          <a:xfrm>
            <a:off x="274638" y="852488"/>
            <a:ext cx="685800" cy="5181600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960438" y="2162176"/>
            <a:ext cx="75739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 flipH="1">
            <a:off x="1570038" y="2085976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646238" y="1795463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2544763" y="1893888"/>
            <a:ext cx="2228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DataOut  </a:t>
            </a:r>
            <a:r>
              <a:rPr lang="en-US" altLang="en-US" b="1"/>
              <a:t>Do</a:t>
            </a:r>
            <a:r>
              <a:rPr lang="en-US" altLang="en-US"/>
              <a:t>31-</a:t>
            </a:r>
            <a:r>
              <a:rPr lang="en-US" altLang="en-US" b="1"/>
              <a:t>Do</a:t>
            </a:r>
            <a:r>
              <a:rPr lang="en-US" altLang="en-US"/>
              <a:t>0</a:t>
            </a: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H="1">
            <a:off x="1585913" y="2543176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1665288" y="2314576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2636838" y="2314576"/>
            <a:ext cx="2025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DataIn    </a:t>
            </a:r>
            <a:r>
              <a:rPr lang="en-US" altLang="en-US" b="1"/>
              <a:t>Di</a:t>
            </a:r>
            <a:r>
              <a:rPr lang="en-US" altLang="en-US"/>
              <a:t>31-</a:t>
            </a:r>
            <a:r>
              <a:rPr lang="en-US" altLang="en-US" b="1"/>
              <a:t>Di</a:t>
            </a:r>
            <a:r>
              <a:rPr lang="en-US" altLang="en-US"/>
              <a:t>0</a:t>
            </a: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960438" y="3624263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2636838" y="3395663"/>
            <a:ext cx="62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R/W</a:t>
            </a:r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2941638" y="3505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H="1">
            <a:off x="960438" y="26193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 rot="16200000">
            <a:off x="-457199" y="2974976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/>
              <a:t>Processor</a:t>
            </a:r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960438" y="1668463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 flipH="1">
            <a:off x="1570038" y="1592263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2544763" y="1400176"/>
            <a:ext cx="1936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Address  </a:t>
            </a:r>
            <a:r>
              <a:rPr lang="en-US" altLang="en-US" b="1"/>
              <a:t>A</a:t>
            </a:r>
            <a:r>
              <a:rPr lang="en-US" altLang="en-US"/>
              <a:t>31-</a:t>
            </a:r>
            <a:r>
              <a:rPr lang="en-US" altLang="en-US" b="1"/>
              <a:t>A</a:t>
            </a:r>
            <a:r>
              <a:rPr lang="en-US" altLang="en-US"/>
              <a:t>2</a:t>
            </a: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1665288" y="1309688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30</a:t>
            </a:r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960438" y="40671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2636838" y="3838576"/>
            <a:ext cx="527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ME</a:t>
            </a:r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>
            <a:off x="960438" y="3171825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2636838" y="2943225"/>
            <a:ext cx="1352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ByteEnable</a:t>
            </a:r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H="1">
            <a:off x="1570038" y="3095625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1649413" y="28670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4</a:t>
            </a:r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H="1">
            <a:off x="960438" y="4510088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2636838" y="4295776"/>
            <a:ext cx="654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ACK</a:t>
            </a:r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 flipH="1">
            <a:off x="960438" y="5029201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2636838" y="4814888"/>
            <a:ext cx="2051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IRQ   </a:t>
            </a:r>
            <a:r>
              <a:rPr lang="en-US" altLang="en-US" b="1"/>
              <a:t>IRQ</a:t>
            </a:r>
            <a:r>
              <a:rPr lang="en-US" altLang="en-US"/>
              <a:t>31-</a:t>
            </a:r>
            <a:r>
              <a:rPr lang="en-US" altLang="en-US" b="1"/>
              <a:t>IRQ</a:t>
            </a:r>
            <a:r>
              <a:rPr lang="en-US" altLang="en-US"/>
              <a:t>0</a:t>
            </a:r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 flipH="1">
            <a:off x="1490663" y="4967288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1570038" y="4738688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2" name="Rectangle 1"/>
          <p:cNvSpPr/>
          <p:nvPr/>
        </p:nvSpPr>
        <p:spPr>
          <a:xfrm>
            <a:off x="5257800" y="2522446"/>
            <a:ext cx="1524000" cy="14192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>
            <a:endCxn id="2" idx="0"/>
          </p:cNvCxnSpPr>
          <p:nvPr/>
        </p:nvCxnSpPr>
        <p:spPr>
          <a:xfrm>
            <a:off x="6019800" y="2162176"/>
            <a:ext cx="0" cy="3602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7162800" y="2522446"/>
            <a:ext cx="1524000" cy="14192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Arrow Connector 43"/>
          <p:cNvCxnSpPr>
            <a:endCxn id="43" idx="0"/>
          </p:cNvCxnSpPr>
          <p:nvPr/>
        </p:nvCxnSpPr>
        <p:spPr>
          <a:xfrm>
            <a:off x="7924800" y="2162176"/>
            <a:ext cx="0" cy="3602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232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CONNECTING MULTIPLE DEVICES</a:t>
            </a:r>
            <a:endParaRPr lang="en-US" dirty="0"/>
          </a:p>
        </p:txBody>
      </p:sp>
      <p:sp>
        <p:nvSpPr>
          <p:cNvPr id="7" name="Freeform 4"/>
          <p:cNvSpPr>
            <a:spLocks/>
          </p:cNvSpPr>
          <p:nvPr/>
        </p:nvSpPr>
        <p:spPr bwMode="auto">
          <a:xfrm>
            <a:off x="274638" y="852488"/>
            <a:ext cx="685800" cy="5181600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960438" y="21621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 flipH="1">
            <a:off x="1570038" y="2085976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646238" y="1795463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2544763" y="1893888"/>
            <a:ext cx="2228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DataOut  </a:t>
            </a:r>
            <a:r>
              <a:rPr lang="en-US" altLang="en-US" b="1"/>
              <a:t>Do</a:t>
            </a:r>
            <a:r>
              <a:rPr lang="en-US" altLang="en-US"/>
              <a:t>31-</a:t>
            </a:r>
            <a:r>
              <a:rPr lang="en-US" altLang="en-US" b="1"/>
              <a:t>Do</a:t>
            </a:r>
            <a:r>
              <a:rPr lang="en-US" altLang="en-US"/>
              <a:t>0</a:t>
            </a: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H="1">
            <a:off x="1585913" y="2543176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1665288" y="2314576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2636838" y="2314576"/>
            <a:ext cx="2025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DataIn    </a:t>
            </a:r>
            <a:r>
              <a:rPr lang="en-US" altLang="en-US" b="1"/>
              <a:t>Di</a:t>
            </a:r>
            <a:r>
              <a:rPr lang="en-US" altLang="en-US"/>
              <a:t>31-</a:t>
            </a:r>
            <a:r>
              <a:rPr lang="en-US" altLang="en-US" b="1"/>
              <a:t>Di</a:t>
            </a:r>
            <a:r>
              <a:rPr lang="en-US" altLang="en-US"/>
              <a:t>0</a:t>
            </a: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960438" y="3624263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2636838" y="3395663"/>
            <a:ext cx="62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R/W</a:t>
            </a:r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2941638" y="3471863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H="1" flipV="1">
            <a:off x="960438" y="2619375"/>
            <a:ext cx="7116762" cy="149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 rot="16200000">
            <a:off x="-457199" y="2974976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/>
              <a:t>Processor</a:t>
            </a:r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960438" y="1668463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 flipH="1">
            <a:off x="1570038" y="1592263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2544763" y="1400176"/>
            <a:ext cx="1936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Address  </a:t>
            </a:r>
            <a:r>
              <a:rPr lang="en-US" altLang="en-US" b="1"/>
              <a:t>A</a:t>
            </a:r>
            <a:r>
              <a:rPr lang="en-US" altLang="en-US"/>
              <a:t>31-</a:t>
            </a:r>
            <a:r>
              <a:rPr lang="en-US" altLang="en-US" b="1"/>
              <a:t>A</a:t>
            </a:r>
            <a:r>
              <a:rPr lang="en-US" altLang="en-US"/>
              <a:t>2</a:t>
            </a: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1665288" y="1309688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30</a:t>
            </a:r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960438" y="40671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2636838" y="3838576"/>
            <a:ext cx="527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ME</a:t>
            </a:r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>
            <a:off x="960438" y="3138488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2636838" y="2909888"/>
            <a:ext cx="1352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ByteEnable</a:t>
            </a:r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H="1">
            <a:off x="1570038" y="3062288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1649413" y="2833688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4</a:t>
            </a:r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H="1">
            <a:off x="960438" y="4510088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2636838" y="4295776"/>
            <a:ext cx="654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ACK</a:t>
            </a:r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 flipH="1">
            <a:off x="960438" y="5029201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2636838" y="4814888"/>
            <a:ext cx="2051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IRQ   </a:t>
            </a:r>
            <a:r>
              <a:rPr lang="en-US" altLang="en-US" b="1"/>
              <a:t>IRQ</a:t>
            </a:r>
            <a:r>
              <a:rPr lang="en-US" altLang="en-US"/>
              <a:t>31-</a:t>
            </a:r>
            <a:r>
              <a:rPr lang="en-US" altLang="en-US" b="1"/>
              <a:t>IRQ</a:t>
            </a:r>
            <a:r>
              <a:rPr lang="en-US" altLang="en-US"/>
              <a:t>0</a:t>
            </a:r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 flipH="1">
            <a:off x="1490663" y="4967288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1570038" y="4738688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2" name="Rectangle 1"/>
          <p:cNvSpPr/>
          <p:nvPr/>
        </p:nvSpPr>
        <p:spPr>
          <a:xfrm>
            <a:off x="5257800" y="819152"/>
            <a:ext cx="1524000" cy="14192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5988424" y="2260601"/>
            <a:ext cx="0" cy="3602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7162800" y="819152"/>
            <a:ext cx="1524000" cy="14192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7893424" y="2260601"/>
            <a:ext cx="0" cy="3602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/>
          <p:cNvGrpSpPr/>
          <p:nvPr/>
        </p:nvGrpSpPr>
        <p:grpSpPr>
          <a:xfrm>
            <a:off x="6172200" y="1978819"/>
            <a:ext cx="1371600" cy="1645444"/>
            <a:chOff x="6172200" y="1978819"/>
            <a:chExt cx="1371600" cy="1645444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6172200" y="1978819"/>
              <a:ext cx="1371600" cy="1645444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V="1">
              <a:off x="6324600" y="1978819"/>
              <a:ext cx="838200" cy="1493044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19377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4"/>
          <p:cNvSpPr>
            <a:spLocks/>
          </p:cNvSpPr>
          <p:nvPr/>
        </p:nvSpPr>
        <p:spPr bwMode="auto">
          <a:xfrm>
            <a:off x="1447800" y="852488"/>
            <a:ext cx="685800" cy="5181600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2133600" y="21621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 flipH="1">
            <a:off x="2743200" y="2085976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819400" y="1795463"/>
            <a:ext cx="3016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8</a:t>
            </a:r>
            <a:endParaRPr lang="en-US" altLang="en-US" dirty="0"/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3717925" y="1893888"/>
            <a:ext cx="192059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DataOut</a:t>
            </a:r>
            <a:r>
              <a:rPr lang="en-US" altLang="en-US" dirty="0"/>
              <a:t>  </a:t>
            </a:r>
            <a:r>
              <a:rPr lang="en-US" altLang="en-US" b="1" dirty="0" smtClean="0"/>
              <a:t>Do</a:t>
            </a:r>
            <a:r>
              <a:rPr lang="en-US" altLang="en-US" dirty="0"/>
              <a:t>7</a:t>
            </a:r>
            <a:r>
              <a:rPr lang="en-US" altLang="en-US" dirty="0" smtClean="0"/>
              <a:t>-</a:t>
            </a:r>
            <a:r>
              <a:rPr lang="en-US" altLang="en-US" b="1" dirty="0" smtClean="0"/>
              <a:t>Do</a:t>
            </a:r>
            <a:r>
              <a:rPr lang="en-US" altLang="en-US" dirty="0" smtClean="0"/>
              <a:t>0</a:t>
            </a:r>
            <a:endParaRPr lang="en-US" altLang="en-US" dirty="0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H="1">
            <a:off x="2759075" y="2543176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2838450" y="2314576"/>
            <a:ext cx="3016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8</a:t>
            </a:r>
            <a:endParaRPr lang="en-US" altLang="en-US" dirty="0"/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3810000" y="2314576"/>
            <a:ext cx="17202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DataIn</a:t>
            </a:r>
            <a:r>
              <a:rPr lang="en-US" altLang="en-US" dirty="0"/>
              <a:t>    </a:t>
            </a:r>
            <a:r>
              <a:rPr lang="en-US" altLang="en-US" b="1" dirty="0" smtClean="0"/>
              <a:t>Di</a:t>
            </a:r>
            <a:r>
              <a:rPr lang="en-US" altLang="en-US" dirty="0"/>
              <a:t>7</a:t>
            </a:r>
            <a:r>
              <a:rPr lang="en-US" altLang="en-US" dirty="0" smtClean="0"/>
              <a:t>-</a:t>
            </a:r>
            <a:r>
              <a:rPr lang="en-US" altLang="en-US" b="1" dirty="0" smtClean="0"/>
              <a:t>Di</a:t>
            </a:r>
            <a:r>
              <a:rPr lang="en-US" altLang="en-US" dirty="0" smtClean="0"/>
              <a:t>0</a:t>
            </a:r>
            <a:endParaRPr lang="en-US" altLang="en-US" dirty="0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2133600" y="3624263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3810000" y="3395663"/>
            <a:ext cx="62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R/W</a:t>
            </a:r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4114800" y="3471863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H="1">
            <a:off x="2133600" y="26193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 rot="16200000">
            <a:off x="715963" y="2974976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/>
              <a:t>Processor</a:t>
            </a:r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2133600" y="1668463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 flipH="1">
            <a:off x="2743200" y="1592263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3717925" y="1400176"/>
            <a:ext cx="173977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Address  </a:t>
            </a:r>
            <a:r>
              <a:rPr lang="en-US" altLang="en-US" b="1" dirty="0" smtClean="0"/>
              <a:t>A</a:t>
            </a:r>
            <a:r>
              <a:rPr lang="en-US" altLang="en-US" dirty="0" smtClean="0"/>
              <a:t>31-</a:t>
            </a:r>
            <a:r>
              <a:rPr lang="en-US" altLang="en-US" b="1" dirty="0" smtClean="0"/>
              <a:t>A</a:t>
            </a:r>
            <a:r>
              <a:rPr lang="en-US" altLang="en-US" dirty="0" smtClean="0"/>
              <a:t>0</a:t>
            </a:r>
            <a:endParaRPr lang="en-US" altLang="en-US" dirty="0"/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2838450" y="1309688"/>
            <a:ext cx="41870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32</a:t>
            </a:r>
            <a:endParaRPr lang="en-US" altLang="en-US" dirty="0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2133600" y="40671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3810000" y="3838576"/>
            <a:ext cx="527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ME</a:t>
            </a:r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H="1">
            <a:off x="2133600" y="4510088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3810000" y="4295776"/>
            <a:ext cx="654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ACK</a:t>
            </a:r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 flipH="1">
            <a:off x="2133600" y="5029201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3810000" y="4814888"/>
            <a:ext cx="2051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IRQ   </a:t>
            </a:r>
            <a:r>
              <a:rPr lang="en-US" altLang="en-US" b="1"/>
              <a:t>IRQ</a:t>
            </a:r>
            <a:r>
              <a:rPr lang="en-US" altLang="en-US"/>
              <a:t>31-</a:t>
            </a:r>
            <a:r>
              <a:rPr lang="en-US" altLang="en-US" b="1"/>
              <a:t>IRQ</a:t>
            </a:r>
            <a:r>
              <a:rPr lang="en-US" altLang="en-US"/>
              <a:t>0</a:t>
            </a:r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 flipH="1">
            <a:off x="2663825" y="4967288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2743200" y="4738688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36" name="Text Box 35"/>
          <p:cNvSpPr txBox="1">
            <a:spLocks noChangeArrowheads="1"/>
          </p:cNvSpPr>
          <p:nvPr/>
        </p:nvSpPr>
        <p:spPr bwMode="auto">
          <a:xfrm rot="16200000">
            <a:off x="6240464" y="3236261"/>
            <a:ext cx="3673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/>
              <a:t>To Memory and Devices</a:t>
            </a:r>
          </a:p>
        </p:txBody>
      </p:sp>
      <p:sp>
        <p:nvSpPr>
          <p:cNvPr id="37" name="Right Brace 36"/>
          <p:cNvSpPr/>
          <p:nvPr/>
        </p:nvSpPr>
        <p:spPr>
          <a:xfrm>
            <a:off x="5807075" y="3062288"/>
            <a:ext cx="441325" cy="204311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ight Brace 37"/>
          <p:cNvSpPr/>
          <p:nvPr/>
        </p:nvSpPr>
        <p:spPr>
          <a:xfrm>
            <a:off x="5835650" y="1978819"/>
            <a:ext cx="260350" cy="51911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ight Brace 38"/>
          <p:cNvSpPr/>
          <p:nvPr/>
        </p:nvSpPr>
        <p:spPr>
          <a:xfrm>
            <a:off x="5807075" y="1493044"/>
            <a:ext cx="136525" cy="18335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6248400" y="2053709"/>
            <a:ext cx="681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DATA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248400" y="3899178"/>
            <a:ext cx="1176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CONTROL`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248400" y="1372531"/>
            <a:ext cx="1073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ADDRESS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8138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CONNECTING MULTIPLE DEVICES</a:t>
            </a:r>
            <a:endParaRPr lang="en-US" dirty="0"/>
          </a:p>
        </p:txBody>
      </p:sp>
      <p:sp>
        <p:nvSpPr>
          <p:cNvPr id="7" name="Freeform 4"/>
          <p:cNvSpPr>
            <a:spLocks/>
          </p:cNvSpPr>
          <p:nvPr/>
        </p:nvSpPr>
        <p:spPr bwMode="auto">
          <a:xfrm>
            <a:off x="274638" y="852488"/>
            <a:ext cx="685800" cy="5181600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960438" y="21621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 flipH="1">
            <a:off x="1570038" y="2085976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646238" y="1795463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2544763" y="1893888"/>
            <a:ext cx="2228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DataOut  </a:t>
            </a:r>
            <a:r>
              <a:rPr lang="en-US" altLang="en-US" b="1"/>
              <a:t>Do</a:t>
            </a:r>
            <a:r>
              <a:rPr lang="en-US" altLang="en-US"/>
              <a:t>31-</a:t>
            </a:r>
            <a:r>
              <a:rPr lang="en-US" altLang="en-US" b="1"/>
              <a:t>Do</a:t>
            </a:r>
            <a:r>
              <a:rPr lang="en-US" altLang="en-US"/>
              <a:t>0</a:t>
            </a: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H="1">
            <a:off x="1585913" y="2543176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1665288" y="2314576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2636838" y="2314576"/>
            <a:ext cx="2025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DataIn    </a:t>
            </a:r>
            <a:r>
              <a:rPr lang="en-US" altLang="en-US" b="1"/>
              <a:t>Di</a:t>
            </a:r>
            <a:r>
              <a:rPr lang="en-US" altLang="en-US"/>
              <a:t>31-</a:t>
            </a:r>
            <a:r>
              <a:rPr lang="en-US" altLang="en-US" b="1"/>
              <a:t>Di</a:t>
            </a:r>
            <a:r>
              <a:rPr lang="en-US" altLang="en-US"/>
              <a:t>0</a:t>
            </a: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960438" y="3624263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2636838" y="3395663"/>
            <a:ext cx="62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R/W</a:t>
            </a:r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2941638" y="3471863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H="1" flipV="1">
            <a:off x="960438" y="2619375"/>
            <a:ext cx="7116762" cy="149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 rot="16200000">
            <a:off x="-457199" y="2974976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/>
              <a:t>Processor</a:t>
            </a:r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960438" y="1668463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 flipH="1">
            <a:off x="1570038" y="1592263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2544763" y="1400176"/>
            <a:ext cx="1936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Address  </a:t>
            </a:r>
            <a:r>
              <a:rPr lang="en-US" altLang="en-US" b="1"/>
              <a:t>A</a:t>
            </a:r>
            <a:r>
              <a:rPr lang="en-US" altLang="en-US"/>
              <a:t>31-</a:t>
            </a:r>
            <a:r>
              <a:rPr lang="en-US" altLang="en-US" b="1"/>
              <a:t>A</a:t>
            </a:r>
            <a:r>
              <a:rPr lang="en-US" altLang="en-US"/>
              <a:t>2</a:t>
            </a: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1665288" y="1309688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30</a:t>
            </a:r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960438" y="40671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2636838" y="3838576"/>
            <a:ext cx="527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ME</a:t>
            </a:r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>
            <a:off x="960438" y="3138488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2636838" y="2909888"/>
            <a:ext cx="1352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ByteEnable</a:t>
            </a:r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H="1">
            <a:off x="1570038" y="3062288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1649413" y="2833688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4</a:t>
            </a:r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H="1">
            <a:off x="960438" y="4510088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2636838" y="4295776"/>
            <a:ext cx="654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ACK</a:t>
            </a:r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 flipH="1">
            <a:off x="960438" y="5029201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2636838" y="4814888"/>
            <a:ext cx="2051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IRQ   </a:t>
            </a:r>
            <a:r>
              <a:rPr lang="en-US" altLang="en-US" b="1"/>
              <a:t>IRQ</a:t>
            </a:r>
            <a:r>
              <a:rPr lang="en-US" altLang="en-US"/>
              <a:t>31-</a:t>
            </a:r>
            <a:r>
              <a:rPr lang="en-US" altLang="en-US" b="1"/>
              <a:t>IRQ</a:t>
            </a:r>
            <a:r>
              <a:rPr lang="en-US" altLang="en-US"/>
              <a:t>0</a:t>
            </a:r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 flipH="1">
            <a:off x="1490663" y="4967288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1570038" y="4738688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2" name="Rectangle 1"/>
          <p:cNvSpPr/>
          <p:nvPr/>
        </p:nvSpPr>
        <p:spPr>
          <a:xfrm>
            <a:off x="5257800" y="819151"/>
            <a:ext cx="1524000" cy="80168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5988424" y="2260601"/>
            <a:ext cx="0" cy="3602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7162800" y="819152"/>
            <a:ext cx="1524000" cy="76438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7893424" y="2260601"/>
            <a:ext cx="0" cy="3602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Isosceles Triangle 2"/>
          <p:cNvSpPr/>
          <p:nvPr/>
        </p:nvSpPr>
        <p:spPr>
          <a:xfrm rot="10800000">
            <a:off x="5820336" y="2001044"/>
            <a:ext cx="336176" cy="259557"/>
          </a:xfrm>
          <a:prstGeom prst="triangl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Isosceles Triangle 39"/>
          <p:cNvSpPr/>
          <p:nvPr/>
        </p:nvSpPr>
        <p:spPr>
          <a:xfrm rot="10800000">
            <a:off x="7741024" y="2023665"/>
            <a:ext cx="336176" cy="259557"/>
          </a:xfrm>
          <a:prstGeom prst="triangl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6019800" y="1600200"/>
            <a:ext cx="0" cy="3602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7924800" y="1600200"/>
            <a:ext cx="0" cy="3602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endCxn id="3" idx="5"/>
          </p:cNvCxnSpPr>
          <p:nvPr/>
        </p:nvCxnSpPr>
        <p:spPr>
          <a:xfrm>
            <a:off x="5410200" y="2077244"/>
            <a:ext cx="494180" cy="535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7354420" y="2133600"/>
            <a:ext cx="494180" cy="535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8526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CONNECTING MULTIPLE DEVICES</a:t>
            </a:r>
            <a:endParaRPr lang="en-US" dirty="0"/>
          </a:p>
        </p:txBody>
      </p:sp>
      <p:sp>
        <p:nvSpPr>
          <p:cNvPr id="7" name="Freeform 4"/>
          <p:cNvSpPr>
            <a:spLocks/>
          </p:cNvSpPr>
          <p:nvPr/>
        </p:nvSpPr>
        <p:spPr bwMode="auto">
          <a:xfrm>
            <a:off x="589036" y="852488"/>
            <a:ext cx="3151114" cy="5190409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  <a:gd name="connsiteX0" fmla="*/ 34445 w 44445"/>
              <a:gd name="connsiteY0" fmla="*/ 0 h 10017"/>
              <a:gd name="connsiteX1" fmla="*/ 44445 w 44445"/>
              <a:gd name="connsiteY1" fmla="*/ 0 h 10017"/>
              <a:gd name="connsiteX2" fmla="*/ 44445 w 44445"/>
              <a:gd name="connsiteY2" fmla="*/ 10000 h 10017"/>
              <a:gd name="connsiteX3" fmla="*/ 0 w 44445"/>
              <a:gd name="connsiteY3" fmla="*/ 10017 h 10017"/>
              <a:gd name="connsiteX0" fmla="*/ 0 w 45948"/>
              <a:gd name="connsiteY0" fmla="*/ 69 h 10017"/>
              <a:gd name="connsiteX1" fmla="*/ 45948 w 45948"/>
              <a:gd name="connsiteY1" fmla="*/ 0 h 10017"/>
              <a:gd name="connsiteX2" fmla="*/ 45948 w 45948"/>
              <a:gd name="connsiteY2" fmla="*/ 10000 h 10017"/>
              <a:gd name="connsiteX3" fmla="*/ 1503 w 45948"/>
              <a:gd name="connsiteY3" fmla="*/ 10017 h 10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948" h="10017">
                <a:moveTo>
                  <a:pt x="0" y="69"/>
                </a:moveTo>
                <a:lnTo>
                  <a:pt x="45948" y="0"/>
                </a:lnTo>
                <a:lnTo>
                  <a:pt x="45948" y="10000"/>
                </a:lnTo>
                <a:lnTo>
                  <a:pt x="1503" y="10017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H="1">
            <a:off x="4365625" y="2543176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4445000" y="2314576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5416550" y="2314576"/>
            <a:ext cx="160159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Data    </a:t>
            </a:r>
            <a:r>
              <a:rPr lang="en-US" altLang="en-US" b="1" dirty="0" smtClean="0"/>
              <a:t>D</a:t>
            </a:r>
            <a:r>
              <a:rPr lang="en-US" altLang="en-US" dirty="0" smtClean="0"/>
              <a:t>31-</a:t>
            </a:r>
            <a:r>
              <a:rPr lang="en-US" altLang="en-US" b="1" dirty="0" smtClean="0"/>
              <a:t>D</a:t>
            </a:r>
            <a:r>
              <a:rPr lang="en-US" altLang="en-US" dirty="0" smtClean="0"/>
              <a:t>0</a:t>
            </a:r>
            <a:endParaRPr lang="en-US" altLang="en-US" dirty="0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3740150" y="3624263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5416550" y="3395663"/>
            <a:ext cx="62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R/W</a:t>
            </a:r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5721350" y="3471863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H="1">
            <a:off x="3740150" y="26193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 rot="16200000">
            <a:off x="-76200" y="4769644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/>
              <a:t>Processor</a:t>
            </a:r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3740150" y="1668463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 flipH="1">
            <a:off x="4349750" y="1592263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5324475" y="1400176"/>
            <a:ext cx="1936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Address  </a:t>
            </a:r>
            <a:r>
              <a:rPr lang="en-US" altLang="en-US" b="1"/>
              <a:t>A</a:t>
            </a:r>
            <a:r>
              <a:rPr lang="en-US" altLang="en-US"/>
              <a:t>31-</a:t>
            </a:r>
            <a:r>
              <a:rPr lang="en-US" altLang="en-US" b="1"/>
              <a:t>A</a:t>
            </a:r>
            <a:r>
              <a:rPr lang="en-US" altLang="en-US"/>
              <a:t>2</a:t>
            </a: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4445000" y="1309688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30</a:t>
            </a:r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3740150" y="40671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5416550" y="3838576"/>
            <a:ext cx="527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ME</a:t>
            </a:r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>
            <a:off x="3740150" y="3138488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5416550" y="2909888"/>
            <a:ext cx="1352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ByteEnable</a:t>
            </a:r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H="1">
            <a:off x="4349750" y="3062288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4429125" y="2833688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4</a:t>
            </a:r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H="1">
            <a:off x="3740150" y="4510088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5416550" y="4295776"/>
            <a:ext cx="654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ACK</a:t>
            </a:r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 flipH="1">
            <a:off x="3740150" y="5029201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5416550" y="4814888"/>
            <a:ext cx="2051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IRQ   </a:t>
            </a:r>
            <a:r>
              <a:rPr lang="en-US" altLang="en-US" b="1"/>
              <a:t>IRQ</a:t>
            </a:r>
            <a:r>
              <a:rPr lang="en-US" altLang="en-US"/>
              <a:t>31-</a:t>
            </a:r>
            <a:r>
              <a:rPr lang="en-US" altLang="en-US" b="1"/>
              <a:t>IRQ</a:t>
            </a:r>
            <a:r>
              <a:rPr lang="en-US" altLang="en-US"/>
              <a:t>0</a:t>
            </a:r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 flipH="1">
            <a:off x="4270375" y="4967288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4349750" y="4738688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36" name="Line 5"/>
          <p:cNvSpPr>
            <a:spLocks noChangeShapeType="1"/>
          </p:cNvSpPr>
          <p:nvPr/>
        </p:nvSpPr>
        <p:spPr bwMode="auto">
          <a:xfrm>
            <a:off x="1520825" y="2271713"/>
            <a:ext cx="11239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Line 6"/>
          <p:cNvSpPr>
            <a:spLocks noChangeShapeType="1"/>
          </p:cNvSpPr>
          <p:nvPr/>
        </p:nvSpPr>
        <p:spPr bwMode="auto">
          <a:xfrm flipH="1">
            <a:off x="2130425" y="2195513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Text Box 7"/>
          <p:cNvSpPr txBox="1">
            <a:spLocks noChangeArrowheads="1"/>
          </p:cNvSpPr>
          <p:nvPr/>
        </p:nvSpPr>
        <p:spPr bwMode="auto">
          <a:xfrm>
            <a:off x="2206625" y="1905000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39" name="Text Box 8"/>
          <p:cNvSpPr txBox="1">
            <a:spLocks noChangeArrowheads="1"/>
          </p:cNvSpPr>
          <p:nvPr/>
        </p:nvSpPr>
        <p:spPr bwMode="auto">
          <a:xfrm>
            <a:off x="616584" y="1591657"/>
            <a:ext cx="2228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DataOut</a:t>
            </a:r>
            <a:r>
              <a:rPr lang="en-US" altLang="en-US" dirty="0"/>
              <a:t>  </a:t>
            </a:r>
            <a:r>
              <a:rPr lang="en-US" altLang="en-US" b="1" dirty="0"/>
              <a:t>Do</a:t>
            </a:r>
            <a:r>
              <a:rPr lang="en-US" altLang="en-US" dirty="0"/>
              <a:t>31-</a:t>
            </a:r>
            <a:r>
              <a:rPr lang="en-US" altLang="en-US" b="1" dirty="0"/>
              <a:t>Do</a:t>
            </a:r>
            <a:r>
              <a:rPr lang="en-US" altLang="en-US" dirty="0"/>
              <a:t>0</a:t>
            </a:r>
          </a:p>
        </p:txBody>
      </p:sp>
      <p:sp>
        <p:nvSpPr>
          <p:cNvPr id="40" name="Line 10"/>
          <p:cNvSpPr>
            <a:spLocks noChangeShapeType="1"/>
          </p:cNvSpPr>
          <p:nvPr/>
        </p:nvSpPr>
        <p:spPr bwMode="auto">
          <a:xfrm flipH="1">
            <a:off x="2146300" y="3109912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Text Box 11"/>
          <p:cNvSpPr txBox="1">
            <a:spLocks noChangeArrowheads="1"/>
          </p:cNvSpPr>
          <p:nvPr/>
        </p:nvSpPr>
        <p:spPr bwMode="auto">
          <a:xfrm>
            <a:off x="2225675" y="2881312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42" name="Text Box 12"/>
          <p:cNvSpPr txBox="1">
            <a:spLocks noChangeArrowheads="1"/>
          </p:cNvSpPr>
          <p:nvPr/>
        </p:nvSpPr>
        <p:spPr bwMode="auto">
          <a:xfrm>
            <a:off x="374537" y="3289768"/>
            <a:ext cx="2025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DataIn</a:t>
            </a:r>
            <a:r>
              <a:rPr lang="en-US" altLang="en-US" dirty="0"/>
              <a:t>    </a:t>
            </a:r>
            <a:r>
              <a:rPr lang="en-US" altLang="en-US" b="1" dirty="0"/>
              <a:t>Di</a:t>
            </a:r>
            <a:r>
              <a:rPr lang="en-US" altLang="en-US" dirty="0"/>
              <a:t>31-</a:t>
            </a:r>
            <a:r>
              <a:rPr lang="en-US" altLang="en-US" b="1" dirty="0"/>
              <a:t>Di</a:t>
            </a:r>
            <a:r>
              <a:rPr lang="en-US" altLang="en-US" dirty="0"/>
              <a:t>0</a:t>
            </a:r>
          </a:p>
        </p:txBody>
      </p:sp>
      <p:sp>
        <p:nvSpPr>
          <p:cNvPr id="45" name="Line 29"/>
          <p:cNvSpPr>
            <a:spLocks noChangeShapeType="1"/>
          </p:cNvSpPr>
          <p:nvPr/>
        </p:nvSpPr>
        <p:spPr bwMode="auto">
          <a:xfrm flipH="1" flipV="1">
            <a:off x="1520824" y="3186112"/>
            <a:ext cx="1908175" cy="142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3429000" y="2347913"/>
            <a:ext cx="0" cy="8381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Isosceles Triangle 45"/>
          <p:cNvSpPr/>
          <p:nvPr/>
        </p:nvSpPr>
        <p:spPr>
          <a:xfrm rot="5400000">
            <a:off x="2646760" y="2088356"/>
            <a:ext cx="495300" cy="454820"/>
          </a:xfrm>
          <a:prstGeom prst="triangl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Line 13"/>
          <p:cNvSpPr>
            <a:spLocks noChangeShapeType="1"/>
          </p:cNvSpPr>
          <p:nvPr/>
        </p:nvSpPr>
        <p:spPr bwMode="auto">
          <a:xfrm flipV="1">
            <a:off x="3130550" y="2314576"/>
            <a:ext cx="298450" cy="119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Line 13"/>
          <p:cNvSpPr>
            <a:spLocks noChangeShapeType="1"/>
          </p:cNvSpPr>
          <p:nvPr/>
        </p:nvSpPr>
        <p:spPr bwMode="auto">
          <a:xfrm flipV="1">
            <a:off x="3429000" y="2619376"/>
            <a:ext cx="298450" cy="119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" name="Line 13"/>
          <p:cNvSpPr>
            <a:spLocks noChangeShapeType="1"/>
          </p:cNvSpPr>
          <p:nvPr/>
        </p:nvSpPr>
        <p:spPr bwMode="auto">
          <a:xfrm flipH="1" flipV="1">
            <a:off x="2894410" y="2438400"/>
            <a:ext cx="0" cy="928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804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Write I/O Register</a:t>
            </a:r>
            <a:endParaRPr lang="en-US" dirty="0"/>
          </a:p>
        </p:txBody>
      </p:sp>
      <p:sp>
        <p:nvSpPr>
          <p:cNvPr id="7" name="Freeform 4"/>
          <p:cNvSpPr>
            <a:spLocks/>
          </p:cNvSpPr>
          <p:nvPr/>
        </p:nvSpPr>
        <p:spPr bwMode="auto">
          <a:xfrm>
            <a:off x="122237" y="852488"/>
            <a:ext cx="685800" cy="5181600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808037" y="21621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 flipH="1">
            <a:off x="1543446" y="2071688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619646" y="1781175"/>
            <a:ext cx="3016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8</a:t>
            </a:r>
            <a:endParaRPr lang="en-US" altLang="en-US" dirty="0"/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762000" y="1893888"/>
            <a:ext cx="102784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Do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7-</a:t>
            </a:r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Do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0</a:t>
            </a:r>
            <a:endParaRPr lang="en-US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H="1">
            <a:off x="1559321" y="2528888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1638696" y="2300288"/>
            <a:ext cx="3016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8</a:t>
            </a:r>
            <a:endParaRPr lang="en-US" altLang="en-US" dirty="0"/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854075" y="2314576"/>
            <a:ext cx="89319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Di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7-</a:t>
            </a:r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Di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0</a:t>
            </a:r>
            <a:endParaRPr lang="en-US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808037" y="3624263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854075" y="3276600"/>
            <a:ext cx="62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R/W</a:t>
            </a:r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1158875" y="3344353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H="1">
            <a:off x="808037" y="26193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 rot="16200000">
            <a:off x="-609600" y="2974976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/>
              <a:t>Processor</a:t>
            </a:r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808037" y="1668463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 flipH="1">
            <a:off x="1543446" y="1577975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762000" y="1400176"/>
            <a:ext cx="88517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31-</a:t>
            </a:r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0</a:t>
            </a:r>
            <a:endParaRPr lang="en-US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1638696" y="1295400"/>
            <a:ext cx="41870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32</a:t>
            </a:r>
            <a:endParaRPr lang="en-US" altLang="en-US" dirty="0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808037" y="40671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854075" y="3719513"/>
            <a:ext cx="49404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ME</a:t>
            </a:r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H="1">
            <a:off x="808037" y="4510088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854075" y="4176713"/>
            <a:ext cx="55970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ACK</a:t>
            </a:r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 flipH="1">
            <a:off x="808037" y="5029201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854075" y="4695825"/>
            <a:ext cx="17953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IRQ   </a:t>
            </a:r>
            <a:r>
              <a:rPr lang="en-US" altLang="en-US" b="1">
                <a:solidFill>
                  <a:schemeClr val="accent6">
                    <a:lumMod val="75000"/>
                  </a:schemeClr>
                </a:solidFill>
              </a:rPr>
              <a:t>IRQ</a:t>
            </a:r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31-</a:t>
            </a:r>
            <a:r>
              <a:rPr lang="en-US" altLang="en-US" b="1">
                <a:solidFill>
                  <a:schemeClr val="accent6">
                    <a:lumMod val="75000"/>
                  </a:schemeClr>
                </a:solidFill>
              </a:rPr>
              <a:t>IRQ</a:t>
            </a:r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0</a:t>
            </a:r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 flipH="1">
            <a:off x="1534855" y="4986337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1527209" y="5099238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09800" y="685800"/>
            <a:ext cx="50105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STORE.WORD 0x00300000, 0xfabfadad</a:t>
            </a:r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8458200" y="1451866"/>
            <a:ext cx="533400" cy="325064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Line 18"/>
          <p:cNvSpPr>
            <a:spLocks noChangeShapeType="1"/>
          </p:cNvSpPr>
          <p:nvPr/>
        </p:nvSpPr>
        <p:spPr bwMode="auto">
          <a:xfrm>
            <a:off x="8000536" y="2971847"/>
            <a:ext cx="45766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Line 19"/>
          <p:cNvSpPr>
            <a:spLocks noChangeShapeType="1"/>
          </p:cNvSpPr>
          <p:nvPr/>
        </p:nvSpPr>
        <p:spPr bwMode="auto">
          <a:xfrm flipH="1">
            <a:off x="8157454" y="2895647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Text Box 20"/>
          <p:cNvSpPr txBox="1">
            <a:spLocks noChangeArrowheads="1"/>
          </p:cNvSpPr>
          <p:nvPr/>
        </p:nvSpPr>
        <p:spPr bwMode="auto">
          <a:xfrm>
            <a:off x="7604895" y="2500972"/>
            <a:ext cx="89800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D0-D31</a:t>
            </a:r>
            <a:endParaRPr lang="en-US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6" name="Line 13"/>
          <p:cNvSpPr>
            <a:spLocks noChangeShapeType="1"/>
          </p:cNvSpPr>
          <p:nvPr/>
        </p:nvSpPr>
        <p:spPr bwMode="auto">
          <a:xfrm flipV="1">
            <a:off x="8000535" y="4345971"/>
            <a:ext cx="453967" cy="1540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Text Box 20"/>
          <p:cNvSpPr txBox="1">
            <a:spLocks noChangeArrowheads="1"/>
          </p:cNvSpPr>
          <p:nvPr/>
        </p:nvSpPr>
        <p:spPr bwMode="auto">
          <a:xfrm>
            <a:off x="7866773" y="3969272"/>
            <a:ext cx="39466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W</a:t>
            </a:r>
            <a:endParaRPr lang="en-US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8" name="Isosceles Triangle 27"/>
          <p:cNvSpPr/>
          <p:nvPr/>
        </p:nvSpPr>
        <p:spPr>
          <a:xfrm>
            <a:off x="8686800" y="4546045"/>
            <a:ext cx="152400" cy="149780"/>
          </a:xfrm>
          <a:prstGeom prst="triangl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Line 25"/>
          <p:cNvSpPr>
            <a:spLocks noChangeShapeType="1"/>
          </p:cNvSpPr>
          <p:nvPr/>
        </p:nvSpPr>
        <p:spPr bwMode="auto">
          <a:xfrm>
            <a:off x="781446" y="3112532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" name="Text Box 26"/>
          <p:cNvSpPr txBox="1">
            <a:spLocks noChangeArrowheads="1"/>
          </p:cNvSpPr>
          <p:nvPr/>
        </p:nvSpPr>
        <p:spPr bwMode="auto">
          <a:xfrm>
            <a:off x="890143" y="2743200"/>
            <a:ext cx="42672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BE</a:t>
            </a:r>
            <a:endParaRPr lang="en-US" alt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1" name="Line 27"/>
          <p:cNvSpPr>
            <a:spLocks noChangeShapeType="1"/>
          </p:cNvSpPr>
          <p:nvPr/>
        </p:nvSpPr>
        <p:spPr bwMode="auto">
          <a:xfrm flipH="1">
            <a:off x="1391046" y="3036332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" name="Text Box 28"/>
          <p:cNvSpPr txBox="1">
            <a:spLocks noChangeArrowheads="1"/>
          </p:cNvSpPr>
          <p:nvPr/>
        </p:nvSpPr>
        <p:spPr bwMode="auto">
          <a:xfrm>
            <a:off x="1470421" y="2807732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66658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Write I/O Register</a:t>
            </a:r>
            <a:endParaRPr lang="en-US" dirty="0"/>
          </a:p>
        </p:txBody>
      </p:sp>
      <p:sp>
        <p:nvSpPr>
          <p:cNvPr id="7" name="Freeform 4"/>
          <p:cNvSpPr>
            <a:spLocks/>
          </p:cNvSpPr>
          <p:nvPr/>
        </p:nvSpPr>
        <p:spPr bwMode="auto">
          <a:xfrm>
            <a:off x="122237" y="852488"/>
            <a:ext cx="685800" cy="5181600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808037" y="21621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 flipH="1">
            <a:off x="1543446" y="2071688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619646" y="1781175"/>
            <a:ext cx="3016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8</a:t>
            </a:r>
            <a:endParaRPr lang="en-US" altLang="en-US" dirty="0"/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762000" y="1893888"/>
            <a:ext cx="102784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Do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7-</a:t>
            </a:r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Do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0</a:t>
            </a:r>
            <a:endParaRPr lang="en-US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H="1">
            <a:off x="1559321" y="2528888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1638696" y="2300288"/>
            <a:ext cx="3016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8</a:t>
            </a:r>
            <a:endParaRPr lang="en-US" altLang="en-US" dirty="0"/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854075" y="2314576"/>
            <a:ext cx="89319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Di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7-</a:t>
            </a:r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Di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0</a:t>
            </a:r>
            <a:endParaRPr lang="en-US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808037" y="3624263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854075" y="3276600"/>
            <a:ext cx="62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R/W</a:t>
            </a:r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1158875" y="3352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H="1">
            <a:off x="808037" y="26193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 rot="16200000">
            <a:off x="-609600" y="2974976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/>
              <a:t>Processor</a:t>
            </a:r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808037" y="1668463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 flipH="1">
            <a:off x="1543446" y="1577975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762000" y="1400176"/>
            <a:ext cx="88517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31-</a:t>
            </a:r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0</a:t>
            </a:r>
            <a:endParaRPr lang="en-US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1638696" y="1295400"/>
            <a:ext cx="41870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32</a:t>
            </a:r>
            <a:endParaRPr lang="en-US" altLang="en-US" dirty="0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808037" y="40671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854075" y="3719513"/>
            <a:ext cx="49404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ME</a:t>
            </a:r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H="1">
            <a:off x="808037" y="4510088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854075" y="4176713"/>
            <a:ext cx="55970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ACK</a:t>
            </a:r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 flipH="1">
            <a:off x="808037" y="5029201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854075" y="4695825"/>
            <a:ext cx="17953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IRQ   </a:t>
            </a:r>
            <a:r>
              <a:rPr lang="en-US" altLang="en-US" b="1">
                <a:solidFill>
                  <a:schemeClr val="accent6">
                    <a:lumMod val="75000"/>
                  </a:schemeClr>
                </a:solidFill>
              </a:rPr>
              <a:t>IRQ</a:t>
            </a:r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31-</a:t>
            </a:r>
            <a:r>
              <a:rPr lang="en-US" altLang="en-US" b="1">
                <a:solidFill>
                  <a:schemeClr val="accent6">
                    <a:lumMod val="75000"/>
                  </a:schemeClr>
                </a:solidFill>
              </a:rPr>
              <a:t>IRQ</a:t>
            </a:r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0</a:t>
            </a:r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 flipH="1">
            <a:off x="1534855" y="4986337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1527209" y="5099238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09800" y="685800"/>
            <a:ext cx="50105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STORE</a:t>
            </a:r>
            <a:r>
              <a:rPr lang="en-US" sz="2400" dirty="0" smtClean="0"/>
              <a:t>.WORD 0x00300000, 0xfabfadad</a:t>
            </a:r>
            <a:endParaRPr lang="en-US" sz="2400" dirty="0"/>
          </a:p>
        </p:txBody>
      </p:sp>
      <p:grpSp>
        <p:nvGrpSpPr>
          <p:cNvPr id="5" name="Group 4"/>
          <p:cNvGrpSpPr/>
          <p:nvPr/>
        </p:nvGrpSpPr>
        <p:grpSpPr>
          <a:xfrm>
            <a:off x="2057400" y="3276600"/>
            <a:ext cx="301686" cy="812245"/>
            <a:chOff x="2057400" y="3276600"/>
            <a:chExt cx="301686" cy="812245"/>
          </a:xfrm>
        </p:grpSpPr>
        <p:sp>
          <p:nvSpPr>
            <p:cNvPr id="3" name="TextBox 2"/>
            <p:cNvSpPr txBox="1"/>
            <p:nvPr/>
          </p:nvSpPr>
          <p:spPr>
            <a:xfrm>
              <a:off x="2057400" y="32766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2057400" y="371951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</p:grpSp>
      <p:sp>
        <p:nvSpPr>
          <p:cNvPr id="6" name="Chord 5"/>
          <p:cNvSpPr/>
          <p:nvPr/>
        </p:nvSpPr>
        <p:spPr>
          <a:xfrm rot="12351808">
            <a:off x="2154197" y="3568611"/>
            <a:ext cx="585634" cy="578262"/>
          </a:xfrm>
          <a:prstGeom prst="chord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743200" y="3857742"/>
            <a:ext cx="838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048000" y="3488410"/>
            <a:ext cx="784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STORE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8458200" y="1447800"/>
            <a:ext cx="533400" cy="325064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Line 18"/>
          <p:cNvSpPr>
            <a:spLocks noChangeShapeType="1"/>
          </p:cNvSpPr>
          <p:nvPr/>
        </p:nvSpPr>
        <p:spPr bwMode="auto">
          <a:xfrm>
            <a:off x="8000536" y="2967781"/>
            <a:ext cx="45766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Line 19"/>
          <p:cNvSpPr>
            <a:spLocks noChangeShapeType="1"/>
          </p:cNvSpPr>
          <p:nvPr/>
        </p:nvSpPr>
        <p:spPr bwMode="auto">
          <a:xfrm flipH="1">
            <a:off x="8157454" y="2891581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Text Box 20"/>
          <p:cNvSpPr txBox="1">
            <a:spLocks noChangeArrowheads="1"/>
          </p:cNvSpPr>
          <p:nvPr/>
        </p:nvSpPr>
        <p:spPr bwMode="auto">
          <a:xfrm>
            <a:off x="7604895" y="2496906"/>
            <a:ext cx="89800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D0-D31</a:t>
            </a:r>
            <a:endParaRPr lang="en-US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1" name="Line 13"/>
          <p:cNvSpPr>
            <a:spLocks noChangeShapeType="1"/>
          </p:cNvSpPr>
          <p:nvPr/>
        </p:nvSpPr>
        <p:spPr bwMode="auto">
          <a:xfrm flipV="1">
            <a:off x="8000535" y="4341905"/>
            <a:ext cx="453967" cy="1540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Text Box 20"/>
          <p:cNvSpPr txBox="1">
            <a:spLocks noChangeArrowheads="1"/>
          </p:cNvSpPr>
          <p:nvPr/>
        </p:nvSpPr>
        <p:spPr bwMode="auto">
          <a:xfrm>
            <a:off x="7866773" y="3965206"/>
            <a:ext cx="39466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W</a:t>
            </a:r>
            <a:endParaRPr lang="en-US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3" name="Isosceles Triangle 42"/>
          <p:cNvSpPr/>
          <p:nvPr/>
        </p:nvSpPr>
        <p:spPr>
          <a:xfrm>
            <a:off x="8686800" y="4541979"/>
            <a:ext cx="152400" cy="149780"/>
          </a:xfrm>
          <a:prstGeom prst="triangl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Line 15"/>
          <p:cNvSpPr>
            <a:spLocks noChangeShapeType="1"/>
          </p:cNvSpPr>
          <p:nvPr/>
        </p:nvSpPr>
        <p:spPr bwMode="auto">
          <a:xfrm flipV="1">
            <a:off x="1158875" y="3352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5" name="Line 25"/>
          <p:cNvSpPr>
            <a:spLocks noChangeShapeType="1"/>
          </p:cNvSpPr>
          <p:nvPr/>
        </p:nvSpPr>
        <p:spPr bwMode="auto">
          <a:xfrm>
            <a:off x="781446" y="3120979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" name="Text Box 26"/>
          <p:cNvSpPr txBox="1">
            <a:spLocks noChangeArrowheads="1"/>
          </p:cNvSpPr>
          <p:nvPr/>
        </p:nvSpPr>
        <p:spPr bwMode="auto">
          <a:xfrm>
            <a:off x="890143" y="2751647"/>
            <a:ext cx="42672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BE</a:t>
            </a:r>
            <a:endParaRPr lang="en-US" alt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7" name="Line 27"/>
          <p:cNvSpPr>
            <a:spLocks noChangeShapeType="1"/>
          </p:cNvSpPr>
          <p:nvPr/>
        </p:nvSpPr>
        <p:spPr bwMode="auto">
          <a:xfrm flipH="1">
            <a:off x="1391046" y="3044779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Text Box 28"/>
          <p:cNvSpPr txBox="1">
            <a:spLocks noChangeArrowheads="1"/>
          </p:cNvSpPr>
          <p:nvPr/>
        </p:nvSpPr>
        <p:spPr bwMode="auto">
          <a:xfrm>
            <a:off x="1470421" y="2816179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702256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Write I/O Register</a:t>
            </a:r>
            <a:endParaRPr lang="en-US" dirty="0"/>
          </a:p>
        </p:txBody>
      </p:sp>
      <p:sp>
        <p:nvSpPr>
          <p:cNvPr id="7" name="Freeform 4"/>
          <p:cNvSpPr>
            <a:spLocks/>
          </p:cNvSpPr>
          <p:nvPr/>
        </p:nvSpPr>
        <p:spPr bwMode="auto">
          <a:xfrm>
            <a:off x="122237" y="852488"/>
            <a:ext cx="685800" cy="5181600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808037" y="21621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 flipH="1">
            <a:off x="1543446" y="2071688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619646" y="1781175"/>
            <a:ext cx="3016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8</a:t>
            </a:r>
            <a:endParaRPr lang="en-US" altLang="en-US" dirty="0"/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762000" y="1893888"/>
            <a:ext cx="102784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Do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7-</a:t>
            </a:r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Do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0</a:t>
            </a:r>
            <a:endParaRPr lang="en-US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H="1">
            <a:off x="1559321" y="2528888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1638696" y="2300288"/>
            <a:ext cx="3016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8</a:t>
            </a:r>
            <a:endParaRPr lang="en-US" altLang="en-US" dirty="0"/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854075" y="2314576"/>
            <a:ext cx="89319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Di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7-</a:t>
            </a:r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Di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0</a:t>
            </a:r>
            <a:endParaRPr lang="en-US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808037" y="3624263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854075" y="3276600"/>
            <a:ext cx="62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R/W</a:t>
            </a:r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1158875" y="3352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H="1">
            <a:off x="808037" y="26193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 rot="16200000">
            <a:off x="-609600" y="2974976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/>
              <a:t>Processor</a:t>
            </a:r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808037" y="1668463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 flipH="1">
            <a:off x="1543446" y="1577975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762000" y="1400176"/>
            <a:ext cx="88517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31-</a:t>
            </a:r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0</a:t>
            </a:r>
            <a:endParaRPr lang="en-US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1638696" y="1295400"/>
            <a:ext cx="41870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32</a:t>
            </a:r>
            <a:endParaRPr lang="en-US" altLang="en-US" dirty="0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808037" y="40671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854075" y="3719513"/>
            <a:ext cx="49404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ME</a:t>
            </a:r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H="1">
            <a:off x="808037" y="4510088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854075" y="4176713"/>
            <a:ext cx="55970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ACK</a:t>
            </a:r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 flipH="1">
            <a:off x="808037" y="5029201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854075" y="4695825"/>
            <a:ext cx="17953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IRQ   </a:t>
            </a:r>
            <a:r>
              <a:rPr lang="en-US" altLang="en-US" b="1">
                <a:solidFill>
                  <a:schemeClr val="accent6">
                    <a:lumMod val="75000"/>
                  </a:schemeClr>
                </a:solidFill>
              </a:rPr>
              <a:t>IRQ</a:t>
            </a:r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31-</a:t>
            </a:r>
            <a:r>
              <a:rPr lang="en-US" altLang="en-US" b="1">
                <a:solidFill>
                  <a:schemeClr val="accent6">
                    <a:lumMod val="75000"/>
                  </a:schemeClr>
                </a:solidFill>
              </a:rPr>
              <a:t>IRQ</a:t>
            </a:r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0</a:t>
            </a:r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 flipH="1">
            <a:off x="1534855" y="4986337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1527209" y="5099238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09800" y="685800"/>
            <a:ext cx="50697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STORE</a:t>
            </a:r>
            <a:r>
              <a:rPr lang="en-US" sz="2400" dirty="0" smtClean="0"/>
              <a:t>.</a:t>
            </a:r>
            <a:r>
              <a:rPr lang="en-US" sz="2400" b="1" dirty="0" smtClean="0">
                <a:solidFill>
                  <a:srgbClr val="FF0000"/>
                </a:solidFill>
              </a:rPr>
              <a:t>WORD</a:t>
            </a:r>
            <a:r>
              <a:rPr lang="en-US" sz="2400" dirty="0" smtClean="0"/>
              <a:t> 0x00300000, 0xfabfadad</a:t>
            </a:r>
            <a:endParaRPr lang="en-US" sz="2400" dirty="0"/>
          </a:p>
        </p:txBody>
      </p:sp>
      <p:sp>
        <p:nvSpPr>
          <p:cNvPr id="36" name="TextBox 35"/>
          <p:cNvSpPr txBox="1"/>
          <p:nvPr/>
        </p:nvSpPr>
        <p:spPr>
          <a:xfrm>
            <a:off x="2057400" y="371951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" name="Chord 5"/>
          <p:cNvSpPr/>
          <p:nvPr/>
        </p:nvSpPr>
        <p:spPr>
          <a:xfrm rot="12351808">
            <a:off x="2154197" y="3568611"/>
            <a:ext cx="585634" cy="578262"/>
          </a:xfrm>
          <a:prstGeom prst="chord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743200" y="3857742"/>
            <a:ext cx="838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048000" y="3488410"/>
            <a:ext cx="784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STORE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8458200" y="1451866"/>
            <a:ext cx="533400" cy="325064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Line 18"/>
          <p:cNvSpPr>
            <a:spLocks noChangeShapeType="1"/>
          </p:cNvSpPr>
          <p:nvPr/>
        </p:nvSpPr>
        <p:spPr bwMode="auto">
          <a:xfrm>
            <a:off x="8000536" y="2971847"/>
            <a:ext cx="45766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Line 19"/>
          <p:cNvSpPr>
            <a:spLocks noChangeShapeType="1"/>
          </p:cNvSpPr>
          <p:nvPr/>
        </p:nvSpPr>
        <p:spPr bwMode="auto">
          <a:xfrm flipH="1">
            <a:off x="8157454" y="2895647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Text Box 20"/>
          <p:cNvSpPr txBox="1">
            <a:spLocks noChangeArrowheads="1"/>
          </p:cNvSpPr>
          <p:nvPr/>
        </p:nvSpPr>
        <p:spPr bwMode="auto">
          <a:xfrm>
            <a:off x="7604895" y="2500972"/>
            <a:ext cx="89800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D0-D31</a:t>
            </a:r>
            <a:endParaRPr lang="en-US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1" name="Line 13"/>
          <p:cNvSpPr>
            <a:spLocks noChangeShapeType="1"/>
          </p:cNvSpPr>
          <p:nvPr/>
        </p:nvSpPr>
        <p:spPr bwMode="auto">
          <a:xfrm flipV="1">
            <a:off x="8000535" y="4345971"/>
            <a:ext cx="453967" cy="1540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Text Box 20"/>
          <p:cNvSpPr txBox="1">
            <a:spLocks noChangeArrowheads="1"/>
          </p:cNvSpPr>
          <p:nvPr/>
        </p:nvSpPr>
        <p:spPr bwMode="auto">
          <a:xfrm>
            <a:off x="7866773" y="3969272"/>
            <a:ext cx="39466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W</a:t>
            </a:r>
            <a:endParaRPr lang="en-US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3" name="Isosceles Triangle 42"/>
          <p:cNvSpPr/>
          <p:nvPr/>
        </p:nvSpPr>
        <p:spPr>
          <a:xfrm>
            <a:off x="8686800" y="4546045"/>
            <a:ext cx="152400" cy="149780"/>
          </a:xfrm>
          <a:prstGeom prst="triangl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Line 15"/>
          <p:cNvSpPr>
            <a:spLocks noChangeShapeType="1"/>
          </p:cNvSpPr>
          <p:nvPr/>
        </p:nvSpPr>
        <p:spPr bwMode="auto">
          <a:xfrm flipV="1">
            <a:off x="1158875" y="3352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5" name="Line 25"/>
          <p:cNvSpPr>
            <a:spLocks noChangeShapeType="1"/>
          </p:cNvSpPr>
          <p:nvPr/>
        </p:nvSpPr>
        <p:spPr bwMode="auto">
          <a:xfrm>
            <a:off x="781446" y="3120979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" name="Text Box 26"/>
          <p:cNvSpPr txBox="1">
            <a:spLocks noChangeArrowheads="1"/>
          </p:cNvSpPr>
          <p:nvPr/>
        </p:nvSpPr>
        <p:spPr bwMode="auto">
          <a:xfrm>
            <a:off x="890143" y="2751647"/>
            <a:ext cx="42672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BE</a:t>
            </a:r>
            <a:endParaRPr lang="en-US" alt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7" name="Line 27"/>
          <p:cNvSpPr>
            <a:spLocks noChangeShapeType="1"/>
          </p:cNvSpPr>
          <p:nvPr/>
        </p:nvSpPr>
        <p:spPr bwMode="auto">
          <a:xfrm flipH="1">
            <a:off x="1391046" y="3044779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Text Box 28"/>
          <p:cNvSpPr txBox="1">
            <a:spLocks noChangeArrowheads="1"/>
          </p:cNvSpPr>
          <p:nvPr/>
        </p:nvSpPr>
        <p:spPr bwMode="auto">
          <a:xfrm>
            <a:off x="1470421" y="2816179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4</a:t>
            </a:r>
          </a:p>
        </p:txBody>
      </p:sp>
      <p:sp>
        <p:nvSpPr>
          <p:cNvPr id="49" name="Chord 48"/>
          <p:cNvSpPr/>
          <p:nvPr/>
        </p:nvSpPr>
        <p:spPr>
          <a:xfrm rot="12351808">
            <a:off x="2132136" y="2841975"/>
            <a:ext cx="585634" cy="578262"/>
          </a:xfrm>
          <a:prstGeom prst="chord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2721139" y="3131106"/>
            <a:ext cx="838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025939" y="2761774"/>
            <a:ext cx="807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31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Write I/O Register</a:t>
            </a:r>
            <a:endParaRPr lang="en-US" dirty="0"/>
          </a:p>
        </p:txBody>
      </p:sp>
      <p:sp>
        <p:nvSpPr>
          <p:cNvPr id="7" name="Freeform 4"/>
          <p:cNvSpPr>
            <a:spLocks/>
          </p:cNvSpPr>
          <p:nvPr/>
        </p:nvSpPr>
        <p:spPr bwMode="auto">
          <a:xfrm>
            <a:off x="122237" y="852488"/>
            <a:ext cx="685800" cy="5181600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808037" y="21621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 flipH="1">
            <a:off x="1543446" y="2071688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619646" y="1781175"/>
            <a:ext cx="3016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8</a:t>
            </a:r>
            <a:endParaRPr lang="en-US" altLang="en-US" dirty="0"/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762000" y="1893888"/>
            <a:ext cx="102784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Do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7-</a:t>
            </a:r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Do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0</a:t>
            </a:r>
            <a:endParaRPr lang="en-US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H="1">
            <a:off x="1559321" y="2528888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1638696" y="2300288"/>
            <a:ext cx="3016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8</a:t>
            </a:r>
            <a:endParaRPr lang="en-US" altLang="en-US" dirty="0"/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854075" y="2314576"/>
            <a:ext cx="89319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Di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7-</a:t>
            </a:r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Di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0</a:t>
            </a:r>
            <a:endParaRPr lang="en-US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808037" y="3624263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854075" y="3276600"/>
            <a:ext cx="62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R/W</a:t>
            </a:r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1158875" y="3352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H="1">
            <a:off x="808037" y="26193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 rot="16200000">
            <a:off x="-609600" y="2974976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/>
              <a:t>Processor</a:t>
            </a:r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808037" y="1668463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 flipH="1">
            <a:off x="1543446" y="1577975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762000" y="1400176"/>
            <a:ext cx="88517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31-</a:t>
            </a:r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0</a:t>
            </a:r>
            <a:endParaRPr lang="en-US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1638696" y="1295400"/>
            <a:ext cx="41870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32</a:t>
            </a:r>
            <a:endParaRPr lang="en-US" altLang="en-US" dirty="0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808037" y="40671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854075" y="3719513"/>
            <a:ext cx="49404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ME</a:t>
            </a:r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H="1">
            <a:off x="808037" y="4510088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854075" y="4176713"/>
            <a:ext cx="55970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ACK</a:t>
            </a:r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 flipH="1">
            <a:off x="808037" y="5029201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854075" y="4695825"/>
            <a:ext cx="17953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IRQ   </a:t>
            </a:r>
            <a:r>
              <a:rPr lang="en-US" altLang="en-US" b="1">
                <a:solidFill>
                  <a:schemeClr val="accent6">
                    <a:lumMod val="75000"/>
                  </a:schemeClr>
                </a:solidFill>
              </a:rPr>
              <a:t>IRQ</a:t>
            </a:r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31-</a:t>
            </a:r>
            <a:r>
              <a:rPr lang="en-US" altLang="en-US" b="1">
                <a:solidFill>
                  <a:schemeClr val="accent6">
                    <a:lumMod val="75000"/>
                  </a:schemeClr>
                </a:solidFill>
              </a:rPr>
              <a:t>IRQ</a:t>
            </a:r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0</a:t>
            </a:r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 flipH="1">
            <a:off x="1534855" y="4986337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1527209" y="5099238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09800" y="685800"/>
            <a:ext cx="50697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STORE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WORD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chemeClr val="accent2"/>
                </a:solidFill>
              </a:rPr>
              <a:t>0x00300000</a:t>
            </a:r>
            <a:r>
              <a:rPr lang="en-US" sz="2400" dirty="0" smtClean="0"/>
              <a:t>, 0xfabfadad</a:t>
            </a:r>
            <a:endParaRPr lang="en-US" sz="2400" dirty="0"/>
          </a:p>
        </p:txBody>
      </p:sp>
      <p:sp>
        <p:nvSpPr>
          <p:cNvPr id="36" name="TextBox 35"/>
          <p:cNvSpPr txBox="1"/>
          <p:nvPr/>
        </p:nvSpPr>
        <p:spPr>
          <a:xfrm>
            <a:off x="2057400" y="371951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" name="Chord 5"/>
          <p:cNvSpPr/>
          <p:nvPr/>
        </p:nvSpPr>
        <p:spPr>
          <a:xfrm rot="12351808">
            <a:off x="2154197" y="3568611"/>
            <a:ext cx="585634" cy="578262"/>
          </a:xfrm>
          <a:prstGeom prst="chord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743200" y="3857742"/>
            <a:ext cx="838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048000" y="3488410"/>
            <a:ext cx="784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STORE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8458200" y="1451866"/>
            <a:ext cx="533400" cy="325064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Line 18"/>
          <p:cNvSpPr>
            <a:spLocks noChangeShapeType="1"/>
          </p:cNvSpPr>
          <p:nvPr/>
        </p:nvSpPr>
        <p:spPr bwMode="auto">
          <a:xfrm>
            <a:off x="8000536" y="2971847"/>
            <a:ext cx="45766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Line 19"/>
          <p:cNvSpPr>
            <a:spLocks noChangeShapeType="1"/>
          </p:cNvSpPr>
          <p:nvPr/>
        </p:nvSpPr>
        <p:spPr bwMode="auto">
          <a:xfrm flipH="1">
            <a:off x="8157454" y="2895647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Text Box 20"/>
          <p:cNvSpPr txBox="1">
            <a:spLocks noChangeArrowheads="1"/>
          </p:cNvSpPr>
          <p:nvPr/>
        </p:nvSpPr>
        <p:spPr bwMode="auto">
          <a:xfrm>
            <a:off x="7604895" y="2500972"/>
            <a:ext cx="89800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D0-D31</a:t>
            </a:r>
            <a:endParaRPr lang="en-US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1" name="Line 13"/>
          <p:cNvSpPr>
            <a:spLocks noChangeShapeType="1"/>
          </p:cNvSpPr>
          <p:nvPr/>
        </p:nvSpPr>
        <p:spPr bwMode="auto">
          <a:xfrm flipV="1">
            <a:off x="8000535" y="4345971"/>
            <a:ext cx="453967" cy="1540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Text Box 20"/>
          <p:cNvSpPr txBox="1">
            <a:spLocks noChangeArrowheads="1"/>
          </p:cNvSpPr>
          <p:nvPr/>
        </p:nvSpPr>
        <p:spPr bwMode="auto">
          <a:xfrm>
            <a:off x="7866773" y="3969272"/>
            <a:ext cx="39466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W</a:t>
            </a:r>
            <a:endParaRPr lang="en-US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3" name="Isosceles Triangle 42"/>
          <p:cNvSpPr/>
          <p:nvPr/>
        </p:nvSpPr>
        <p:spPr>
          <a:xfrm>
            <a:off x="8686800" y="4546045"/>
            <a:ext cx="152400" cy="149780"/>
          </a:xfrm>
          <a:prstGeom prst="triangl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Line 15"/>
          <p:cNvSpPr>
            <a:spLocks noChangeShapeType="1"/>
          </p:cNvSpPr>
          <p:nvPr/>
        </p:nvSpPr>
        <p:spPr bwMode="auto">
          <a:xfrm flipV="1">
            <a:off x="1158875" y="3352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5" name="Line 25"/>
          <p:cNvSpPr>
            <a:spLocks noChangeShapeType="1"/>
          </p:cNvSpPr>
          <p:nvPr/>
        </p:nvSpPr>
        <p:spPr bwMode="auto">
          <a:xfrm>
            <a:off x="781446" y="3120979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" name="Text Box 26"/>
          <p:cNvSpPr txBox="1">
            <a:spLocks noChangeArrowheads="1"/>
          </p:cNvSpPr>
          <p:nvPr/>
        </p:nvSpPr>
        <p:spPr bwMode="auto">
          <a:xfrm>
            <a:off x="890143" y="2751647"/>
            <a:ext cx="42672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BE</a:t>
            </a:r>
            <a:endParaRPr lang="en-US" alt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7" name="Line 27"/>
          <p:cNvSpPr>
            <a:spLocks noChangeShapeType="1"/>
          </p:cNvSpPr>
          <p:nvPr/>
        </p:nvSpPr>
        <p:spPr bwMode="auto">
          <a:xfrm flipH="1">
            <a:off x="1391046" y="3044779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Text Box 28"/>
          <p:cNvSpPr txBox="1">
            <a:spLocks noChangeArrowheads="1"/>
          </p:cNvSpPr>
          <p:nvPr/>
        </p:nvSpPr>
        <p:spPr bwMode="auto">
          <a:xfrm>
            <a:off x="1470421" y="2816179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4</a:t>
            </a:r>
          </a:p>
        </p:txBody>
      </p:sp>
      <p:sp>
        <p:nvSpPr>
          <p:cNvPr id="49" name="Chord 48"/>
          <p:cNvSpPr/>
          <p:nvPr/>
        </p:nvSpPr>
        <p:spPr>
          <a:xfrm rot="12351808">
            <a:off x="2132136" y="2841975"/>
            <a:ext cx="585634" cy="578262"/>
          </a:xfrm>
          <a:prstGeom prst="chord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2721139" y="3131106"/>
            <a:ext cx="838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025939" y="2761774"/>
            <a:ext cx="807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WORD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2332037" y="1451866"/>
            <a:ext cx="2544763" cy="5139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== 0x30 0000 (upper 32 bits)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52" name="Straight Arrow Connector 51"/>
          <p:cNvCxnSpPr/>
          <p:nvPr/>
        </p:nvCxnSpPr>
        <p:spPr>
          <a:xfrm>
            <a:off x="4876800" y="1694980"/>
            <a:ext cx="838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0871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Write I/O Register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209800" y="685800"/>
            <a:ext cx="50697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STORE</a:t>
            </a:r>
            <a:r>
              <a:rPr lang="en-US" sz="2400" dirty="0" smtClean="0">
                <a:solidFill>
                  <a:srgbClr val="FF0000"/>
                </a:solidFill>
              </a:rPr>
              <a:t>.</a:t>
            </a:r>
            <a:r>
              <a:rPr lang="en-US" sz="2400" b="1" dirty="0" smtClean="0">
                <a:solidFill>
                  <a:srgbClr val="FF0000"/>
                </a:solidFill>
              </a:rPr>
              <a:t>WORD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0x00300000</a:t>
            </a:r>
            <a:r>
              <a:rPr lang="en-US" sz="2400" dirty="0" smtClean="0"/>
              <a:t>, 0xfabfadad</a:t>
            </a:r>
            <a:endParaRPr lang="en-US" sz="2400" dirty="0"/>
          </a:p>
        </p:txBody>
      </p:sp>
      <p:sp>
        <p:nvSpPr>
          <p:cNvPr id="54" name="Freeform 4"/>
          <p:cNvSpPr>
            <a:spLocks/>
          </p:cNvSpPr>
          <p:nvPr/>
        </p:nvSpPr>
        <p:spPr bwMode="auto">
          <a:xfrm>
            <a:off x="122237" y="852488"/>
            <a:ext cx="685800" cy="5181600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5" name="Line 5"/>
          <p:cNvSpPr>
            <a:spLocks noChangeShapeType="1"/>
          </p:cNvSpPr>
          <p:nvPr/>
        </p:nvSpPr>
        <p:spPr bwMode="auto">
          <a:xfrm>
            <a:off x="808037" y="2162176"/>
            <a:ext cx="1551049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" name="Line 6"/>
          <p:cNvSpPr>
            <a:spLocks noChangeShapeType="1"/>
          </p:cNvSpPr>
          <p:nvPr/>
        </p:nvSpPr>
        <p:spPr bwMode="auto">
          <a:xfrm flipH="1">
            <a:off x="1543446" y="2071688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" name="Text Box 7"/>
          <p:cNvSpPr txBox="1">
            <a:spLocks noChangeArrowheads="1"/>
          </p:cNvSpPr>
          <p:nvPr/>
        </p:nvSpPr>
        <p:spPr bwMode="auto">
          <a:xfrm>
            <a:off x="1619646" y="1781175"/>
            <a:ext cx="3016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8</a:t>
            </a:r>
            <a:endParaRPr lang="en-US" altLang="en-US" dirty="0"/>
          </a:p>
        </p:txBody>
      </p:sp>
      <p:sp>
        <p:nvSpPr>
          <p:cNvPr id="58" name="Text Box 8"/>
          <p:cNvSpPr txBox="1">
            <a:spLocks noChangeArrowheads="1"/>
          </p:cNvSpPr>
          <p:nvPr/>
        </p:nvSpPr>
        <p:spPr bwMode="auto">
          <a:xfrm>
            <a:off x="762000" y="1893888"/>
            <a:ext cx="102784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Do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7-</a:t>
            </a:r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Do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0</a:t>
            </a:r>
            <a:endParaRPr lang="en-US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9" name="Line 10"/>
          <p:cNvSpPr>
            <a:spLocks noChangeShapeType="1"/>
          </p:cNvSpPr>
          <p:nvPr/>
        </p:nvSpPr>
        <p:spPr bwMode="auto">
          <a:xfrm flipH="1">
            <a:off x="1559321" y="2528888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" name="Text Box 11"/>
          <p:cNvSpPr txBox="1">
            <a:spLocks noChangeArrowheads="1"/>
          </p:cNvSpPr>
          <p:nvPr/>
        </p:nvSpPr>
        <p:spPr bwMode="auto">
          <a:xfrm>
            <a:off x="1638696" y="2300288"/>
            <a:ext cx="3016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8</a:t>
            </a:r>
            <a:endParaRPr lang="en-US" altLang="en-US" dirty="0"/>
          </a:p>
        </p:txBody>
      </p:sp>
      <p:sp>
        <p:nvSpPr>
          <p:cNvPr id="61" name="Text Box 12"/>
          <p:cNvSpPr txBox="1">
            <a:spLocks noChangeArrowheads="1"/>
          </p:cNvSpPr>
          <p:nvPr/>
        </p:nvSpPr>
        <p:spPr bwMode="auto">
          <a:xfrm>
            <a:off x="854075" y="2314576"/>
            <a:ext cx="89319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Di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7-</a:t>
            </a:r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Di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0</a:t>
            </a:r>
            <a:endParaRPr lang="en-US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2" name="Line 13"/>
          <p:cNvSpPr>
            <a:spLocks noChangeShapeType="1"/>
          </p:cNvSpPr>
          <p:nvPr/>
        </p:nvSpPr>
        <p:spPr bwMode="auto">
          <a:xfrm>
            <a:off x="808037" y="3624263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" name="Text Box 14"/>
          <p:cNvSpPr txBox="1">
            <a:spLocks noChangeArrowheads="1"/>
          </p:cNvSpPr>
          <p:nvPr/>
        </p:nvSpPr>
        <p:spPr bwMode="auto">
          <a:xfrm>
            <a:off x="854075" y="3276600"/>
            <a:ext cx="62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R/W</a:t>
            </a:r>
          </a:p>
        </p:txBody>
      </p:sp>
      <p:sp>
        <p:nvSpPr>
          <p:cNvPr id="64" name="Line 15"/>
          <p:cNvSpPr>
            <a:spLocks noChangeShapeType="1"/>
          </p:cNvSpPr>
          <p:nvPr/>
        </p:nvSpPr>
        <p:spPr bwMode="auto">
          <a:xfrm flipV="1">
            <a:off x="1158875" y="3352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5" name="Line 16"/>
          <p:cNvSpPr>
            <a:spLocks noChangeShapeType="1"/>
          </p:cNvSpPr>
          <p:nvPr/>
        </p:nvSpPr>
        <p:spPr bwMode="auto">
          <a:xfrm flipH="1">
            <a:off x="808037" y="26193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" name="Text Box 17"/>
          <p:cNvSpPr txBox="1">
            <a:spLocks noChangeArrowheads="1"/>
          </p:cNvSpPr>
          <p:nvPr/>
        </p:nvSpPr>
        <p:spPr bwMode="auto">
          <a:xfrm rot="16200000">
            <a:off x="-609600" y="2974976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/>
              <a:t>Processor</a:t>
            </a:r>
          </a:p>
        </p:txBody>
      </p:sp>
      <p:sp>
        <p:nvSpPr>
          <p:cNvPr id="67" name="Line 18"/>
          <p:cNvSpPr>
            <a:spLocks noChangeShapeType="1"/>
          </p:cNvSpPr>
          <p:nvPr/>
        </p:nvSpPr>
        <p:spPr bwMode="auto">
          <a:xfrm>
            <a:off x="808037" y="1668463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" name="Line 19"/>
          <p:cNvSpPr>
            <a:spLocks noChangeShapeType="1"/>
          </p:cNvSpPr>
          <p:nvPr/>
        </p:nvSpPr>
        <p:spPr bwMode="auto">
          <a:xfrm flipH="1">
            <a:off x="1543446" y="1577975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" name="Text Box 20"/>
          <p:cNvSpPr txBox="1">
            <a:spLocks noChangeArrowheads="1"/>
          </p:cNvSpPr>
          <p:nvPr/>
        </p:nvSpPr>
        <p:spPr bwMode="auto">
          <a:xfrm>
            <a:off x="762000" y="1400176"/>
            <a:ext cx="88517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31-</a:t>
            </a:r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0</a:t>
            </a:r>
            <a:endParaRPr lang="en-US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0" name="Text Box 21"/>
          <p:cNvSpPr txBox="1">
            <a:spLocks noChangeArrowheads="1"/>
          </p:cNvSpPr>
          <p:nvPr/>
        </p:nvSpPr>
        <p:spPr bwMode="auto">
          <a:xfrm>
            <a:off x="1638696" y="1295400"/>
            <a:ext cx="41870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32</a:t>
            </a:r>
            <a:endParaRPr lang="en-US" altLang="en-US" dirty="0"/>
          </a:p>
        </p:txBody>
      </p:sp>
      <p:sp>
        <p:nvSpPr>
          <p:cNvPr id="71" name="Line 22"/>
          <p:cNvSpPr>
            <a:spLocks noChangeShapeType="1"/>
          </p:cNvSpPr>
          <p:nvPr/>
        </p:nvSpPr>
        <p:spPr bwMode="auto">
          <a:xfrm>
            <a:off x="808037" y="40671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" name="Text Box 23"/>
          <p:cNvSpPr txBox="1">
            <a:spLocks noChangeArrowheads="1"/>
          </p:cNvSpPr>
          <p:nvPr/>
        </p:nvSpPr>
        <p:spPr bwMode="auto">
          <a:xfrm>
            <a:off x="854075" y="3719513"/>
            <a:ext cx="49404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ME</a:t>
            </a:r>
          </a:p>
        </p:txBody>
      </p:sp>
      <p:sp>
        <p:nvSpPr>
          <p:cNvPr id="73" name="Line 29"/>
          <p:cNvSpPr>
            <a:spLocks noChangeShapeType="1"/>
          </p:cNvSpPr>
          <p:nvPr/>
        </p:nvSpPr>
        <p:spPr bwMode="auto">
          <a:xfrm flipH="1">
            <a:off x="808037" y="4510088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" name="Text Box 30"/>
          <p:cNvSpPr txBox="1">
            <a:spLocks noChangeArrowheads="1"/>
          </p:cNvSpPr>
          <p:nvPr/>
        </p:nvSpPr>
        <p:spPr bwMode="auto">
          <a:xfrm>
            <a:off x="854075" y="4176713"/>
            <a:ext cx="55970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ACK</a:t>
            </a:r>
          </a:p>
        </p:txBody>
      </p:sp>
      <p:sp>
        <p:nvSpPr>
          <p:cNvPr id="75" name="Line 31"/>
          <p:cNvSpPr>
            <a:spLocks noChangeShapeType="1"/>
          </p:cNvSpPr>
          <p:nvPr/>
        </p:nvSpPr>
        <p:spPr bwMode="auto">
          <a:xfrm flipH="1">
            <a:off x="808037" y="5029201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" name="Text Box 32"/>
          <p:cNvSpPr txBox="1">
            <a:spLocks noChangeArrowheads="1"/>
          </p:cNvSpPr>
          <p:nvPr/>
        </p:nvSpPr>
        <p:spPr bwMode="auto">
          <a:xfrm>
            <a:off x="854075" y="4695825"/>
            <a:ext cx="17953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IRQ   </a:t>
            </a:r>
            <a:r>
              <a:rPr lang="en-US" altLang="en-US" b="1">
                <a:solidFill>
                  <a:schemeClr val="accent6">
                    <a:lumMod val="75000"/>
                  </a:schemeClr>
                </a:solidFill>
              </a:rPr>
              <a:t>IRQ</a:t>
            </a:r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31-</a:t>
            </a:r>
            <a:r>
              <a:rPr lang="en-US" altLang="en-US" b="1">
                <a:solidFill>
                  <a:schemeClr val="accent6">
                    <a:lumMod val="75000"/>
                  </a:schemeClr>
                </a:solidFill>
              </a:rPr>
              <a:t>IRQ</a:t>
            </a:r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0</a:t>
            </a:r>
          </a:p>
        </p:txBody>
      </p:sp>
      <p:sp>
        <p:nvSpPr>
          <p:cNvPr id="77" name="Line 33"/>
          <p:cNvSpPr>
            <a:spLocks noChangeShapeType="1"/>
          </p:cNvSpPr>
          <p:nvPr/>
        </p:nvSpPr>
        <p:spPr bwMode="auto">
          <a:xfrm flipH="1">
            <a:off x="1534855" y="4986337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8" name="Text Box 34"/>
          <p:cNvSpPr txBox="1">
            <a:spLocks noChangeArrowheads="1"/>
          </p:cNvSpPr>
          <p:nvPr/>
        </p:nvSpPr>
        <p:spPr bwMode="auto">
          <a:xfrm>
            <a:off x="1527209" y="5099238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2057400" y="371951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3" name="Chord 82"/>
          <p:cNvSpPr/>
          <p:nvPr/>
        </p:nvSpPr>
        <p:spPr>
          <a:xfrm rot="12351808">
            <a:off x="2154197" y="3568611"/>
            <a:ext cx="585634" cy="578262"/>
          </a:xfrm>
          <a:prstGeom prst="chord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4" name="Straight Arrow Connector 83"/>
          <p:cNvCxnSpPr/>
          <p:nvPr/>
        </p:nvCxnSpPr>
        <p:spPr>
          <a:xfrm>
            <a:off x="2743200" y="3857742"/>
            <a:ext cx="838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3048000" y="3488410"/>
            <a:ext cx="784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STORE</a:t>
            </a:r>
            <a:endParaRPr lang="en-US" dirty="0"/>
          </a:p>
        </p:txBody>
      </p:sp>
      <p:sp>
        <p:nvSpPr>
          <p:cNvPr id="86" name="Rectangle 85"/>
          <p:cNvSpPr/>
          <p:nvPr/>
        </p:nvSpPr>
        <p:spPr>
          <a:xfrm>
            <a:off x="8458200" y="1451866"/>
            <a:ext cx="533400" cy="325064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Line 18"/>
          <p:cNvSpPr>
            <a:spLocks noChangeShapeType="1"/>
          </p:cNvSpPr>
          <p:nvPr/>
        </p:nvSpPr>
        <p:spPr bwMode="auto">
          <a:xfrm>
            <a:off x="7604895" y="2971847"/>
            <a:ext cx="85330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" name="Line 19"/>
          <p:cNvSpPr>
            <a:spLocks noChangeShapeType="1"/>
          </p:cNvSpPr>
          <p:nvPr/>
        </p:nvSpPr>
        <p:spPr bwMode="auto">
          <a:xfrm flipH="1">
            <a:off x="8157454" y="2895647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" name="Text Box 20"/>
          <p:cNvSpPr txBox="1">
            <a:spLocks noChangeArrowheads="1"/>
          </p:cNvSpPr>
          <p:nvPr/>
        </p:nvSpPr>
        <p:spPr bwMode="auto">
          <a:xfrm>
            <a:off x="7604895" y="2500972"/>
            <a:ext cx="89800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D0-D31</a:t>
            </a:r>
            <a:endParaRPr lang="en-US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0" name="Line 13"/>
          <p:cNvSpPr>
            <a:spLocks noChangeShapeType="1"/>
          </p:cNvSpPr>
          <p:nvPr/>
        </p:nvSpPr>
        <p:spPr bwMode="auto">
          <a:xfrm flipV="1">
            <a:off x="8000535" y="4345971"/>
            <a:ext cx="453967" cy="1540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" name="Text Box 20"/>
          <p:cNvSpPr txBox="1">
            <a:spLocks noChangeArrowheads="1"/>
          </p:cNvSpPr>
          <p:nvPr/>
        </p:nvSpPr>
        <p:spPr bwMode="auto">
          <a:xfrm>
            <a:off x="7866773" y="3969272"/>
            <a:ext cx="39466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W</a:t>
            </a:r>
            <a:endParaRPr lang="en-US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2" name="Isosceles Triangle 91"/>
          <p:cNvSpPr/>
          <p:nvPr/>
        </p:nvSpPr>
        <p:spPr>
          <a:xfrm>
            <a:off x="8686800" y="4546045"/>
            <a:ext cx="152400" cy="149780"/>
          </a:xfrm>
          <a:prstGeom prst="triangl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Line 15"/>
          <p:cNvSpPr>
            <a:spLocks noChangeShapeType="1"/>
          </p:cNvSpPr>
          <p:nvPr/>
        </p:nvSpPr>
        <p:spPr bwMode="auto">
          <a:xfrm flipV="1">
            <a:off x="1158875" y="3352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4" name="Line 25"/>
          <p:cNvSpPr>
            <a:spLocks noChangeShapeType="1"/>
          </p:cNvSpPr>
          <p:nvPr/>
        </p:nvSpPr>
        <p:spPr bwMode="auto">
          <a:xfrm>
            <a:off x="781446" y="3120979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5" name="Text Box 26"/>
          <p:cNvSpPr txBox="1">
            <a:spLocks noChangeArrowheads="1"/>
          </p:cNvSpPr>
          <p:nvPr/>
        </p:nvSpPr>
        <p:spPr bwMode="auto">
          <a:xfrm>
            <a:off x="890143" y="2751647"/>
            <a:ext cx="42672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BE</a:t>
            </a:r>
            <a:endParaRPr lang="en-US" alt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6" name="Line 27"/>
          <p:cNvSpPr>
            <a:spLocks noChangeShapeType="1"/>
          </p:cNvSpPr>
          <p:nvPr/>
        </p:nvSpPr>
        <p:spPr bwMode="auto">
          <a:xfrm flipH="1">
            <a:off x="1391046" y="3044779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" name="Text Box 28"/>
          <p:cNvSpPr txBox="1">
            <a:spLocks noChangeArrowheads="1"/>
          </p:cNvSpPr>
          <p:nvPr/>
        </p:nvSpPr>
        <p:spPr bwMode="auto">
          <a:xfrm>
            <a:off x="1470421" y="2816179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4</a:t>
            </a:r>
          </a:p>
        </p:txBody>
      </p:sp>
      <p:sp>
        <p:nvSpPr>
          <p:cNvPr id="98" name="Chord 97"/>
          <p:cNvSpPr/>
          <p:nvPr/>
        </p:nvSpPr>
        <p:spPr>
          <a:xfrm rot="12351808">
            <a:off x="2132136" y="2841975"/>
            <a:ext cx="585634" cy="578262"/>
          </a:xfrm>
          <a:prstGeom prst="chord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9" name="Straight Arrow Connector 98"/>
          <p:cNvCxnSpPr/>
          <p:nvPr/>
        </p:nvCxnSpPr>
        <p:spPr>
          <a:xfrm>
            <a:off x="2721139" y="3131106"/>
            <a:ext cx="177466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/>
        </p:nvSpPr>
        <p:spPr>
          <a:xfrm>
            <a:off x="3025939" y="2761774"/>
            <a:ext cx="807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WORD</a:t>
            </a:r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2332037" y="1451866"/>
            <a:ext cx="2544763" cy="5139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== 0x30 0000 (upper 32 bits)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02" name="Straight Arrow Connector 101"/>
          <p:cNvCxnSpPr/>
          <p:nvPr/>
        </p:nvCxnSpPr>
        <p:spPr>
          <a:xfrm>
            <a:off x="4876800" y="1694980"/>
            <a:ext cx="838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Chord 102"/>
          <p:cNvSpPr/>
          <p:nvPr/>
        </p:nvSpPr>
        <p:spPr>
          <a:xfrm rot="12351808">
            <a:off x="7381673" y="4052368"/>
            <a:ext cx="585634" cy="578262"/>
          </a:xfrm>
          <a:prstGeom prst="chord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5" name="Straight Connector 104"/>
          <p:cNvCxnSpPr/>
          <p:nvPr/>
        </p:nvCxnSpPr>
        <p:spPr>
          <a:xfrm>
            <a:off x="5715000" y="1694980"/>
            <a:ext cx="0" cy="23467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3559339" y="4502706"/>
            <a:ext cx="398446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3559339" y="3857742"/>
            <a:ext cx="0" cy="6449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>
            <a:stCxn id="103" idx="2"/>
          </p:cNvCxnSpPr>
          <p:nvPr/>
        </p:nvCxnSpPr>
        <p:spPr>
          <a:xfrm flipH="1">
            <a:off x="4495800" y="4334145"/>
            <a:ext cx="3067935" cy="44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4495800" y="3120979"/>
            <a:ext cx="0" cy="12249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flipH="1">
            <a:off x="5715000" y="4093803"/>
            <a:ext cx="1889896" cy="22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2229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Write I/O Register</a:t>
            </a:r>
            <a:endParaRPr lang="en-US" dirty="0"/>
          </a:p>
        </p:txBody>
      </p:sp>
      <p:sp>
        <p:nvSpPr>
          <p:cNvPr id="7" name="Freeform 4"/>
          <p:cNvSpPr>
            <a:spLocks/>
          </p:cNvSpPr>
          <p:nvPr/>
        </p:nvSpPr>
        <p:spPr bwMode="auto">
          <a:xfrm>
            <a:off x="122237" y="852488"/>
            <a:ext cx="685800" cy="5181600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808037" y="2162176"/>
            <a:ext cx="679685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 flipH="1">
            <a:off x="1543446" y="2071688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619646" y="1781175"/>
            <a:ext cx="3016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8</a:t>
            </a:r>
            <a:endParaRPr lang="en-US" altLang="en-US" dirty="0"/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762000" y="1893888"/>
            <a:ext cx="102784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Do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7-</a:t>
            </a:r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Do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0</a:t>
            </a:r>
            <a:endParaRPr lang="en-US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H="1">
            <a:off x="1559321" y="2528888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1638696" y="2300288"/>
            <a:ext cx="3016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8</a:t>
            </a:r>
            <a:endParaRPr lang="en-US" altLang="en-US" dirty="0"/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854075" y="2314576"/>
            <a:ext cx="89319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Di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7-</a:t>
            </a:r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Di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0</a:t>
            </a:r>
            <a:endParaRPr lang="en-US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808037" y="3624263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854075" y="3276600"/>
            <a:ext cx="62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R/W</a:t>
            </a:r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1158875" y="3352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H="1">
            <a:off x="808037" y="26193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 rot="16200000">
            <a:off x="-609600" y="2974976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/>
              <a:t>Processor</a:t>
            </a:r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808037" y="1668463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 flipH="1">
            <a:off x="1543446" y="1577975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762000" y="1400176"/>
            <a:ext cx="88517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31-</a:t>
            </a:r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0</a:t>
            </a:r>
            <a:endParaRPr lang="en-US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1638696" y="1295400"/>
            <a:ext cx="41870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32</a:t>
            </a:r>
            <a:endParaRPr lang="en-US" altLang="en-US" dirty="0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808037" y="40671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854075" y="3719513"/>
            <a:ext cx="49404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ME</a:t>
            </a:r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H="1">
            <a:off x="808037" y="4510088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854075" y="4176713"/>
            <a:ext cx="55970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ACK</a:t>
            </a:r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 flipH="1">
            <a:off x="808037" y="5029201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854075" y="4695825"/>
            <a:ext cx="17953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IRQ   </a:t>
            </a:r>
            <a:r>
              <a:rPr lang="en-US" altLang="en-US" b="1">
                <a:solidFill>
                  <a:schemeClr val="accent6">
                    <a:lumMod val="75000"/>
                  </a:schemeClr>
                </a:solidFill>
              </a:rPr>
              <a:t>IRQ</a:t>
            </a:r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31-</a:t>
            </a:r>
            <a:r>
              <a:rPr lang="en-US" altLang="en-US" b="1">
                <a:solidFill>
                  <a:schemeClr val="accent6">
                    <a:lumMod val="75000"/>
                  </a:schemeClr>
                </a:solidFill>
              </a:rPr>
              <a:t>IRQ</a:t>
            </a:r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0</a:t>
            </a:r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 flipH="1">
            <a:off x="1534855" y="4986337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1527209" y="5099238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09800" y="685800"/>
            <a:ext cx="51193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STORE</a:t>
            </a:r>
            <a:r>
              <a:rPr lang="en-US" sz="2400" dirty="0" smtClean="0">
                <a:solidFill>
                  <a:srgbClr val="FF0000"/>
                </a:solidFill>
              </a:rPr>
              <a:t>.</a:t>
            </a:r>
            <a:r>
              <a:rPr lang="en-US" sz="2400" b="1" dirty="0" smtClean="0">
                <a:solidFill>
                  <a:srgbClr val="FF0000"/>
                </a:solidFill>
              </a:rPr>
              <a:t>WORD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0x00300000</a:t>
            </a:r>
            <a:r>
              <a:rPr lang="en-US" sz="2400" dirty="0" smtClean="0"/>
              <a:t>, </a:t>
            </a:r>
            <a:r>
              <a:rPr lang="en-US" sz="2400" b="1" dirty="0" smtClean="0">
                <a:solidFill>
                  <a:srgbClr val="FF0000"/>
                </a:solidFill>
              </a:rPr>
              <a:t>0xfabfadad</a:t>
            </a:r>
            <a:endParaRPr lang="en-US" sz="2400" b="1" dirty="0">
              <a:solidFill>
                <a:srgbClr val="FF0000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057400" y="3276600"/>
            <a:ext cx="301686" cy="812245"/>
            <a:chOff x="2057400" y="3276600"/>
            <a:chExt cx="301686" cy="812245"/>
          </a:xfrm>
        </p:grpSpPr>
        <p:sp>
          <p:nvSpPr>
            <p:cNvPr id="3" name="TextBox 2"/>
            <p:cNvSpPr txBox="1"/>
            <p:nvPr/>
          </p:nvSpPr>
          <p:spPr>
            <a:xfrm>
              <a:off x="2057400" y="32766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2057400" y="371951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</p:grpSp>
      <p:sp>
        <p:nvSpPr>
          <p:cNvPr id="6" name="Chord 5"/>
          <p:cNvSpPr/>
          <p:nvPr/>
        </p:nvSpPr>
        <p:spPr>
          <a:xfrm rot="12351808">
            <a:off x="2154197" y="3568611"/>
            <a:ext cx="585634" cy="578262"/>
          </a:xfrm>
          <a:prstGeom prst="chord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743200" y="3857742"/>
            <a:ext cx="838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048000" y="3488410"/>
            <a:ext cx="784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STORE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8458200" y="1451866"/>
            <a:ext cx="533400" cy="325064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Line 18"/>
          <p:cNvSpPr>
            <a:spLocks noChangeShapeType="1"/>
          </p:cNvSpPr>
          <p:nvPr/>
        </p:nvSpPr>
        <p:spPr bwMode="auto">
          <a:xfrm>
            <a:off x="7604895" y="2971847"/>
            <a:ext cx="85330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Line 19"/>
          <p:cNvSpPr>
            <a:spLocks noChangeShapeType="1"/>
          </p:cNvSpPr>
          <p:nvPr/>
        </p:nvSpPr>
        <p:spPr bwMode="auto">
          <a:xfrm flipH="1">
            <a:off x="8157454" y="2895647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Text Box 20"/>
          <p:cNvSpPr txBox="1">
            <a:spLocks noChangeArrowheads="1"/>
          </p:cNvSpPr>
          <p:nvPr/>
        </p:nvSpPr>
        <p:spPr bwMode="auto">
          <a:xfrm>
            <a:off x="7604895" y="2500972"/>
            <a:ext cx="89800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D0-D31</a:t>
            </a:r>
            <a:endParaRPr lang="en-US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1" name="Line 13"/>
          <p:cNvSpPr>
            <a:spLocks noChangeShapeType="1"/>
          </p:cNvSpPr>
          <p:nvPr/>
        </p:nvSpPr>
        <p:spPr bwMode="auto">
          <a:xfrm flipV="1">
            <a:off x="8000535" y="4345971"/>
            <a:ext cx="453967" cy="1540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Text Box 20"/>
          <p:cNvSpPr txBox="1">
            <a:spLocks noChangeArrowheads="1"/>
          </p:cNvSpPr>
          <p:nvPr/>
        </p:nvSpPr>
        <p:spPr bwMode="auto">
          <a:xfrm>
            <a:off x="7866773" y="3969272"/>
            <a:ext cx="39466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W</a:t>
            </a:r>
            <a:endParaRPr lang="en-US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3" name="Isosceles Triangle 42"/>
          <p:cNvSpPr/>
          <p:nvPr/>
        </p:nvSpPr>
        <p:spPr>
          <a:xfrm>
            <a:off x="8686800" y="4546045"/>
            <a:ext cx="152400" cy="149780"/>
          </a:xfrm>
          <a:prstGeom prst="triangl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Line 15"/>
          <p:cNvSpPr>
            <a:spLocks noChangeShapeType="1"/>
          </p:cNvSpPr>
          <p:nvPr/>
        </p:nvSpPr>
        <p:spPr bwMode="auto">
          <a:xfrm flipV="1">
            <a:off x="1158875" y="3352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5" name="Line 25"/>
          <p:cNvSpPr>
            <a:spLocks noChangeShapeType="1"/>
          </p:cNvSpPr>
          <p:nvPr/>
        </p:nvSpPr>
        <p:spPr bwMode="auto">
          <a:xfrm>
            <a:off x="781446" y="3120979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" name="Text Box 26"/>
          <p:cNvSpPr txBox="1">
            <a:spLocks noChangeArrowheads="1"/>
          </p:cNvSpPr>
          <p:nvPr/>
        </p:nvSpPr>
        <p:spPr bwMode="auto">
          <a:xfrm>
            <a:off x="890143" y="2751647"/>
            <a:ext cx="42672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BE</a:t>
            </a:r>
            <a:endParaRPr lang="en-US" alt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7" name="Line 27"/>
          <p:cNvSpPr>
            <a:spLocks noChangeShapeType="1"/>
          </p:cNvSpPr>
          <p:nvPr/>
        </p:nvSpPr>
        <p:spPr bwMode="auto">
          <a:xfrm flipH="1">
            <a:off x="1391046" y="3044779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Text Box 28"/>
          <p:cNvSpPr txBox="1">
            <a:spLocks noChangeArrowheads="1"/>
          </p:cNvSpPr>
          <p:nvPr/>
        </p:nvSpPr>
        <p:spPr bwMode="auto">
          <a:xfrm>
            <a:off x="1470421" y="2816179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4</a:t>
            </a:r>
          </a:p>
        </p:txBody>
      </p:sp>
      <p:sp>
        <p:nvSpPr>
          <p:cNvPr id="49" name="Chord 48"/>
          <p:cNvSpPr/>
          <p:nvPr/>
        </p:nvSpPr>
        <p:spPr>
          <a:xfrm rot="12351808">
            <a:off x="2132136" y="2841975"/>
            <a:ext cx="585634" cy="578262"/>
          </a:xfrm>
          <a:prstGeom prst="chord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2721139" y="3131106"/>
            <a:ext cx="177466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025939" y="2761774"/>
            <a:ext cx="807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WORD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2332037" y="1451866"/>
            <a:ext cx="2544763" cy="5139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== 0x30 0000 (upper 32 bits)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52" name="Straight Arrow Connector 51"/>
          <p:cNvCxnSpPr/>
          <p:nvPr/>
        </p:nvCxnSpPr>
        <p:spPr>
          <a:xfrm>
            <a:off x="4876800" y="1694980"/>
            <a:ext cx="838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Chord 52"/>
          <p:cNvSpPr/>
          <p:nvPr/>
        </p:nvSpPr>
        <p:spPr>
          <a:xfrm rot="12351808">
            <a:off x="7381673" y="4052368"/>
            <a:ext cx="585634" cy="578262"/>
          </a:xfrm>
          <a:prstGeom prst="chord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4" name="Straight Connector 53"/>
          <p:cNvCxnSpPr>
            <a:endCxn id="38" idx="0"/>
          </p:cNvCxnSpPr>
          <p:nvPr/>
        </p:nvCxnSpPr>
        <p:spPr>
          <a:xfrm>
            <a:off x="7604895" y="2162176"/>
            <a:ext cx="0" cy="8096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5715000" y="1694980"/>
            <a:ext cx="0" cy="23467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3559339" y="4502706"/>
            <a:ext cx="398446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559339" y="3857742"/>
            <a:ext cx="0" cy="6449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53" idx="2"/>
          </p:cNvCxnSpPr>
          <p:nvPr/>
        </p:nvCxnSpPr>
        <p:spPr>
          <a:xfrm flipH="1">
            <a:off x="4495800" y="4334145"/>
            <a:ext cx="3067935" cy="44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4495800" y="3120979"/>
            <a:ext cx="0" cy="12249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H="1">
            <a:off x="5715000" y="4093803"/>
            <a:ext cx="1889896" cy="22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0131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Write I/O Register</a:t>
            </a:r>
            <a:endParaRPr lang="en-US" dirty="0"/>
          </a:p>
        </p:txBody>
      </p:sp>
      <p:sp>
        <p:nvSpPr>
          <p:cNvPr id="7" name="Freeform 4"/>
          <p:cNvSpPr>
            <a:spLocks/>
          </p:cNvSpPr>
          <p:nvPr/>
        </p:nvSpPr>
        <p:spPr bwMode="auto">
          <a:xfrm>
            <a:off x="122237" y="852488"/>
            <a:ext cx="685800" cy="5181600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808037" y="2162176"/>
            <a:ext cx="679685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 flipH="1">
            <a:off x="1543446" y="2071688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619646" y="1781175"/>
            <a:ext cx="3016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8</a:t>
            </a:r>
            <a:endParaRPr lang="en-US" altLang="en-US" dirty="0"/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762000" y="1893888"/>
            <a:ext cx="102784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Do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7-</a:t>
            </a:r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Do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0</a:t>
            </a:r>
            <a:endParaRPr lang="en-US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H="1">
            <a:off x="1559321" y="2528888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1638696" y="2300288"/>
            <a:ext cx="3016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8</a:t>
            </a:r>
            <a:endParaRPr lang="en-US" altLang="en-US" dirty="0"/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854075" y="2314576"/>
            <a:ext cx="89319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Di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7-</a:t>
            </a:r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Di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0</a:t>
            </a:r>
            <a:endParaRPr lang="en-US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808037" y="3624263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854075" y="3276600"/>
            <a:ext cx="62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R/W</a:t>
            </a:r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1158875" y="3352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H="1">
            <a:off x="808037" y="26193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 rot="16200000">
            <a:off x="-609600" y="2974976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/>
              <a:t>Processor</a:t>
            </a:r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808037" y="1668463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 flipH="1">
            <a:off x="1543446" y="1577975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762000" y="1400176"/>
            <a:ext cx="88517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31-</a:t>
            </a:r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0</a:t>
            </a:r>
            <a:endParaRPr lang="en-US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1638696" y="1295400"/>
            <a:ext cx="41870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32</a:t>
            </a:r>
            <a:endParaRPr lang="en-US" altLang="en-US" dirty="0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808037" y="40671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854075" y="3719513"/>
            <a:ext cx="49404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ME</a:t>
            </a:r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H="1">
            <a:off x="808037" y="4510088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854075" y="4176713"/>
            <a:ext cx="55970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ACK</a:t>
            </a:r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 flipH="1">
            <a:off x="808037" y="5029201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854075" y="4695825"/>
            <a:ext cx="17953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IRQ   </a:t>
            </a:r>
            <a:r>
              <a:rPr lang="en-US" altLang="en-US" b="1">
                <a:solidFill>
                  <a:schemeClr val="accent6">
                    <a:lumMod val="75000"/>
                  </a:schemeClr>
                </a:solidFill>
              </a:rPr>
              <a:t>IRQ</a:t>
            </a:r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31-</a:t>
            </a:r>
            <a:r>
              <a:rPr lang="en-US" altLang="en-US" b="1">
                <a:solidFill>
                  <a:schemeClr val="accent6">
                    <a:lumMod val="75000"/>
                  </a:schemeClr>
                </a:solidFill>
              </a:rPr>
              <a:t>IRQ</a:t>
            </a:r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0</a:t>
            </a:r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 flipH="1">
            <a:off x="1534855" y="4986337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1527209" y="5099238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09800" y="685800"/>
            <a:ext cx="51193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STORE</a:t>
            </a:r>
            <a:r>
              <a:rPr lang="en-US" sz="2400" dirty="0" smtClean="0">
                <a:solidFill>
                  <a:srgbClr val="FF0000"/>
                </a:solidFill>
              </a:rPr>
              <a:t>.</a:t>
            </a:r>
            <a:r>
              <a:rPr lang="en-US" sz="2400" b="1" dirty="0" smtClean="0">
                <a:solidFill>
                  <a:srgbClr val="FF0000"/>
                </a:solidFill>
              </a:rPr>
              <a:t>WORD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0x00300000</a:t>
            </a:r>
            <a:r>
              <a:rPr lang="en-US" sz="2400" dirty="0" smtClean="0"/>
              <a:t>, </a:t>
            </a:r>
            <a:r>
              <a:rPr lang="en-US" sz="2400" b="1" dirty="0" smtClean="0">
                <a:solidFill>
                  <a:srgbClr val="FF0000"/>
                </a:solidFill>
              </a:rPr>
              <a:t>0xfabfadad</a:t>
            </a:r>
            <a:endParaRPr lang="en-US" sz="2400" b="1" dirty="0">
              <a:solidFill>
                <a:srgbClr val="FF0000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057400" y="3276600"/>
            <a:ext cx="301686" cy="812245"/>
            <a:chOff x="2057400" y="3276600"/>
            <a:chExt cx="301686" cy="812245"/>
          </a:xfrm>
        </p:grpSpPr>
        <p:sp>
          <p:nvSpPr>
            <p:cNvPr id="3" name="TextBox 2"/>
            <p:cNvSpPr txBox="1"/>
            <p:nvPr/>
          </p:nvSpPr>
          <p:spPr>
            <a:xfrm>
              <a:off x="2057400" y="32766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2057400" y="371951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</p:grpSp>
      <p:sp>
        <p:nvSpPr>
          <p:cNvPr id="6" name="Chord 5"/>
          <p:cNvSpPr/>
          <p:nvPr/>
        </p:nvSpPr>
        <p:spPr>
          <a:xfrm rot="12351808">
            <a:off x="2154197" y="3568611"/>
            <a:ext cx="585634" cy="578262"/>
          </a:xfrm>
          <a:prstGeom prst="chord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743200" y="3857742"/>
            <a:ext cx="838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048000" y="3488410"/>
            <a:ext cx="784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STORE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8458200" y="1451866"/>
            <a:ext cx="533400" cy="325064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Line 18"/>
          <p:cNvSpPr>
            <a:spLocks noChangeShapeType="1"/>
          </p:cNvSpPr>
          <p:nvPr/>
        </p:nvSpPr>
        <p:spPr bwMode="auto">
          <a:xfrm>
            <a:off x="7604895" y="2971847"/>
            <a:ext cx="85330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Line 19"/>
          <p:cNvSpPr>
            <a:spLocks noChangeShapeType="1"/>
          </p:cNvSpPr>
          <p:nvPr/>
        </p:nvSpPr>
        <p:spPr bwMode="auto">
          <a:xfrm flipH="1">
            <a:off x="8157454" y="2895647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Text Box 20"/>
          <p:cNvSpPr txBox="1">
            <a:spLocks noChangeArrowheads="1"/>
          </p:cNvSpPr>
          <p:nvPr/>
        </p:nvSpPr>
        <p:spPr bwMode="auto">
          <a:xfrm>
            <a:off x="7604895" y="2500972"/>
            <a:ext cx="89800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D0-D31</a:t>
            </a:r>
            <a:endParaRPr lang="en-US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1" name="Line 13"/>
          <p:cNvSpPr>
            <a:spLocks noChangeShapeType="1"/>
          </p:cNvSpPr>
          <p:nvPr/>
        </p:nvSpPr>
        <p:spPr bwMode="auto">
          <a:xfrm flipV="1">
            <a:off x="8000535" y="4345971"/>
            <a:ext cx="453967" cy="1540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Text Box 20"/>
          <p:cNvSpPr txBox="1">
            <a:spLocks noChangeArrowheads="1"/>
          </p:cNvSpPr>
          <p:nvPr/>
        </p:nvSpPr>
        <p:spPr bwMode="auto">
          <a:xfrm>
            <a:off x="7866773" y="3969272"/>
            <a:ext cx="39466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W</a:t>
            </a:r>
            <a:endParaRPr lang="en-US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3" name="Isosceles Triangle 42"/>
          <p:cNvSpPr/>
          <p:nvPr/>
        </p:nvSpPr>
        <p:spPr>
          <a:xfrm>
            <a:off x="8686800" y="4546045"/>
            <a:ext cx="152400" cy="149780"/>
          </a:xfrm>
          <a:prstGeom prst="triangl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Line 15"/>
          <p:cNvSpPr>
            <a:spLocks noChangeShapeType="1"/>
          </p:cNvSpPr>
          <p:nvPr/>
        </p:nvSpPr>
        <p:spPr bwMode="auto">
          <a:xfrm flipV="1">
            <a:off x="1158875" y="3352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5" name="Line 25"/>
          <p:cNvSpPr>
            <a:spLocks noChangeShapeType="1"/>
          </p:cNvSpPr>
          <p:nvPr/>
        </p:nvSpPr>
        <p:spPr bwMode="auto">
          <a:xfrm>
            <a:off x="781446" y="3120979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" name="Text Box 26"/>
          <p:cNvSpPr txBox="1">
            <a:spLocks noChangeArrowheads="1"/>
          </p:cNvSpPr>
          <p:nvPr/>
        </p:nvSpPr>
        <p:spPr bwMode="auto">
          <a:xfrm>
            <a:off x="890143" y="2751647"/>
            <a:ext cx="42672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BE</a:t>
            </a:r>
            <a:endParaRPr lang="en-US" alt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7" name="Line 27"/>
          <p:cNvSpPr>
            <a:spLocks noChangeShapeType="1"/>
          </p:cNvSpPr>
          <p:nvPr/>
        </p:nvSpPr>
        <p:spPr bwMode="auto">
          <a:xfrm flipH="1">
            <a:off x="1391046" y="3044779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Text Box 28"/>
          <p:cNvSpPr txBox="1">
            <a:spLocks noChangeArrowheads="1"/>
          </p:cNvSpPr>
          <p:nvPr/>
        </p:nvSpPr>
        <p:spPr bwMode="auto">
          <a:xfrm>
            <a:off x="1470421" y="2816179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4</a:t>
            </a:r>
          </a:p>
        </p:txBody>
      </p:sp>
      <p:sp>
        <p:nvSpPr>
          <p:cNvPr id="49" name="Chord 48"/>
          <p:cNvSpPr/>
          <p:nvPr/>
        </p:nvSpPr>
        <p:spPr>
          <a:xfrm rot="12351808">
            <a:off x="2132136" y="2841975"/>
            <a:ext cx="585634" cy="578262"/>
          </a:xfrm>
          <a:prstGeom prst="chord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2721139" y="3131106"/>
            <a:ext cx="177466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025939" y="2761774"/>
            <a:ext cx="807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WORD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2332037" y="1451866"/>
            <a:ext cx="2544763" cy="5139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== 0x30 0000 (upper 32 bits)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52" name="Straight Arrow Connector 51"/>
          <p:cNvCxnSpPr/>
          <p:nvPr/>
        </p:nvCxnSpPr>
        <p:spPr>
          <a:xfrm>
            <a:off x="4876800" y="1694980"/>
            <a:ext cx="838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Chord 52"/>
          <p:cNvSpPr/>
          <p:nvPr/>
        </p:nvSpPr>
        <p:spPr>
          <a:xfrm rot="12351808">
            <a:off x="7381673" y="4052368"/>
            <a:ext cx="585634" cy="578262"/>
          </a:xfrm>
          <a:prstGeom prst="chord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4" name="Straight Connector 53"/>
          <p:cNvCxnSpPr>
            <a:endCxn id="38" idx="0"/>
          </p:cNvCxnSpPr>
          <p:nvPr/>
        </p:nvCxnSpPr>
        <p:spPr>
          <a:xfrm>
            <a:off x="7604895" y="2162176"/>
            <a:ext cx="0" cy="8096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5715000" y="1694980"/>
            <a:ext cx="0" cy="23467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3559339" y="4502706"/>
            <a:ext cx="398446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559339" y="3857742"/>
            <a:ext cx="0" cy="6449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53" idx="2"/>
          </p:cNvCxnSpPr>
          <p:nvPr/>
        </p:nvCxnSpPr>
        <p:spPr>
          <a:xfrm flipH="1">
            <a:off x="4495800" y="4334145"/>
            <a:ext cx="3067935" cy="44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4495800" y="3120979"/>
            <a:ext cx="0" cy="12249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H="1">
            <a:off x="5715000" y="4093803"/>
            <a:ext cx="1889896" cy="22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Isosceles Triangle 28"/>
          <p:cNvSpPr/>
          <p:nvPr/>
        </p:nvSpPr>
        <p:spPr>
          <a:xfrm rot="16200000">
            <a:off x="2425905" y="4236503"/>
            <a:ext cx="365454" cy="553189"/>
          </a:xfrm>
          <a:prstGeom prst="triangl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7" name="Straight Connector 56"/>
          <p:cNvCxnSpPr>
            <a:stCxn id="29" idx="3"/>
          </p:cNvCxnSpPr>
          <p:nvPr/>
        </p:nvCxnSpPr>
        <p:spPr>
          <a:xfrm flipV="1">
            <a:off x="2885227" y="4513097"/>
            <a:ext cx="162773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3048000" y="425160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cxnSp>
        <p:nvCxnSpPr>
          <p:cNvPr id="62" name="Straight Arrow Connector 61"/>
          <p:cNvCxnSpPr/>
          <p:nvPr/>
        </p:nvCxnSpPr>
        <p:spPr>
          <a:xfrm flipV="1">
            <a:off x="2743200" y="4620935"/>
            <a:ext cx="0" cy="4783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2738718" y="5054559"/>
            <a:ext cx="5342291" cy="340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42" idx="2"/>
          </p:cNvCxnSpPr>
          <p:nvPr/>
        </p:nvCxnSpPr>
        <p:spPr>
          <a:xfrm>
            <a:off x="8064103" y="4338604"/>
            <a:ext cx="16906" cy="7329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5127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Word address match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STORE</a:t>
            </a:r>
            <a:r>
              <a:rPr lang="en-US" sz="2800" dirty="0">
                <a:solidFill>
                  <a:srgbClr val="FF0000"/>
                </a:solidFill>
              </a:rPr>
              <a:t>.</a:t>
            </a:r>
            <a:r>
              <a:rPr lang="en-US" sz="2800" b="1" dirty="0">
                <a:solidFill>
                  <a:srgbClr val="FF0000"/>
                </a:solidFill>
              </a:rPr>
              <a:t>WORD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b="1" dirty="0">
                <a:solidFill>
                  <a:srgbClr val="FF0000"/>
                </a:solidFill>
              </a:rPr>
              <a:t>0x00300000</a:t>
            </a:r>
            <a:r>
              <a:rPr lang="en-US" sz="2800" dirty="0"/>
              <a:t>, </a:t>
            </a:r>
            <a:r>
              <a:rPr lang="en-US" sz="2800" b="1" dirty="0">
                <a:solidFill>
                  <a:srgbClr val="FF0000"/>
                </a:solidFill>
              </a:rPr>
              <a:t>0xfabfadad</a:t>
            </a:r>
          </a:p>
          <a:p>
            <a:r>
              <a:rPr lang="en-US" sz="2800" dirty="0" smtClean="0"/>
              <a:t>A31-A2 = 0000 0000 0011 0000 0000 0000 0000 00</a:t>
            </a:r>
            <a:r>
              <a:rPr lang="en-US" sz="2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00</a:t>
            </a:r>
            <a:endParaRPr lang="en-US" sz="2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0646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READ #1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4"/>
          <p:cNvSpPr>
            <a:spLocks/>
          </p:cNvSpPr>
          <p:nvPr/>
        </p:nvSpPr>
        <p:spPr bwMode="auto">
          <a:xfrm>
            <a:off x="1447800" y="852488"/>
            <a:ext cx="685800" cy="5181600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2133600" y="21621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 flipH="1">
            <a:off x="2743200" y="2085976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819400" y="1795463"/>
            <a:ext cx="3016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8</a:t>
            </a:r>
            <a:endParaRPr lang="en-US" altLang="en-US" dirty="0"/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3717925" y="1893888"/>
            <a:ext cx="192059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DataOut</a:t>
            </a:r>
            <a:r>
              <a:rPr lang="en-US" altLang="en-US" dirty="0"/>
              <a:t>  </a:t>
            </a:r>
            <a:r>
              <a:rPr lang="en-US" altLang="en-US" b="1" dirty="0" smtClean="0"/>
              <a:t>Do</a:t>
            </a:r>
            <a:r>
              <a:rPr lang="en-US" altLang="en-US" dirty="0"/>
              <a:t>7</a:t>
            </a:r>
            <a:r>
              <a:rPr lang="en-US" altLang="en-US" dirty="0" smtClean="0"/>
              <a:t>-</a:t>
            </a:r>
            <a:r>
              <a:rPr lang="en-US" altLang="en-US" b="1" dirty="0" smtClean="0"/>
              <a:t>Do</a:t>
            </a:r>
            <a:r>
              <a:rPr lang="en-US" altLang="en-US" dirty="0" smtClean="0"/>
              <a:t>0</a:t>
            </a:r>
            <a:endParaRPr lang="en-US" altLang="en-US" dirty="0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H="1">
            <a:off x="2759075" y="2543176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2838450" y="2314576"/>
            <a:ext cx="3016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8</a:t>
            </a:r>
            <a:endParaRPr lang="en-US" altLang="en-US" dirty="0"/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3810000" y="2314576"/>
            <a:ext cx="17202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DataIn</a:t>
            </a:r>
            <a:r>
              <a:rPr lang="en-US" altLang="en-US" dirty="0"/>
              <a:t>    </a:t>
            </a:r>
            <a:r>
              <a:rPr lang="en-US" altLang="en-US" b="1" dirty="0" smtClean="0"/>
              <a:t>Di</a:t>
            </a:r>
            <a:r>
              <a:rPr lang="en-US" altLang="en-US" dirty="0"/>
              <a:t>7</a:t>
            </a:r>
            <a:r>
              <a:rPr lang="en-US" altLang="en-US" dirty="0" smtClean="0"/>
              <a:t>-</a:t>
            </a:r>
            <a:r>
              <a:rPr lang="en-US" altLang="en-US" b="1" dirty="0" smtClean="0"/>
              <a:t>Di</a:t>
            </a:r>
            <a:r>
              <a:rPr lang="en-US" altLang="en-US" dirty="0" smtClean="0"/>
              <a:t>0</a:t>
            </a:r>
            <a:endParaRPr lang="en-US" altLang="en-US" dirty="0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2133600" y="3624263"/>
            <a:ext cx="152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3810000" y="3395663"/>
            <a:ext cx="62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R/W</a:t>
            </a:r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4114800" y="3471863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H="1">
            <a:off x="2133600" y="26193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 rot="16200000">
            <a:off x="715963" y="2974976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/>
              <a:t>Processor</a:t>
            </a:r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2133600" y="1668463"/>
            <a:ext cx="152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 flipH="1">
            <a:off x="2743200" y="1592263"/>
            <a:ext cx="152400" cy="152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3717925" y="1400176"/>
            <a:ext cx="173977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Address  </a:t>
            </a:r>
            <a:r>
              <a:rPr lang="en-US" altLang="en-US" b="1" dirty="0" smtClean="0"/>
              <a:t>A</a:t>
            </a:r>
            <a:r>
              <a:rPr lang="en-US" altLang="en-US" dirty="0" smtClean="0"/>
              <a:t>31-</a:t>
            </a:r>
            <a:r>
              <a:rPr lang="en-US" altLang="en-US" b="1" dirty="0" smtClean="0"/>
              <a:t>A</a:t>
            </a:r>
            <a:r>
              <a:rPr lang="en-US" altLang="en-US" dirty="0" smtClean="0"/>
              <a:t>0</a:t>
            </a:r>
            <a:endParaRPr lang="en-US" altLang="en-US" dirty="0"/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2838450" y="1309688"/>
            <a:ext cx="41870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32</a:t>
            </a:r>
            <a:endParaRPr lang="en-US" altLang="en-US" dirty="0"/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3810000" y="3838576"/>
            <a:ext cx="527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ME</a:t>
            </a:r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H="1">
            <a:off x="2133600" y="4510088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3810000" y="4295776"/>
            <a:ext cx="654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ACK</a:t>
            </a:r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 flipH="1">
            <a:off x="2133600" y="5029201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3810000" y="4814888"/>
            <a:ext cx="2051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IRQ   </a:t>
            </a:r>
            <a:r>
              <a:rPr lang="en-US" altLang="en-US" b="1"/>
              <a:t>IRQ</a:t>
            </a:r>
            <a:r>
              <a:rPr lang="en-US" altLang="en-US"/>
              <a:t>31-</a:t>
            </a:r>
            <a:r>
              <a:rPr lang="en-US" altLang="en-US" b="1"/>
              <a:t>IRQ</a:t>
            </a:r>
            <a:r>
              <a:rPr lang="en-US" altLang="en-US"/>
              <a:t>0</a:t>
            </a:r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 flipH="1">
            <a:off x="2663825" y="4967288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2743200" y="4738688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36" name="Text Box 35"/>
          <p:cNvSpPr txBox="1">
            <a:spLocks noChangeArrowheads="1"/>
          </p:cNvSpPr>
          <p:nvPr/>
        </p:nvSpPr>
        <p:spPr bwMode="auto">
          <a:xfrm rot="16200000">
            <a:off x="6240464" y="3236261"/>
            <a:ext cx="3673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/>
              <a:t>To Memory and Devices</a:t>
            </a:r>
          </a:p>
        </p:txBody>
      </p:sp>
      <p:sp>
        <p:nvSpPr>
          <p:cNvPr id="37" name="Right Brace 36"/>
          <p:cNvSpPr/>
          <p:nvPr/>
        </p:nvSpPr>
        <p:spPr>
          <a:xfrm>
            <a:off x="5807075" y="3062288"/>
            <a:ext cx="441325" cy="204311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ight Brace 37"/>
          <p:cNvSpPr/>
          <p:nvPr/>
        </p:nvSpPr>
        <p:spPr>
          <a:xfrm>
            <a:off x="5835650" y="1978819"/>
            <a:ext cx="260350" cy="51911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ight Brace 38"/>
          <p:cNvSpPr/>
          <p:nvPr/>
        </p:nvSpPr>
        <p:spPr>
          <a:xfrm>
            <a:off x="5807075" y="1493044"/>
            <a:ext cx="136525" cy="18335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6248400" y="2053709"/>
            <a:ext cx="681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DATA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248400" y="3899178"/>
            <a:ext cx="1176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CONTROL`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248400" y="1372531"/>
            <a:ext cx="1073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ADDRESS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3" name="Line 13"/>
          <p:cNvSpPr>
            <a:spLocks noChangeShapeType="1"/>
          </p:cNvSpPr>
          <p:nvPr/>
        </p:nvSpPr>
        <p:spPr bwMode="auto">
          <a:xfrm>
            <a:off x="2133600" y="4038600"/>
            <a:ext cx="152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28534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Read I/O Register</a:t>
            </a:r>
            <a:endParaRPr lang="en-US" dirty="0"/>
          </a:p>
        </p:txBody>
      </p:sp>
      <p:sp>
        <p:nvSpPr>
          <p:cNvPr id="7" name="Freeform 4"/>
          <p:cNvSpPr>
            <a:spLocks/>
          </p:cNvSpPr>
          <p:nvPr/>
        </p:nvSpPr>
        <p:spPr bwMode="auto">
          <a:xfrm>
            <a:off x="122237" y="852488"/>
            <a:ext cx="685800" cy="5181600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808037" y="21621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 flipH="1">
            <a:off x="1543446" y="2071688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619646" y="1781175"/>
            <a:ext cx="3016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8</a:t>
            </a:r>
            <a:endParaRPr lang="en-US" altLang="en-US" dirty="0"/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762000" y="1893888"/>
            <a:ext cx="102784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Do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7-</a:t>
            </a:r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Do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0</a:t>
            </a:r>
            <a:endParaRPr lang="en-US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H="1">
            <a:off x="1559321" y="2528888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1638696" y="2300288"/>
            <a:ext cx="3016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8</a:t>
            </a:r>
            <a:endParaRPr lang="en-US" altLang="en-US" dirty="0"/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854075" y="2314576"/>
            <a:ext cx="89319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Di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7-</a:t>
            </a:r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Di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0</a:t>
            </a:r>
            <a:endParaRPr lang="en-US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808037" y="3624263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854075" y="3276600"/>
            <a:ext cx="62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R/W</a:t>
            </a:r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1158875" y="3344353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H="1">
            <a:off x="808037" y="26193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 rot="16200000">
            <a:off x="-609600" y="2974976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/>
              <a:t>Processor</a:t>
            </a:r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808037" y="1668463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 flipH="1">
            <a:off x="1543446" y="1577975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762000" y="1400176"/>
            <a:ext cx="88517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31-</a:t>
            </a:r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0</a:t>
            </a:r>
            <a:endParaRPr lang="en-US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1638696" y="1295400"/>
            <a:ext cx="41870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32</a:t>
            </a:r>
            <a:endParaRPr lang="en-US" altLang="en-US" dirty="0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808037" y="40671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854075" y="3719513"/>
            <a:ext cx="49404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ME</a:t>
            </a:r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H="1">
            <a:off x="808037" y="4510088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854075" y="4176713"/>
            <a:ext cx="55970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ACK</a:t>
            </a:r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 flipH="1">
            <a:off x="808037" y="5029201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854075" y="4695825"/>
            <a:ext cx="17953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IRQ   </a:t>
            </a:r>
            <a:r>
              <a:rPr lang="en-US" altLang="en-US" b="1">
                <a:solidFill>
                  <a:schemeClr val="accent6">
                    <a:lumMod val="75000"/>
                  </a:schemeClr>
                </a:solidFill>
              </a:rPr>
              <a:t>IRQ</a:t>
            </a:r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31-</a:t>
            </a:r>
            <a:r>
              <a:rPr lang="en-US" altLang="en-US" b="1">
                <a:solidFill>
                  <a:schemeClr val="accent6">
                    <a:lumMod val="75000"/>
                  </a:schemeClr>
                </a:solidFill>
              </a:rPr>
              <a:t>IRQ</a:t>
            </a:r>
            <a:r>
              <a:rPr lang="en-US" altLang="en-US">
                <a:solidFill>
                  <a:schemeClr val="accent6">
                    <a:lumMod val="75000"/>
                  </a:schemeClr>
                </a:solidFill>
              </a:rPr>
              <a:t>0</a:t>
            </a:r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 flipH="1">
            <a:off x="1534855" y="4986337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1527209" y="5099238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09800" y="685800"/>
            <a:ext cx="50105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STORE.WORD 0x00300000, 0xfabfadad</a:t>
            </a:r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8458200" y="1451866"/>
            <a:ext cx="533400" cy="325064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Line 18"/>
          <p:cNvSpPr>
            <a:spLocks noChangeShapeType="1"/>
          </p:cNvSpPr>
          <p:nvPr/>
        </p:nvSpPr>
        <p:spPr bwMode="auto">
          <a:xfrm>
            <a:off x="8000536" y="2971847"/>
            <a:ext cx="45766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Line 19"/>
          <p:cNvSpPr>
            <a:spLocks noChangeShapeType="1"/>
          </p:cNvSpPr>
          <p:nvPr/>
        </p:nvSpPr>
        <p:spPr bwMode="auto">
          <a:xfrm flipH="1">
            <a:off x="8157454" y="2895647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Text Box 20"/>
          <p:cNvSpPr txBox="1">
            <a:spLocks noChangeArrowheads="1"/>
          </p:cNvSpPr>
          <p:nvPr/>
        </p:nvSpPr>
        <p:spPr bwMode="auto">
          <a:xfrm>
            <a:off x="7604895" y="2500972"/>
            <a:ext cx="89800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D0-D31</a:t>
            </a:r>
            <a:endParaRPr lang="en-US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6" name="Line 13"/>
          <p:cNvSpPr>
            <a:spLocks noChangeShapeType="1"/>
          </p:cNvSpPr>
          <p:nvPr/>
        </p:nvSpPr>
        <p:spPr bwMode="auto">
          <a:xfrm flipV="1">
            <a:off x="8000535" y="4345971"/>
            <a:ext cx="453967" cy="1540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Text Box 20"/>
          <p:cNvSpPr txBox="1">
            <a:spLocks noChangeArrowheads="1"/>
          </p:cNvSpPr>
          <p:nvPr/>
        </p:nvSpPr>
        <p:spPr bwMode="auto">
          <a:xfrm>
            <a:off x="7866773" y="3969272"/>
            <a:ext cx="31451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R</a:t>
            </a:r>
            <a:endParaRPr lang="en-US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8" name="Isosceles Triangle 27"/>
          <p:cNvSpPr/>
          <p:nvPr/>
        </p:nvSpPr>
        <p:spPr>
          <a:xfrm>
            <a:off x="8686800" y="4546045"/>
            <a:ext cx="152400" cy="149780"/>
          </a:xfrm>
          <a:prstGeom prst="triangl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Line 25"/>
          <p:cNvSpPr>
            <a:spLocks noChangeShapeType="1"/>
          </p:cNvSpPr>
          <p:nvPr/>
        </p:nvSpPr>
        <p:spPr bwMode="auto">
          <a:xfrm>
            <a:off x="781446" y="3112532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" name="Text Box 26"/>
          <p:cNvSpPr txBox="1">
            <a:spLocks noChangeArrowheads="1"/>
          </p:cNvSpPr>
          <p:nvPr/>
        </p:nvSpPr>
        <p:spPr bwMode="auto">
          <a:xfrm>
            <a:off x="890143" y="2743200"/>
            <a:ext cx="42672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dirty="0" smtClean="0">
                <a:solidFill>
                  <a:schemeClr val="accent6">
                    <a:lumMod val="75000"/>
                  </a:schemeClr>
                </a:solidFill>
              </a:rPr>
              <a:t>BE</a:t>
            </a:r>
            <a:endParaRPr lang="en-US" alt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1" name="Line 27"/>
          <p:cNvSpPr>
            <a:spLocks noChangeShapeType="1"/>
          </p:cNvSpPr>
          <p:nvPr/>
        </p:nvSpPr>
        <p:spPr bwMode="auto">
          <a:xfrm flipH="1">
            <a:off x="1391046" y="3036332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" name="Text Box 28"/>
          <p:cNvSpPr txBox="1">
            <a:spLocks noChangeArrowheads="1"/>
          </p:cNvSpPr>
          <p:nvPr/>
        </p:nvSpPr>
        <p:spPr bwMode="auto">
          <a:xfrm>
            <a:off x="1470421" y="2807732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016073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Mutiplexing</a:t>
            </a:r>
            <a:r>
              <a:rPr lang="en-US" dirty="0" smtClean="0"/>
              <a:t> the Data In and Data 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86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 vs. Point to 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764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READ #2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ln w="38100">
            <a:solidFill>
              <a:schemeClr val="accent5">
                <a:lumMod val="75000"/>
              </a:schemeClr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7" name="Freeform 4"/>
          <p:cNvSpPr>
            <a:spLocks/>
          </p:cNvSpPr>
          <p:nvPr/>
        </p:nvSpPr>
        <p:spPr bwMode="auto">
          <a:xfrm>
            <a:off x="1447800" y="852488"/>
            <a:ext cx="685800" cy="5181600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2133600" y="21621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 flipH="1">
            <a:off x="2743200" y="2085976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819400" y="1795463"/>
            <a:ext cx="3016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8</a:t>
            </a:r>
            <a:endParaRPr lang="en-US" altLang="en-US" dirty="0"/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3717925" y="1893888"/>
            <a:ext cx="192059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DataOut</a:t>
            </a:r>
            <a:r>
              <a:rPr lang="en-US" altLang="en-US" dirty="0"/>
              <a:t>  </a:t>
            </a:r>
            <a:r>
              <a:rPr lang="en-US" altLang="en-US" b="1" dirty="0" smtClean="0"/>
              <a:t>Do</a:t>
            </a:r>
            <a:r>
              <a:rPr lang="en-US" altLang="en-US" dirty="0"/>
              <a:t>7</a:t>
            </a:r>
            <a:r>
              <a:rPr lang="en-US" altLang="en-US" dirty="0" smtClean="0"/>
              <a:t>-</a:t>
            </a:r>
            <a:r>
              <a:rPr lang="en-US" altLang="en-US" b="1" dirty="0" smtClean="0"/>
              <a:t>Do</a:t>
            </a:r>
            <a:r>
              <a:rPr lang="en-US" altLang="en-US" dirty="0" smtClean="0"/>
              <a:t>0</a:t>
            </a:r>
            <a:endParaRPr lang="en-US" altLang="en-US" dirty="0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H="1">
            <a:off x="2759075" y="2543176"/>
            <a:ext cx="152400" cy="152400"/>
          </a:xfrm>
          <a:prstGeom prst="line">
            <a:avLst/>
          </a:prstGeom>
          <a:noFill/>
          <a:ln w="38100">
            <a:solidFill>
              <a:schemeClr val="accent5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2838450" y="2314576"/>
            <a:ext cx="3016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8</a:t>
            </a:r>
            <a:endParaRPr lang="en-US" altLang="en-US" dirty="0"/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3810000" y="2314576"/>
            <a:ext cx="17202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DataIn</a:t>
            </a:r>
            <a:r>
              <a:rPr lang="en-US" altLang="en-US" dirty="0"/>
              <a:t>    </a:t>
            </a:r>
            <a:r>
              <a:rPr lang="en-US" altLang="en-US" b="1" dirty="0" smtClean="0"/>
              <a:t>Di</a:t>
            </a:r>
            <a:r>
              <a:rPr lang="en-US" altLang="en-US" dirty="0"/>
              <a:t>7</a:t>
            </a:r>
            <a:r>
              <a:rPr lang="en-US" altLang="en-US" dirty="0" smtClean="0"/>
              <a:t>-</a:t>
            </a:r>
            <a:r>
              <a:rPr lang="en-US" altLang="en-US" b="1" dirty="0" smtClean="0"/>
              <a:t>Di</a:t>
            </a:r>
            <a:r>
              <a:rPr lang="en-US" altLang="en-US" dirty="0" smtClean="0"/>
              <a:t>0</a:t>
            </a:r>
            <a:endParaRPr lang="en-US" altLang="en-US" dirty="0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2133600" y="3624263"/>
            <a:ext cx="152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3810000" y="3395663"/>
            <a:ext cx="62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R/W</a:t>
            </a:r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4114800" y="3471863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H="1">
            <a:off x="2133600" y="2619376"/>
            <a:ext cx="1524000" cy="0"/>
          </a:xfrm>
          <a:prstGeom prst="line">
            <a:avLst/>
          </a:prstGeom>
          <a:noFill/>
          <a:ln w="38100">
            <a:solidFill>
              <a:schemeClr val="accent5">
                <a:lumMod val="75000"/>
              </a:schemeClr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 rot="16200000">
            <a:off x="715963" y="2974976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/>
              <a:t>Processor</a:t>
            </a:r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2133600" y="1668463"/>
            <a:ext cx="152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 flipH="1">
            <a:off x="2743200" y="1592263"/>
            <a:ext cx="152400" cy="152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3717925" y="1400176"/>
            <a:ext cx="173977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Address  </a:t>
            </a:r>
            <a:r>
              <a:rPr lang="en-US" altLang="en-US" b="1" dirty="0" smtClean="0"/>
              <a:t>A</a:t>
            </a:r>
            <a:r>
              <a:rPr lang="en-US" altLang="en-US" dirty="0" smtClean="0"/>
              <a:t>31-</a:t>
            </a:r>
            <a:r>
              <a:rPr lang="en-US" altLang="en-US" b="1" dirty="0" smtClean="0"/>
              <a:t>A</a:t>
            </a:r>
            <a:r>
              <a:rPr lang="en-US" altLang="en-US" dirty="0" smtClean="0"/>
              <a:t>0</a:t>
            </a:r>
            <a:endParaRPr lang="en-US" altLang="en-US" dirty="0"/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2838450" y="1309688"/>
            <a:ext cx="41870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32</a:t>
            </a:r>
            <a:endParaRPr lang="en-US" altLang="en-US" dirty="0"/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3810000" y="3838576"/>
            <a:ext cx="527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ME</a:t>
            </a:r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H="1">
            <a:off x="2133600" y="4510088"/>
            <a:ext cx="1524000" cy="0"/>
          </a:xfrm>
          <a:prstGeom prst="line">
            <a:avLst/>
          </a:prstGeom>
          <a:noFill/>
          <a:ln w="38100">
            <a:solidFill>
              <a:schemeClr val="accent5">
                <a:lumMod val="75000"/>
              </a:schemeClr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3810000" y="4295776"/>
            <a:ext cx="654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ACK</a:t>
            </a:r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 flipH="1">
            <a:off x="2133600" y="5029201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3810000" y="4814888"/>
            <a:ext cx="2051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IRQ   </a:t>
            </a:r>
            <a:r>
              <a:rPr lang="en-US" altLang="en-US" b="1"/>
              <a:t>IRQ</a:t>
            </a:r>
            <a:r>
              <a:rPr lang="en-US" altLang="en-US"/>
              <a:t>31-</a:t>
            </a:r>
            <a:r>
              <a:rPr lang="en-US" altLang="en-US" b="1"/>
              <a:t>IRQ</a:t>
            </a:r>
            <a:r>
              <a:rPr lang="en-US" altLang="en-US"/>
              <a:t>0</a:t>
            </a:r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 flipH="1">
            <a:off x="2663825" y="4967288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2743200" y="4738688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36" name="Text Box 35"/>
          <p:cNvSpPr txBox="1">
            <a:spLocks noChangeArrowheads="1"/>
          </p:cNvSpPr>
          <p:nvPr/>
        </p:nvSpPr>
        <p:spPr bwMode="auto">
          <a:xfrm rot="16200000">
            <a:off x="6240464" y="3236261"/>
            <a:ext cx="3673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/>
              <a:t>To Memory and Devices</a:t>
            </a:r>
          </a:p>
        </p:txBody>
      </p:sp>
      <p:sp>
        <p:nvSpPr>
          <p:cNvPr id="37" name="Right Brace 36"/>
          <p:cNvSpPr/>
          <p:nvPr/>
        </p:nvSpPr>
        <p:spPr>
          <a:xfrm>
            <a:off x="5807075" y="3062288"/>
            <a:ext cx="441325" cy="204311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ight Brace 37"/>
          <p:cNvSpPr/>
          <p:nvPr/>
        </p:nvSpPr>
        <p:spPr>
          <a:xfrm>
            <a:off x="5835650" y="1978819"/>
            <a:ext cx="260350" cy="51911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ight Brace 38"/>
          <p:cNvSpPr/>
          <p:nvPr/>
        </p:nvSpPr>
        <p:spPr>
          <a:xfrm>
            <a:off x="5807075" y="1493044"/>
            <a:ext cx="136525" cy="18335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6248400" y="2053709"/>
            <a:ext cx="681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DATA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248400" y="3899178"/>
            <a:ext cx="1176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CONTROL`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248400" y="1372531"/>
            <a:ext cx="1073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ADDRESS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3" name="Line 13"/>
          <p:cNvSpPr>
            <a:spLocks noChangeShapeType="1"/>
          </p:cNvSpPr>
          <p:nvPr/>
        </p:nvSpPr>
        <p:spPr bwMode="auto">
          <a:xfrm>
            <a:off x="2133600" y="4038600"/>
            <a:ext cx="152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485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WRITE #1</a:t>
            </a:r>
            <a:endParaRPr lang="en-US" dirty="0"/>
          </a:p>
        </p:txBody>
      </p:sp>
      <p:sp>
        <p:nvSpPr>
          <p:cNvPr id="7" name="Freeform 4"/>
          <p:cNvSpPr>
            <a:spLocks/>
          </p:cNvSpPr>
          <p:nvPr/>
        </p:nvSpPr>
        <p:spPr bwMode="auto">
          <a:xfrm>
            <a:off x="1447800" y="852488"/>
            <a:ext cx="685800" cy="5181600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2133600" y="2162176"/>
            <a:ext cx="152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 flipH="1">
            <a:off x="2743200" y="2085976"/>
            <a:ext cx="152400" cy="152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819400" y="1795463"/>
            <a:ext cx="3016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8</a:t>
            </a:r>
            <a:endParaRPr lang="en-US" altLang="en-US" dirty="0"/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3717925" y="1893888"/>
            <a:ext cx="192059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DataOut</a:t>
            </a:r>
            <a:r>
              <a:rPr lang="en-US" altLang="en-US" dirty="0"/>
              <a:t>  </a:t>
            </a:r>
            <a:r>
              <a:rPr lang="en-US" altLang="en-US" b="1" dirty="0" smtClean="0"/>
              <a:t>Do</a:t>
            </a:r>
            <a:r>
              <a:rPr lang="en-US" altLang="en-US" dirty="0"/>
              <a:t>7</a:t>
            </a:r>
            <a:r>
              <a:rPr lang="en-US" altLang="en-US" dirty="0" smtClean="0"/>
              <a:t>-</a:t>
            </a:r>
            <a:r>
              <a:rPr lang="en-US" altLang="en-US" b="1" dirty="0" smtClean="0"/>
              <a:t>Do</a:t>
            </a:r>
            <a:r>
              <a:rPr lang="en-US" altLang="en-US" dirty="0" smtClean="0"/>
              <a:t>0</a:t>
            </a:r>
            <a:endParaRPr lang="en-US" altLang="en-US" dirty="0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H="1">
            <a:off x="2759075" y="2543176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2838450" y="2314576"/>
            <a:ext cx="3016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8</a:t>
            </a:r>
            <a:endParaRPr lang="en-US" altLang="en-US" dirty="0"/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3810000" y="2314576"/>
            <a:ext cx="17202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DataIn</a:t>
            </a:r>
            <a:r>
              <a:rPr lang="en-US" altLang="en-US" dirty="0"/>
              <a:t>    </a:t>
            </a:r>
            <a:r>
              <a:rPr lang="en-US" altLang="en-US" b="1" dirty="0" smtClean="0"/>
              <a:t>Di</a:t>
            </a:r>
            <a:r>
              <a:rPr lang="en-US" altLang="en-US" dirty="0"/>
              <a:t>7</a:t>
            </a:r>
            <a:r>
              <a:rPr lang="en-US" altLang="en-US" dirty="0" smtClean="0"/>
              <a:t>-</a:t>
            </a:r>
            <a:r>
              <a:rPr lang="en-US" altLang="en-US" b="1" dirty="0" smtClean="0"/>
              <a:t>Di</a:t>
            </a:r>
            <a:r>
              <a:rPr lang="en-US" altLang="en-US" dirty="0" smtClean="0"/>
              <a:t>0</a:t>
            </a:r>
            <a:endParaRPr lang="en-US" altLang="en-US" dirty="0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2133600" y="3624263"/>
            <a:ext cx="152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3810000" y="3395663"/>
            <a:ext cx="62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R/W</a:t>
            </a:r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4114800" y="3471863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H="1">
            <a:off x="2133600" y="26193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 rot="16200000">
            <a:off x="715963" y="2974976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/>
              <a:t>Processor</a:t>
            </a:r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2133600" y="1668463"/>
            <a:ext cx="152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 flipH="1">
            <a:off x="2743200" y="1592263"/>
            <a:ext cx="152400" cy="152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3717925" y="1400176"/>
            <a:ext cx="173977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Address  </a:t>
            </a:r>
            <a:r>
              <a:rPr lang="en-US" altLang="en-US" b="1" dirty="0" smtClean="0"/>
              <a:t>A</a:t>
            </a:r>
            <a:r>
              <a:rPr lang="en-US" altLang="en-US" dirty="0" smtClean="0"/>
              <a:t>31-</a:t>
            </a:r>
            <a:r>
              <a:rPr lang="en-US" altLang="en-US" b="1" dirty="0" smtClean="0"/>
              <a:t>A</a:t>
            </a:r>
            <a:r>
              <a:rPr lang="en-US" altLang="en-US" dirty="0" smtClean="0"/>
              <a:t>0</a:t>
            </a:r>
            <a:endParaRPr lang="en-US" altLang="en-US" dirty="0"/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2838450" y="1309688"/>
            <a:ext cx="41870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32</a:t>
            </a:r>
            <a:endParaRPr lang="en-US" altLang="en-US" dirty="0"/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3810000" y="3838576"/>
            <a:ext cx="527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ME</a:t>
            </a:r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H="1">
            <a:off x="2133600" y="4510088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3810000" y="4295776"/>
            <a:ext cx="654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ACK</a:t>
            </a:r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 flipH="1">
            <a:off x="2133600" y="5029201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3810000" y="4814888"/>
            <a:ext cx="2051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IRQ   </a:t>
            </a:r>
            <a:r>
              <a:rPr lang="en-US" altLang="en-US" b="1"/>
              <a:t>IRQ</a:t>
            </a:r>
            <a:r>
              <a:rPr lang="en-US" altLang="en-US"/>
              <a:t>31-</a:t>
            </a:r>
            <a:r>
              <a:rPr lang="en-US" altLang="en-US" b="1"/>
              <a:t>IRQ</a:t>
            </a:r>
            <a:r>
              <a:rPr lang="en-US" altLang="en-US"/>
              <a:t>0</a:t>
            </a:r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 flipH="1">
            <a:off x="2663825" y="4967288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2743200" y="4738688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36" name="Text Box 35"/>
          <p:cNvSpPr txBox="1">
            <a:spLocks noChangeArrowheads="1"/>
          </p:cNvSpPr>
          <p:nvPr/>
        </p:nvSpPr>
        <p:spPr bwMode="auto">
          <a:xfrm rot="16200000">
            <a:off x="6240464" y="3236261"/>
            <a:ext cx="3673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/>
              <a:t>To Memory and Devices</a:t>
            </a:r>
          </a:p>
        </p:txBody>
      </p:sp>
      <p:sp>
        <p:nvSpPr>
          <p:cNvPr id="37" name="Right Brace 36"/>
          <p:cNvSpPr/>
          <p:nvPr/>
        </p:nvSpPr>
        <p:spPr>
          <a:xfrm>
            <a:off x="5807075" y="3062288"/>
            <a:ext cx="441325" cy="204311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ight Brace 37"/>
          <p:cNvSpPr/>
          <p:nvPr/>
        </p:nvSpPr>
        <p:spPr>
          <a:xfrm>
            <a:off x="5835650" y="1978819"/>
            <a:ext cx="260350" cy="51911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ight Brace 38"/>
          <p:cNvSpPr/>
          <p:nvPr/>
        </p:nvSpPr>
        <p:spPr>
          <a:xfrm>
            <a:off x="5807075" y="1493044"/>
            <a:ext cx="136525" cy="18335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6248400" y="2053709"/>
            <a:ext cx="681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DATA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248400" y="3899178"/>
            <a:ext cx="1176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CONTROL`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248400" y="1372531"/>
            <a:ext cx="1073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ADDRESS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3" name="Line 13"/>
          <p:cNvSpPr>
            <a:spLocks noChangeShapeType="1"/>
          </p:cNvSpPr>
          <p:nvPr/>
        </p:nvSpPr>
        <p:spPr bwMode="auto">
          <a:xfrm>
            <a:off x="2133600" y="4038600"/>
            <a:ext cx="152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068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WRITE #2</a:t>
            </a:r>
            <a:endParaRPr lang="en-US" dirty="0"/>
          </a:p>
        </p:txBody>
      </p:sp>
      <p:sp>
        <p:nvSpPr>
          <p:cNvPr id="7" name="Freeform 4"/>
          <p:cNvSpPr>
            <a:spLocks/>
          </p:cNvSpPr>
          <p:nvPr/>
        </p:nvSpPr>
        <p:spPr bwMode="auto">
          <a:xfrm>
            <a:off x="1447800" y="852488"/>
            <a:ext cx="685800" cy="5181600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2133600" y="2162176"/>
            <a:ext cx="152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 flipH="1">
            <a:off x="2743200" y="2085976"/>
            <a:ext cx="152400" cy="152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819400" y="1795463"/>
            <a:ext cx="3016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8</a:t>
            </a:r>
            <a:endParaRPr lang="en-US" altLang="en-US" dirty="0"/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3717925" y="1893888"/>
            <a:ext cx="192059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DataOut</a:t>
            </a:r>
            <a:r>
              <a:rPr lang="en-US" altLang="en-US" dirty="0"/>
              <a:t>  </a:t>
            </a:r>
            <a:r>
              <a:rPr lang="en-US" altLang="en-US" b="1" dirty="0" smtClean="0"/>
              <a:t>Do</a:t>
            </a:r>
            <a:r>
              <a:rPr lang="en-US" altLang="en-US" dirty="0"/>
              <a:t>7</a:t>
            </a:r>
            <a:r>
              <a:rPr lang="en-US" altLang="en-US" dirty="0" smtClean="0"/>
              <a:t>-</a:t>
            </a:r>
            <a:r>
              <a:rPr lang="en-US" altLang="en-US" b="1" dirty="0" smtClean="0"/>
              <a:t>Do</a:t>
            </a:r>
            <a:r>
              <a:rPr lang="en-US" altLang="en-US" dirty="0" smtClean="0"/>
              <a:t>0</a:t>
            </a:r>
            <a:endParaRPr lang="en-US" altLang="en-US" dirty="0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H="1">
            <a:off x="2759075" y="2543176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2838450" y="2314576"/>
            <a:ext cx="3016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8</a:t>
            </a:r>
            <a:endParaRPr lang="en-US" altLang="en-US" dirty="0"/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3810000" y="2314576"/>
            <a:ext cx="17202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err="1"/>
              <a:t>DataIn</a:t>
            </a:r>
            <a:r>
              <a:rPr lang="en-US" altLang="en-US" dirty="0"/>
              <a:t>    </a:t>
            </a:r>
            <a:r>
              <a:rPr lang="en-US" altLang="en-US" b="1" dirty="0" smtClean="0"/>
              <a:t>Di</a:t>
            </a:r>
            <a:r>
              <a:rPr lang="en-US" altLang="en-US" dirty="0"/>
              <a:t>7</a:t>
            </a:r>
            <a:r>
              <a:rPr lang="en-US" altLang="en-US" dirty="0" smtClean="0"/>
              <a:t>-</a:t>
            </a:r>
            <a:r>
              <a:rPr lang="en-US" altLang="en-US" b="1" dirty="0" smtClean="0"/>
              <a:t>Di</a:t>
            </a:r>
            <a:r>
              <a:rPr lang="en-US" altLang="en-US" dirty="0" smtClean="0"/>
              <a:t>0</a:t>
            </a:r>
            <a:endParaRPr lang="en-US" altLang="en-US" dirty="0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2133600" y="3624263"/>
            <a:ext cx="152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3810000" y="3395663"/>
            <a:ext cx="62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R/W</a:t>
            </a:r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4114800" y="3471863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H="1">
            <a:off x="2133600" y="26193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 rot="16200000">
            <a:off x="715963" y="2974976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/>
              <a:t>Processor</a:t>
            </a:r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2133600" y="1668463"/>
            <a:ext cx="152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 flipH="1">
            <a:off x="2743200" y="1592263"/>
            <a:ext cx="152400" cy="152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3717925" y="1400176"/>
            <a:ext cx="173977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Address  </a:t>
            </a:r>
            <a:r>
              <a:rPr lang="en-US" altLang="en-US" b="1" dirty="0" smtClean="0"/>
              <a:t>A</a:t>
            </a:r>
            <a:r>
              <a:rPr lang="en-US" altLang="en-US" dirty="0" smtClean="0"/>
              <a:t>31-</a:t>
            </a:r>
            <a:r>
              <a:rPr lang="en-US" altLang="en-US" b="1" dirty="0" smtClean="0"/>
              <a:t>A</a:t>
            </a:r>
            <a:r>
              <a:rPr lang="en-US" altLang="en-US" dirty="0" smtClean="0"/>
              <a:t>0</a:t>
            </a:r>
            <a:endParaRPr lang="en-US" altLang="en-US" dirty="0"/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2838450" y="1309688"/>
            <a:ext cx="41870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 smtClean="0"/>
              <a:t>32</a:t>
            </a:r>
            <a:endParaRPr lang="en-US" altLang="en-US" dirty="0"/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3810000" y="3838576"/>
            <a:ext cx="527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ME</a:t>
            </a:r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H="1">
            <a:off x="2133600" y="4510088"/>
            <a:ext cx="1524000" cy="0"/>
          </a:xfrm>
          <a:prstGeom prst="line">
            <a:avLst/>
          </a:prstGeom>
          <a:noFill/>
          <a:ln w="38100">
            <a:solidFill>
              <a:schemeClr val="accent4">
                <a:lumMod val="75000"/>
              </a:schemeClr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3810000" y="4295776"/>
            <a:ext cx="654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ACK</a:t>
            </a:r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 flipH="1">
            <a:off x="2133600" y="5029201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3810000" y="4814888"/>
            <a:ext cx="2051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IRQ   </a:t>
            </a:r>
            <a:r>
              <a:rPr lang="en-US" altLang="en-US" b="1"/>
              <a:t>IRQ</a:t>
            </a:r>
            <a:r>
              <a:rPr lang="en-US" altLang="en-US"/>
              <a:t>31-</a:t>
            </a:r>
            <a:r>
              <a:rPr lang="en-US" altLang="en-US" b="1"/>
              <a:t>IRQ</a:t>
            </a:r>
            <a:r>
              <a:rPr lang="en-US" altLang="en-US"/>
              <a:t>0</a:t>
            </a:r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 flipH="1">
            <a:off x="2663825" y="4967288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2743200" y="4738688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36" name="Text Box 35"/>
          <p:cNvSpPr txBox="1">
            <a:spLocks noChangeArrowheads="1"/>
          </p:cNvSpPr>
          <p:nvPr/>
        </p:nvSpPr>
        <p:spPr bwMode="auto">
          <a:xfrm rot="16200000">
            <a:off x="6240464" y="3236261"/>
            <a:ext cx="3673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/>
              <a:t>To Memory and Devices</a:t>
            </a:r>
          </a:p>
        </p:txBody>
      </p:sp>
      <p:sp>
        <p:nvSpPr>
          <p:cNvPr id="37" name="Right Brace 36"/>
          <p:cNvSpPr/>
          <p:nvPr/>
        </p:nvSpPr>
        <p:spPr>
          <a:xfrm>
            <a:off x="5807075" y="3062288"/>
            <a:ext cx="441325" cy="204311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ight Brace 37"/>
          <p:cNvSpPr/>
          <p:nvPr/>
        </p:nvSpPr>
        <p:spPr>
          <a:xfrm>
            <a:off x="5835650" y="1978819"/>
            <a:ext cx="260350" cy="51911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ight Brace 38"/>
          <p:cNvSpPr/>
          <p:nvPr/>
        </p:nvSpPr>
        <p:spPr>
          <a:xfrm>
            <a:off x="5807075" y="1493044"/>
            <a:ext cx="136525" cy="18335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6248400" y="2053709"/>
            <a:ext cx="681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DATA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248400" y="3899178"/>
            <a:ext cx="1176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CONTROL`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248400" y="1372531"/>
            <a:ext cx="1073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ADDRESS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3" name="Line 13"/>
          <p:cNvSpPr>
            <a:spLocks noChangeShapeType="1"/>
          </p:cNvSpPr>
          <p:nvPr/>
        </p:nvSpPr>
        <p:spPr bwMode="auto">
          <a:xfrm>
            <a:off x="2133600" y="4038600"/>
            <a:ext cx="152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52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BYTES, HALF-WORDS, WORDS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4"/>
          <p:cNvSpPr>
            <a:spLocks/>
          </p:cNvSpPr>
          <p:nvPr/>
        </p:nvSpPr>
        <p:spPr bwMode="auto">
          <a:xfrm>
            <a:off x="1447800" y="852488"/>
            <a:ext cx="685800" cy="5181600"/>
          </a:xfrm>
          <a:custGeom>
            <a:avLst/>
            <a:gdLst>
              <a:gd name="T0" fmla="*/ 0 w 432"/>
              <a:gd name="T1" fmla="*/ 0 h 3264"/>
              <a:gd name="T2" fmla="*/ 432 w 432"/>
              <a:gd name="T3" fmla="*/ 0 h 3264"/>
              <a:gd name="T4" fmla="*/ 432 w 432"/>
              <a:gd name="T5" fmla="*/ 3264 h 3264"/>
              <a:gd name="T6" fmla="*/ 144 w 432"/>
              <a:gd name="T7" fmla="*/ 3264 h 3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" h="3264">
                <a:moveTo>
                  <a:pt x="0" y="0"/>
                </a:moveTo>
                <a:lnTo>
                  <a:pt x="432" y="0"/>
                </a:lnTo>
                <a:lnTo>
                  <a:pt x="432" y="3264"/>
                </a:lnTo>
                <a:lnTo>
                  <a:pt x="144" y="3264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2133600" y="21621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 flipH="1">
            <a:off x="2743200" y="2085976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819400" y="1795463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3717925" y="1893888"/>
            <a:ext cx="2228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DataOut  </a:t>
            </a:r>
            <a:r>
              <a:rPr lang="en-US" altLang="en-US" b="1"/>
              <a:t>Do</a:t>
            </a:r>
            <a:r>
              <a:rPr lang="en-US" altLang="en-US"/>
              <a:t>31-</a:t>
            </a:r>
            <a:r>
              <a:rPr lang="en-US" altLang="en-US" b="1"/>
              <a:t>Do</a:t>
            </a:r>
            <a:r>
              <a:rPr lang="en-US" altLang="en-US"/>
              <a:t>0</a:t>
            </a: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H="1">
            <a:off x="2759075" y="2543176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2838450" y="2314576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3810000" y="2314576"/>
            <a:ext cx="2025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DataIn    </a:t>
            </a:r>
            <a:r>
              <a:rPr lang="en-US" altLang="en-US" b="1"/>
              <a:t>Di</a:t>
            </a:r>
            <a:r>
              <a:rPr lang="en-US" altLang="en-US"/>
              <a:t>31-</a:t>
            </a:r>
            <a:r>
              <a:rPr lang="en-US" altLang="en-US" b="1"/>
              <a:t>Di</a:t>
            </a:r>
            <a:r>
              <a:rPr lang="en-US" altLang="en-US"/>
              <a:t>0</a:t>
            </a: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2133600" y="3624263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3810000" y="3395663"/>
            <a:ext cx="62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R/W</a:t>
            </a:r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4114800" y="3471863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H="1">
            <a:off x="2133600" y="26193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 rot="16200000">
            <a:off x="715963" y="2974976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/>
              <a:t>Processor</a:t>
            </a:r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2133600" y="1668463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 flipH="1">
            <a:off x="2743200" y="1592263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3717925" y="1400176"/>
            <a:ext cx="1936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Address  </a:t>
            </a:r>
            <a:r>
              <a:rPr lang="en-US" altLang="en-US" b="1"/>
              <a:t>A</a:t>
            </a:r>
            <a:r>
              <a:rPr lang="en-US" altLang="en-US"/>
              <a:t>31-</a:t>
            </a:r>
            <a:r>
              <a:rPr lang="en-US" altLang="en-US" b="1"/>
              <a:t>A</a:t>
            </a:r>
            <a:r>
              <a:rPr lang="en-US" altLang="en-US"/>
              <a:t>2</a:t>
            </a: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2838450" y="1309688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30</a:t>
            </a:r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2133600" y="406717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3810000" y="3838576"/>
            <a:ext cx="527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ME</a:t>
            </a:r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>
            <a:off x="2133600" y="3138488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3810000" y="2909888"/>
            <a:ext cx="1352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ByteEnable</a:t>
            </a:r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H="1">
            <a:off x="2743200" y="3062288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2822575" y="2833688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4</a:t>
            </a:r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H="1">
            <a:off x="2133600" y="4510088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3810000" y="4295776"/>
            <a:ext cx="654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ACK</a:t>
            </a:r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 flipH="1">
            <a:off x="2133600" y="5029201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3810000" y="4814888"/>
            <a:ext cx="2051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IRQ   </a:t>
            </a:r>
            <a:r>
              <a:rPr lang="en-US" altLang="en-US" b="1"/>
              <a:t>IRQ</a:t>
            </a:r>
            <a:r>
              <a:rPr lang="en-US" altLang="en-US"/>
              <a:t>31-</a:t>
            </a:r>
            <a:r>
              <a:rPr lang="en-US" altLang="en-US" b="1"/>
              <a:t>IRQ</a:t>
            </a:r>
            <a:r>
              <a:rPr lang="en-US" altLang="en-US"/>
              <a:t>0</a:t>
            </a:r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 flipH="1">
            <a:off x="2663825" y="4967288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2743200" y="4738688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32</a:t>
            </a:r>
          </a:p>
        </p:txBody>
      </p:sp>
      <p:sp>
        <p:nvSpPr>
          <p:cNvPr id="36" name="Text Box 35"/>
          <p:cNvSpPr txBox="1">
            <a:spLocks noChangeArrowheads="1"/>
          </p:cNvSpPr>
          <p:nvPr/>
        </p:nvSpPr>
        <p:spPr bwMode="auto">
          <a:xfrm rot="16200000">
            <a:off x="6240464" y="3236261"/>
            <a:ext cx="3673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/>
              <a:t>To Memory and Devices</a:t>
            </a:r>
          </a:p>
        </p:txBody>
      </p:sp>
      <p:sp>
        <p:nvSpPr>
          <p:cNvPr id="37" name="Right Brace 36"/>
          <p:cNvSpPr/>
          <p:nvPr/>
        </p:nvSpPr>
        <p:spPr>
          <a:xfrm>
            <a:off x="5807075" y="3062288"/>
            <a:ext cx="441325" cy="204311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ight Brace 37"/>
          <p:cNvSpPr/>
          <p:nvPr/>
        </p:nvSpPr>
        <p:spPr>
          <a:xfrm>
            <a:off x="5835650" y="1978819"/>
            <a:ext cx="260350" cy="51911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ight Brace 38"/>
          <p:cNvSpPr/>
          <p:nvPr/>
        </p:nvSpPr>
        <p:spPr>
          <a:xfrm>
            <a:off x="5807075" y="1493044"/>
            <a:ext cx="136525" cy="18335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6248400" y="2053709"/>
            <a:ext cx="681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DATA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248400" y="3899178"/>
            <a:ext cx="1176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CONTROL`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248400" y="1372531"/>
            <a:ext cx="1073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ADDRESS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2399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8291587"/>
              </p:ext>
            </p:extLst>
          </p:nvPr>
        </p:nvGraphicFramePr>
        <p:xfrm>
          <a:off x="-533400" y="838200"/>
          <a:ext cx="914400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ysClr val="windowText" lastClr="000000"/>
                          </a:solidFill>
                        </a:rPr>
                        <a:t>BE0</a:t>
                      </a:r>
                      <a:endParaRPr 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ysClr val="windowText" lastClr="000000"/>
                          </a:solidFill>
                        </a:rPr>
                        <a:t>BE1</a:t>
                      </a:r>
                      <a:endParaRPr 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ysClr val="windowText" lastClr="000000"/>
                          </a:solidFill>
                        </a:rPr>
                        <a:t>BE2</a:t>
                      </a:r>
                      <a:endParaRPr 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ysClr val="windowText" lastClr="000000"/>
                          </a:solidFill>
                        </a:rPr>
                        <a:t>BE3</a:t>
                      </a: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ysClr val="windowText" lastClr="000000"/>
                          </a:solidFill>
                        </a:rPr>
                        <a:t>D0 – D7</a:t>
                      </a:r>
                      <a:endParaRPr 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ysClr val="windowText" lastClr="000000"/>
                          </a:solidFill>
                        </a:rPr>
                        <a:t>D8 – D15</a:t>
                      </a:r>
                      <a:endParaRPr 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ysClr val="windowText" lastClr="000000"/>
                          </a:solidFill>
                        </a:rPr>
                        <a:t>D15 – D23</a:t>
                      </a:r>
                      <a:endParaRPr 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ysClr val="windowText" lastClr="000000"/>
                          </a:solidFill>
                        </a:rPr>
                        <a:t>D24—D31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800" dirty="0" smtClean="0">
                          <a:solidFill>
                            <a:sysClr val="windowText" lastClr="000000"/>
                          </a:solidFill>
                        </a:rPr>
                        <a:t>x…x00</a:t>
                      </a:r>
                      <a:endParaRPr 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800" dirty="0" smtClean="0">
                          <a:solidFill>
                            <a:sysClr val="windowText" lastClr="000000"/>
                          </a:solidFill>
                        </a:rPr>
                        <a:t>x…x01</a:t>
                      </a:r>
                      <a:endParaRPr 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800" dirty="0" smtClean="0">
                          <a:solidFill>
                            <a:sysClr val="windowText" lastClr="000000"/>
                          </a:solidFill>
                        </a:rPr>
                        <a:t>x…x10</a:t>
                      </a:r>
                      <a:endParaRPr 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800" dirty="0" smtClean="0">
                          <a:solidFill>
                            <a:sysClr val="windowText" lastClr="000000"/>
                          </a:solidFill>
                        </a:rPr>
                        <a:t>x…x11</a:t>
                      </a:r>
                      <a:endParaRPr 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800" dirty="0" smtClean="0">
                          <a:solidFill>
                            <a:sysClr val="windowText" lastClr="000000"/>
                          </a:solidFill>
                        </a:rPr>
                        <a:t>x…x00</a:t>
                      </a:r>
                      <a:endParaRPr 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800" dirty="0" smtClean="0">
                          <a:solidFill>
                            <a:sysClr val="windowText" lastClr="000000"/>
                          </a:solidFill>
                        </a:rPr>
                        <a:t>x…x10</a:t>
                      </a:r>
                      <a:endParaRPr 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800" dirty="0" smtClean="0">
                          <a:solidFill>
                            <a:sysClr val="windowText" lastClr="000000"/>
                          </a:solidFill>
                        </a:rPr>
                        <a:t>x…x00</a:t>
                      </a:r>
                      <a:endParaRPr 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6655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1333052"/>
              </p:ext>
            </p:extLst>
          </p:nvPr>
        </p:nvGraphicFramePr>
        <p:xfrm>
          <a:off x="304800" y="609600"/>
          <a:ext cx="7924801" cy="5486400"/>
        </p:xfrm>
        <a:graphic>
          <a:graphicData uri="http://schemas.openxmlformats.org/drawingml/2006/table">
            <a:tbl>
              <a:tblPr/>
              <a:tblGrid>
                <a:gridCol w="4022945"/>
                <a:gridCol w="2263076"/>
                <a:gridCol w="1638780"/>
              </a:tblGrid>
              <a:tr h="5486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Courier New"/>
                        </a:rPr>
                        <a:t>Operation</a:t>
                      </a:r>
                      <a:endParaRPr lang="en-US" sz="2800" dirty="0">
                        <a:effectLst/>
                        <a:latin typeface="Courier New"/>
                      </a:endParaRPr>
                    </a:p>
                  </a:txBody>
                  <a:tcPr marL="57176" marR="571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effectLst/>
                          <a:latin typeface="Courier New"/>
                        </a:rPr>
                        <a:t>A31-A2</a:t>
                      </a:r>
                      <a:endParaRPr lang="en-US" sz="2800">
                        <a:effectLst/>
                        <a:latin typeface="Courier New"/>
                      </a:endParaRPr>
                    </a:p>
                  </a:txBody>
                  <a:tcPr marL="57176" marR="571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effectLst/>
                          <a:latin typeface="Courier New"/>
                        </a:rPr>
                        <a:t>BE3-BE0</a:t>
                      </a:r>
                      <a:endParaRPr lang="en-US" sz="2800">
                        <a:effectLst/>
                        <a:latin typeface="Courier New"/>
                      </a:endParaRPr>
                    </a:p>
                  </a:txBody>
                  <a:tcPr marL="57176" marR="571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Courier New"/>
                        </a:rPr>
                        <a:t>LOAD.WORD </a:t>
                      </a:r>
                      <a:r>
                        <a:rPr lang="en-US" sz="2800" dirty="0" smtClean="0">
                          <a:effectLst/>
                          <a:latin typeface="Courier New"/>
                        </a:rPr>
                        <a:t> 10000</a:t>
                      </a:r>
                      <a:endParaRPr lang="en-US" sz="2800" dirty="0">
                        <a:effectLst/>
                        <a:latin typeface="Courier New"/>
                      </a:endParaRPr>
                    </a:p>
                  </a:txBody>
                  <a:tcPr marL="57176" marR="571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Courier New"/>
                        </a:rPr>
                        <a:t>0…0100</a:t>
                      </a:r>
                    </a:p>
                  </a:txBody>
                  <a:tcPr marL="57176" marR="571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Courier New"/>
                        </a:rPr>
                        <a:t>1111</a:t>
                      </a:r>
                    </a:p>
                  </a:txBody>
                  <a:tcPr marL="57176" marR="571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Courier New"/>
                        </a:rPr>
                        <a:t>LOAD.HWORD 10000</a:t>
                      </a:r>
                    </a:p>
                  </a:txBody>
                  <a:tcPr marL="57176" marR="571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Courier New"/>
                        </a:rPr>
                        <a:t>0…0100</a:t>
                      </a:r>
                    </a:p>
                  </a:txBody>
                  <a:tcPr marL="57176" marR="571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Courier New"/>
                        </a:rPr>
                        <a:t>0011</a:t>
                      </a:r>
                    </a:p>
                  </a:txBody>
                  <a:tcPr marL="57176" marR="571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Courier New"/>
                        </a:rPr>
                        <a:t>LOAD.HWORD 10010</a:t>
                      </a:r>
                    </a:p>
                  </a:txBody>
                  <a:tcPr marL="57176" marR="571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Courier New"/>
                        </a:rPr>
                        <a:t>0…0100</a:t>
                      </a:r>
                    </a:p>
                  </a:txBody>
                  <a:tcPr marL="57176" marR="571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Courier New"/>
                        </a:rPr>
                        <a:t>1100</a:t>
                      </a:r>
                    </a:p>
                  </a:txBody>
                  <a:tcPr marL="57176" marR="571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Courier New"/>
                        </a:rPr>
                        <a:t>LOAD.BYTE </a:t>
                      </a:r>
                      <a:r>
                        <a:rPr lang="en-US" sz="2800" dirty="0" smtClean="0">
                          <a:effectLst/>
                          <a:latin typeface="Courier New"/>
                        </a:rPr>
                        <a:t> 10000</a:t>
                      </a:r>
                      <a:endParaRPr lang="en-US" sz="2800" dirty="0">
                        <a:effectLst/>
                        <a:latin typeface="Courier New"/>
                      </a:endParaRPr>
                    </a:p>
                  </a:txBody>
                  <a:tcPr marL="57176" marR="571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Courier New"/>
                        </a:rPr>
                        <a:t>0…0100</a:t>
                      </a:r>
                    </a:p>
                  </a:txBody>
                  <a:tcPr marL="57176" marR="571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Courier New"/>
                        </a:rPr>
                        <a:t>0001</a:t>
                      </a:r>
                    </a:p>
                  </a:txBody>
                  <a:tcPr marL="57176" marR="571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Courier New"/>
                        </a:rPr>
                        <a:t>LOAD.BYTE </a:t>
                      </a:r>
                      <a:r>
                        <a:rPr lang="en-US" sz="2800" dirty="0" smtClean="0">
                          <a:effectLst/>
                          <a:latin typeface="Courier New"/>
                        </a:rPr>
                        <a:t> 10001</a:t>
                      </a:r>
                      <a:endParaRPr lang="en-US" sz="2800" dirty="0">
                        <a:effectLst/>
                        <a:latin typeface="Courier New"/>
                      </a:endParaRPr>
                    </a:p>
                  </a:txBody>
                  <a:tcPr marL="57176" marR="571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Courier New"/>
                        </a:rPr>
                        <a:t>0…0100</a:t>
                      </a:r>
                    </a:p>
                  </a:txBody>
                  <a:tcPr marL="57176" marR="571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Courier New"/>
                        </a:rPr>
                        <a:t>0010</a:t>
                      </a:r>
                    </a:p>
                  </a:txBody>
                  <a:tcPr marL="57176" marR="571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Courier New"/>
                        </a:rPr>
                        <a:t>LOAD.BYTE </a:t>
                      </a:r>
                      <a:r>
                        <a:rPr lang="en-US" sz="2800" dirty="0" smtClean="0">
                          <a:effectLst/>
                          <a:latin typeface="Courier New"/>
                        </a:rPr>
                        <a:t> 10010</a:t>
                      </a:r>
                      <a:endParaRPr lang="en-US" sz="2800" dirty="0">
                        <a:effectLst/>
                        <a:latin typeface="Courier New"/>
                      </a:endParaRPr>
                    </a:p>
                  </a:txBody>
                  <a:tcPr marL="57176" marR="571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Courier New"/>
                        </a:rPr>
                        <a:t>0…0100</a:t>
                      </a:r>
                    </a:p>
                  </a:txBody>
                  <a:tcPr marL="57176" marR="571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Courier New"/>
                        </a:rPr>
                        <a:t>0100</a:t>
                      </a:r>
                    </a:p>
                  </a:txBody>
                  <a:tcPr marL="57176" marR="571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Courier New"/>
                        </a:rPr>
                        <a:t>LOAD.BYTE </a:t>
                      </a:r>
                      <a:r>
                        <a:rPr lang="en-US" sz="2800" dirty="0" smtClean="0">
                          <a:effectLst/>
                          <a:latin typeface="Courier New"/>
                        </a:rPr>
                        <a:t> 10011</a:t>
                      </a:r>
                      <a:endParaRPr lang="en-US" sz="2800" dirty="0">
                        <a:effectLst/>
                        <a:latin typeface="Courier New"/>
                      </a:endParaRPr>
                    </a:p>
                  </a:txBody>
                  <a:tcPr marL="57176" marR="571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>
                          <a:solidFill>
                            <a:schemeClr val="tx1"/>
                          </a:solidFill>
                          <a:effectLst/>
                          <a:latin typeface="Courier New"/>
                        </a:rPr>
                        <a:t>0…0100</a:t>
                      </a:r>
                    </a:p>
                  </a:txBody>
                  <a:tcPr marL="57176" marR="571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  <a:latin typeface="Courier New"/>
                        </a:rPr>
                        <a:t>1000</a:t>
                      </a:r>
                    </a:p>
                  </a:txBody>
                  <a:tcPr marL="57176" marR="571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Courier New"/>
                        </a:rPr>
                        <a:t>LOAD.BYTE </a:t>
                      </a:r>
                      <a:r>
                        <a:rPr lang="en-US" sz="2800" dirty="0" smtClean="0">
                          <a:effectLst/>
                          <a:latin typeface="Courier New"/>
                        </a:rPr>
                        <a:t> 11010</a:t>
                      </a:r>
                      <a:endParaRPr lang="en-US" sz="2800" dirty="0">
                        <a:effectLst/>
                        <a:latin typeface="Courier New"/>
                      </a:endParaRPr>
                    </a:p>
                  </a:txBody>
                  <a:tcPr marL="57176" marR="571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Courier New"/>
                        </a:rPr>
                        <a:t>0…0110</a:t>
                      </a:r>
                    </a:p>
                  </a:txBody>
                  <a:tcPr marL="57176" marR="571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Courier New"/>
                        </a:rPr>
                        <a:t>0100</a:t>
                      </a:r>
                    </a:p>
                  </a:txBody>
                  <a:tcPr marL="57176" marR="571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Courier New"/>
                        </a:rPr>
                        <a:t>LOAD.BYTE </a:t>
                      </a:r>
                      <a:r>
                        <a:rPr lang="en-US" sz="2800" dirty="0" smtClean="0">
                          <a:effectLst/>
                          <a:latin typeface="Courier New"/>
                        </a:rPr>
                        <a:t> 11101</a:t>
                      </a:r>
                      <a:endParaRPr lang="en-US" sz="2800" dirty="0">
                        <a:effectLst/>
                        <a:latin typeface="Courier New"/>
                      </a:endParaRPr>
                    </a:p>
                  </a:txBody>
                  <a:tcPr marL="57176" marR="571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Courier New"/>
                        </a:rPr>
                        <a:t>0…0111</a:t>
                      </a:r>
                    </a:p>
                  </a:txBody>
                  <a:tcPr marL="57176" marR="571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Courier New"/>
                        </a:rPr>
                        <a:t>0010</a:t>
                      </a:r>
                    </a:p>
                  </a:txBody>
                  <a:tcPr marL="57176" marR="571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3060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 </a:t>
            </a:r>
            <a:endParaRPr kumimoji="0" lang="en-US" altLang="en-US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6148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821</TotalTime>
  <Words>853</Words>
  <Application>Microsoft Office PowerPoint</Application>
  <PresentationFormat>On-screen Show (4:3)</PresentationFormat>
  <Paragraphs>511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PowerPoint Presentation</vt:lpstr>
      <vt:lpstr>PowerPoint Presentation</vt:lpstr>
      <vt:lpstr>MEMORY READ #1</vt:lpstr>
      <vt:lpstr>MEMORY READ #2</vt:lpstr>
      <vt:lpstr>MEMORY WRITE #1</vt:lpstr>
      <vt:lpstr>MEMORY WRITE #2</vt:lpstr>
      <vt:lpstr>BYTES, HALF-WORDS, WORDS</vt:lpstr>
      <vt:lpstr>PowerPoint Presentation</vt:lpstr>
      <vt:lpstr>PowerPoint Presentation</vt:lpstr>
      <vt:lpstr>MEMORY READ #1</vt:lpstr>
      <vt:lpstr>MEMORY READ #2</vt:lpstr>
      <vt:lpstr>MEMORY WRITE #1</vt:lpstr>
      <vt:lpstr>MEMORY WRITE #2</vt:lpstr>
      <vt:lpstr>PowerPoint Presentation</vt:lpstr>
      <vt:lpstr>PowerPoint Presentation</vt:lpstr>
      <vt:lpstr>Load.word 0x1000</vt:lpstr>
      <vt:lpstr>Load.word 0x1000</vt:lpstr>
      <vt:lpstr>CONNECTING MULTIPLE DEVICES</vt:lpstr>
      <vt:lpstr>CONNECTING MULTIPLE DEVICES</vt:lpstr>
      <vt:lpstr>CONNECTING MULTIPLE DEVICES</vt:lpstr>
      <vt:lpstr>CONNECTING MULTIPLE DEVICES</vt:lpstr>
      <vt:lpstr>A Write I/O Register</vt:lpstr>
      <vt:lpstr>A Write I/O Register</vt:lpstr>
      <vt:lpstr>A Write I/O Register</vt:lpstr>
      <vt:lpstr>A Write I/O Register</vt:lpstr>
      <vt:lpstr>A Write I/O Register</vt:lpstr>
      <vt:lpstr>A Write I/O Register</vt:lpstr>
      <vt:lpstr>A Write I/O Register</vt:lpstr>
      <vt:lpstr>Word address match</vt:lpstr>
      <vt:lpstr>A Read I/O Register</vt:lpstr>
      <vt:lpstr>Mutiplexing the Data In and Data Out</vt:lpstr>
      <vt:lpstr>BUS vs. Point to 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dodo</dc:creator>
  <cp:lastModifiedBy>dodo</cp:lastModifiedBy>
  <cp:revision>54</cp:revision>
  <dcterms:created xsi:type="dcterms:W3CDTF">2006-08-16T00:00:00Z</dcterms:created>
  <dcterms:modified xsi:type="dcterms:W3CDTF">2013-10-04T03:11:49Z</dcterms:modified>
</cp:coreProperties>
</file>