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78" r:id="rId8"/>
    <p:sldId id="263" r:id="rId9"/>
    <p:sldId id="264" r:id="rId10"/>
    <p:sldId id="265" r:id="rId11"/>
    <p:sldId id="270" r:id="rId12"/>
    <p:sldId id="271" r:id="rId13"/>
    <p:sldId id="272" r:id="rId14"/>
    <p:sldId id="268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FAC3E64-9757-490E-8524-82C819F8D35F}">
          <p14:sldIdLst>
            <p14:sldId id="257"/>
            <p14:sldId id="258"/>
            <p14:sldId id="259"/>
            <p14:sldId id="260"/>
            <p14:sldId id="261"/>
            <p14:sldId id="262"/>
            <p14:sldId id="278"/>
            <p14:sldId id="263"/>
            <p14:sldId id="264"/>
            <p14:sldId id="265"/>
            <p14:sldId id="270"/>
            <p14:sldId id="271"/>
            <p14:sldId id="272"/>
            <p14:sldId id="268"/>
            <p14:sldId id="273"/>
            <p14:sldId id="274"/>
            <p14:sldId id="275"/>
            <p14:sldId id="276"/>
            <p14:sldId id="2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F74"/>
    <a:srgbClr val="F2F8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86" d="100"/>
          <a:sy n="186" d="100"/>
        </p:scale>
        <p:origin x="-1374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9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908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9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1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44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3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3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38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4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3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87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8EFAE-CE04-4B46-8922-B13B7E40F30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85B4C-2720-43DD-8401-61C8D8A33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4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0642" y="3276600"/>
            <a:ext cx="9144000" cy="2667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0" y="533400"/>
            <a:ext cx="9144000" cy="2514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609600"/>
            <a:ext cx="84582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+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47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495800" y="533400"/>
            <a:ext cx="3886200" cy="2514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485158" y="3276600"/>
            <a:ext cx="3893635" cy="2667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533400"/>
            <a:ext cx="3886200" cy="2514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10642" y="3276600"/>
            <a:ext cx="3893635" cy="2667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3352800" cy="6248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return;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48200" y="609600"/>
            <a:ext cx="4343400" cy="624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boo_1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boo_1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52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361904" y="533400"/>
            <a:ext cx="3886200" cy="3429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351262" y="4114800"/>
            <a:ext cx="3893635" cy="2286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33400"/>
            <a:ext cx="3886200" cy="3429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10642" y="4114800"/>
            <a:ext cx="3893635" cy="2286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33528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coo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return;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48200" y="609600"/>
            <a:ext cx="4343400" cy="624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boo_1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boo_2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?????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87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33400"/>
            <a:ext cx="3886200" cy="3429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10642" y="4114800"/>
            <a:ext cx="3893635" cy="2286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82642" y="685800"/>
            <a:ext cx="3886200" cy="3429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0" y="4267200"/>
            <a:ext cx="3893635" cy="2286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33528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coo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return;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48200" y="609600"/>
            <a:ext cx="4343400" cy="624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boo_1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boo_2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36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82642" y="685800"/>
            <a:ext cx="3886200" cy="3429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0" y="4267200"/>
            <a:ext cx="3893635" cy="2286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3352800" cy="6248400"/>
          </a:xfrm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r31</a:t>
            </a:r>
            <a:r>
              <a:rPr lang="en-US" b="1" dirty="0" smtClean="0"/>
              <a:t> = PC + 4</a:t>
            </a:r>
          </a:p>
          <a:p>
            <a:pPr lvl="1"/>
            <a:r>
              <a:rPr lang="en-US" b="1" dirty="0" smtClean="0"/>
              <a:t>PC = </a:t>
            </a:r>
            <a:r>
              <a:rPr lang="en-US" b="1" dirty="0" smtClean="0">
                <a:solidFill>
                  <a:srgbClr val="C00000"/>
                </a:solidFill>
              </a:rPr>
              <a:t>coo</a:t>
            </a:r>
          </a:p>
          <a:p>
            <a:pPr lvl="1"/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lvl="1"/>
            <a:r>
              <a:rPr lang="en-US" b="1" dirty="0" smtClean="0">
                <a:cs typeface="Courier New" panose="02070309020205020404" pitchFamily="49" charset="0"/>
              </a:rPr>
              <a:t>PC = </a:t>
            </a:r>
            <a:r>
              <a:rPr lang="en-US" b="1" dirty="0" smtClean="0">
                <a:solidFill>
                  <a:srgbClr val="00B050"/>
                </a:solidFill>
                <a:cs typeface="Courier New" panose="02070309020205020404" pitchFamily="49" charset="0"/>
              </a:rPr>
              <a:t>r31</a:t>
            </a:r>
          </a:p>
          <a:p>
            <a:pPr lvl="1"/>
            <a:endParaRPr lang="en-US" b="1" dirty="0">
              <a:solidFill>
                <a:srgbClr val="00B050"/>
              </a:solidFill>
              <a:cs typeface="Courier New" panose="02070309020205020404" pitchFamily="49" charset="0"/>
            </a:endParaRPr>
          </a:p>
          <a:p>
            <a:r>
              <a:rPr lang="en-US" b="1" dirty="0" smtClean="0">
                <a:solidFill>
                  <a:srgbClr val="00B050"/>
                </a:solidFill>
                <a:cs typeface="Courier New" panose="02070309020205020404" pitchFamily="49" charset="0"/>
              </a:rPr>
              <a:t>r31 = </a:t>
            </a:r>
            <a:r>
              <a:rPr lang="en-US" b="1" dirty="0" err="1" smtClean="0">
                <a:solidFill>
                  <a:srgbClr val="00B050"/>
                </a:solidFill>
                <a:cs typeface="Courier New" panose="02070309020205020404" pitchFamily="49" charset="0"/>
              </a:rPr>
              <a:t>ra</a:t>
            </a:r>
            <a:endParaRPr lang="en-US" b="1" dirty="0">
              <a:solidFill>
                <a:srgbClr val="00B050"/>
              </a:solidFill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8200" y="609600"/>
            <a:ext cx="4343400" cy="624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boo_1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boo_2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32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572000" y="509986"/>
            <a:ext cx="3886200" cy="22332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0" y="3276600"/>
            <a:ext cx="3893635" cy="21336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64565" y="5486400"/>
            <a:ext cx="3893635" cy="13481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533400"/>
            <a:ext cx="3886200" cy="1714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2514600"/>
            <a:ext cx="3893635" cy="2286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7435" y="5105400"/>
            <a:ext cx="3893635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3352800" cy="6248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doo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doo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48200" y="609600"/>
            <a:ext cx="4343400" cy="6248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boo_1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coo_1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doo: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56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</a:p>
          <a:p>
            <a:pPr lvl="1"/>
            <a:r>
              <a:rPr lang="en-US" dirty="0" smtClean="0"/>
              <a:t>R27</a:t>
            </a:r>
          </a:p>
          <a:p>
            <a:r>
              <a:rPr lang="en-US" dirty="0" smtClean="0"/>
              <a:t>PUSH</a:t>
            </a:r>
          </a:p>
          <a:p>
            <a:r>
              <a:rPr lang="en-US" dirty="0" smtClean="0"/>
              <a:t>POP</a:t>
            </a:r>
          </a:p>
          <a:p>
            <a:r>
              <a:rPr lang="en-US" dirty="0" smtClean="0"/>
              <a:t>TOP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45901"/>
              </p:ext>
            </p:extLst>
          </p:nvPr>
        </p:nvGraphicFramePr>
        <p:xfrm>
          <a:off x="2438400" y="762000"/>
          <a:ext cx="6515100" cy="5638799"/>
        </p:xfrm>
        <a:graphic>
          <a:graphicData uri="http://schemas.openxmlformats.org/drawingml/2006/table">
            <a:tbl>
              <a:tblPr firstRow="1" firstCol="1" bandRow="1"/>
              <a:tblGrid>
                <a:gridCol w="3117215"/>
                <a:gridCol w="3397885"/>
              </a:tblGrid>
              <a:tr h="1248702"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effectLst/>
                        </a:rPr>
                        <a:t>0x1000000</a:t>
                      </a:r>
                      <a:endParaRPr lang="en-US" dirty="0">
                        <a:effectLst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A0B0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effectLst/>
                        </a:rPr>
                        <a:t>.text</a:t>
                      </a:r>
                      <a:endParaRPr lang="en-US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0B0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3E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3E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3E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18334">
                <a:tc>
                  <a:txBody>
                    <a:bodyPr/>
                    <a:lstStyle/>
                    <a:p>
                      <a:r>
                        <a:rPr lang="en-US" b="0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0D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effectLst/>
                        </a:rPr>
                        <a:t>.data</a:t>
                      </a:r>
                    </a:p>
                    <a:p>
                      <a:r>
                        <a:rPr lang="en-US" sz="3200" b="0" dirty="0" smtClean="0">
                          <a:effectLst/>
                        </a:rPr>
                        <a:t>.</a:t>
                      </a:r>
                      <a:r>
                        <a:rPr lang="en-US" sz="3200" b="0" dirty="0" err="1" smtClean="0">
                          <a:effectLst/>
                        </a:rPr>
                        <a:t>bss</a:t>
                      </a:r>
                      <a:endParaRPr lang="en-US" sz="3200" b="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0D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E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3E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E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743609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207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effectLst/>
                        </a:rPr>
                        <a:t>heap</a:t>
                      </a:r>
                      <a:endParaRPr lang="en-US" sz="3200" b="1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207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E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E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E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122428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37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37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E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E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E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726"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effectLst/>
                        </a:rPr>
                        <a:t>0x17fff80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20ED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effectLst/>
                        </a:rPr>
                        <a:t>Stack: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20ED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E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14450" y="21526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6" name="Down Arrow 5"/>
          <p:cNvSpPr/>
          <p:nvPr/>
        </p:nvSpPr>
        <p:spPr>
          <a:xfrm>
            <a:off x="7208517" y="4559808"/>
            <a:ext cx="152400" cy="4572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10800000">
            <a:off x="7208517" y="5257801"/>
            <a:ext cx="152399" cy="4572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4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PUSH (value)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ADDI SP, SP, -4</a:t>
            </a:r>
          </a:p>
          <a:p>
            <a:r>
              <a:rPr lang="en-US" sz="4000" b="1" dirty="0" smtClean="0"/>
              <a:t>STW R8, 0(SP)</a:t>
            </a:r>
            <a:endParaRPr lang="en-US" sz="40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540265"/>
              </p:ext>
            </p:extLst>
          </p:nvPr>
        </p:nvGraphicFramePr>
        <p:xfrm>
          <a:off x="2743200" y="2667000"/>
          <a:ext cx="6096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0xFFEC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0xFFF0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0xFFF4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0xFFF8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0xFFFC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431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= POP 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LDW R8, 0(SP)</a:t>
            </a:r>
          </a:p>
          <a:p>
            <a:r>
              <a:rPr lang="en-US" sz="4000" b="1" dirty="0" smtClean="0"/>
              <a:t>ADDI SP, SP, +4</a:t>
            </a:r>
            <a:endParaRPr lang="en-US" sz="40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432930"/>
              </p:ext>
            </p:extLst>
          </p:nvPr>
        </p:nvGraphicFramePr>
        <p:xfrm>
          <a:off x="2743200" y="2667000"/>
          <a:ext cx="6096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0xFFEC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C00000"/>
                          </a:solidFill>
                        </a:rPr>
                        <a:t>0x12345678</a:t>
                      </a:r>
                      <a:endParaRPr lang="en-US" sz="28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0xFFF0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C00000"/>
                          </a:solidFill>
                        </a:rPr>
                        <a:t>0x11223344</a:t>
                      </a:r>
                      <a:endParaRPr lang="en-US" sz="28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0xFFF4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C00000"/>
                          </a:solidFill>
                        </a:rPr>
                        <a:t>0x55667788</a:t>
                      </a:r>
                      <a:endParaRPr lang="en-US" sz="28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0xFFF8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C00000"/>
                          </a:solidFill>
                        </a:rPr>
                        <a:t>0xaabbccdd</a:t>
                      </a:r>
                      <a:endParaRPr lang="en-US" sz="28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0xFFFC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C00000"/>
                          </a:solidFill>
                        </a:rPr>
                        <a:t>0xff001122</a:t>
                      </a:r>
                      <a:endParaRPr lang="en-US" sz="28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94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TOP(n)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LDW R8, 8(SP)</a:t>
            </a:r>
          </a:p>
          <a:p>
            <a:endParaRPr lang="en-US" b="1" dirty="0" smtClean="0"/>
          </a:p>
          <a:p>
            <a:r>
              <a:rPr lang="en-US" b="1" dirty="0" smtClean="0"/>
              <a:t>LDW R8, -8(SP)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032141"/>
              </p:ext>
            </p:extLst>
          </p:nvPr>
        </p:nvGraphicFramePr>
        <p:xfrm>
          <a:off x="2743200" y="2667000"/>
          <a:ext cx="6096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0xFFEC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C00000"/>
                          </a:solidFill>
                        </a:rPr>
                        <a:t>0x12345678</a:t>
                      </a:r>
                      <a:endParaRPr lang="en-US" sz="28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0xFFF0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C00000"/>
                          </a:solidFill>
                        </a:rPr>
                        <a:t>0x11223344</a:t>
                      </a:r>
                      <a:endParaRPr lang="en-US" sz="28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0xFFF4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C00000"/>
                          </a:solidFill>
                        </a:rPr>
                        <a:t>0x55667788</a:t>
                      </a:r>
                      <a:endParaRPr lang="en-US" sz="28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0xFFF8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C00000"/>
                          </a:solidFill>
                        </a:rPr>
                        <a:t>0xaabbccdd</a:t>
                      </a:r>
                      <a:endParaRPr lang="en-US" sz="28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0xFFFC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C00000"/>
                          </a:solidFill>
                        </a:rPr>
                        <a:t>0xff001122</a:t>
                      </a:r>
                      <a:endParaRPr lang="en-US" sz="28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49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0" y="509986"/>
            <a:ext cx="3886200" cy="26142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0" y="3429000"/>
            <a:ext cx="3893635" cy="23622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64565" y="5981700"/>
            <a:ext cx="3893635" cy="852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533400"/>
            <a:ext cx="3886200" cy="1981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2667000"/>
            <a:ext cx="3893635" cy="21336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7435" y="5105400"/>
            <a:ext cx="3893635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3352800" cy="6248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return;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doo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doo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48200" y="609600"/>
            <a:ext cx="4343400" cy="6248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-4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0(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boo_1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0(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+4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-4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stw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0(</a:t>
            </a:r>
            <a:r>
              <a:rPr lang="en-US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coo_1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ldw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0(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+4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 smtClean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doo</a:t>
            </a: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05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533400"/>
            <a:ext cx="5562600" cy="2514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0642" y="3276600"/>
            <a:ext cx="5573242" cy="2667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715000" y="609600"/>
            <a:ext cx="3200400" cy="5867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609600"/>
            <a:ext cx="60960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+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00800" y="990600"/>
            <a:ext cx="1475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18296" y="1984793"/>
            <a:ext cx="2765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2899193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+=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302086" y="3931913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0" y="4393578"/>
            <a:ext cx="3318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553770" y="5560332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+=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01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33400"/>
            <a:ext cx="5562600" cy="2514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10642" y="3276600"/>
            <a:ext cx="5573242" cy="2667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828800" y="3962400"/>
            <a:ext cx="3581400" cy="1600200"/>
            <a:chOff x="1828800" y="3962400"/>
            <a:chExt cx="3581400" cy="1600200"/>
          </a:xfrm>
        </p:grpSpPr>
        <p:sp>
          <p:nvSpPr>
            <p:cNvPr id="2" name="Rectangle 1"/>
            <p:cNvSpPr/>
            <p:nvPr/>
          </p:nvSpPr>
          <p:spPr>
            <a:xfrm>
              <a:off x="1828800" y="3962400"/>
              <a:ext cx="2819400" cy="6858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851212" y="4876800"/>
              <a:ext cx="3558988" cy="6858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609600"/>
            <a:ext cx="84582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+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</a:t>
            </a:r>
            <a:r>
              <a:rPr lang="en-US" b="1" dirty="0" smtClean="0">
                <a:solidFill>
                  <a:srgbClr val="C00000"/>
                </a:solidFill>
              </a:rPr>
              <a:t>Call from anywhere</a:t>
            </a: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2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33400"/>
            <a:ext cx="5562600" cy="2514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10642" y="3276600"/>
            <a:ext cx="5573242" cy="2667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743200" y="3962400"/>
            <a:ext cx="2286000" cy="1600200"/>
            <a:chOff x="1828800" y="3962400"/>
            <a:chExt cx="3581400" cy="1600200"/>
          </a:xfrm>
        </p:grpSpPr>
        <p:sp>
          <p:nvSpPr>
            <p:cNvPr id="2" name="Rectangle 1"/>
            <p:cNvSpPr/>
            <p:nvPr/>
          </p:nvSpPr>
          <p:spPr>
            <a:xfrm>
              <a:off x="1828800" y="3962400"/>
              <a:ext cx="2819400" cy="6858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851212" y="4876800"/>
              <a:ext cx="3558988" cy="6858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609600"/>
            <a:ext cx="84582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+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en-US" b="1" dirty="0" smtClean="0">
                <a:solidFill>
                  <a:srgbClr val="C00000"/>
                </a:solidFill>
              </a:rPr>
              <a:t>Pass Values to Parameters – can be different</a:t>
            </a: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1200" y="1143000"/>
            <a:ext cx="32305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</a:t>
            </a:r>
            <a:r>
              <a:rPr lang="en-US" sz="2400" b="1" dirty="0" smtClean="0">
                <a:solidFill>
                  <a:srgbClr val="C00000"/>
                </a:solidFill>
              </a:rPr>
              <a:t>Call from anywhere</a:t>
            </a:r>
            <a:endParaRPr lang="en-US" sz="2400" b="1" dirty="0" smtClean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360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33400"/>
            <a:ext cx="5562600" cy="2514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0642" y="3276600"/>
            <a:ext cx="5573242" cy="2667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52600" y="4038600"/>
            <a:ext cx="2667000" cy="533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52600" y="4953000"/>
            <a:ext cx="3276600" cy="533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8200" y="1447800"/>
            <a:ext cx="1371600" cy="533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609600"/>
            <a:ext cx="84582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+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3. Subroutine returns a value</a:t>
            </a:r>
            <a:endParaRPr lang="en-US" sz="2400" b="1" dirty="0" smtClean="0">
              <a:solidFill>
                <a:srgbClr val="C00000"/>
              </a:solidFill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1200" y="1143000"/>
            <a:ext cx="345447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</a:rPr>
              <a:t>Call from anywhere</a:t>
            </a:r>
          </a:p>
          <a:p>
            <a:pPr marL="457200" indent="-457200">
              <a:buFontTx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</a:rPr>
              <a:t>Pass Values to </a:t>
            </a:r>
            <a:r>
              <a:rPr lang="en-US" sz="2400" b="1" dirty="0" err="1" smtClean="0">
                <a:solidFill>
                  <a:srgbClr val="C00000"/>
                </a:solidFill>
              </a:rPr>
              <a:t>Params</a:t>
            </a:r>
            <a:r>
              <a:rPr lang="en-US" sz="2400" b="1" dirty="0" smtClean="0">
                <a:solidFill>
                  <a:srgbClr val="C00000"/>
                </a:solidFill>
              </a:rPr>
              <a:t/>
            </a:r>
            <a:br>
              <a:rPr lang="en-US" sz="2400" b="1" dirty="0" smtClean="0">
                <a:solidFill>
                  <a:srgbClr val="C00000"/>
                </a:solidFill>
              </a:rPr>
            </a:br>
            <a:r>
              <a:rPr lang="en-US" sz="2400" b="1" dirty="0" smtClean="0">
                <a:solidFill>
                  <a:srgbClr val="C00000"/>
                </a:solidFill>
              </a:rPr>
              <a:t>Can be different</a:t>
            </a:r>
          </a:p>
          <a:p>
            <a:endParaRPr lang="en-US" sz="2400" b="1" dirty="0" smtClean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238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533400"/>
            <a:ext cx="5562600" cy="2514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10642" y="3276600"/>
            <a:ext cx="5573242" cy="2667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609600"/>
            <a:ext cx="84582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+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4. Execution Resumes After the Call</a:t>
            </a:r>
            <a:endParaRPr lang="en-US" sz="2400" b="1" dirty="0" smtClean="0">
              <a:solidFill>
                <a:srgbClr val="C00000"/>
              </a:solidFill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1200" y="1143000"/>
            <a:ext cx="34544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</a:rPr>
              <a:t>Call from anywhere</a:t>
            </a:r>
          </a:p>
          <a:p>
            <a:pPr marL="457200" indent="-457200">
              <a:buFontTx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</a:rPr>
              <a:t>Pass Values to </a:t>
            </a:r>
            <a:r>
              <a:rPr lang="en-US" sz="2400" b="1" dirty="0" err="1" smtClean="0">
                <a:solidFill>
                  <a:srgbClr val="C00000"/>
                </a:solidFill>
              </a:rPr>
              <a:t>Params</a:t>
            </a:r>
            <a:r>
              <a:rPr lang="en-US" sz="2400" b="1" dirty="0" smtClean="0">
                <a:solidFill>
                  <a:srgbClr val="C00000"/>
                </a:solidFill>
              </a:rPr>
              <a:t/>
            </a:r>
            <a:br>
              <a:rPr lang="en-US" sz="2400" b="1" dirty="0" smtClean="0">
                <a:solidFill>
                  <a:srgbClr val="C00000"/>
                </a:solidFill>
              </a:rPr>
            </a:br>
            <a:r>
              <a:rPr lang="en-US" sz="2400" b="1" dirty="0" smtClean="0">
                <a:solidFill>
                  <a:srgbClr val="C00000"/>
                </a:solidFill>
              </a:rPr>
              <a:t>Can be different</a:t>
            </a:r>
          </a:p>
          <a:p>
            <a:pPr marL="457200" indent="-457200">
              <a:buFontTx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Sub returns a value</a:t>
            </a:r>
          </a:p>
          <a:p>
            <a:pPr marL="457200" indent="-457200">
              <a:buAutoNum type="arabicPeriod"/>
            </a:pPr>
            <a:endParaRPr lang="en-US" sz="2400" b="1" dirty="0" smtClean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/>
          </a:p>
        </p:txBody>
      </p:sp>
      <p:sp>
        <p:nvSpPr>
          <p:cNvPr id="8" name="Down Arrow 7"/>
          <p:cNvSpPr/>
          <p:nvPr/>
        </p:nvSpPr>
        <p:spPr>
          <a:xfrm>
            <a:off x="1638300" y="3962400"/>
            <a:ext cx="381000" cy="304800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1656229" y="4876800"/>
            <a:ext cx="381000" cy="304800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5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533400"/>
            <a:ext cx="5562600" cy="2514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10642" y="3276600"/>
            <a:ext cx="5573242" cy="2667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600200" y="1066800"/>
            <a:ext cx="8382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171700" y="1524000"/>
            <a:ext cx="8382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609600"/>
            <a:ext cx="84582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 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+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5. Can have local variables</a:t>
            </a:r>
            <a:endParaRPr lang="en-US" sz="2400" b="1" dirty="0" smtClean="0">
              <a:solidFill>
                <a:srgbClr val="C00000"/>
              </a:solidFill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1200" y="1143000"/>
            <a:ext cx="345447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</a:rPr>
              <a:t>Call from anywhere</a:t>
            </a:r>
          </a:p>
          <a:p>
            <a:pPr marL="457200" indent="-457200">
              <a:buFontTx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</a:rPr>
              <a:t>Pass Values to </a:t>
            </a:r>
            <a:r>
              <a:rPr lang="en-US" sz="2400" b="1" dirty="0" err="1" smtClean="0">
                <a:solidFill>
                  <a:srgbClr val="C00000"/>
                </a:solidFill>
              </a:rPr>
              <a:t>Params</a:t>
            </a:r>
            <a:r>
              <a:rPr lang="en-US" sz="2400" b="1" dirty="0" smtClean="0">
                <a:solidFill>
                  <a:srgbClr val="C00000"/>
                </a:solidFill>
              </a:rPr>
              <a:t/>
            </a:r>
            <a:br>
              <a:rPr lang="en-US" sz="2400" b="1" dirty="0" smtClean="0">
                <a:solidFill>
                  <a:srgbClr val="C00000"/>
                </a:solidFill>
              </a:rPr>
            </a:br>
            <a:r>
              <a:rPr lang="en-US" sz="2400" b="1" dirty="0" smtClean="0">
                <a:solidFill>
                  <a:srgbClr val="C00000"/>
                </a:solidFill>
              </a:rPr>
              <a:t>Can be different</a:t>
            </a:r>
          </a:p>
          <a:p>
            <a:pPr marL="457200" indent="-457200">
              <a:buFontTx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Sub returns a </a:t>
            </a:r>
            <a:r>
              <a:rPr lang="en-US" sz="24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value</a:t>
            </a:r>
          </a:p>
          <a:p>
            <a:pPr marL="457200" indent="-457200">
              <a:buFontTx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Subroutine </a:t>
            </a:r>
            <a:r>
              <a:rPr lang="en-US" sz="2400" b="1" dirty="0">
                <a:solidFill>
                  <a:srgbClr val="C00000"/>
                </a:solidFill>
                <a:cs typeface="Courier New" panose="02070309020205020404" pitchFamily="49" charset="0"/>
              </a:rPr>
              <a:t>“returns”</a:t>
            </a:r>
            <a:br>
              <a:rPr lang="en-US" sz="2400" b="1" dirty="0">
                <a:solidFill>
                  <a:srgbClr val="C00000"/>
                </a:solidFill>
                <a:cs typeface="Courier New" panose="02070309020205020404" pitchFamily="49" charset="0"/>
              </a:rPr>
            </a:br>
            <a:r>
              <a:rPr lang="en-US" sz="2400" b="1" dirty="0">
                <a:solidFill>
                  <a:srgbClr val="C00000"/>
                </a:solidFill>
                <a:cs typeface="Courier New" panose="02070309020205020404" pitchFamily="49" charset="0"/>
              </a:rPr>
              <a:t>to where it was called</a:t>
            </a:r>
            <a:br>
              <a:rPr lang="en-US" sz="2400" b="1" dirty="0">
                <a:solidFill>
                  <a:srgbClr val="C00000"/>
                </a:solidFill>
                <a:cs typeface="Courier New" panose="02070309020205020404" pitchFamily="49" charset="0"/>
              </a:rPr>
            </a:br>
            <a:r>
              <a:rPr lang="en-US" sz="2400" b="1" dirty="0">
                <a:solidFill>
                  <a:srgbClr val="C00000"/>
                </a:solidFill>
                <a:cs typeface="Courier New" panose="02070309020205020404" pitchFamily="49" charset="0"/>
              </a:rPr>
              <a:t>from</a:t>
            </a:r>
          </a:p>
          <a:p>
            <a:pPr marL="457200" indent="-457200">
              <a:buFontTx/>
              <a:buAutoNum type="arabicPeriod"/>
            </a:pPr>
            <a:endParaRPr lang="en-US" sz="2400" b="1" dirty="0" smtClean="0">
              <a:solidFill>
                <a:srgbClr val="C00000"/>
              </a:solidFill>
              <a:cs typeface="Courier New" panose="02070309020205020404" pitchFamily="49" charset="0"/>
            </a:endParaRPr>
          </a:p>
          <a:p>
            <a:pPr marL="457200" indent="-457200">
              <a:buAutoNum type="arabicPeriod"/>
            </a:pPr>
            <a:endParaRPr lang="en-US" sz="2400" b="1" dirty="0" smtClean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564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33400"/>
            <a:ext cx="5562600" cy="2514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10642" y="3276600"/>
            <a:ext cx="5573242" cy="2667000"/>
          </a:xfrm>
          <a:prstGeom prst="rect">
            <a:avLst/>
          </a:prstGeom>
          <a:solidFill>
            <a:srgbClr val="F8E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609600"/>
            <a:ext cx="84582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+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91200" y="1143000"/>
            <a:ext cx="3454472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</a:rPr>
              <a:t>Call from anywhere</a:t>
            </a:r>
          </a:p>
          <a:p>
            <a:pPr marL="457200" indent="-457200">
              <a:buFontTx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</a:rPr>
              <a:t>Pass Values to </a:t>
            </a:r>
            <a:r>
              <a:rPr lang="en-US" sz="2400" b="1" dirty="0" err="1" smtClean="0">
                <a:solidFill>
                  <a:srgbClr val="C00000"/>
                </a:solidFill>
              </a:rPr>
              <a:t>Params</a:t>
            </a:r>
            <a:r>
              <a:rPr lang="en-US" sz="2400" b="1" dirty="0" smtClean="0">
                <a:solidFill>
                  <a:srgbClr val="C00000"/>
                </a:solidFill>
              </a:rPr>
              <a:t/>
            </a:r>
            <a:br>
              <a:rPr lang="en-US" sz="2400" b="1" dirty="0" smtClean="0">
                <a:solidFill>
                  <a:srgbClr val="C00000"/>
                </a:solidFill>
              </a:rPr>
            </a:br>
            <a:r>
              <a:rPr lang="en-US" sz="2400" b="1" dirty="0" smtClean="0">
                <a:solidFill>
                  <a:srgbClr val="C00000"/>
                </a:solidFill>
              </a:rPr>
              <a:t>Can be different</a:t>
            </a:r>
          </a:p>
          <a:p>
            <a:pPr marL="457200" indent="-457200">
              <a:buFontTx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Sub returns a value</a:t>
            </a:r>
          </a:p>
          <a:p>
            <a:pPr marL="457200" indent="-457200">
              <a:buFontTx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Subroutine “returns”</a:t>
            </a:r>
            <a:br>
              <a:rPr lang="en-US" sz="24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</a:br>
            <a:r>
              <a:rPr lang="en-US" sz="24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to where it was called</a:t>
            </a:r>
            <a:br>
              <a:rPr lang="en-US" sz="24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</a:br>
            <a:r>
              <a:rPr lang="en-US" sz="24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from</a:t>
            </a:r>
          </a:p>
          <a:p>
            <a:pPr marL="457200" indent="-457200">
              <a:buFontTx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Local variables</a:t>
            </a:r>
            <a:endParaRPr lang="en-US" sz="2400" b="1" dirty="0" smtClean="0">
              <a:solidFill>
                <a:srgbClr val="C00000"/>
              </a:solidFill>
              <a:cs typeface="Courier New" panose="02070309020205020404" pitchFamily="49" charset="0"/>
            </a:endParaRPr>
          </a:p>
          <a:p>
            <a:endParaRPr lang="en-US" sz="2400" b="1" dirty="0" smtClean="0">
              <a:solidFill>
                <a:srgbClr val="C00000"/>
              </a:solidFill>
              <a:cs typeface="Courier New" panose="02070309020205020404" pitchFamily="49" charset="0"/>
            </a:endParaRPr>
          </a:p>
          <a:p>
            <a:pPr marL="457200" indent="-457200">
              <a:buAutoNum type="arabicPeriod"/>
            </a:pPr>
            <a:endParaRPr lang="en-US" sz="2400" b="1" dirty="0" smtClean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/>
          </a:p>
        </p:txBody>
      </p:sp>
      <p:grpSp>
        <p:nvGrpSpPr>
          <p:cNvPr id="3" name="Group 2"/>
          <p:cNvGrpSpPr/>
          <p:nvPr/>
        </p:nvGrpSpPr>
        <p:grpSpPr>
          <a:xfrm>
            <a:off x="2627108" y="3589680"/>
            <a:ext cx="1942035" cy="1659840"/>
            <a:chOff x="1810282" y="3665880"/>
            <a:chExt cx="1942035" cy="1659840"/>
          </a:xfrm>
        </p:grpSpPr>
        <p:sp>
          <p:nvSpPr>
            <p:cNvPr id="2" name="TextBox 1"/>
            <p:cNvSpPr txBox="1"/>
            <p:nvPr/>
          </p:nvSpPr>
          <p:spPr>
            <a:xfrm rot="20400488">
              <a:off x="1810282" y="3665880"/>
              <a:ext cx="1633652" cy="64633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Call site</a:t>
              </a:r>
              <a:endParaRPr lang="en-US" sz="3600" dirty="0"/>
            </a:p>
          </p:txBody>
        </p:sp>
        <p:sp>
          <p:nvSpPr>
            <p:cNvPr id="10" name="TextBox 9"/>
            <p:cNvSpPr txBox="1"/>
            <p:nvPr/>
          </p:nvSpPr>
          <p:spPr>
            <a:xfrm rot="20400488">
              <a:off x="2118665" y="4679389"/>
              <a:ext cx="1633652" cy="64633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Call site</a:t>
              </a:r>
              <a:endParaRPr lang="en-US" sz="36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221036" y="130450"/>
            <a:ext cx="1924994" cy="3301549"/>
            <a:chOff x="1221036" y="130450"/>
            <a:chExt cx="1924994" cy="3301549"/>
          </a:xfrm>
        </p:grpSpPr>
        <p:sp>
          <p:nvSpPr>
            <p:cNvPr id="12" name="TextBox 11"/>
            <p:cNvSpPr txBox="1"/>
            <p:nvPr/>
          </p:nvSpPr>
          <p:spPr>
            <a:xfrm rot="20400488">
              <a:off x="1221036" y="2785668"/>
              <a:ext cx="1253869" cy="64633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Caller</a:t>
              </a:r>
              <a:endParaRPr lang="en-US" sz="3600" dirty="0"/>
            </a:p>
          </p:txBody>
        </p:sp>
        <p:sp>
          <p:nvSpPr>
            <p:cNvPr id="13" name="TextBox 12"/>
            <p:cNvSpPr txBox="1"/>
            <p:nvPr/>
          </p:nvSpPr>
          <p:spPr>
            <a:xfrm rot="20400488">
              <a:off x="1823232" y="130450"/>
              <a:ext cx="1322798" cy="64633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3600" dirty="0" err="1" smtClean="0"/>
                <a:t>Callee</a:t>
              </a:r>
              <a:endParaRPr lang="en-US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147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Calling Conventions</a:t>
            </a:r>
          </a:p>
          <a:p>
            <a:pPr lvl="1"/>
            <a:r>
              <a:rPr lang="en-US" dirty="0" smtClean="0"/>
              <a:t>Call from anywhere</a:t>
            </a:r>
          </a:p>
          <a:p>
            <a:pPr lvl="1"/>
            <a:r>
              <a:rPr lang="en-US" dirty="0" smtClean="0"/>
              <a:t>Return to where it was called from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298</Words>
  <Application>Microsoft Office PowerPoint</Application>
  <PresentationFormat>On-screen Show (4:3)</PresentationFormat>
  <Paragraphs>315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PUSH (value)</vt:lpstr>
      <vt:lpstr>Value = POP ()</vt:lpstr>
      <vt:lpstr>TOP(n)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dodo</dc:creator>
  <cp:lastModifiedBy>bongo</cp:lastModifiedBy>
  <cp:revision>14</cp:revision>
  <dcterms:created xsi:type="dcterms:W3CDTF">2013-09-18T01:16:56Z</dcterms:created>
  <dcterms:modified xsi:type="dcterms:W3CDTF">2013-09-18T12:35:54Z</dcterms:modified>
</cp:coreProperties>
</file>