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  <p:sldId id="289" r:id="rId4"/>
    <p:sldId id="287" r:id="rId5"/>
    <p:sldId id="291" r:id="rId6"/>
    <p:sldId id="290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5" r:id="rId16"/>
    <p:sldId id="300" r:id="rId17"/>
    <p:sldId id="301" r:id="rId18"/>
    <p:sldId id="302" r:id="rId19"/>
    <p:sldId id="303" r:id="rId20"/>
    <p:sldId id="304" r:id="rId21"/>
    <p:sldId id="306" r:id="rId22"/>
    <p:sldId id="307" r:id="rId23"/>
    <p:sldId id="309" r:id="rId24"/>
    <p:sldId id="310" r:id="rId25"/>
    <p:sldId id="312" r:id="rId26"/>
    <p:sldId id="311" r:id="rId27"/>
    <p:sldId id="31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9" d="100"/>
          <a:sy n="179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3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5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3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7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8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4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98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BD14F-A88D-4167-920D-D024C4DE6B64}" type="datetimeFigureOut">
              <a:rPr lang="en-US" smtClean="0"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48D98-7EF6-4D48-9B8E-C711C96A3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32671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268911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09600" y="1634238"/>
            <a:ext cx="845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17188" y="807706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39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branch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23939" y="1371600"/>
            <a:ext cx="4572000" cy="3276600"/>
            <a:chOff x="0" y="1371600"/>
            <a:chExt cx="7429500" cy="32766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859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718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577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436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4295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14383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54511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671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815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0959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103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9247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391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7535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1815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959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83311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095939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0339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</a:t>
            </a:r>
            <a:r>
              <a:rPr lang="en-US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2494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fetch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638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80050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926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9070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638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0782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94450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9070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8214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48232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6829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5973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117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401086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C5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3405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C6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256753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C7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693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C8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80837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05139" y="3771900"/>
            <a:ext cx="1265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Redirected </a:t>
            </a:r>
            <a:br>
              <a:rPr lang="en-US" b="1" dirty="0" smtClean="0"/>
            </a:br>
            <a:r>
              <a:rPr lang="en-US" b="1" dirty="0" smtClean="0"/>
              <a:t>fetch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9" idx="0"/>
          </p:cNvCxnSpPr>
          <p:nvPr/>
        </p:nvCxnSpPr>
        <p:spPr>
          <a:xfrm flipV="1">
            <a:off x="3138101" y="3505200"/>
            <a:ext cx="330924" cy="266700"/>
          </a:xfrm>
          <a:prstGeom prst="straightConnector1">
            <a:avLst/>
          </a:prstGeom>
          <a:ln w="381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" y="1765491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692628" y="31358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696523" y="35872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347483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349255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33083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6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Accuracy = # correct predictions / # all Predictions</a:t>
            </a:r>
          </a:p>
          <a:p>
            <a:endParaRPr lang="en-US" sz="2800" dirty="0"/>
          </a:p>
          <a:p>
            <a:r>
              <a:rPr lang="en-US" sz="2800" dirty="0" smtClean="0"/>
              <a:t>100 </a:t>
            </a:r>
            <a:r>
              <a:rPr lang="en-US" sz="2800" dirty="0" err="1" smtClean="0"/>
              <a:t>beq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anose="05000000000000000000" pitchFamily="2" charset="2"/>
              </a:rPr>
              <a:t> all not taken</a:t>
            </a:r>
          </a:p>
          <a:p>
            <a:r>
              <a:rPr lang="en-US" sz="2800" dirty="0" smtClean="0">
                <a:sym typeface="Wingdings" panose="05000000000000000000" pitchFamily="2" charset="2"/>
              </a:rPr>
              <a:t>100 </a:t>
            </a:r>
            <a:r>
              <a:rPr lang="en-US" sz="2800" dirty="0" err="1" smtClean="0">
                <a:sym typeface="Wingdings" panose="05000000000000000000" pitchFamily="2" charset="2"/>
              </a:rPr>
              <a:t>blt</a:t>
            </a:r>
            <a:r>
              <a:rPr lang="en-US" sz="2800" dirty="0" smtClean="0">
                <a:sym typeface="Wingdings" panose="05000000000000000000" pitchFamily="2" charset="2"/>
              </a:rPr>
              <a:t>  1 not taken at the end</a:t>
            </a:r>
          </a:p>
          <a:p>
            <a:endParaRPr lang="en-US" sz="2800" dirty="0">
              <a:sym typeface="Wingdings" panose="05000000000000000000" pitchFamily="2" charset="2"/>
            </a:endParaRPr>
          </a:p>
          <a:p>
            <a:r>
              <a:rPr lang="en-US" sz="2800" dirty="0" smtClean="0">
                <a:sym typeface="Wingdings" panose="05000000000000000000" pitchFamily="2" charset="2"/>
              </a:rPr>
              <a:t>Predictions:</a:t>
            </a:r>
          </a:p>
          <a:p>
            <a:pPr lvl="1"/>
            <a:r>
              <a:rPr lang="en-US" sz="2400" dirty="0" err="1" smtClean="0">
                <a:sym typeface="Wingdings" panose="05000000000000000000" pitchFamily="2" charset="2"/>
              </a:rPr>
              <a:t>Beq</a:t>
            </a:r>
            <a:r>
              <a:rPr lang="en-US" sz="2400" dirty="0" smtClean="0">
                <a:sym typeface="Wingdings" panose="05000000000000000000" pitchFamily="2" charset="2"/>
              </a:rPr>
              <a:t>: all not taken – default</a:t>
            </a:r>
          </a:p>
          <a:p>
            <a:pPr lvl="1"/>
            <a:r>
              <a:rPr lang="en-US" sz="2400" dirty="0" err="1" smtClean="0">
                <a:sym typeface="Wingdings" panose="05000000000000000000" pitchFamily="2" charset="2"/>
              </a:rPr>
              <a:t>Blt</a:t>
            </a:r>
            <a:r>
              <a:rPr lang="en-US" sz="2400" dirty="0" smtClean="0">
                <a:sym typeface="Wingdings" panose="05000000000000000000" pitchFamily="2" charset="2"/>
              </a:rPr>
              <a:t>: first not taken wrong (default), last taken wrong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Accuracy = 100 + 98 / 200 = 99%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46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this needs to be?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3124200" y="1676400"/>
            <a:ext cx="2286000" cy="1524000"/>
            <a:chOff x="1524000" y="2286000"/>
            <a:chExt cx="2286000" cy="1524000"/>
          </a:xfrm>
        </p:grpSpPr>
        <p:grpSp>
          <p:nvGrpSpPr>
            <p:cNvPr id="7" name="Group 6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85800" y="3657600"/>
            <a:ext cx="676980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4G addresses, 4 bytes per instruction, aligned </a:t>
            </a:r>
            <a:r>
              <a:rPr lang="en-US" dirty="0" smtClean="0">
                <a:sym typeface="Wingdings" panose="05000000000000000000" pitchFamily="2" charset="2"/>
              </a:rPr>
              <a:t> 1G possible branches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1G entries, each 4 bytes (PC), 2 bits (V &amp; N)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TOO LARGE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6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big this needs to be?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3124200" y="1676400"/>
            <a:ext cx="2286000" cy="1524000"/>
            <a:chOff x="1524000" y="2286000"/>
            <a:chExt cx="2286000" cy="1524000"/>
          </a:xfrm>
        </p:grpSpPr>
        <p:grpSp>
          <p:nvGrpSpPr>
            <p:cNvPr id="7" name="Group 6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85800" y="3657600"/>
            <a:ext cx="617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if we had 1G entries we have 1-to-1 mapping of PC to entry: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156098" y="4343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82163" y="4343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156098" y="4724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482163" y="4724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156098" y="5486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482163" y="5486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530021" y="5194373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3200" y="6400800"/>
            <a:ext cx="1598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need for PC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514600" y="4343400"/>
            <a:ext cx="0" cy="1600200"/>
          </a:xfrm>
          <a:prstGeom prst="straightConnector1">
            <a:avLst/>
          </a:prstGeom>
          <a:ln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820930" y="499693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9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/>
          <p:cNvCxnSpPr>
            <a:stCxn id="30" idx="2"/>
          </p:cNvCxnSpPr>
          <p:nvPr/>
        </p:nvCxnSpPr>
        <p:spPr>
          <a:xfrm>
            <a:off x="1356537" y="1600200"/>
            <a:ext cx="0" cy="125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356537" y="2857500"/>
            <a:ext cx="115087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721935" y="2057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048000" y="2057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721935" y="2438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048000" y="2438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21935" y="3200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048000" y="3200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095858" y="2908373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528237" y="2019300"/>
            <a:ext cx="0" cy="1600200"/>
          </a:xfrm>
          <a:prstGeom prst="straightConnector1">
            <a:avLst/>
          </a:prstGeom>
          <a:ln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56837" y="2562447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1G</a:t>
            </a:r>
            <a:endParaRPr lang="en-US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75437" y="12192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537637" y="1219200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cxnSp>
        <p:nvCxnSpPr>
          <p:cNvPr id="36" name="Straight Connector 35"/>
          <p:cNvCxnSpPr>
            <a:stCxn id="47" idx="2"/>
          </p:cNvCxnSpPr>
          <p:nvPr/>
        </p:nvCxnSpPr>
        <p:spPr>
          <a:xfrm>
            <a:off x="5623737" y="1638300"/>
            <a:ext cx="0" cy="125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623737" y="2895600"/>
            <a:ext cx="115087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989135" y="2095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7315200" y="2095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6989135" y="2476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315200" y="2476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989135" y="3238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315200" y="32385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7363058" y="2946473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795437" y="2057400"/>
            <a:ext cx="0" cy="1600200"/>
          </a:xfrm>
          <a:prstGeom prst="straightConnector1">
            <a:avLst/>
          </a:prstGeom>
          <a:ln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795436" y="2767641"/>
            <a:ext cx="1269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Few entries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442637" y="12573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804837" y="1257300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33" name="Oval 32"/>
          <p:cNvSpPr/>
          <p:nvPr/>
        </p:nvSpPr>
        <p:spPr>
          <a:xfrm>
            <a:off x="5318937" y="2033476"/>
            <a:ext cx="609600" cy="50504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h()</a:t>
            </a:r>
            <a:endParaRPr lang="en-US" sz="1400" dirty="0"/>
          </a:p>
        </p:txBody>
      </p:sp>
      <p:cxnSp>
        <p:nvCxnSpPr>
          <p:cNvPr id="49" name="Straight Connector 48"/>
          <p:cNvCxnSpPr>
            <a:stCxn id="60" idx="2"/>
          </p:cNvCxnSpPr>
          <p:nvPr/>
        </p:nvCxnSpPr>
        <p:spPr>
          <a:xfrm>
            <a:off x="4320467" y="4675150"/>
            <a:ext cx="0" cy="125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320467" y="5932450"/>
            <a:ext cx="115087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489121" y="513235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5489121" y="551335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5489121" y="627535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5536979" y="5983323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5969358" y="5094250"/>
            <a:ext cx="0" cy="1600200"/>
          </a:xfrm>
          <a:prstGeom prst="straightConnector1">
            <a:avLst/>
          </a:prstGeom>
          <a:ln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969357" y="5804491"/>
            <a:ext cx="1269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Few entries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3139367" y="429415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501567" y="4294150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62" name="Oval 61"/>
          <p:cNvSpPr/>
          <p:nvPr/>
        </p:nvSpPr>
        <p:spPr>
          <a:xfrm>
            <a:off x="4015667" y="5070326"/>
            <a:ext cx="609600" cy="50504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h()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3097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>
            <a:stCxn id="15" idx="2"/>
          </p:cNvCxnSpPr>
          <p:nvPr/>
        </p:nvCxnSpPr>
        <p:spPr>
          <a:xfrm>
            <a:off x="1356537" y="1932467"/>
            <a:ext cx="0" cy="125730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356537" y="3189767"/>
            <a:ext cx="115087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507407" y="2556686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07407" y="2937686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07407" y="3699686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55265" y="3407659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75437" y="1551467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37637" y="1551467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17" name="Oval 16"/>
          <p:cNvSpPr/>
          <p:nvPr/>
        </p:nvSpPr>
        <p:spPr>
          <a:xfrm>
            <a:off x="1051737" y="2327643"/>
            <a:ext cx="609600" cy="50504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h()</a:t>
            </a:r>
            <a:endParaRPr lang="en-US" sz="1400" dirty="0"/>
          </a:p>
        </p:txBody>
      </p:sp>
      <p:sp>
        <p:nvSpPr>
          <p:cNvPr id="18" name="Oval 17"/>
          <p:cNvSpPr/>
          <p:nvPr/>
        </p:nvSpPr>
        <p:spPr>
          <a:xfrm>
            <a:off x="4343400" y="2327643"/>
            <a:ext cx="762000" cy="80054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410200" y="2327642"/>
            <a:ext cx="762000" cy="80054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477000" y="2327641"/>
            <a:ext cx="762000" cy="800543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543800" y="2327640"/>
            <a:ext cx="762000" cy="800543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4" name="Arc 23"/>
          <p:cNvSpPr/>
          <p:nvPr/>
        </p:nvSpPr>
        <p:spPr>
          <a:xfrm rot="19246908">
            <a:off x="4487229" y="2198989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/>
          <p:cNvSpPr/>
          <p:nvPr/>
        </p:nvSpPr>
        <p:spPr>
          <a:xfrm rot="19246908">
            <a:off x="5545458" y="2198989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19246908">
            <a:off x="6618443" y="2198989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8446908">
            <a:off x="6858001" y="2052791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8446908">
            <a:off x="5791198" y="2052791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8446908">
            <a:off x="4724399" y="2052791"/>
            <a:ext cx="1371600" cy="1184640"/>
          </a:xfrm>
          <a:prstGeom prst="arc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 rot="8048469">
            <a:off x="3708507" y="2256171"/>
            <a:ext cx="982030" cy="982030"/>
            <a:chOff x="4504370" y="1151570"/>
            <a:chExt cx="982030" cy="982030"/>
          </a:xfrm>
        </p:grpSpPr>
        <p:sp>
          <p:nvSpPr>
            <p:cNvPr id="30" name="Arc 29"/>
            <p:cNvSpPr/>
            <p:nvPr/>
          </p:nvSpPr>
          <p:spPr>
            <a:xfrm>
              <a:off x="4504370" y="1219200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c 30"/>
            <p:cNvSpPr/>
            <p:nvPr/>
          </p:nvSpPr>
          <p:spPr>
            <a:xfrm flipV="1">
              <a:off x="4504370" y="1219200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c 31"/>
            <p:cNvSpPr/>
            <p:nvPr/>
          </p:nvSpPr>
          <p:spPr>
            <a:xfrm rot="5400000" flipV="1">
              <a:off x="4504370" y="1185385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 rot="13551531" flipH="1">
            <a:off x="7981699" y="2282209"/>
            <a:ext cx="982030" cy="982030"/>
            <a:chOff x="4504370" y="1151570"/>
            <a:chExt cx="982030" cy="982030"/>
          </a:xfrm>
        </p:grpSpPr>
        <p:sp>
          <p:nvSpPr>
            <p:cNvPr id="35" name="Arc 34"/>
            <p:cNvSpPr/>
            <p:nvPr/>
          </p:nvSpPr>
          <p:spPr>
            <a:xfrm>
              <a:off x="4504370" y="1219200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c 35"/>
            <p:cNvSpPr/>
            <p:nvPr/>
          </p:nvSpPr>
          <p:spPr>
            <a:xfrm flipV="1">
              <a:off x="4504370" y="1219200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 rot="5400000" flipV="1">
              <a:off x="4504370" y="1185385"/>
              <a:ext cx="982030" cy="914400"/>
            </a:xfrm>
            <a:prstGeom prst="arc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063994" y="175333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180122" y="175333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234389" y="176677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610600" y="255668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259329" y="3314488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254022" y="3322987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NT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125213" y="3314488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NT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729299" y="2538970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NT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8601810">
            <a:off x="4375694" y="1538825"/>
            <a:ext cx="1292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Strongly NT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18601810">
            <a:off x="7813840" y="1528240"/>
            <a:ext cx="1140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Strongly 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 rot="18601810">
            <a:off x="5441169" y="1538826"/>
            <a:ext cx="121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Weakly NT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 rot="18601810">
            <a:off x="6608032" y="1528240"/>
            <a:ext cx="1058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Weakly 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60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5867400" cy="45259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movi</a:t>
            </a:r>
            <a:r>
              <a:rPr lang="en-US" dirty="0"/>
              <a:t>	r18, 3	# max </a:t>
            </a:r>
            <a:r>
              <a:rPr lang="en-US" dirty="0" err="1"/>
              <a:t>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movi</a:t>
            </a:r>
            <a:r>
              <a:rPr lang="en-US" dirty="0"/>
              <a:t>	r19, 2	# max j</a:t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movi</a:t>
            </a:r>
            <a:r>
              <a:rPr lang="en-US" dirty="0"/>
              <a:t>	r8, 0		#</a:t>
            </a:r>
            <a:r>
              <a:rPr lang="en-US" dirty="0" err="1"/>
              <a:t>i</a:t>
            </a:r>
            <a:r>
              <a:rPr lang="en-US" dirty="0"/>
              <a:t> = 0</a:t>
            </a:r>
            <a:br>
              <a:rPr lang="en-US" dirty="0"/>
            </a:br>
            <a:r>
              <a:rPr lang="en-US" dirty="0" err="1"/>
              <a:t>DOi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r9, 0		# j = 0</a:t>
            </a:r>
            <a:br>
              <a:rPr lang="en-US" dirty="0"/>
            </a:br>
            <a:r>
              <a:rPr lang="en-US" dirty="0" err="1"/>
              <a:t>DOj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	some computation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r9, r9, 1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blt</a:t>
            </a:r>
            <a:r>
              <a:rPr lang="en-US" dirty="0"/>
              <a:t>	r9, r19, </a:t>
            </a:r>
            <a:r>
              <a:rPr lang="en-US" dirty="0" err="1"/>
              <a:t>DOj</a:t>
            </a:r>
            <a:r>
              <a:rPr lang="en-US" dirty="0"/>
              <a:t> #J branch</a:t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addi</a:t>
            </a:r>
            <a:r>
              <a:rPr lang="en-US" dirty="0"/>
              <a:t> 	r8, r8, 1</a:t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blt</a:t>
            </a:r>
            <a:r>
              <a:rPr lang="en-US" dirty="0"/>
              <a:t> 	r8, r18, </a:t>
            </a:r>
            <a:r>
              <a:rPr lang="en-US" dirty="0" err="1"/>
              <a:t>DOi</a:t>
            </a:r>
            <a:r>
              <a:rPr lang="en-US" dirty="0"/>
              <a:t>  # I branch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953000"/>
            <a:ext cx="6348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	T </a:t>
            </a:r>
            <a:r>
              <a:rPr lang="en-US" sz="4400" dirty="0" err="1"/>
              <a:t>T</a:t>
            </a:r>
            <a:r>
              <a:rPr lang="en-US" sz="4400" dirty="0"/>
              <a:t> NT    T </a:t>
            </a:r>
            <a:r>
              <a:rPr lang="en-US" sz="4400" dirty="0" err="1"/>
              <a:t>T</a:t>
            </a:r>
            <a:r>
              <a:rPr lang="en-US" sz="4400" dirty="0"/>
              <a:t> NT   T </a:t>
            </a:r>
            <a:r>
              <a:rPr lang="en-US" sz="4400" dirty="0" err="1"/>
              <a:t>T</a:t>
            </a:r>
            <a:r>
              <a:rPr lang="en-US" sz="4400" dirty="0"/>
              <a:t> </a:t>
            </a:r>
            <a:r>
              <a:rPr lang="en-US" sz="4400" dirty="0" smtClean="0"/>
              <a:t>NT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6096000"/>
            <a:ext cx="7189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 </a:t>
            </a:r>
            <a:r>
              <a:rPr lang="en-US" sz="2400" dirty="0"/>
              <a:t>(11)  T(11) </a:t>
            </a:r>
            <a:r>
              <a:rPr lang="en-US" sz="2400" b="1" dirty="0"/>
              <a:t>T</a:t>
            </a:r>
            <a:r>
              <a:rPr lang="en-US" sz="2400" dirty="0"/>
              <a:t>(10)     T(11) T (11) </a:t>
            </a:r>
            <a:r>
              <a:rPr lang="en-US" sz="2400" b="1" dirty="0"/>
              <a:t>T</a:t>
            </a:r>
            <a:r>
              <a:rPr lang="en-US" sz="2400" dirty="0"/>
              <a:t>(10)  T(11) T (11) </a:t>
            </a:r>
            <a:r>
              <a:rPr lang="en-US" sz="2400" b="1" dirty="0"/>
              <a:t>T</a:t>
            </a:r>
            <a:r>
              <a:rPr lang="en-US" sz="2400" dirty="0"/>
              <a:t>(10)</a:t>
            </a:r>
          </a:p>
        </p:txBody>
      </p:sp>
    </p:spTree>
    <p:extLst>
      <p:ext uri="{BB962C8B-B14F-4D97-AF65-F5344CB8AC3E}">
        <p14:creationId xmlns:p14="http://schemas.microsoft.com/office/powerpoint/2010/main" val="112389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311937" y="2514600"/>
            <a:ext cx="0" cy="118324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311937" y="3697840"/>
            <a:ext cx="115087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462807" y="3064759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2807" y="3445759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62807" y="4207759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10665" y="3915732"/>
            <a:ext cx="0" cy="228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75437" y="1551467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37637" y="1551467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17" name="Oval 16"/>
          <p:cNvSpPr/>
          <p:nvPr/>
        </p:nvSpPr>
        <p:spPr>
          <a:xfrm>
            <a:off x="3007137" y="2835716"/>
            <a:ext cx="609600" cy="50504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h()</a:t>
            </a:r>
            <a:endParaRPr lang="en-US" sz="1400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1356537" y="1932467"/>
            <a:ext cx="0" cy="58213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356537" y="2508840"/>
            <a:ext cx="2925516" cy="576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3815107" y="1551467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0 0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4282053" y="1926707"/>
            <a:ext cx="0" cy="58213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3828" y="1175047"/>
            <a:ext cx="82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510665" y="1600200"/>
            <a:ext cx="137535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4462807" y="1066800"/>
            <a:ext cx="718793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505200" y="1219200"/>
            <a:ext cx="488461" cy="47137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940056" y="885678"/>
            <a:ext cx="954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younger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809094" y="762000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03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54652" y="1942364"/>
            <a:ext cx="468184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248272" y="1949452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933396" y="1949452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52" name="Rectangle 51"/>
          <p:cNvSpPr/>
          <p:nvPr/>
        </p:nvSpPr>
        <p:spPr>
          <a:xfrm>
            <a:off x="5519959" y="1942364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0 0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1478076"/>
            <a:ext cx="8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history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28600"/>
            <a:ext cx="3877985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272495" y="1478076"/>
            <a:ext cx="116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640691" y="1930109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605998" y="1930109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0 0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554651" y="4081131"/>
            <a:ext cx="468184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248271" y="4088219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933395" y="4088219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24" name="Rectangle 23"/>
          <p:cNvSpPr/>
          <p:nvPr/>
        </p:nvSpPr>
        <p:spPr>
          <a:xfrm>
            <a:off x="5519958" y="4081131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562845" y="3616843"/>
            <a:ext cx="82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450307" y="3616843"/>
            <a:ext cx="114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prediction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8640690" y="4068876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605997" y="4068876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1 0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554652" y="6184455"/>
            <a:ext cx="468184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248272" y="6191543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933396" y="6191543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32" name="Rectangle 31"/>
          <p:cNvSpPr/>
          <p:nvPr/>
        </p:nvSpPr>
        <p:spPr>
          <a:xfrm>
            <a:off x="5519959" y="6184455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562846" y="5720167"/>
            <a:ext cx="828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450308" y="5720167"/>
            <a:ext cx="1145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prediction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8640691" y="6172200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605998" y="6172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1 1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500601" y="1478076"/>
            <a:ext cx="1672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Pattern learned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54652" y="1942364"/>
            <a:ext cx="468184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248272" y="1949452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933396" y="1949452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52" name="Rectangle 51"/>
          <p:cNvSpPr/>
          <p:nvPr/>
        </p:nvSpPr>
        <p:spPr>
          <a:xfrm>
            <a:off x="5519959" y="1942364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1478076"/>
            <a:ext cx="8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history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28600"/>
            <a:ext cx="3877985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272495" y="1478076"/>
            <a:ext cx="116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43129" y="4495800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108436" y="44958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0 1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143129" y="3505200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108436" y="3505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1 0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7143129" y="3988564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108436" y="3988564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1 1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500601" y="1478076"/>
            <a:ext cx="1672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Pattern learned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8608792" y="1926415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574099" y="1926415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143129" y="5029200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108436" y="5029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0 0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2971800"/>
            <a:ext cx="1745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Learned thus far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1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62437" y="4114800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156057" y="4121888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841181" y="4121888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52" name="Rectangle 51"/>
          <p:cNvSpPr/>
          <p:nvPr/>
        </p:nvSpPr>
        <p:spPr>
          <a:xfrm>
            <a:off x="5427744" y="41148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17985" y="3650512"/>
            <a:ext cx="8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history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28600"/>
            <a:ext cx="3877985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180280" y="3650512"/>
            <a:ext cx="116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prediction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239283" y="469737"/>
            <a:ext cx="1745478" cy="2438400"/>
            <a:chOff x="6096000" y="2971800"/>
            <a:chExt cx="1745478" cy="2438400"/>
          </a:xfrm>
        </p:grpSpPr>
        <p:sp>
          <p:nvSpPr>
            <p:cNvPr id="19" name="Rectangle 18"/>
            <p:cNvSpPr/>
            <p:nvPr/>
          </p:nvSpPr>
          <p:spPr>
            <a:xfrm>
              <a:off x="7143129" y="44958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108436" y="44958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0 1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43129" y="35052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08436" y="35052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1 0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143129" y="3988564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108436" y="3988564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1 1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43129" y="50292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108436" y="50292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0 0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0" y="2971800"/>
              <a:ext cx="17454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</a:rPr>
                <a:t>Learned thus far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251719" y="4111106"/>
            <a:ext cx="84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462438" y="6241312"/>
            <a:ext cx="46818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156058" y="6248400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841182" y="6248400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26" name="Rectangle 25"/>
          <p:cNvSpPr/>
          <p:nvPr/>
        </p:nvSpPr>
        <p:spPr>
          <a:xfrm>
            <a:off x="5427745" y="6241312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251720" y="6237618"/>
            <a:ext cx="84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8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32671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09600" y="1634238"/>
            <a:ext cx="845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17188" y="807706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39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branch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23939" y="1371600"/>
            <a:ext cx="4572000" cy="3276600"/>
            <a:chOff x="0" y="1371600"/>
            <a:chExt cx="7429500" cy="32766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859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718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577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436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4295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14383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54511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671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815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0959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103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9247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391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7535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1815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959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352739" y="2819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fetch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67139" y="2819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183311" y="2819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095939" y="2819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010339" y="2819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267139" y="3276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181539" y="3276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97711" y="3276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010339" y="3276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924739" y="3276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48232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6829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5973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117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401086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C5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3405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C6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256753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C7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693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C8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80837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08400" y="3390900"/>
            <a:ext cx="1265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Redirected </a:t>
            </a:r>
            <a:br>
              <a:rPr lang="en-US" b="1" dirty="0" smtClean="0"/>
            </a:br>
            <a:r>
              <a:rPr lang="en-US" b="1" dirty="0" smtClean="0"/>
              <a:t>fetch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9" idx="0"/>
          </p:cNvCxnSpPr>
          <p:nvPr/>
        </p:nvCxnSpPr>
        <p:spPr>
          <a:xfrm flipV="1">
            <a:off x="2241362" y="3124200"/>
            <a:ext cx="330924" cy="266700"/>
          </a:xfrm>
          <a:prstGeom prst="straightConnector1">
            <a:avLst/>
          </a:prstGeom>
          <a:ln w="381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" y="1765491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795889" y="27548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99784" y="32062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347483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433083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10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62437" y="4114800"/>
            <a:ext cx="468184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156057" y="4121888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841181" y="4121888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52" name="Rectangle 51"/>
          <p:cNvSpPr/>
          <p:nvPr/>
        </p:nvSpPr>
        <p:spPr>
          <a:xfrm>
            <a:off x="5427744" y="41148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17985" y="3650512"/>
            <a:ext cx="8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history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228600"/>
            <a:ext cx="3877985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movi</a:t>
            </a:r>
            <a:r>
              <a:rPr lang="en-US" sz="2800" dirty="0"/>
              <a:t>	r9, 0		</a:t>
            </a:r>
            <a:br>
              <a:rPr lang="en-US" sz="2800" dirty="0"/>
            </a:br>
            <a:r>
              <a:rPr lang="en-US" sz="2800" dirty="0" err="1"/>
              <a:t>DOj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/>
              <a:t>	some computation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addi</a:t>
            </a:r>
            <a:r>
              <a:rPr lang="en-US" sz="2800" dirty="0"/>
              <a:t>	r9, r9, 1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err="1"/>
              <a:t>blt</a:t>
            </a:r>
            <a:r>
              <a:rPr lang="en-US" sz="2800" dirty="0"/>
              <a:t>	r9, r19, </a:t>
            </a:r>
            <a:r>
              <a:rPr lang="en-US" sz="2800" dirty="0" err="1" smtClean="0"/>
              <a:t>DOj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180280" y="3650512"/>
            <a:ext cx="116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prediction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251720" y="88737"/>
            <a:ext cx="1745478" cy="2438400"/>
            <a:chOff x="6096000" y="2971800"/>
            <a:chExt cx="1745478" cy="2438400"/>
          </a:xfrm>
        </p:grpSpPr>
        <p:sp>
          <p:nvSpPr>
            <p:cNvPr id="19" name="Rectangle 18"/>
            <p:cNvSpPr/>
            <p:nvPr/>
          </p:nvSpPr>
          <p:spPr>
            <a:xfrm>
              <a:off x="7143129" y="44958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108436" y="44958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0 1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43129" y="35052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08436" y="35052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1 0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143129" y="3988564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108436" y="3988564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1 1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43129" y="5029200"/>
              <a:ext cx="468184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108436" y="5029200"/>
              <a:ext cx="9144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0 0</a:t>
              </a:r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0" y="2971800"/>
              <a:ext cx="17454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</a:rPr>
                <a:t>Learned thus far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6462438" y="6241312"/>
            <a:ext cx="468184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4156058" y="6248400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841182" y="6248400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26" name="Rectangle 25"/>
          <p:cNvSpPr/>
          <p:nvPr/>
        </p:nvSpPr>
        <p:spPr>
          <a:xfrm>
            <a:off x="5427745" y="6241312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452973" y="1993737"/>
            <a:ext cx="468184" cy="38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146593" y="2000825"/>
            <a:ext cx="68512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831717" y="2000825"/>
            <a:ext cx="33669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00</a:t>
            </a:r>
            <a:endParaRPr lang="en-US" sz="1100" dirty="0"/>
          </a:p>
        </p:txBody>
      </p:sp>
      <p:sp>
        <p:nvSpPr>
          <p:cNvPr id="33" name="Rectangle 32"/>
          <p:cNvSpPr/>
          <p:nvPr/>
        </p:nvSpPr>
        <p:spPr>
          <a:xfrm>
            <a:off x="5418280" y="1993737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308521" y="1529449"/>
            <a:ext cx="8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history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70816" y="1529449"/>
            <a:ext cx="1161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prediction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6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1451" y="9144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bimodal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53856" y="32766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gshare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2514600"/>
            <a:ext cx="295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is best for this branch?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4572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9" name="Straight Connector 8"/>
          <p:cNvCxnSpPr>
            <a:stCxn id="7" idx="2"/>
          </p:cNvCxnSpPr>
          <p:nvPr/>
        </p:nvCxnSpPr>
        <p:spPr>
          <a:xfrm>
            <a:off x="1866900" y="838200"/>
            <a:ext cx="0" cy="3124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66900" y="39624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66900" y="16002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1451" y="9144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bimodal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53855" y="27432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gshare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4572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9" name="Straight Connector 8"/>
          <p:cNvCxnSpPr>
            <a:stCxn id="7" idx="2"/>
          </p:cNvCxnSpPr>
          <p:nvPr/>
        </p:nvCxnSpPr>
        <p:spPr>
          <a:xfrm flipH="1">
            <a:off x="1866899" y="838200"/>
            <a:ext cx="1" cy="4953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66899" y="34290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66900" y="16002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53856" y="51054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866898" y="57912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rapezoid 2"/>
          <p:cNvSpPr/>
          <p:nvPr/>
        </p:nvSpPr>
        <p:spPr>
          <a:xfrm rot="5400000">
            <a:off x="6019800" y="2133600"/>
            <a:ext cx="1371600" cy="609600"/>
          </a:xfrm>
          <a:prstGeom prst="trapezoi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213051" y="2057400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225456" y="2971800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010400" y="2441944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826549" y="3048000"/>
            <a:ext cx="0" cy="2857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229886" y="5905500"/>
            <a:ext cx="159666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1242988" y="2438400"/>
            <a:ext cx="7440945" cy="17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058014" y="3158805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058014" y="2200751"/>
            <a:ext cx="6015365" cy="4428648"/>
            <a:chOff x="1058014" y="1694612"/>
            <a:chExt cx="6015365" cy="4858588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058014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63136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068257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073379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3063136" y="3158805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72143" y="3158805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63136" y="4419600"/>
            <a:ext cx="2005121" cy="990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068257" y="4419600"/>
            <a:ext cx="2005121" cy="990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69133" y="1976917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599594" y="1963050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604715" y="1982095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2438401" y="1963050"/>
            <a:ext cx="609599" cy="120396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15926" y="1074860"/>
            <a:ext cx="1621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Fast Prediction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available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4648200" y="2895600"/>
            <a:ext cx="339601" cy="27141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706053" y="2573474"/>
            <a:ext cx="2304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Overwriting Prediction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00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BTB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1200" y="1981200"/>
            <a:ext cx="2209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91000" y="1981200"/>
            <a:ext cx="2667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ADDRESS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0" y="1981200"/>
            <a:ext cx="381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2438400"/>
            <a:ext cx="2209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91000" y="2438400"/>
            <a:ext cx="2667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ADDRESS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58000" y="2438400"/>
            <a:ext cx="381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81200" y="3505200"/>
            <a:ext cx="2209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91000" y="3505200"/>
            <a:ext cx="2667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TARGET ADDRESS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8000" y="3505200"/>
            <a:ext cx="381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648200" y="2971800"/>
            <a:ext cx="0" cy="3810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15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1451" y="1714500"/>
            <a:ext cx="1371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PC+4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53855" y="27432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BTB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457200"/>
            <a:ext cx="2362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9" name="Straight Connector 8"/>
          <p:cNvCxnSpPr>
            <a:stCxn id="7" idx="2"/>
          </p:cNvCxnSpPr>
          <p:nvPr/>
        </p:nvCxnSpPr>
        <p:spPr>
          <a:xfrm flipH="1">
            <a:off x="1866899" y="838200"/>
            <a:ext cx="1" cy="4953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66899" y="34290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66900" y="20574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53856" y="51054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Direction</a:t>
            </a:r>
            <a:br>
              <a:rPr lang="en-US" dirty="0" smtClean="0"/>
            </a:br>
            <a:r>
              <a:rPr lang="en-US" dirty="0" smtClean="0"/>
              <a:t>Predictor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866898" y="5791200"/>
            <a:ext cx="19745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rapezoid 2"/>
          <p:cNvSpPr/>
          <p:nvPr/>
        </p:nvSpPr>
        <p:spPr>
          <a:xfrm rot="5400000">
            <a:off x="6019800" y="2133600"/>
            <a:ext cx="1371600" cy="609600"/>
          </a:xfrm>
          <a:prstGeom prst="trapezoid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213051" y="2057400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225456" y="2971800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010400" y="2441944"/>
            <a:ext cx="11877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826549" y="3048000"/>
            <a:ext cx="0" cy="2857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229886" y="5905500"/>
            <a:ext cx="159666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259197" y="2029933"/>
            <a:ext cx="917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5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1823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Calls and returns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	If (error != 0) </a:t>
            </a:r>
            <a:r>
              <a:rPr lang="en-US" dirty="0" err="1"/>
              <a:t>error_handle</a:t>
            </a:r>
            <a:r>
              <a:rPr lang="en-US" dirty="0"/>
              <a:t>();</a:t>
            </a:r>
          </a:p>
          <a:p>
            <a:r>
              <a:rPr lang="en-US" dirty="0"/>
              <a:t>	If (a[</a:t>
            </a:r>
            <a:r>
              <a:rPr lang="en-US" dirty="0" err="1"/>
              <a:t>i</a:t>
            </a:r>
            <a:r>
              <a:rPr lang="en-US" dirty="0"/>
              <a:t>] &lt; threshold) a++; else b</a:t>
            </a:r>
            <a:r>
              <a:rPr lang="en-US" dirty="0" smtClean="0"/>
              <a:t>++;</a:t>
            </a:r>
          </a:p>
          <a:p>
            <a:endParaRPr lang="en-US" dirty="0"/>
          </a:p>
          <a:p>
            <a:r>
              <a:rPr lang="en-US" dirty="0"/>
              <a:t>	Load a[</a:t>
            </a:r>
            <a:r>
              <a:rPr lang="en-US" dirty="0" err="1"/>
              <a:t>i</a:t>
            </a:r>
            <a:r>
              <a:rPr lang="en-US" dirty="0"/>
              <a:t>] in r8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 err="1"/>
              <a:t>blt</a:t>
            </a:r>
            <a:r>
              <a:rPr lang="en-US" b="1" dirty="0"/>
              <a:t>  r8, r9, THEN</a:t>
            </a:r>
            <a:r>
              <a:rPr lang="en-US" dirty="0"/>
              <a:t>	# r9 holds threshold</a:t>
            </a:r>
            <a:br>
              <a:rPr lang="en-US" dirty="0"/>
            </a:br>
            <a:r>
              <a:rPr lang="en-US" dirty="0"/>
              <a:t>ELSE: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 r10, r10, 1		# b++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 err="1"/>
              <a:t>br</a:t>
            </a:r>
            <a:r>
              <a:rPr lang="en-US" b="1" dirty="0"/>
              <a:t> 	DONE</a:t>
            </a:r>
            <a:endParaRPr lang="en-US" dirty="0"/>
          </a:p>
          <a:p>
            <a:r>
              <a:rPr lang="en-US" dirty="0"/>
              <a:t>THEN: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 r11, r11, 1		# a++</a:t>
            </a:r>
            <a:br>
              <a:rPr lang="en-US" dirty="0"/>
            </a:br>
            <a:r>
              <a:rPr lang="en-US" dirty="0"/>
              <a:t>DONE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	Load a[</a:t>
            </a:r>
            <a:r>
              <a:rPr lang="en-US" dirty="0" err="1"/>
              <a:t>i</a:t>
            </a:r>
            <a:r>
              <a:rPr lang="en-US" dirty="0"/>
              <a:t>] in r8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cmplt</a:t>
            </a:r>
            <a:r>
              <a:rPr lang="en-US" dirty="0"/>
              <a:t> c0, r8, r9	# condition register c0 = r8 &lt; r9</a:t>
            </a:r>
            <a:br>
              <a:rPr lang="en-US" dirty="0"/>
            </a:br>
            <a:r>
              <a:rPr lang="en-US" dirty="0"/>
              <a:t>c0:	</a:t>
            </a:r>
            <a:r>
              <a:rPr lang="en-US" dirty="0" err="1"/>
              <a:t>addi</a:t>
            </a:r>
            <a:r>
              <a:rPr lang="en-US" dirty="0"/>
              <a:t> r10, r10, 1</a:t>
            </a:r>
            <a:br>
              <a:rPr lang="en-US" dirty="0"/>
            </a:br>
            <a:r>
              <a:rPr lang="en-US" dirty="0"/>
              <a:t>!c0:	</a:t>
            </a:r>
            <a:r>
              <a:rPr lang="en-US" dirty="0" err="1"/>
              <a:t>addi</a:t>
            </a:r>
            <a:r>
              <a:rPr lang="en-US" dirty="0"/>
              <a:t> r11, r11,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>
            <a:off x="609600" y="1634238"/>
            <a:ext cx="845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17188" y="807706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39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23939" y="1371600"/>
            <a:ext cx="4572000" cy="3276600"/>
            <a:chOff x="0" y="1371600"/>
            <a:chExt cx="7429500" cy="32766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859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718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577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436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4295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14383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54511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671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815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0959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103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9247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391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7535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438339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352739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52739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638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80050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926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9070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638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0782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94450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9070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8214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48232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6829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5973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117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401086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C5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3405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C6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256753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C7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693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C8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80837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C9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68911" y="699914"/>
            <a:ext cx="0" cy="113594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8232" y="323578"/>
            <a:ext cx="1478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Predict PC + 4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1765491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981139" y="22156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895539" y="26405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692628" y="31358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696523" y="35872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1444827" y="695162"/>
            <a:ext cx="0" cy="113594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809939" y="346552"/>
            <a:ext cx="1781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Resolve if branch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276600" y="319434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278372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191000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5105400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276600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192772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5105400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019800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2354511" y="1298009"/>
            <a:ext cx="3021" cy="56797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747436" y="725269"/>
            <a:ext cx="1269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Resolve if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non-branch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73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32671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268911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09600" y="1634238"/>
            <a:ext cx="845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17188" y="807706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39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branch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23939" y="1371600"/>
            <a:ext cx="4572000" cy="3276600"/>
            <a:chOff x="0" y="1371600"/>
            <a:chExt cx="7429500" cy="32766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859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9718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577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9436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429500" y="1371600"/>
              <a:ext cx="0" cy="3276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14383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54511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671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81539" y="1835857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50959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103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9247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8391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753539" y="1371600"/>
            <a:ext cx="0" cy="327660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438339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352739" y="22860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1815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95939" y="22860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52739" y="27432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83311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095939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0339" y="2743200"/>
            <a:ext cx="9144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bubbl</a:t>
            </a:r>
            <a:r>
              <a:rPr lang="en-US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2494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fetch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638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80050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926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907078" y="32004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638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0782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994450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9070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821478" y="3657600"/>
            <a:ext cx="914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wb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48232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6829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25973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117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4401086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C5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340581" y="126564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C6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256753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C7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69381" y="126313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C8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8083781" y="125641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C9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67139" y="1836594"/>
            <a:ext cx="0" cy="113594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86600" y="1972895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squashed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5139" y="3771900"/>
            <a:ext cx="1265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Redirected </a:t>
            </a:r>
            <a:br>
              <a:rPr lang="en-US" b="1" dirty="0" smtClean="0"/>
            </a:br>
            <a:r>
              <a:rPr lang="en-US" b="1" dirty="0" smtClean="0"/>
              <a:t>fetch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9" idx="0"/>
          </p:cNvCxnSpPr>
          <p:nvPr/>
        </p:nvCxnSpPr>
        <p:spPr>
          <a:xfrm flipV="1">
            <a:off x="3138101" y="3505200"/>
            <a:ext cx="330924" cy="266700"/>
          </a:xfrm>
          <a:prstGeom prst="straightConnector1">
            <a:avLst/>
          </a:prstGeom>
          <a:ln w="381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" y="1765491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981139" y="22156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895539" y="26405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692628" y="3135868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696523" y="3587234"/>
            <a:ext cx="359394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I5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268911" y="699914"/>
            <a:ext cx="0" cy="113594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848232" y="323578"/>
            <a:ext cx="1478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Predict PC + 4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1444827" y="695162"/>
            <a:ext cx="0" cy="113594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2809939" y="346552"/>
            <a:ext cx="2538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Resolve next PC != PC + 4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68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6781800" cy="28956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	do {</a:t>
            </a:r>
            <a:br>
              <a:rPr lang="en-US" dirty="0"/>
            </a:br>
            <a:r>
              <a:rPr lang="en-US" dirty="0"/>
              <a:t>		if (a[</a:t>
            </a:r>
            <a:r>
              <a:rPr lang="en-US" dirty="0" err="1"/>
              <a:t>i</a:t>
            </a:r>
            <a:r>
              <a:rPr lang="en-US" dirty="0"/>
              <a:t>] != 0) </a:t>
            </a:r>
            <a:br>
              <a:rPr lang="en-US" dirty="0"/>
            </a:br>
            <a:r>
              <a:rPr lang="en-US" dirty="0"/>
              <a:t>			some computation</a:t>
            </a:r>
            <a:br>
              <a:rPr lang="en-US" dirty="0"/>
            </a:br>
            <a:r>
              <a:rPr lang="en-US" dirty="0"/>
              <a:t> 		</a:t>
            </a:r>
            <a:r>
              <a:rPr lang="en-US" dirty="0" err="1"/>
              <a:t>i</a:t>
            </a:r>
            <a:r>
              <a:rPr lang="en-US" dirty="0"/>
              <a:t>++;</a:t>
            </a:r>
            <a:br>
              <a:rPr lang="en-US" dirty="0"/>
            </a:br>
            <a:r>
              <a:rPr lang="en-US" dirty="0"/>
              <a:t>	} while (</a:t>
            </a:r>
            <a:r>
              <a:rPr lang="en-US" dirty="0" err="1"/>
              <a:t>i</a:t>
            </a:r>
            <a:r>
              <a:rPr lang="en-US" dirty="0"/>
              <a:t> &lt; 100);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3352800"/>
            <a:ext cx="5395451" cy="34163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DOWHILE:</a:t>
            </a:r>
            <a:br>
              <a:rPr lang="en-US" sz="2400" dirty="0"/>
            </a:br>
            <a:r>
              <a:rPr lang="en-US" sz="2400" dirty="0"/>
              <a:t>          load in r10 a[</a:t>
            </a:r>
            <a:r>
              <a:rPr lang="en-US" sz="2400" dirty="0" err="1"/>
              <a:t>i</a:t>
            </a:r>
            <a:r>
              <a:rPr lang="en-US" sz="2400" dirty="0"/>
              <a:t>]</a:t>
            </a:r>
            <a:br>
              <a:rPr lang="en-US" sz="2400" dirty="0"/>
            </a:br>
            <a:r>
              <a:rPr lang="en-US" sz="2400" dirty="0"/>
              <a:t>		</a:t>
            </a:r>
            <a:r>
              <a:rPr lang="en-US" sz="2400" b="1" u="sng" dirty="0" err="1"/>
              <a:t>beq</a:t>
            </a:r>
            <a:r>
              <a:rPr lang="en-US" sz="2400" b="1" u="sng" dirty="0"/>
              <a:t>	r10, r0, SKIP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		some computation</a:t>
            </a:r>
            <a:br>
              <a:rPr lang="en-US" sz="2400" dirty="0"/>
            </a:br>
            <a:r>
              <a:rPr lang="en-US" sz="2400" dirty="0"/>
              <a:t> 	SKIP:</a:t>
            </a:r>
            <a:br>
              <a:rPr lang="en-US" sz="2400" dirty="0"/>
            </a:br>
            <a:r>
              <a:rPr lang="en-US" sz="2400" dirty="0"/>
              <a:t> 		some computation</a:t>
            </a:r>
            <a:br>
              <a:rPr lang="en-US" sz="2400" dirty="0"/>
            </a:br>
            <a:r>
              <a:rPr lang="en-US" sz="2400" dirty="0"/>
              <a:t> 		</a:t>
            </a:r>
            <a:r>
              <a:rPr lang="en-US" sz="2400" dirty="0" err="1"/>
              <a:t>addi</a:t>
            </a:r>
            <a:r>
              <a:rPr lang="en-US" sz="2400" dirty="0"/>
              <a:t>	r11, r11, 1</a:t>
            </a:r>
            <a:br>
              <a:rPr lang="en-US" sz="2400" dirty="0"/>
            </a:br>
            <a:r>
              <a:rPr lang="en-US" sz="2400" dirty="0"/>
              <a:t> 		</a:t>
            </a:r>
            <a:r>
              <a:rPr lang="en-US" sz="2400" b="1" u="sng" dirty="0" err="1"/>
              <a:t>blt</a:t>
            </a:r>
            <a:r>
              <a:rPr lang="en-US" sz="2400" b="1" u="sng" dirty="0"/>
              <a:t>	r11, r12, DOWHILE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19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1042537" y="3147359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b="1" dirty="0" smtClean="0">
                <a:solidFill>
                  <a:schemeClr val="tx1"/>
                </a:solidFill>
              </a:rPr>
              <a:t>FETCH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242988" y="2438400"/>
            <a:ext cx="7440945" cy="17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058014" y="3158805"/>
            <a:ext cx="2005121" cy="47174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058014" y="2200751"/>
            <a:ext cx="6015365" cy="4428648"/>
            <a:chOff x="1058014" y="1694612"/>
            <a:chExt cx="6015365" cy="4858588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058014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63136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068257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073379" y="1694612"/>
              <a:ext cx="0" cy="4858588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3063136" y="3158805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72143" y="3158805"/>
            <a:ext cx="2005121" cy="96638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63136" y="4419600"/>
            <a:ext cx="2005121" cy="47174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068257" y="4419600"/>
            <a:ext cx="2005121" cy="47174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69133" y="1976917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599594" y="1963050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604715" y="1982095"/>
            <a:ext cx="932206" cy="762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3140823"/>
            <a:ext cx="588573" cy="5077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2438401" y="1963050"/>
            <a:ext cx="0" cy="119575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>
            <a:off x="2895601" y="1976917"/>
            <a:ext cx="82246" cy="118655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58015" y="3164570"/>
            <a:ext cx="1380386" cy="47294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cache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42988" y="1074860"/>
            <a:ext cx="1967856" cy="1269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Instruction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err="1" smtClean="0">
                <a:solidFill>
                  <a:srgbClr val="C00000"/>
                </a:solidFill>
              </a:rPr>
              <a:t>opcode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available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881423" y="1676399"/>
            <a:ext cx="1929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Calculate Taken PC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447627" y="3171877"/>
            <a:ext cx="447973" cy="476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447626" y="3648534"/>
            <a:ext cx="371773" cy="4652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900916" y="3171878"/>
            <a:ext cx="153862" cy="9418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>
            <a:stCxn id="101" idx="1"/>
          </p:cNvCxnSpPr>
          <p:nvPr/>
        </p:nvCxnSpPr>
        <p:spPr>
          <a:xfrm flipH="1">
            <a:off x="3089124" y="2758140"/>
            <a:ext cx="560307" cy="40887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649431" y="2573474"/>
            <a:ext cx="2417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Select PC+4 or Taken PC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90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/>
              <a:t>ITERATION 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	DOWHILE:</a:t>
            </a:r>
            <a:br>
              <a:rPr lang="en-US" dirty="0"/>
            </a:br>
            <a:r>
              <a:rPr lang="en-US" dirty="0"/>
              <a:t>          </a:t>
            </a:r>
            <a:r>
              <a:rPr lang="en-US" dirty="0" smtClean="0"/>
              <a:t>		load </a:t>
            </a:r>
            <a:r>
              <a:rPr lang="en-US" dirty="0"/>
              <a:t>in r10 a[</a:t>
            </a:r>
            <a:r>
              <a:rPr lang="en-US" dirty="0" err="1"/>
              <a:t>i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		</a:t>
            </a:r>
            <a:r>
              <a:rPr lang="en-US" b="1" u="sng" dirty="0" err="1"/>
              <a:t>beq</a:t>
            </a:r>
            <a:r>
              <a:rPr lang="en-US" b="1" u="sng" dirty="0"/>
              <a:t>	r10, r0, SKIP</a:t>
            </a:r>
            <a:r>
              <a:rPr lang="en-US" b="1" dirty="0"/>
              <a:t>	</a:t>
            </a:r>
            <a:r>
              <a:rPr lang="en-US" b="1" dirty="0">
                <a:solidFill>
                  <a:srgbClr val="C00000"/>
                </a:solidFill>
              </a:rPr>
              <a:t>FIRST TIME SEEN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PREDICT NOT TAKEN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					LEARN </a:t>
            </a:r>
            <a:r>
              <a:rPr lang="en-US" b="1" dirty="0">
                <a:solidFill>
                  <a:srgbClr val="C00000"/>
                </a:solidFill>
              </a:rPr>
              <a:t>NOT TAKEN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 		some computation</a:t>
            </a:r>
            <a:br>
              <a:rPr lang="en-US" dirty="0"/>
            </a:br>
            <a:r>
              <a:rPr lang="en-US" dirty="0"/>
              <a:t> 	SKIP:</a:t>
            </a:r>
            <a:br>
              <a:rPr lang="en-US" dirty="0"/>
            </a:br>
            <a:r>
              <a:rPr lang="en-US" dirty="0"/>
              <a:t> 		some computation</a:t>
            </a:r>
            <a:br>
              <a:rPr lang="en-US" dirty="0"/>
            </a:br>
            <a:r>
              <a:rPr lang="en-US" dirty="0"/>
              <a:t> 		</a:t>
            </a:r>
            <a:r>
              <a:rPr lang="en-US" dirty="0" err="1"/>
              <a:t>addi</a:t>
            </a:r>
            <a:r>
              <a:rPr lang="en-US" dirty="0"/>
              <a:t>	r11, r11, 1</a:t>
            </a:r>
            <a:br>
              <a:rPr lang="en-US" dirty="0"/>
            </a:br>
            <a:r>
              <a:rPr lang="en-US" dirty="0"/>
              <a:t> 		</a:t>
            </a:r>
            <a:r>
              <a:rPr lang="en-US" b="1" u="sng" dirty="0" err="1"/>
              <a:t>blt</a:t>
            </a:r>
            <a:r>
              <a:rPr lang="en-US" b="1" u="sng" dirty="0"/>
              <a:t>	r11, r12, DOWHILE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FIRST </a:t>
            </a:r>
            <a:r>
              <a:rPr lang="en-US" b="1" dirty="0">
                <a:solidFill>
                  <a:srgbClr val="C00000"/>
                </a:solidFill>
              </a:rPr>
              <a:t>TIME SEEN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PREDICT NOT TAKEN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					MISPREDICTION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LEARN TAKEN</a:t>
            </a: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 </a:t>
            </a:r>
            <a:r>
              <a:rPr lang="en-US" b="1" dirty="0" smtClean="0"/>
              <a:t>ITERATION </a:t>
            </a:r>
            <a:r>
              <a:rPr lang="en-US" b="1" dirty="0"/>
              <a:t>2</a:t>
            </a:r>
            <a:br>
              <a:rPr lang="en-US" b="1" dirty="0"/>
            </a:br>
            <a:r>
              <a:rPr lang="en-US" b="1" dirty="0"/>
              <a:t>     </a:t>
            </a:r>
            <a:r>
              <a:rPr lang="en-US" dirty="0"/>
              <a:t>DOWHILE:</a:t>
            </a:r>
            <a:br>
              <a:rPr lang="en-US" dirty="0"/>
            </a:br>
            <a:r>
              <a:rPr lang="en-US" dirty="0"/>
              <a:t>          load in r10 a[</a:t>
            </a:r>
            <a:r>
              <a:rPr lang="en-US" dirty="0" err="1"/>
              <a:t>i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/>
              <a:t>		</a:t>
            </a:r>
            <a:r>
              <a:rPr lang="en-US" b="1" u="sng" dirty="0" err="1"/>
              <a:t>beq</a:t>
            </a:r>
            <a:r>
              <a:rPr lang="en-US" b="1" u="sng" dirty="0"/>
              <a:t>	r10, r0, SKIP</a:t>
            </a:r>
            <a:r>
              <a:rPr lang="en-US" b="1" dirty="0"/>
              <a:t>	</a:t>
            </a:r>
            <a:r>
              <a:rPr lang="en-US" b="1" dirty="0">
                <a:solidFill>
                  <a:srgbClr val="C00000"/>
                </a:solidFill>
              </a:rPr>
              <a:t>SEEN BEFORE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PREDICT “SAME AS LAST TIME</a:t>
            </a:r>
            <a:r>
              <a:rPr lang="en-US" b="1" dirty="0" smtClean="0">
                <a:solidFill>
                  <a:srgbClr val="C00000"/>
                </a:solidFill>
              </a:rPr>
              <a:t>”: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					NOT </a:t>
            </a:r>
            <a:r>
              <a:rPr lang="en-US" b="1" dirty="0">
                <a:solidFill>
                  <a:srgbClr val="C00000"/>
                </a:solidFill>
              </a:rPr>
              <a:t>TAKEN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LEARN NOT TAKEN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		some computation</a:t>
            </a:r>
            <a:br>
              <a:rPr lang="en-US" dirty="0"/>
            </a:br>
            <a:r>
              <a:rPr lang="en-US" dirty="0"/>
              <a:t> 	SKIP:</a:t>
            </a:r>
            <a:br>
              <a:rPr lang="en-US" dirty="0"/>
            </a:br>
            <a:r>
              <a:rPr lang="en-US" dirty="0"/>
              <a:t> 		some computation</a:t>
            </a:r>
            <a:br>
              <a:rPr lang="en-US" dirty="0"/>
            </a:br>
            <a:r>
              <a:rPr lang="en-US" dirty="0"/>
              <a:t> 		</a:t>
            </a:r>
            <a:r>
              <a:rPr lang="en-US" dirty="0" err="1"/>
              <a:t>addi</a:t>
            </a:r>
            <a:r>
              <a:rPr lang="en-US" dirty="0"/>
              <a:t>	r11, r11, 1</a:t>
            </a:r>
            <a:br>
              <a:rPr lang="en-US" dirty="0"/>
            </a:br>
            <a:r>
              <a:rPr lang="en-US" dirty="0"/>
              <a:t> 		</a:t>
            </a:r>
            <a:r>
              <a:rPr lang="en-US" b="1" u="sng" dirty="0" err="1"/>
              <a:t>blt</a:t>
            </a:r>
            <a:r>
              <a:rPr lang="en-US" b="1" u="sng" dirty="0"/>
              <a:t>	r11, r12, DOWHILE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SEEN </a:t>
            </a:r>
            <a:r>
              <a:rPr lang="en-US" b="1" dirty="0">
                <a:solidFill>
                  <a:srgbClr val="C00000"/>
                </a:solidFill>
              </a:rPr>
              <a:t>BEFORE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PREDICT “SAME AS LAST TIME”: 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					PREDICT </a:t>
            </a:r>
            <a:r>
              <a:rPr lang="en-US" b="1" dirty="0">
                <a:solidFill>
                  <a:srgbClr val="C00000"/>
                </a:solidFill>
              </a:rPr>
              <a:t>TAKEN </a:t>
            </a:r>
            <a:r>
              <a:rPr lang="en-US" b="1" dirty="0">
                <a:solidFill>
                  <a:srgbClr val="C00000"/>
                </a:solidFill>
                <a:sym typeface="Wingdings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 LEARN NOT TAKEN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4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124200" y="2362200"/>
            <a:ext cx="2286000" cy="1524000"/>
            <a:chOff x="1524000" y="2286000"/>
            <a:chExt cx="2286000" cy="1524000"/>
          </a:xfrm>
        </p:grpSpPr>
        <p:grpSp>
          <p:nvGrpSpPr>
            <p:cNvPr id="7" name="Group 6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N</a:t>
                </a:r>
                <a:endParaRPr lang="en-US" dirty="0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015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553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ITERATION 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	DOWHILE:</a:t>
            </a:r>
            <a:br>
              <a:rPr lang="en-US" dirty="0"/>
            </a:br>
            <a:r>
              <a:rPr lang="en-US" dirty="0"/>
              <a:t>          </a:t>
            </a:r>
            <a:r>
              <a:rPr lang="en-US" dirty="0" smtClean="0"/>
              <a:t>		load </a:t>
            </a:r>
            <a:r>
              <a:rPr lang="en-US" dirty="0"/>
              <a:t>in r10 a[</a:t>
            </a:r>
            <a:r>
              <a:rPr lang="en-US" dirty="0" err="1"/>
              <a:t>i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0x100 </a:t>
            </a:r>
            <a:r>
              <a:rPr lang="en-US" dirty="0"/>
              <a:t>	</a:t>
            </a:r>
            <a:r>
              <a:rPr lang="en-US" b="1" u="sng" dirty="0" err="1"/>
              <a:t>beq</a:t>
            </a:r>
            <a:r>
              <a:rPr lang="en-US" b="1" u="sng" dirty="0"/>
              <a:t>	r10, r0, SKIP</a:t>
            </a:r>
            <a:r>
              <a:rPr lang="en-US" b="1" dirty="0"/>
              <a:t>	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 </a:t>
            </a:r>
            <a:r>
              <a:rPr lang="en-US" dirty="0"/>
              <a:t>		some computation</a:t>
            </a:r>
            <a:br>
              <a:rPr lang="en-US" dirty="0"/>
            </a:br>
            <a:r>
              <a:rPr lang="en-US" dirty="0"/>
              <a:t> 	SKIP: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addi</a:t>
            </a:r>
            <a:r>
              <a:rPr lang="en-US" dirty="0"/>
              <a:t>	r11, r11, 1</a:t>
            </a:r>
            <a:br>
              <a:rPr lang="en-US" dirty="0"/>
            </a:br>
            <a:r>
              <a:rPr lang="en-US" dirty="0" smtClean="0">
                <a:solidFill>
                  <a:srgbClr val="C00000"/>
                </a:solidFill>
              </a:rPr>
              <a:t>0x200</a:t>
            </a:r>
            <a:r>
              <a:rPr lang="en-US" dirty="0"/>
              <a:t>	</a:t>
            </a:r>
            <a:r>
              <a:rPr lang="en-US" b="1" u="sng" dirty="0" err="1"/>
              <a:t>blt</a:t>
            </a:r>
            <a:r>
              <a:rPr lang="en-US" b="1" u="sng" dirty="0"/>
              <a:t>	r11, r12, DOWHILE</a:t>
            </a:r>
            <a:r>
              <a:rPr lang="en-US" dirty="0"/>
              <a:t> </a:t>
            </a:r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>
                <a:solidFill>
                  <a:srgbClr val="C00000"/>
                </a:solidFill>
              </a:rPr>
              <a:t/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 </a:t>
            </a:r>
            <a:r>
              <a:rPr lang="en-US" b="1" dirty="0" smtClean="0"/>
              <a:t>ITERATION </a:t>
            </a:r>
            <a:r>
              <a:rPr lang="en-US" b="1" dirty="0"/>
              <a:t>2</a:t>
            </a:r>
            <a:br>
              <a:rPr lang="en-US" b="1" dirty="0"/>
            </a:br>
            <a:r>
              <a:rPr lang="en-US" b="1" dirty="0"/>
              <a:t>     </a:t>
            </a:r>
            <a:r>
              <a:rPr lang="en-US" dirty="0"/>
              <a:t>DOWHILE:</a:t>
            </a:r>
            <a:br>
              <a:rPr lang="en-US" dirty="0"/>
            </a:br>
            <a:r>
              <a:rPr lang="en-US" dirty="0"/>
              <a:t>          </a:t>
            </a:r>
            <a:r>
              <a:rPr lang="en-US" dirty="0" smtClean="0"/>
              <a:t>		load </a:t>
            </a:r>
            <a:r>
              <a:rPr lang="en-US" dirty="0"/>
              <a:t>in r10 a[</a:t>
            </a:r>
            <a:r>
              <a:rPr lang="en-US" dirty="0" err="1"/>
              <a:t>i</a:t>
            </a:r>
            <a:r>
              <a:rPr lang="en-US" dirty="0"/>
              <a:t>]</a:t>
            </a:r>
            <a:br>
              <a:rPr lang="en-US" dirty="0"/>
            </a:br>
            <a:r>
              <a:rPr lang="en-US" dirty="0" smtClean="0">
                <a:solidFill>
                  <a:srgbClr val="C00000"/>
                </a:solidFill>
              </a:rPr>
              <a:t>0x100</a:t>
            </a:r>
            <a:r>
              <a:rPr lang="en-US" dirty="0"/>
              <a:t>	</a:t>
            </a:r>
            <a:r>
              <a:rPr lang="en-US" b="1" u="sng" dirty="0" err="1"/>
              <a:t>beq</a:t>
            </a:r>
            <a:r>
              <a:rPr lang="en-US" b="1" u="sng" dirty="0"/>
              <a:t>	r10, r0, SKIP</a:t>
            </a:r>
            <a:r>
              <a:rPr lang="en-US" b="1" dirty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 smtClean="0"/>
              <a:t> </a:t>
            </a:r>
            <a:r>
              <a:rPr lang="en-US" dirty="0"/>
              <a:t>		some computation</a:t>
            </a:r>
            <a:br>
              <a:rPr lang="en-US" dirty="0"/>
            </a:br>
            <a:r>
              <a:rPr lang="en-US" dirty="0"/>
              <a:t> 	SKIP: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addi</a:t>
            </a:r>
            <a:r>
              <a:rPr lang="en-US" dirty="0"/>
              <a:t>	r11, r11, 1</a:t>
            </a:r>
            <a:br>
              <a:rPr lang="en-US" dirty="0"/>
            </a:br>
            <a:r>
              <a:rPr lang="en-US" dirty="0" smtClean="0">
                <a:solidFill>
                  <a:srgbClr val="C00000"/>
                </a:solidFill>
              </a:rPr>
              <a:t>0x200</a:t>
            </a:r>
            <a:r>
              <a:rPr lang="en-US" dirty="0"/>
              <a:t>	</a:t>
            </a:r>
            <a:r>
              <a:rPr lang="en-US" b="1" u="sng" dirty="0" err="1"/>
              <a:t>blt</a:t>
            </a:r>
            <a:r>
              <a:rPr lang="en-US" b="1" u="sng" dirty="0"/>
              <a:t>	r11, r12, DOWHILE</a:t>
            </a:r>
            <a:r>
              <a:rPr lang="en-US" dirty="0"/>
              <a:t> </a:t>
            </a:r>
            <a:r>
              <a:rPr lang="en-US" dirty="0" smtClean="0"/>
              <a:t>	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410200" y="428625"/>
            <a:ext cx="1676400" cy="952500"/>
            <a:chOff x="1524000" y="2286000"/>
            <a:chExt cx="2286000" cy="1524000"/>
          </a:xfrm>
        </p:grpSpPr>
        <p:grpSp>
          <p:nvGrpSpPr>
            <p:cNvPr id="5" name="Group 4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5848450" y="0"/>
            <a:ext cx="81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before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315200" y="432501"/>
            <a:ext cx="1676400" cy="952500"/>
            <a:chOff x="1524000" y="2286000"/>
            <a:chExt cx="2286000" cy="1524000"/>
          </a:xfrm>
        </p:grpSpPr>
        <p:grpSp>
          <p:nvGrpSpPr>
            <p:cNvPr id="20" name="Group 19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7753450" y="3876"/>
            <a:ext cx="64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after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399505" y="2133600"/>
            <a:ext cx="1676400" cy="952500"/>
            <a:chOff x="1524000" y="2286000"/>
            <a:chExt cx="2286000" cy="1524000"/>
          </a:xfrm>
        </p:grpSpPr>
        <p:grpSp>
          <p:nvGrpSpPr>
            <p:cNvPr id="35" name="Group 34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38" name="Straight Connector 37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7304505" y="2137476"/>
            <a:ext cx="1676400" cy="952500"/>
            <a:chOff x="1524000" y="2286000"/>
            <a:chExt cx="2286000" cy="1524000"/>
          </a:xfrm>
        </p:grpSpPr>
        <p:grpSp>
          <p:nvGrpSpPr>
            <p:cNvPr id="50" name="Group 49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0x200</a:t>
                </a:r>
                <a:endParaRPr lang="en-US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53" name="Straight Connector 52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5342568" y="3962400"/>
            <a:ext cx="1676400" cy="952500"/>
            <a:chOff x="1524000" y="2286000"/>
            <a:chExt cx="2286000" cy="1524000"/>
          </a:xfrm>
        </p:grpSpPr>
        <p:grpSp>
          <p:nvGrpSpPr>
            <p:cNvPr id="65" name="Group 64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68" name="Straight Connector 67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7247568" y="3966276"/>
            <a:ext cx="1676400" cy="952500"/>
            <a:chOff x="1524000" y="2286000"/>
            <a:chExt cx="2286000" cy="1524000"/>
          </a:xfrm>
        </p:grpSpPr>
        <p:grpSp>
          <p:nvGrpSpPr>
            <p:cNvPr id="80" name="Group 79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0x200</a:t>
                </a:r>
                <a:endParaRPr lang="en-US" dirty="0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82" name="Group 81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83" name="Straight Connector 82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5546893" y="1447800"/>
            <a:ext cx="27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 not taken (default)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536198" y="3108434"/>
            <a:ext cx="27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 not taken (default)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566088" y="4914900"/>
            <a:ext cx="2510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 not taken (table)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5334000" y="5533249"/>
            <a:ext cx="1676400" cy="952500"/>
            <a:chOff x="1524000" y="2286000"/>
            <a:chExt cx="2286000" cy="1524000"/>
          </a:xfrm>
        </p:grpSpPr>
        <p:grpSp>
          <p:nvGrpSpPr>
            <p:cNvPr id="129" name="Group 128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139" name="Rectangle 138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132" name="Straight Connector 131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Group 142"/>
          <p:cNvGrpSpPr/>
          <p:nvPr/>
        </p:nvGrpSpPr>
        <p:grpSpPr>
          <a:xfrm>
            <a:off x="7239000" y="5537125"/>
            <a:ext cx="1676400" cy="952500"/>
            <a:chOff x="1524000" y="2286000"/>
            <a:chExt cx="2286000" cy="15240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1524000" y="2286000"/>
              <a:ext cx="2286000" cy="381000"/>
              <a:chOff x="1524000" y="2286000"/>
              <a:chExt cx="2286000" cy="381000"/>
            </a:xfrm>
          </p:grpSpPr>
          <p:sp>
            <p:nvSpPr>
              <p:cNvPr id="154" name="Rectangle 153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0x100</a:t>
                </a:r>
                <a:endParaRPr lang="en-US" dirty="0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45" name="Group 144"/>
            <p:cNvGrpSpPr/>
            <p:nvPr/>
          </p:nvGrpSpPr>
          <p:grpSpPr>
            <a:xfrm>
              <a:off x="1524000" y="2667000"/>
              <a:ext cx="2286000" cy="381000"/>
              <a:chOff x="1524000" y="2286000"/>
              <a:chExt cx="2286000" cy="381000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0x200</a:t>
                </a:r>
                <a:endParaRPr lang="en-US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1524000" y="3429000"/>
              <a:ext cx="2286000" cy="381000"/>
              <a:chOff x="1524000" y="2286000"/>
              <a:chExt cx="2286000" cy="381000"/>
            </a:xfrm>
          </p:grpSpPr>
          <p:sp>
            <p:nvSpPr>
              <p:cNvPr id="148" name="Rectangle 147"/>
              <p:cNvSpPr/>
              <p:nvPr/>
            </p:nvSpPr>
            <p:spPr>
              <a:xfrm>
                <a:off x="1828800" y="2286000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PC</a:t>
                </a:r>
                <a:endParaRPr lang="en-US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15240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3505200" y="2286000"/>
                <a:ext cx="3048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cxnSp>
          <p:nvCxnSpPr>
            <p:cNvPr id="147" name="Straight Connector 146"/>
            <p:cNvCxnSpPr/>
            <p:nvPr/>
          </p:nvCxnSpPr>
          <p:spPr>
            <a:xfrm>
              <a:off x="2667000" y="3124200"/>
              <a:ext cx="0" cy="22860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TextBox 157"/>
          <p:cNvSpPr txBox="1"/>
          <p:nvPr/>
        </p:nvSpPr>
        <p:spPr>
          <a:xfrm>
            <a:off x="5557520" y="6485749"/>
            <a:ext cx="213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Predict 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taken </a:t>
            </a:r>
            <a:r>
              <a:rPr lang="en-US" b="1" dirty="0" smtClean="0">
                <a:solidFill>
                  <a:srgbClr val="C00000"/>
                </a:solidFill>
              </a:rPr>
              <a:t>(table)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8805</TotalTime>
  <Words>713</Words>
  <Application>Microsoft Office PowerPoint</Application>
  <PresentationFormat>On-screen Show (4:3)</PresentationFormat>
  <Paragraphs>509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Accuracy</vt:lpstr>
      <vt:lpstr>How big this needs to be?</vt:lpstr>
      <vt:lpstr>How big this needs to be?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BTB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bongo</dc:creator>
  <cp:lastModifiedBy>bongo</cp:lastModifiedBy>
  <cp:revision>95</cp:revision>
  <dcterms:created xsi:type="dcterms:W3CDTF">2013-10-24T13:29:37Z</dcterms:created>
  <dcterms:modified xsi:type="dcterms:W3CDTF">2013-11-07T23:59:08Z</dcterms:modified>
</cp:coreProperties>
</file>