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0" r:id="rId17"/>
    <p:sldId id="271" r:id="rId18"/>
    <p:sldId id="272" r:id="rId19"/>
    <p:sldId id="273" r:id="rId20"/>
    <p:sldId id="275" r:id="rId21"/>
  </p:sldIdLst>
  <p:sldSz cx="9144000" cy="6858000" type="screen4x3"/>
  <p:notesSz cx="6950075" cy="9167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79" d="100"/>
          <a:sy n="179" d="100"/>
        </p:scale>
        <p:origin x="-158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5839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5839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fld id="{F3CD7CFA-2522-4443-9CB2-5315A8407DB7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07831"/>
            <a:ext cx="3011699" cy="458391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07831"/>
            <a:ext cx="3011699" cy="458391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878158C7-1BF9-41B5-8D48-084A675CF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43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  <a:solidFill>
            <a:srgbClr val="002060"/>
          </a:solidFill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represent:</a:t>
            </a:r>
          </a:p>
          <a:p>
            <a:endParaRPr lang="en-US" dirty="0"/>
          </a:p>
          <a:p>
            <a:pPr lvl="1"/>
            <a:r>
              <a:rPr lang="en-US" sz="7200" dirty="0" smtClean="0"/>
              <a:t>0.25</a:t>
            </a:r>
          </a:p>
          <a:p>
            <a:pPr lvl="1"/>
            <a:r>
              <a:rPr lang="en-US" sz="7200" dirty="0" smtClean="0"/>
              <a:t>1,234,543.00123476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424300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754 Standard for Floating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2362200"/>
          </a:xfrm>
        </p:spPr>
        <p:txBody>
          <a:bodyPr>
            <a:normAutofit/>
          </a:bodyPr>
          <a:lstStyle/>
          <a:p>
            <a:r>
              <a:rPr lang="en-US" dirty="0" smtClean="0"/>
              <a:t>16-, 32-, 64-, or 128-bit</a:t>
            </a:r>
          </a:p>
          <a:p>
            <a:r>
              <a:rPr lang="en-US" dirty="0" smtClean="0"/>
              <a:t>Float = 32-bit, </a:t>
            </a:r>
            <a:r>
              <a:rPr lang="en-US" b="1" dirty="0" smtClean="0"/>
              <a:t>single precision</a:t>
            </a:r>
            <a:endParaRPr lang="en-US" dirty="0" smtClean="0"/>
          </a:p>
          <a:p>
            <a:r>
              <a:rPr lang="en-US" dirty="0" smtClean="0"/>
              <a:t>Double = 64-bit, </a:t>
            </a:r>
            <a:r>
              <a:rPr lang="en-US" b="1" dirty="0" smtClean="0"/>
              <a:t>double precision</a:t>
            </a:r>
            <a:endParaRPr lang="en-US" dirty="0" smtClean="0"/>
          </a:p>
          <a:p>
            <a:r>
              <a:rPr lang="en-US" dirty="0" smtClean="0"/>
              <a:t>In general: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81200" y="3429000"/>
            <a:ext cx="13716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0" y="3429000"/>
            <a:ext cx="457200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52800" y="3429000"/>
            <a:ext cx="3124200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54000" y="4182140"/>
            <a:ext cx="470000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0 +</a:t>
            </a:r>
          </a:p>
          <a:p>
            <a:r>
              <a:rPr lang="en-US" dirty="0" smtClean="0"/>
              <a:t>1 -</a:t>
            </a:r>
            <a:endParaRPr lang="en-US" dirty="0"/>
          </a:p>
        </p:txBody>
      </p:sp>
      <p:cxnSp>
        <p:nvCxnSpPr>
          <p:cNvPr id="10" name="Straight Arrow Connector 9"/>
          <p:cNvCxnSpPr>
            <a:endCxn id="8" idx="0"/>
          </p:cNvCxnSpPr>
          <p:nvPr/>
        </p:nvCxnSpPr>
        <p:spPr>
          <a:xfrm flipH="1">
            <a:off x="1289000" y="3886200"/>
            <a:ext cx="235000" cy="2959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642191" y="4243695"/>
            <a:ext cx="484428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2</a:t>
            </a:r>
            <a:r>
              <a:rPr lang="en-US" sz="2800" baseline="30000" dirty="0" smtClean="0"/>
              <a:t>E</a:t>
            </a:r>
            <a:endParaRPr lang="en-US" sz="2800" baseline="30000" dirty="0"/>
          </a:p>
        </p:txBody>
      </p:sp>
      <p:cxnSp>
        <p:nvCxnSpPr>
          <p:cNvPr id="13" name="Straight Arrow Connector 12"/>
          <p:cNvCxnSpPr>
            <a:stCxn id="4" idx="2"/>
            <a:endCxn id="11" idx="0"/>
          </p:cNvCxnSpPr>
          <p:nvPr/>
        </p:nvCxnSpPr>
        <p:spPr>
          <a:xfrm>
            <a:off x="2667000" y="3886200"/>
            <a:ext cx="217405" cy="3574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84119" y="4224739"/>
            <a:ext cx="766557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1.</a:t>
            </a:r>
            <a:r>
              <a:rPr lang="en-US" sz="2800" dirty="0" smtClean="0"/>
              <a:t>M</a:t>
            </a:r>
            <a:endParaRPr lang="en-US" sz="2800" dirty="0"/>
          </a:p>
        </p:txBody>
      </p:sp>
      <p:cxnSp>
        <p:nvCxnSpPr>
          <p:cNvPr id="16" name="Straight Arrow Connector 15"/>
          <p:cNvCxnSpPr>
            <a:stCxn id="6" idx="2"/>
            <a:endCxn id="14" idx="0"/>
          </p:cNvCxnSpPr>
          <p:nvPr/>
        </p:nvCxnSpPr>
        <p:spPr>
          <a:xfrm>
            <a:off x="4914900" y="3886200"/>
            <a:ext cx="52498" cy="3385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684181" y="4301683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648200" y="541020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implied</a:t>
            </a:r>
            <a:endParaRPr lang="en-US" b="1" dirty="0"/>
          </a:p>
        </p:txBody>
      </p:sp>
      <p:cxnSp>
        <p:nvCxnSpPr>
          <p:cNvPr id="22" name="Straight Arrow Connector 21"/>
          <p:cNvCxnSpPr>
            <a:stCxn id="20" idx="0"/>
          </p:cNvCxnSpPr>
          <p:nvPr/>
        </p:nvCxnSpPr>
        <p:spPr>
          <a:xfrm flipH="1" flipV="1">
            <a:off x="4800601" y="4671016"/>
            <a:ext cx="299005" cy="739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544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4" grpId="0" animBg="1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Single-Precision, 32-bit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124200"/>
            <a:ext cx="9144000" cy="3733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10000001 10000000000000000000000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 = -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 =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129 – 127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 = </a:t>
            </a:r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.1</a:t>
            </a:r>
          </a:p>
          <a:p>
            <a:pPr marL="0" indent="0">
              <a:buNone/>
            </a:pPr>
            <a:r>
              <a:rPr lang="en-US" sz="4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-2</a:t>
            </a:r>
            <a:r>
              <a:rPr lang="en-US" sz="4400" b="1" baseline="30000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4400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4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1</a:t>
            </a:r>
            <a:r>
              <a:rPr lang="en-US" sz="44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.1 </a:t>
            </a:r>
            <a:r>
              <a:rPr lang="en-US" sz="4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1100.0 = -6 </a:t>
            </a:r>
            <a:endParaRPr lang="en-US" sz="44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57400" y="1295400"/>
            <a:ext cx="13716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1295400"/>
            <a:ext cx="457200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9000" y="1295400"/>
            <a:ext cx="3124200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30200" y="2048540"/>
            <a:ext cx="470000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0 +</a:t>
            </a:r>
          </a:p>
          <a:p>
            <a:r>
              <a:rPr lang="en-US" dirty="0" smtClean="0"/>
              <a:t>1 -</a:t>
            </a:r>
            <a:endParaRPr lang="en-US" dirty="0"/>
          </a:p>
        </p:txBody>
      </p:sp>
      <p:cxnSp>
        <p:nvCxnSpPr>
          <p:cNvPr id="8" name="Straight Arrow Connector 7"/>
          <p:cNvCxnSpPr>
            <a:endCxn id="7" idx="0"/>
          </p:cNvCxnSpPr>
          <p:nvPr/>
        </p:nvCxnSpPr>
        <p:spPr>
          <a:xfrm flipH="1">
            <a:off x="1365200" y="1752600"/>
            <a:ext cx="235000" cy="2959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18391" y="2110095"/>
            <a:ext cx="923651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2</a:t>
            </a:r>
            <a:r>
              <a:rPr lang="en-US" sz="2800" baseline="30000" dirty="0" smtClean="0"/>
              <a:t>E-127</a:t>
            </a:r>
            <a:endParaRPr lang="en-US" sz="2800" baseline="30000" dirty="0"/>
          </a:p>
        </p:txBody>
      </p:sp>
      <p:cxnSp>
        <p:nvCxnSpPr>
          <p:cNvPr id="10" name="Straight Arrow Connector 9"/>
          <p:cNvCxnSpPr>
            <a:stCxn id="4" idx="2"/>
            <a:endCxn id="9" idx="0"/>
          </p:cNvCxnSpPr>
          <p:nvPr/>
        </p:nvCxnSpPr>
        <p:spPr>
          <a:xfrm>
            <a:off x="2743200" y="1752600"/>
            <a:ext cx="437017" cy="3574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660319" y="2091139"/>
            <a:ext cx="766557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1.M</a:t>
            </a:r>
            <a:endParaRPr lang="en-US" sz="2800" dirty="0"/>
          </a:p>
        </p:txBody>
      </p:sp>
      <p:cxnSp>
        <p:nvCxnSpPr>
          <p:cNvPr id="12" name="Straight Arrow Connector 11"/>
          <p:cNvCxnSpPr>
            <a:stCxn id="6" idx="2"/>
            <a:endCxn id="11" idx="0"/>
          </p:cNvCxnSpPr>
          <p:nvPr/>
        </p:nvCxnSpPr>
        <p:spPr>
          <a:xfrm>
            <a:off x="4991100" y="1752600"/>
            <a:ext cx="52498" cy="3385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60381" y="2168083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605516" y="838200"/>
            <a:ext cx="4953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739116" y="653534"/>
            <a:ext cx="41870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32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081318" y="1082748"/>
            <a:ext cx="134768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635882" y="898082"/>
            <a:ext cx="30168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411063" y="1082748"/>
            <a:ext cx="314745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834246" y="861605"/>
            <a:ext cx="41870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019800" y="2079317"/>
            <a:ext cx="2941831" cy="5847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(-1)</a:t>
            </a:r>
            <a:r>
              <a:rPr lang="en-US" sz="3200" baseline="30000" dirty="0" smtClean="0"/>
              <a:t>S</a:t>
            </a:r>
            <a:r>
              <a:rPr lang="en-US" sz="3200" dirty="0" smtClean="0"/>
              <a:t> x 2</a:t>
            </a:r>
            <a:r>
              <a:rPr lang="en-US" sz="3200" baseline="30000" dirty="0" smtClean="0"/>
              <a:t>E-127</a:t>
            </a:r>
            <a:r>
              <a:rPr lang="en-US" sz="3200" dirty="0" smtClean="0"/>
              <a:t>x1.M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5569688" y="2091139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=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404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Single-Precision, 32-bit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124200"/>
            <a:ext cx="9144000" cy="3733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01111110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11000000000000000000000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 = +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 =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126 – 127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 = </a:t>
            </a:r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.11</a:t>
            </a:r>
          </a:p>
          <a:p>
            <a:pPr marL="0" indent="0">
              <a:buNone/>
            </a:pPr>
            <a:r>
              <a:rPr lang="en-US" sz="4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+2</a:t>
            </a:r>
            <a:r>
              <a:rPr lang="en-US" sz="4400" b="1" baseline="30000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4400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4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1</a:t>
            </a:r>
            <a:r>
              <a:rPr lang="en-US" sz="44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.11 </a:t>
            </a:r>
            <a:r>
              <a:rPr lang="en-US" sz="4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0.111 = 0.875 </a:t>
            </a:r>
            <a:endParaRPr lang="en-US" sz="44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57400" y="1295400"/>
            <a:ext cx="13716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1295400"/>
            <a:ext cx="457200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9000" y="1295400"/>
            <a:ext cx="3124200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30200" y="2048540"/>
            <a:ext cx="470000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0 +</a:t>
            </a:r>
          </a:p>
          <a:p>
            <a:r>
              <a:rPr lang="en-US" dirty="0" smtClean="0"/>
              <a:t>1 -</a:t>
            </a:r>
            <a:endParaRPr lang="en-US" dirty="0"/>
          </a:p>
        </p:txBody>
      </p:sp>
      <p:cxnSp>
        <p:nvCxnSpPr>
          <p:cNvPr id="8" name="Straight Arrow Connector 7"/>
          <p:cNvCxnSpPr>
            <a:endCxn id="7" idx="0"/>
          </p:cNvCxnSpPr>
          <p:nvPr/>
        </p:nvCxnSpPr>
        <p:spPr>
          <a:xfrm flipH="1">
            <a:off x="1365200" y="1752600"/>
            <a:ext cx="235000" cy="2959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18391" y="2110095"/>
            <a:ext cx="923651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2</a:t>
            </a:r>
            <a:r>
              <a:rPr lang="en-US" sz="2800" baseline="30000" dirty="0" smtClean="0"/>
              <a:t>E-127</a:t>
            </a:r>
            <a:endParaRPr lang="en-US" sz="2800" baseline="30000" dirty="0"/>
          </a:p>
        </p:txBody>
      </p:sp>
      <p:cxnSp>
        <p:nvCxnSpPr>
          <p:cNvPr id="10" name="Straight Arrow Connector 9"/>
          <p:cNvCxnSpPr>
            <a:stCxn id="4" idx="2"/>
            <a:endCxn id="9" idx="0"/>
          </p:cNvCxnSpPr>
          <p:nvPr/>
        </p:nvCxnSpPr>
        <p:spPr>
          <a:xfrm>
            <a:off x="2743200" y="1752600"/>
            <a:ext cx="437017" cy="3574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660319" y="2091139"/>
            <a:ext cx="766557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1.M</a:t>
            </a:r>
            <a:endParaRPr lang="en-US" sz="2800" dirty="0"/>
          </a:p>
        </p:txBody>
      </p:sp>
      <p:cxnSp>
        <p:nvCxnSpPr>
          <p:cNvPr id="12" name="Straight Arrow Connector 11"/>
          <p:cNvCxnSpPr>
            <a:stCxn id="6" idx="2"/>
            <a:endCxn id="11" idx="0"/>
          </p:cNvCxnSpPr>
          <p:nvPr/>
        </p:nvCxnSpPr>
        <p:spPr>
          <a:xfrm>
            <a:off x="4991100" y="1752600"/>
            <a:ext cx="52498" cy="3385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60381" y="2168083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605516" y="838200"/>
            <a:ext cx="4953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739116" y="653534"/>
            <a:ext cx="41870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32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081318" y="1082748"/>
            <a:ext cx="134768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635882" y="898082"/>
            <a:ext cx="30168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411063" y="1082748"/>
            <a:ext cx="314745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834246" y="861605"/>
            <a:ext cx="41870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019800" y="2079317"/>
            <a:ext cx="2941831" cy="5847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(-1)</a:t>
            </a:r>
            <a:r>
              <a:rPr lang="en-US" sz="3200" baseline="30000" dirty="0" smtClean="0"/>
              <a:t>S</a:t>
            </a:r>
            <a:r>
              <a:rPr lang="en-US" sz="3200" dirty="0" smtClean="0"/>
              <a:t> x 2</a:t>
            </a:r>
            <a:r>
              <a:rPr lang="en-US" sz="3200" baseline="30000" dirty="0" smtClean="0"/>
              <a:t>E-127</a:t>
            </a:r>
            <a:r>
              <a:rPr lang="en-US" sz="3200" dirty="0" smtClean="0"/>
              <a:t>x1.M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5569688" y="2091139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=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131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represent a number in IEEE FP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638800"/>
            <a:ext cx="9144000" cy="1219200"/>
          </a:xfrm>
        </p:spPr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685800" y="1181100"/>
            <a:ext cx="1828800" cy="311002"/>
            <a:chOff x="1219200" y="990600"/>
            <a:chExt cx="4572000" cy="838200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5" name="Rectangle 4"/>
            <p:cNvSpPr/>
            <p:nvPr/>
          </p:nvSpPr>
          <p:spPr>
            <a:xfrm>
              <a:off x="5029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219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981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743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505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267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514600" y="1181100"/>
            <a:ext cx="1828800" cy="304800"/>
            <a:chOff x="1219200" y="990600"/>
            <a:chExt cx="4572000" cy="838200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2" name="Rectangle 11"/>
            <p:cNvSpPr/>
            <p:nvPr/>
          </p:nvSpPr>
          <p:spPr>
            <a:xfrm>
              <a:off x="5029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19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981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743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505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267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343400" y="1181100"/>
            <a:ext cx="1828800" cy="304800"/>
            <a:chOff x="1219200" y="990600"/>
            <a:chExt cx="4572000" cy="838200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9" name="Rectangle 18"/>
            <p:cNvSpPr/>
            <p:nvPr/>
          </p:nvSpPr>
          <p:spPr>
            <a:xfrm>
              <a:off x="5029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219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981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743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505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267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172200" y="1181100"/>
            <a:ext cx="1828800" cy="304800"/>
            <a:chOff x="1219200" y="990600"/>
            <a:chExt cx="4572000" cy="838200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6" name="Rectangle 25"/>
            <p:cNvSpPr/>
            <p:nvPr/>
          </p:nvSpPr>
          <p:spPr>
            <a:xfrm>
              <a:off x="5029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219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981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743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505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267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33" name="Oval 32"/>
          <p:cNvSpPr/>
          <p:nvPr/>
        </p:nvSpPr>
        <p:spPr>
          <a:xfrm>
            <a:off x="944968" y="1433623"/>
            <a:ext cx="91263" cy="11695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1000" y="609600"/>
            <a:ext cx="4234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STEP 1: Find most-significant “1”</a:t>
            </a:r>
            <a:endParaRPr lang="en-US" sz="2400" dirty="0"/>
          </a:p>
        </p:txBody>
      </p:sp>
      <p:sp>
        <p:nvSpPr>
          <p:cNvPr id="35" name="Down Arrow 34"/>
          <p:cNvSpPr/>
          <p:nvPr/>
        </p:nvSpPr>
        <p:spPr>
          <a:xfrm>
            <a:off x="4724400" y="992832"/>
            <a:ext cx="152400" cy="156865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381000" y="1682637"/>
            <a:ext cx="4580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STEP 2: Mantissa: digits to the right</a:t>
            </a:r>
            <a:endParaRPr lang="en-US" sz="24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717698" y="2247900"/>
            <a:ext cx="1828800" cy="311002"/>
            <a:chOff x="1219200" y="990600"/>
            <a:chExt cx="4572000" cy="838200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38" name="Rectangle 37"/>
            <p:cNvSpPr/>
            <p:nvPr/>
          </p:nvSpPr>
          <p:spPr>
            <a:xfrm>
              <a:off x="5029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219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981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743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505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267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546498" y="2247900"/>
            <a:ext cx="1828800" cy="304800"/>
            <a:chOff x="1219200" y="990600"/>
            <a:chExt cx="4572000" cy="838200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45" name="Rectangle 44"/>
            <p:cNvSpPr/>
            <p:nvPr/>
          </p:nvSpPr>
          <p:spPr>
            <a:xfrm>
              <a:off x="5029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219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981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743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505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267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375298" y="2247900"/>
            <a:ext cx="1828800" cy="304800"/>
            <a:chOff x="1219200" y="990600"/>
            <a:chExt cx="4572000" cy="838200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52" name="Rectangle 51"/>
            <p:cNvSpPr/>
            <p:nvPr/>
          </p:nvSpPr>
          <p:spPr>
            <a:xfrm>
              <a:off x="5029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219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981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743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505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267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6204098" y="2247900"/>
            <a:ext cx="1828800" cy="304800"/>
            <a:chOff x="1219200" y="990600"/>
            <a:chExt cx="4572000" cy="838200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59" name="Rectangle 58"/>
            <p:cNvSpPr/>
            <p:nvPr/>
          </p:nvSpPr>
          <p:spPr>
            <a:xfrm>
              <a:off x="5029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219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981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743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505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267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4935279" y="2212901"/>
            <a:ext cx="1928037" cy="381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458291" y="2752981"/>
            <a:ext cx="6507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STEP 3: Exponent, how many bits till the actual dot</a:t>
            </a:r>
            <a:endParaRPr lang="en-US" sz="2400" dirty="0"/>
          </a:p>
        </p:txBody>
      </p:sp>
      <p:sp>
        <p:nvSpPr>
          <p:cNvPr id="66" name="Oval 65"/>
          <p:cNvSpPr/>
          <p:nvPr/>
        </p:nvSpPr>
        <p:spPr>
          <a:xfrm>
            <a:off x="979967" y="2500423"/>
            <a:ext cx="91263" cy="11695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788582" y="3311599"/>
            <a:ext cx="1828800" cy="311002"/>
            <a:chOff x="1219200" y="990600"/>
            <a:chExt cx="4572000" cy="838200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68" name="Rectangle 67"/>
            <p:cNvSpPr/>
            <p:nvPr/>
          </p:nvSpPr>
          <p:spPr>
            <a:xfrm>
              <a:off x="5029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219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981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743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505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267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617382" y="3311599"/>
            <a:ext cx="1828800" cy="304800"/>
            <a:chOff x="1219200" y="990600"/>
            <a:chExt cx="4572000" cy="838200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75" name="Rectangle 74"/>
            <p:cNvSpPr/>
            <p:nvPr/>
          </p:nvSpPr>
          <p:spPr>
            <a:xfrm>
              <a:off x="5029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219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981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743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3505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4267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4446182" y="3311599"/>
            <a:ext cx="1828800" cy="304800"/>
            <a:chOff x="1219200" y="990600"/>
            <a:chExt cx="4572000" cy="838200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82" name="Rectangle 81"/>
            <p:cNvSpPr/>
            <p:nvPr/>
          </p:nvSpPr>
          <p:spPr>
            <a:xfrm>
              <a:off x="5029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1219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1981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2743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505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4267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6274982" y="3311599"/>
            <a:ext cx="1828800" cy="304800"/>
            <a:chOff x="1219200" y="990600"/>
            <a:chExt cx="4572000" cy="838200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89" name="Rectangle 88"/>
            <p:cNvSpPr/>
            <p:nvPr/>
          </p:nvSpPr>
          <p:spPr>
            <a:xfrm>
              <a:off x="5029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219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981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2743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3505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267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96" name="Oval 95"/>
          <p:cNvSpPr/>
          <p:nvPr/>
        </p:nvSpPr>
        <p:spPr>
          <a:xfrm>
            <a:off x="1050851" y="3564122"/>
            <a:ext cx="91263" cy="11695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98" name="Straight Arrow Connector 97"/>
          <p:cNvCxnSpPr/>
          <p:nvPr/>
        </p:nvCxnSpPr>
        <p:spPr>
          <a:xfrm>
            <a:off x="1143000" y="3810000"/>
            <a:ext cx="391278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2865230" y="3657600"/>
            <a:ext cx="41870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93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/>
      <p:bldP spid="35" grpId="0" animBg="1"/>
      <p:bldP spid="36" grpId="0"/>
      <p:bldP spid="32" grpId="0" animBg="1"/>
      <p:bldP spid="66" grpId="0" animBg="1"/>
      <p:bldP spid="96" grpId="0" animBg="1"/>
      <p:bldP spid="9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00011100110101110011.11110011101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000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1100110101110011.11110011101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000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1100110101110011.11110011101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000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1100110101110011.1111001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1101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0 1000111 </a:t>
            </a:r>
            <a:r>
              <a:rPr lang="en-US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11001101011100111111001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 143-127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mantissa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54395" y="2895600"/>
            <a:ext cx="5867400" cy="533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00400" y="3472934"/>
            <a:ext cx="10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mantissa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43000" y="4800600"/>
            <a:ext cx="3962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072809" y="4613126"/>
            <a:ext cx="41870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54395" y="4072638"/>
            <a:ext cx="5867400" cy="533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14600" y="5257800"/>
            <a:ext cx="5715000" cy="533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0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 is not </a:t>
            </a:r>
            <a:r>
              <a:rPr lang="en-US" dirty="0" smtClean="0"/>
              <a:t>always precise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00011100110101110011.1111001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1101</a:t>
            </a:r>
          </a:p>
          <a:p>
            <a:r>
              <a:rPr lang="en-US" dirty="0" smtClean="0"/>
              <a:t>Was represented as: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000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1100110101110011.1111001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The error for SP FP is within 2</a:t>
            </a:r>
            <a:r>
              <a:rPr lang="en-US" baseline="30000" dirty="0" smtClean="0">
                <a:cs typeface="Courier New" panose="02070309020205020404" pitchFamily="49" charset="0"/>
              </a:rPr>
              <a:t>-23</a:t>
            </a:r>
          </a:p>
          <a:p>
            <a:r>
              <a:rPr lang="en-US" dirty="0" smtClean="0"/>
              <a:t>In general given a number </a:t>
            </a:r>
            <a:r>
              <a:rPr lang="en-US" b="1" dirty="0" smtClean="0">
                <a:solidFill>
                  <a:srgbClr val="C00000"/>
                </a:solidFill>
              </a:rPr>
              <a:t>x</a:t>
            </a:r>
            <a:r>
              <a:rPr lang="en-US" dirty="0" smtClean="0"/>
              <a:t> FP represents: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x’</a:t>
            </a:r>
          </a:p>
          <a:p>
            <a:r>
              <a:rPr lang="en-US" b="1" dirty="0" smtClean="0"/>
              <a:t>Error: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x – x’</a:t>
            </a:r>
          </a:p>
          <a:p>
            <a:r>
              <a:rPr lang="en-US" b="1" dirty="0"/>
              <a:t>There is a number </a:t>
            </a:r>
            <a:r>
              <a:rPr lang="el-GR" b="1" dirty="0">
                <a:solidFill>
                  <a:srgbClr val="C00000"/>
                </a:solidFill>
              </a:rPr>
              <a:t>ε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/>
              <a:t>such that: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C00000"/>
                </a:solidFill>
              </a:rPr>
              <a:t>1 + </a:t>
            </a:r>
            <a:r>
              <a:rPr lang="el-GR" b="1" dirty="0">
                <a:solidFill>
                  <a:srgbClr val="C00000"/>
                </a:solidFill>
              </a:rPr>
              <a:t>ε</a:t>
            </a:r>
            <a:r>
              <a:rPr lang="en-US" b="1" dirty="0">
                <a:solidFill>
                  <a:srgbClr val="C00000"/>
                </a:solidFill>
              </a:rPr>
              <a:t> = 1</a:t>
            </a:r>
          </a:p>
          <a:p>
            <a:r>
              <a:rPr lang="en-US" b="1" dirty="0" smtClean="0"/>
              <a:t>Machine epsilon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315200" y="1143000"/>
            <a:ext cx="914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510629" y="958334"/>
            <a:ext cx="52354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lost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12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 is not </a:t>
            </a:r>
            <a:r>
              <a:rPr lang="en-US" dirty="0" smtClean="0"/>
              <a:t>always precise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Relative Error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x – x’ / x = </a:t>
            </a:r>
            <a:r>
              <a:rPr lang="el-GR" b="1" dirty="0" smtClean="0">
                <a:solidFill>
                  <a:srgbClr val="C00000"/>
                </a:solidFill>
              </a:rPr>
              <a:t>δ</a:t>
            </a:r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b="1" dirty="0" smtClean="0"/>
              <a:t>Number represented is: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x’ = </a:t>
            </a:r>
            <a:r>
              <a:rPr lang="en-US" b="1" dirty="0" smtClean="0">
                <a:solidFill>
                  <a:srgbClr val="C00000"/>
                </a:solidFill>
              </a:rPr>
              <a:t>x </a:t>
            </a:r>
            <a:r>
              <a:rPr lang="en-US" b="1" dirty="0" smtClean="0">
                <a:solidFill>
                  <a:srgbClr val="C00000"/>
                </a:solidFill>
              </a:rPr>
              <a:t>(1 + </a:t>
            </a:r>
            <a:r>
              <a:rPr lang="el-GR" b="1" dirty="0" smtClean="0">
                <a:solidFill>
                  <a:srgbClr val="C00000"/>
                </a:solidFill>
              </a:rPr>
              <a:t>δ</a:t>
            </a:r>
            <a:r>
              <a:rPr lang="en-US" b="1" dirty="0" smtClean="0">
                <a:solidFill>
                  <a:srgbClr val="C00000"/>
                </a:solidFill>
              </a:rPr>
              <a:t>)</a:t>
            </a:r>
          </a:p>
          <a:p>
            <a:r>
              <a:rPr lang="en-US" b="1" dirty="0" smtClean="0"/>
              <a:t>Error </a:t>
            </a:r>
            <a:r>
              <a:rPr lang="en-US" b="1" dirty="0"/>
              <a:t>in the </a:t>
            </a:r>
            <a:r>
              <a:rPr lang="en-US" b="1" dirty="0">
                <a:solidFill>
                  <a:srgbClr val="C00000"/>
                </a:solidFill>
              </a:rPr>
              <a:t>units in the last place</a:t>
            </a:r>
            <a:r>
              <a:rPr lang="en-US" b="1" dirty="0"/>
              <a:t>,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ulp</a:t>
            </a:r>
            <a:endParaRPr lang="en-US" dirty="0"/>
          </a:p>
          <a:p>
            <a:r>
              <a:rPr lang="en-US" dirty="0"/>
              <a:t>Spacing between two successive floating point numbers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Within 0.5 </a:t>
            </a:r>
            <a:r>
              <a:rPr lang="en-US" b="1" dirty="0" err="1">
                <a:solidFill>
                  <a:srgbClr val="C00000"/>
                </a:solidFill>
              </a:rPr>
              <a:t>ulp</a:t>
            </a:r>
            <a:r>
              <a:rPr lang="en-US" b="1" dirty="0">
                <a:solidFill>
                  <a:srgbClr val="C00000"/>
                </a:solidFill>
              </a:rPr>
              <a:t> with rounding to </a:t>
            </a:r>
            <a:r>
              <a:rPr lang="en-US" b="1" dirty="0" smtClean="0">
                <a:solidFill>
                  <a:srgbClr val="C00000"/>
                </a:solidFill>
              </a:rPr>
              <a:t>nearest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1 </a:t>
            </a:r>
            <a:r>
              <a:rPr lang="en-US" b="1" dirty="0" err="1" smtClean="0">
                <a:solidFill>
                  <a:srgbClr val="C00000"/>
                </a:solidFill>
              </a:rPr>
              <a:t>ulp</a:t>
            </a:r>
            <a:r>
              <a:rPr lang="en-US" b="1" dirty="0" smtClean="0">
                <a:solidFill>
                  <a:srgbClr val="C00000"/>
                </a:solidFill>
              </a:rPr>
              <a:t> with truncation</a:t>
            </a:r>
            <a:endParaRPr lang="en-US" b="1" dirty="0"/>
          </a:p>
          <a:p>
            <a:pPr marL="0" indent="0" algn="ctr">
              <a:buNone/>
            </a:pP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4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Got to be careful with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Say want to calculate:</a:t>
            </a:r>
          </a:p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A + B</a:t>
            </a:r>
          </a:p>
          <a:p>
            <a:r>
              <a:rPr lang="en-US" dirty="0" smtClean="0"/>
              <a:t>With FP we’ll get this: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A (1 + </a:t>
            </a:r>
            <a:r>
              <a:rPr lang="el-GR" b="1" dirty="0" smtClean="0">
                <a:solidFill>
                  <a:srgbClr val="C00000"/>
                </a:solidFill>
              </a:rPr>
              <a:t>δ</a:t>
            </a:r>
            <a:r>
              <a:rPr lang="en-US" b="1" baseline="-25000" dirty="0" smtClean="0">
                <a:solidFill>
                  <a:srgbClr val="C00000"/>
                </a:solidFill>
              </a:rPr>
              <a:t>A</a:t>
            </a:r>
            <a:r>
              <a:rPr lang="en-US" b="1" dirty="0" smtClean="0">
                <a:solidFill>
                  <a:srgbClr val="C00000"/>
                </a:solidFill>
              </a:rPr>
              <a:t>) + B (1 + </a:t>
            </a:r>
            <a:r>
              <a:rPr lang="el-GR" b="1" dirty="0" smtClean="0">
                <a:solidFill>
                  <a:srgbClr val="C00000"/>
                </a:solidFill>
              </a:rPr>
              <a:t>δ</a:t>
            </a:r>
            <a:r>
              <a:rPr lang="en-US" b="1" baseline="-25000" dirty="0" smtClean="0">
                <a:solidFill>
                  <a:srgbClr val="C00000"/>
                </a:solidFill>
              </a:rPr>
              <a:t>B</a:t>
            </a:r>
            <a:r>
              <a:rPr lang="en-US" b="1" dirty="0" smtClean="0">
                <a:solidFill>
                  <a:srgbClr val="C00000"/>
                </a:solidFill>
              </a:rPr>
              <a:t>) </a:t>
            </a:r>
          </a:p>
          <a:p>
            <a:r>
              <a:rPr lang="en-US" b="1" dirty="0" smtClean="0"/>
              <a:t>But this may not be possible to represented exactly, so we have: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(A (1 + </a:t>
            </a:r>
            <a:r>
              <a:rPr lang="el-GR" b="1" dirty="0">
                <a:solidFill>
                  <a:srgbClr val="C00000"/>
                </a:solidFill>
              </a:rPr>
              <a:t>δ</a:t>
            </a:r>
            <a:r>
              <a:rPr lang="en-US" b="1" baseline="-25000" dirty="0">
                <a:solidFill>
                  <a:srgbClr val="C00000"/>
                </a:solidFill>
              </a:rPr>
              <a:t>A</a:t>
            </a:r>
            <a:r>
              <a:rPr lang="en-US" b="1" dirty="0">
                <a:solidFill>
                  <a:srgbClr val="C00000"/>
                </a:solidFill>
              </a:rPr>
              <a:t>) + </a:t>
            </a:r>
            <a:r>
              <a:rPr lang="en-US" b="1" dirty="0" smtClean="0">
                <a:solidFill>
                  <a:srgbClr val="C00000"/>
                </a:solidFill>
              </a:rPr>
              <a:t>B (1 + </a:t>
            </a:r>
            <a:r>
              <a:rPr lang="el-GR" b="1" dirty="0">
                <a:solidFill>
                  <a:srgbClr val="C00000"/>
                </a:solidFill>
              </a:rPr>
              <a:t>δ</a:t>
            </a:r>
            <a:r>
              <a:rPr lang="en-US" b="1" baseline="-25000" dirty="0">
                <a:solidFill>
                  <a:srgbClr val="C00000"/>
                </a:solidFill>
              </a:rPr>
              <a:t>B</a:t>
            </a:r>
            <a:r>
              <a:rPr lang="en-US" b="1" dirty="0" smtClean="0">
                <a:solidFill>
                  <a:srgbClr val="C00000"/>
                </a:solidFill>
              </a:rPr>
              <a:t>))(1 + </a:t>
            </a:r>
            <a:r>
              <a:rPr lang="el-GR" b="1" dirty="0" smtClean="0">
                <a:solidFill>
                  <a:srgbClr val="C00000"/>
                </a:solidFill>
              </a:rPr>
              <a:t>δ</a:t>
            </a:r>
            <a:r>
              <a:rPr lang="en-US" b="1" baseline="-25000" dirty="0" smtClean="0">
                <a:solidFill>
                  <a:srgbClr val="C00000"/>
                </a:solidFill>
              </a:rPr>
              <a:t>3</a:t>
            </a:r>
            <a:r>
              <a:rPr lang="en-US" b="1" dirty="0" smtClean="0">
                <a:solidFill>
                  <a:srgbClr val="C00000"/>
                </a:solidFill>
              </a:rPr>
              <a:t>) </a:t>
            </a:r>
            <a:endParaRPr lang="en-US" dirty="0" smtClean="0"/>
          </a:p>
          <a:p>
            <a:r>
              <a:rPr lang="en-US" b="1" dirty="0" smtClean="0"/>
              <a:t>Which evaluates to: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A B [1 + A / (A + B) (</a:t>
            </a:r>
            <a:r>
              <a:rPr lang="el-GR" b="1" dirty="0" smtClean="0">
                <a:solidFill>
                  <a:srgbClr val="C00000"/>
                </a:solidFill>
              </a:rPr>
              <a:t>δ</a:t>
            </a:r>
            <a:r>
              <a:rPr lang="en-US" b="1" baseline="-25000" dirty="0" smtClean="0">
                <a:solidFill>
                  <a:srgbClr val="C00000"/>
                </a:solidFill>
              </a:rPr>
              <a:t>A</a:t>
            </a:r>
            <a:r>
              <a:rPr lang="en-US" b="1" dirty="0" smtClean="0">
                <a:solidFill>
                  <a:srgbClr val="C00000"/>
                </a:solidFill>
              </a:rPr>
              <a:t>+ </a:t>
            </a:r>
            <a:r>
              <a:rPr lang="el-GR" b="1" dirty="0" smtClean="0">
                <a:solidFill>
                  <a:srgbClr val="C00000"/>
                </a:solidFill>
              </a:rPr>
              <a:t>δ</a:t>
            </a:r>
            <a:r>
              <a:rPr lang="en-US" b="1" baseline="-25000" dirty="0" smtClean="0">
                <a:solidFill>
                  <a:srgbClr val="C00000"/>
                </a:solidFill>
              </a:rPr>
              <a:t>3</a:t>
            </a:r>
            <a:r>
              <a:rPr lang="en-US" b="1" dirty="0" smtClean="0">
                <a:solidFill>
                  <a:srgbClr val="C00000"/>
                </a:solidFill>
              </a:rPr>
              <a:t>) + B / (A + B) (</a:t>
            </a:r>
            <a:r>
              <a:rPr lang="el-GR" b="1" dirty="0" smtClean="0">
                <a:solidFill>
                  <a:srgbClr val="C00000"/>
                </a:solidFill>
              </a:rPr>
              <a:t>δ</a:t>
            </a:r>
            <a:r>
              <a:rPr lang="en-US" b="1" baseline="-25000" dirty="0" smtClean="0">
                <a:solidFill>
                  <a:srgbClr val="C00000"/>
                </a:solidFill>
              </a:rPr>
              <a:t>B</a:t>
            </a:r>
            <a:r>
              <a:rPr lang="en-US" b="1" dirty="0" smtClean="0">
                <a:solidFill>
                  <a:srgbClr val="C00000"/>
                </a:solidFill>
              </a:rPr>
              <a:t>+ </a:t>
            </a:r>
            <a:r>
              <a:rPr lang="el-GR" b="1" dirty="0">
                <a:solidFill>
                  <a:srgbClr val="C00000"/>
                </a:solidFill>
              </a:rPr>
              <a:t>δ</a:t>
            </a:r>
            <a:r>
              <a:rPr lang="en-US" b="1" baseline="-25000" dirty="0">
                <a:solidFill>
                  <a:srgbClr val="C00000"/>
                </a:solidFill>
              </a:rPr>
              <a:t>3</a:t>
            </a:r>
            <a:r>
              <a:rPr lang="en-US" b="1" dirty="0" smtClean="0">
                <a:solidFill>
                  <a:srgbClr val="C00000"/>
                </a:solidFill>
              </a:rPr>
              <a:t>)] </a:t>
            </a:r>
            <a:endParaRPr lang="en-US" b="1" dirty="0" smtClean="0"/>
          </a:p>
          <a:p>
            <a:r>
              <a:rPr lang="en-US" b="1" dirty="0" smtClean="0"/>
              <a:t>What happens when </a:t>
            </a:r>
            <a:r>
              <a:rPr lang="en-US" b="1" dirty="0" smtClean="0">
                <a:solidFill>
                  <a:srgbClr val="C00000"/>
                </a:solidFill>
              </a:rPr>
              <a:t>A ~ B</a:t>
            </a:r>
            <a:r>
              <a:rPr lang="en-US" b="1" dirty="0" smtClean="0"/>
              <a:t>?</a:t>
            </a:r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1453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Got to be careful with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Say want to calculate:</a:t>
            </a:r>
          </a:p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A x B</a:t>
            </a:r>
          </a:p>
          <a:p>
            <a:r>
              <a:rPr lang="en-US" dirty="0" smtClean="0"/>
              <a:t>With FP we’ll get this: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A (1 + </a:t>
            </a:r>
            <a:r>
              <a:rPr lang="el-GR" b="1" dirty="0" smtClean="0">
                <a:solidFill>
                  <a:srgbClr val="C00000"/>
                </a:solidFill>
              </a:rPr>
              <a:t>δ</a:t>
            </a:r>
            <a:r>
              <a:rPr lang="en-US" b="1" baseline="-25000" dirty="0" smtClean="0">
                <a:solidFill>
                  <a:srgbClr val="C00000"/>
                </a:solidFill>
              </a:rPr>
              <a:t>A</a:t>
            </a:r>
            <a:r>
              <a:rPr lang="en-US" b="1" dirty="0" smtClean="0">
                <a:solidFill>
                  <a:srgbClr val="C00000"/>
                </a:solidFill>
              </a:rPr>
              <a:t>) x B (1 + </a:t>
            </a:r>
            <a:r>
              <a:rPr lang="el-GR" b="1" dirty="0" smtClean="0">
                <a:solidFill>
                  <a:srgbClr val="C00000"/>
                </a:solidFill>
              </a:rPr>
              <a:t>δ</a:t>
            </a:r>
            <a:r>
              <a:rPr lang="en-US" b="1" baseline="-25000" dirty="0" smtClean="0">
                <a:solidFill>
                  <a:srgbClr val="C00000"/>
                </a:solidFill>
              </a:rPr>
              <a:t>B</a:t>
            </a:r>
            <a:r>
              <a:rPr lang="en-US" b="1" dirty="0" smtClean="0">
                <a:solidFill>
                  <a:srgbClr val="C00000"/>
                </a:solidFill>
              </a:rPr>
              <a:t>) </a:t>
            </a:r>
          </a:p>
          <a:p>
            <a:r>
              <a:rPr lang="en-US" b="1" dirty="0" smtClean="0"/>
              <a:t>But this may not be possible to represented exactly, so we have: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(A (1 + </a:t>
            </a:r>
            <a:r>
              <a:rPr lang="el-GR" b="1" dirty="0">
                <a:solidFill>
                  <a:srgbClr val="C00000"/>
                </a:solidFill>
              </a:rPr>
              <a:t>δ</a:t>
            </a:r>
            <a:r>
              <a:rPr lang="en-US" b="1" baseline="-25000" dirty="0">
                <a:solidFill>
                  <a:srgbClr val="C00000"/>
                </a:solidFill>
              </a:rPr>
              <a:t>A</a:t>
            </a:r>
            <a:r>
              <a:rPr lang="en-US" b="1" dirty="0">
                <a:solidFill>
                  <a:srgbClr val="C00000"/>
                </a:solidFill>
              </a:rPr>
              <a:t>) </a:t>
            </a:r>
            <a:r>
              <a:rPr lang="en-US" b="1" dirty="0" smtClean="0">
                <a:solidFill>
                  <a:srgbClr val="C00000"/>
                </a:solidFill>
              </a:rPr>
              <a:t>x B (1 + </a:t>
            </a:r>
            <a:r>
              <a:rPr lang="el-GR" b="1" dirty="0">
                <a:solidFill>
                  <a:srgbClr val="C00000"/>
                </a:solidFill>
              </a:rPr>
              <a:t>δ</a:t>
            </a:r>
            <a:r>
              <a:rPr lang="en-US" b="1" baseline="-25000" dirty="0">
                <a:solidFill>
                  <a:srgbClr val="C00000"/>
                </a:solidFill>
              </a:rPr>
              <a:t>B</a:t>
            </a:r>
            <a:r>
              <a:rPr lang="en-US" b="1" dirty="0" smtClean="0">
                <a:solidFill>
                  <a:srgbClr val="C00000"/>
                </a:solidFill>
              </a:rPr>
              <a:t>))(1 + </a:t>
            </a:r>
            <a:r>
              <a:rPr lang="el-GR" b="1" dirty="0" smtClean="0">
                <a:solidFill>
                  <a:srgbClr val="C00000"/>
                </a:solidFill>
              </a:rPr>
              <a:t>δ</a:t>
            </a:r>
            <a:r>
              <a:rPr lang="en-US" b="1" baseline="-25000" dirty="0" smtClean="0">
                <a:solidFill>
                  <a:srgbClr val="C00000"/>
                </a:solidFill>
              </a:rPr>
              <a:t>3</a:t>
            </a:r>
            <a:r>
              <a:rPr lang="en-US" b="1" dirty="0" smtClean="0">
                <a:solidFill>
                  <a:srgbClr val="C00000"/>
                </a:solidFill>
              </a:rPr>
              <a:t>) </a:t>
            </a:r>
            <a:endParaRPr lang="en-US" dirty="0" smtClean="0"/>
          </a:p>
          <a:p>
            <a:r>
              <a:rPr lang="en-US" b="1" dirty="0" smtClean="0"/>
              <a:t>Which evaluates to: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A x B x [1 + </a:t>
            </a:r>
            <a:r>
              <a:rPr lang="el-GR" b="1" dirty="0" smtClean="0">
                <a:solidFill>
                  <a:srgbClr val="C00000"/>
                </a:solidFill>
              </a:rPr>
              <a:t>δ</a:t>
            </a:r>
            <a:r>
              <a:rPr lang="en-US" b="1" baseline="-25000" dirty="0" smtClean="0">
                <a:solidFill>
                  <a:srgbClr val="C00000"/>
                </a:solidFill>
              </a:rPr>
              <a:t>A</a:t>
            </a:r>
            <a:r>
              <a:rPr lang="en-US" b="1" dirty="0" smtClean="0">
                <a:solidFill>
                  <a:srgbClr val="C00000"/>
                </a:solidFill>
              </a:rPr>
              <a:t>+ </a:t>
            </a:r>
            <a:r>
              <a:rPr lang="el-GR" b="1" dirty="0" smtClean="0">
                <a:solidFill>
                  <a:srgbClr val="C00000"/>
                </a:solidFill>
              </a:rPr>
              <a:t>δ</a:t>
            </a:r>
            <a:r>
              <a:rPr lang="en-US" b="1" baseline="-25000" dirty="0" smtClean="0">
                <a:solidFill>
                  <a:srgbClr val="C00000"/>
                </a:solidFill>
              </a:rPr>
              <a:t>B</a:t>
            </a:r>
            <a:r>
              <a:rPr lang="en-US" b="1" dirty="0" smtClean="0">
                <a:solidFill>
                  <a:srgbClr val="C00000"/>
                </a:solidFill>
              </a:rPr>
              <a:t> + </a:t>
            </a:r>
            <a:r>
              <a:rPr lang="el-GR" b="1" dirty="0">
                <a:solidFill>
                  <a:srgbClr val="C00000"/>
                </a:solidFill>
              </a:rPr>
              <a:t>δ</a:t>
            </a:r>
            <a:r>
              <a:rPr lang="en-US" b="1" baseline="-25000" dirty="0" smtClean="0">
                <a:solidFill>
                  <a:srgbClr val="C00000"/>
                </a:solidFill>
              </a:rPr>
              <a:t>3</a:t>
            </a:r>
            <a:r>
              <a:rPr lang="en-US" b="1" dirty="0" smtClean="0">
                <a:solidFill>
                  <a:srgbClr val="C00000"/>
                </a:solidFill>
              </a:rPr>
              <a:t>] </a:t>
            </a: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1508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 calculations may introduce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rules:</a:t>
            </a:r>
          </a:p>
          <a:p>
            <a:pPr lvl="1"/>
            <a:r>
              <a:rPr lang="en-US" dirty="0" smtClean="0"/>
              <a:t>Be wary of subtracting very close numbers</a:t>
            </a:r>
          </a:p>
          <a:p>
            <a:pPr lvl="1"/>
            <a:r>
              <a:rPr lang="en-US" dirty="0" smtClean="0"/>
              <a:t>Adding numbers that differ greatly in magnitude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75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they mean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3800" dirty="0" smtClean="0"/>
              <a:t>   </a:t>
            </a:r>
          </a:p>
          <a:p>
            <a:pPr marL="0" indent="0">
              <a:buNone/>
            </a:pPr>
            <a:r>
              <a:rPr lang="en-US" sz="13800" dirty="0"/>
              <a:t> </a:t>
            </a:r>
            <a:r>
              <a:rPr lang="en-US" sz="13800" dirty="0" smtClean="0"/>
              <a:t>  12.125</a:t>
            </a:r>
          </a:p>
          <a:p>
            <a:pPr marL="0" indent="0">
              <a:buNone/>
            </a:pPr>
            <a:r>
              <a:rPr lang="en-US" dirty="0" smtClean="0"/>
              <a:t>             x10</a:t>
            </a:r>
            <a:r>
              <a:rPr lang="en-US" b="1" baseline="30000" dirty="0" smtClean="0">
                <a:solidFill>
                  <a:srgbClr val="FF0000"/>
                </a:solidFill>
              </a:rPr>
              <a:t>1</a:t>
            </a:r>
            <a:r>
              <a:rPr lang="en-US" baseline="30000" dirty="0" smtClean="0"/>
              <a:t>    </a:t>
            </a:r>
            <a:r>
              <a:rPr lang="en-US" dirty="0" smtClean="0"/>
              <a:t>x10</a:t>
            </a:r>
            <a:r>
              <a:rPr lang="en-US" b="1" baseline="30000" dirty="0" smtClean="0">
                <a:solidFill>
                  <a:srgbClr val="FF0000"/>
                </a:solidFill>
              </a:rPr>
              <a:t>0</a:t>
            </a:r>
            <a:r>
              <a:rPr lang="en-US" baseline="30000" dirty="0" smtClean="0"/>
              <a:t>          </a:t>
            </a:r>
            <a:r>
              <a:rPr lang="en-US" dirty="0" smtClean="0"/>
              <a:t>x10</a:t>
            </a:r>
            <a:r>
              <a:rPr lang="en-US" b="1" baseline="30000" dirty="0" smtClean="0">
                <a:solidFill>
                  <a:srgbClr val="FF0000"/>
                </a:solidFill>
              </a:rPr>
              <a:t>-1</a:t>
            </a:r>
            <a:r>
              <a:rPr lang="en-US" baseline="30000" dirty="0" smtClean="0"/>
              <a:t> </a:t>
            </a:r>
            <a:r>
              <a:rPr lang="en-US" baseline="30000" dirty="0"/>
              <a:t> </a:t>
            </a:r>
            <a:r>
              <a:rPr lang="en-US" dirty="0" smtClean="0"/>
              <a:t>x10</a:t>
            </a:r>
            <a:r>
              <a:rPr lang="en-US" b="1" baseline="30000" dirty="0" smtClean="0">
                <a:solidFill>
                  <a:srgbClr val="FF0000"/>
                </a:solidFill>
              </a:rPr>
              <a:t>-2</a:t>
            </a:r>
            <a:r>
              <a:rPr lang="en-US" baseline="30000" dirty="0"/>
              <a:t> </a:t>
            </a:r>
            <a:r>
              <a:rPr lang="en-US" baseline="30000" dirty="0" smtClean="0"/>
              <a:t> </a:t>
            </a:r>
            <a:r>
              <a:rPr lang="en-US" dirty="0" smtClean="0"/>
              <a:t>x10</a:t>
            </a:r>
            <a:r>
              <a:rPr lang="en-US" b="1" baseline="30000" dirty="0" smtClean="0">
                <a:solidFill>
                  <a:srgbClr val="FF0000"/>
                </a:solidFill>
              </a:rPr>
              <a:t>-3</a:t>
            </a:r>
            <a:endParaRPr lang="en-US" b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1286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Representations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E=0, M non-zero, value=(-1)^S x 2^(-126) x 0.M (</a:t>
            </a:r>
            <a:r>
              <a:rPr lang="en-US" b="1" dirty="0" err="1"/>
              <a:t>denormals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Mantissa is not normalized</a:t>
            </a:r>
          </a:p>
          <a:p>
            <a:pPr lvl="1"/>
            <a:r>
              <a:rPr lang="en-US" dirty="0" smtClean="0"/>
              <a:t>Very small numbers close to 0</a:t>
            </a:r>
            <a:endParaRPr lang="en-US" dirty="0"/>
          </a:p>
          <a:p>
            <a:r>
              <a:rPr lang="en-US" dirty="0"/>
              <a:t>If E=0, M zero and S=1, value=-0</a:t>
            </a:r>
          </a:p>
          <a:p>
            <a:r>
              <a:rPr lang="en-US" dirty="0"/>
              <a:t>If E=0, M zero and S=0, value=0</a:t>
            </a:r>
          </a:p>
          <a:p>
            <a:r>
              <a:rPr lang="en-US" dirty="0"/>
              <a:t>If E=1...1, M non-zero, value=</a:t>
            </a:r>
            <a:r>
              <a:rPr lang="en-US" b="1" dirty="0" err="1"/>
              <a:t>NaN</a:t>
            </a:r>
            <a:r>
              <a:rPr lang="en-US" dirty="0"/>
              <a:t> “not a number”</a:t>
            </a:r>
          </a:p>
          <a:p>
            <a:r>
              <a:rPr lang="en-US" dirty="0"/>
              <a:t>If E=1...1, M zero and S=1, value=-infinity</a:t>
            </a:r>
          </a:p>
          <a:p>
            <a:r>
              <a:rPr lang="en-US" dirty="0"/>
              <a:t>If E=1...1, M zero and S=0, value=infinity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0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let’s try in binary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Say we had 8 bits: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9600" dirty="0"/>
              <a:t> </a:t>
            </a:r>
            <a:r>
              <a:rPr lang="en-US" sz="13800" dirty="0"/>
              <a:t> </a:t>
            </a:r>
            <a:r>
              <a:rPr lang="en-US" sz="13800" dirty="0" smtClean="0"/>
              <a:t>1011.1011</a:t>
            </a:r>
          </a:p>
          <a:p>
            <a:pPr marL="0" indent="0">
              <a:buNone/>
            </a:pPr>
            <a:r>
              <a:rPr lang="en-US" dirty="0" smtClean="0"/>
              <a:t>X      x2</a:t>
            </a:r>
            <a:r>
              <a:rPr lang="en-US" b="1" baseline="30000" dirty="0" smtClean="0">
                <a:solidFill>
                  <a:srgbClr val="FF0000"/>
                </a:solidFill>
              </a:rPr>
              <a:t>3</a:t>
            </a:r>
            <a:r>
              <a:rPr lang="en-US" baseline="30000" dirty="0" smtClean="0"/>
              <a:t>      </a:t>
            </a:r>
            <a:r>
              <a:rPr lang="en-US" dirty="0" smtClean="0"/>
              <a:t>x2</a:t>
            </a:r>
            <a:r>
              <a:rPr lang="en-US" b="1" baseline="30000" dirty="0" smtClean="0">
                <a:solidFill>
                  <a:srgbClr val="FF0000"/>
                </a:solidFill>
              </a:rPr>
              <a:t>2</a:t>
            </a:r>
            <a:r>
              <a:rPr lang="en-US" baseline="30000" dirty="0" smtClean="0"/>
              <a:t>       </a:t>
            </a:r>
            <a:r>
              <a:rPr lang="en-US" dirty="0" smtClean="0"/>
              <a:t>x2</a:t>
            </a:r>
            <a:r>
              <a:rPr lang="en-US" b="1" baseline="30000" dirty="0" smtClean="0">
                <a:solidFill>
                  <a:srgbClr val="FF0000"/>
                </a:solidFill>
              </a:rPr>
              <a:t>1</a:t>
            </a:r>
            <a:r>
              <a:rPr lang="en-US" baseline="30000" dirty="0" smtClean="0"/>
              <a:t>      </a:t>
            </a:r>
            <a:r>
              <a:rPr lang="en-US" dirty="0" smtClean="0"/>
              <a:t>x2</a:t>
            </a:r>
            <a:r>
              <a:rPr lang="en-US" b="1" baseline="30000" dirty="0" smtClean="0">
                <a:solidFill>
                  <a:srgbClr val="FF0000"/>
                </a:solidFill>
              </a:rPr>
              <a:t>0</a:t>
            </a:r>
            <a:r>
              <a:rPr lang="en-US" baseline="30000" dirty="0" smtClean="0"/>
              <a:t>             </a:t>
            </a:r>
            <a:r>
              <a:rPr lang="en-US" dirty="0" smtClean="0"/>
              <a:t>x2</a:t>
            </a:r>
            <a:r>
              <a:rPr lang="en-US" b="1" baseline="30000" dirty="0" smtClean="0">
                <a:solidFill>
                  <a:srgbClr val="FF0000"/>
                </a:solidFill>
              </a:rPr>
              <a:t>-1</a:t>
            </a:r>
            <a:r>
              <a:rPr lang="en-US" baseline="30000" dirty="0" smtClean="0"/>
              <a:t>      </a:t>
            </a:r>
            <a:r>
              <a:rPr lang="en-US" dirty="0" smtClean="0"/>
              <a:t>x2</a:t>
            </a:r>
            <a:r>
              <a:rPr lang="en-US" b="1" baseline="30000" dirty="0" smtClean="0">
                <a:solidFill>
                  <a:srgbClr val="FF0000"/>
                </a:solidFill>
              </a:rPr>
              <a:t>-2</a:t>
            </a:r>
            <a:r>
              <a:rPr lang="en-US" dirty="0"/>
              <a:t> </a:t>
            </a:r>
            <a:r>
              <a:rPr lang="en-US" dirty="0" smtClean="0"/>
              <a:t>  x2</a:t>
            </a:r>
            <a:r>
              <a:rPr lang="en-US" b="1" baseline="30000" dirty="0" smtClean="0">
                <a:solidFill>
                  <a:srgbClr val="FF0000"/>
                </a:solidFill>
              </a:rPr>
              <a:t>-3</a:t>
            </a:r>
            <a:r>
              <a:rPr lang="en-US" baseline="30000" dirty="0" smtClean="0"/>
              <a:t>     </a:t>
            </a:r>
            <a:r>
              <a:rPr lang="en-US" dirty="0" smtClean="0"/>
              <a:t>x2</a:t>
            </a:r>
            <a:r>
              <a:rPr lang="en-US" b="1" baseline="30000" dirty="0" smtClean="0">
                <a:solidFill>
                  <a:srgbClr val="FF0000"/>
                </a:solidFill>
              </a:rPr>
              <a:t>-4</a:t>
            </a:r>
          </a:p>
          <a:p>
            <a:pPr marL="0" indent="0">
              <a:buNone/>
            </a:pPr>
            <a:endParaRPr lang="en-US" b="1" baseline="30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baseline="30000" dirty="0" smtClean="0">
                <a:solidFill>
                  <a:srgbClr val="FF0000"/>
                </a:solidFill>
              </a:rPr>
              <a:t>         </a:t>
            </a:r>
            <a:r>
              <a:rPr lang="en-US" b="1" dirty="0" smtClean="0">
                <a:solidFill>
                  <a:schemeClr val="tx2"/>
                </a:solidFill>
              </a:rPr>
              <a:t>= 8  + 0 + 2  +  1   + 0.5 + 0 + 0.125 + 0.0625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	</a:t>
            </a:r>
            <a:r>
              <a:rPr lang="en-US" b="1" dirty="0" smtClean="0">
                <a:solidFill>
                  <a:schemeClr val="tx2"/>
                </a:solidFill>
              </a:rPr>
              <a:t>11.6875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084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Fixed-Point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N bits to represent real numbers</a:t>
            </a:r>
          </a:p>
          <a:p>
            <a:r>
              <a:rPr lang="en-US" dirty="0" smtClean="0"/>
              <a:t>The         is fixed by convention between two digits</a:t>
            </a:r>
          </a:p>
          <a:p>
            <a:r>
              <a:rPr lang="en-US" dirty="0" smtClean="0"/>
              <a:t> e.g., 4.2 representation 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19200" y="1143000"/>
            <a:ext cx="533400" cy="457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52600" y="3200400"/>
            <a:ext cx="4572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52600" y="3200400"/>
            <a:ext cx="762000" cy="838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14600" y="3200400"/>
            <a:ext cx="762000" cy="838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76600" y="3200400"/>
            <a:ext cx="762000" cy="838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38600" y="3200400"/>
            <a:ext cx="762000" cy="838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00600" y="3200400"/>
            <a:ext cx="762000" cy="838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562600" y="3200400"/>
            <a:ext cx="762000" cy="838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667000" y="4267200"/>
            <a:ext cx="10248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scalar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4876800" y="4191000"/>
            <a:ext cx="15686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fractional</a:t>
            </a:r>
            <a:endParaRPr lang="en-US" sz="2800" dirty="0"/>
          </a:p>
        </p:txBody>
      </p:sp>
      <p:sp>
        <p:nvSpPr>
          <p:cNvPr id="14" name="Oval 13"/>
          <p:cNvSpPr/>
          <p:nvPr/>
        </p:nvSpPr>
        <p:spPr>
          <a:xfrm>
            <a:off x="4533900" y="4953000"/>
            <a:ext cx="533400" cy="457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4800600" y="4191000"/>
            <a:ext cx="0" cy="6858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956" y="5486399"/>
            <a:ext cx="726644" cy="105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4988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with fixed-point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0"/>
            <a:ext cx="9144000" cy="2286000"/>
          </a:xfrm>
        </p:spPr>
        <p:txBody>
          <a:bodyPr/>
          <a:lstStyle/>
          <a:p>
            <a:r>
              <a:rPr lang="en-US" dirty="0" smtClean="0"/>
              <a:t>Range is small</a:t>
            </a:r>
          </a:p>
          <a:p>
            <a:r>
              <a:rPr lang="en-US" dirty="0" smtClean="0"/>
              <a:t>Cannot represent very large or very small or mix</a:t>
            </a:r>
          </a:p>
          <a:p>
            <a:r>
              <a:rPr lang="en-US" dirty="0" smtClean="0"/>
              <a:t>Programmers have to use scaling factors </a:t>
            </a:r>
            <a:endParaRPr lang="en-US" dirty="0"/>
          </a:p>
        </p:txBody>
      </p:sp>
      <p:pic>
        <p:nvPicPr>
          <p:cNvPr id="1026" name="Picture 2" descr="overly manlyman - When I was your age computers used fixed 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60960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738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762000"/>
            <a:ext cx="4403320" cy="5879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144759"/>
            <a:ext cx="3353268" cy="3353268"/>
          </a:xfrm>
        </p:spPr>
      </p:pic>
      <p:sp>
        <p:nvSpPr>
          <p:cNvPr id="5" name="Oval 4"/>
          <p:cNvSpPr/>
          <p:nvPr/>
        </p:nvSpPr>
        <p:spPr>
          <a:xfrm>
            <a:off x="3773893" y="1602193"/>
            <a:ext cx="1447800" cy="1219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772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Point: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85800"/>
          </a:xfrm>
        </p:spPr>
        <p:txBody>
          <a:bodyPr/>
          <a:lstStyle/>
          <a:p>
            <a:r>
              <a:rPr lang="en-US" dirty="0" smtClean="0"/>
              <a:t>Point can “float” anywhere we want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1600" y="1371600"/>
            <a:ext cx="4572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71600" y="1371600"/>
            <a:ext cx="762000" cy="838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133600" y="1371600"/>
            <a:ext cx="762000" cy="838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95600" y="1371600"/>
            <a:ext cx="762000" cy="838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57600" y="1371600"/>
            <a:ext cx="762000" cy="838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19600" y="1371600"/>
            <a:ext cx="762000" cy="838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181600" y="1371600"/>
            <a:ext cx="762000" cy="838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286000" y="2438400"/>
            <a:ext cx="10248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scalar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495800" y="2362200"/>
            <a:ext cx="15686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fractional</a:t>
            </a:r>
            <a:endParaRPr lang="en-US" sz="2800" dirty="0"/>
          </a:p>
        </p:txBody>
      </p:sp>
      <p:sp>
        <p:nvSpPr>
          <p:cNvPr id="13" name="Oval 12"/>
          <p:cNvSpPr/>
          <p:nvPr/>
        </p:nvSpPr>
        <p:spPr>
          <a:xfrm>
            <a:off x="4152900" y="2013551"/>
            <a:ext cx="533400" cy="457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378688" y="3429000"/>
            <a:ext cx="4572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378688" y="3429000"/>
            <a:ext cx="762000" cy="838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140688" y="3429000"/>
            <a:ext cx="762000" cy="838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902688" y="3429000"/>
            <a:ext cx="762000" cy="838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664688" y="3429000"/>
            <a:ext cx="762000" cy="838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426688" y="3429000"/>
            <a:ext cx="762000" cy="838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88688" y="3429000"/>
            <a:ext cx="762000" cy="838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912088" y="4038600"/>
            <a:ext cx="533400" cy="457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378688" y="4953000"/>
            <a:ext cx="4572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378688" y="4953000"/>
            <a:ext cx="762000" cy="838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140688" y="4953000"/>
            <a:ext cx="762000" cy="838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902688" y="4953000"/>
            <a:ext cx="762000" cy="838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664688" y="4953000"/>
            <a:ext cx="762000" cy="838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426688" y="4953000"/>
            <a:ext cx="762000" cy="838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188688" y="4953000"/>
            <a:ext cx="762000" cy="838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683988" y="5598042"/>
            <a:ext cx="533400" cy="457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 concept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648200"/>
            <a:ext cx="9144000" cy="2209800"/>
          </a:xfrm>
        </p:spPr>
        <p:txBody>
          <a:bodyPr/>
          <a:lstStyle/>
          <a:p>
            <a:r>
              <a:rPr lang="en-US" dirty="0" smtClean="0"/>
              <a:t>Range still small</a:t>
            </a:r>
          </a:p>
          <a:p>
            <a:r>
              <a:rPr lang="en-US" dirty="0" smtClean="0"/>
              <a:t>Cannot represent very large number or very small ones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1219200" y="990600"/>
            <a:ext cx="4572000" cy="838200"/>
            <a:chOff x="1219200" y="990600"/>
            <a:chExt cx="4572000" cy="838200"/>
          </a:xfrm>
        </p:grpSpPr>
        <p:sp>
          <p:nvSpPr>
            <p:cNvPr id="4" name="Rectangle 3"/>
            <p:cNvSpPr/>
            <p:nvPr/>
          </p:nvSpPr>
          <p:spPr>
            <a:xfrm>
              <a:off x="1219200" y="990600"/>
              <a:ext cx="45720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219200" y="990600"/>
              <a:ext cx="762000" cy="8382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</a:t>
              </a:r>
              <a:endParaRPr lang="en-US" sz="40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981200" y="990600"/>
              <a:ext cx="762000" cy="8382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</a:t>
              </a:r>
              <a:endParaRPr lang="en-US" sz="40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743200" y="990600"/>
              <a:ext cx="762000" cy="8382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</a:t>
              </a:r>
              <a:endParaRPr lang="en-US" sz="40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505200" y="990600"/>
              <a:ext cx="762000" cy="8382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</a:t>
              </a:r>
              <a:endParaRPr lang="en-US" sz="40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267200" y="990600"/>
              <a:ext cx="762000" cy="8382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</a:t>
              </a:r>
              <a:endParaRPr lang="en-US" sz="40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029200" y="990600"/>
              <a:ext cx="762000" cy="8382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</a:t>
              </a:r>
              <a:endParaRPr lang="en-US" sz="40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11" name="Oval 10"/>
          <p:cNvSpPr/>
          <p:nvPr/>
        </p:nvSpPr>
        <p:spPr>
          <a:xfrm>
            <a:off x="5524500" y="1635642"/>
            <a:ext cx="533400" cy="457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05600" y="1117312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127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1295400" y="2895600"/>
            <a:ext cx="4572000" cy="838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95400" y="2895600"/>
            <a:ext cx="762000" cy="838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57400" y="2895600"/>
            <a:ext cx="762000" cy="838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19400" y="2895600"/>
            <a:ext cx="762000" cy="838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81400" y="2895600"/>
            <a:ext cx="762000" cy="838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343400" y="2895600"/>
            <a:ext cx="762000" cy="838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05400" y="2895600"/>
            <a:ext cx="762000" cy="838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1066800" y="3607087"/>
            <a:ext cx="533400" cy="457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81800" y="3022312"/>
            <a:ext cx="17475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0.015625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9591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Floating-Point Concept Final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10" y="609600"/>
            <a:ext cx="9144000" cy="762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Given N bits represent as close a number as you can</a:t>
            </a:r>
          </a:p>
          <a:p>
            <a:r>
              <a:rPr lang="en-US" dirty="0" smtClean="0"/>
              <a:t>E.g., w/ 6 bits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828010" y="2241698"/>
            <a:ext cx="1828800" cy="304800"/>
            <a:chOff x="1219200" y="990600"/>
            <a:chExt cx="4572000" cy="838200"/>
          </a:xfrm>
        </p:grpSpPr>
        <p:sp>
          <p:nvSpPr>
            <p:cNvPr id="10" name="Rectangle 9"/>
            <p:cNvSpPr/>
            <p:nvPr/>
          </p:nvSpPr>
          <p:spPr>
            <a:xfrm>
              <a:off x="5029200" y="990600"/>
              <a:ext cx="762000" cy="8382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219200" y="990600"/>
              <a:ext cx="762000" cy="8382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981200" y="990600"/>
              <a:ext cx="762000" cy="8382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743200" y="990600"/>
              <a:ext cx="762000" cy="8382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505200" y="990600"/>
              <a:ext cx="762000" cy="8382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267200" y="990600"/>
              <a:ext cx="762000" cy="8382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656810" y="2241698"/>
            <a:ext cx="1828800" cy="304800"/>
            <a:chOff x="1219200" y="990600"/>
            <a:chExt cx="4572000" cy="838200"/>
          </a:xfrm>
        </p:grpSpPr>
        <p:sp>
          <p:nvSpPr>
            <p:cNvPr id="15" name="Rectangle 14"/>
            <p:cNvSpPr/>
            <p:nvPr/>
          </p:nvSpPr>
          <p:spPr>
            <a:xfrm>
              <a:off x="5029200" y="990600"/>
              <a:ext cx="762000" cy="8382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219200" y="990600"/>
              <a:ext cx="762000" cy="8382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981200" y="990600"/>
              <a:ext cx="762000" cy="8382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743200" y="990600"/>
              <a:ext cx="762000" cy="8382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505200" y="990600"/>
              <a:ext cx="762000" cy="8382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267200" y="990600"/>
              <a:ext cx="762000" cy="8382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485610" y="2241698"/>
            <a:ext cx="1828800" cy="304800"/>
            <a:chOff x="1219200" y="990600"/>
            <a:chExt cx="4572000" cy="838200"/>
          </a:xfrm>
        </p:grpSpPr>
        <p:sp>
          <p:nvSpPr>
            <p:cNvPr id="22" name="Rectangle 21"/>
            <p:cNvSpPr/>
            <p:nvPr/>
          </p:nvSpPr>
          <p:spPr>
            <a:xfrm>
              <a:off x="5029200" y="990600"/>
              <a:ext cx="762000" cy="8382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219200" y="990600"/>
              <a:ext cx="762000" cy="8382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981200" y="990600"/>
              <a:ext cx="762000" cy="8382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743200" y="990600"/>
              <a:ext cx="762000" cy="8382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505200" y="990600"/>
              <a:ext cx="762000" cy="8382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267200" y="990600"/>
              <a:ext cx="762000" cy="8382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314410" y="2241698"/>
            <a:ext cx="1828800" cy="304800"/>
            <a:chOff x="1219200" y="990600"/>
            <a:chExt cx="4572000" cy="838200"/>
          </a:xfrm>
        </p:grpSpPr>
        <p:sp>
          <p:nvSpPr>
            <p:cNvPr id="29" name="Rectangle 28"/>
            <p:cNvSpPr/>
            <p:nvPr/>
          </p:nvSpPr>
          <p:spPr>
            <a:xfrm>
              <a:off x="5029200" y="990600"/>
              <a:ext cx="762000" cy="8382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219200" y="990600"/>
              <a:ext cx="762000" cy="8382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981200" y="990600"/>
              <a:ext cx="762000" cy="8382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743200" y="990600"/>
              <a:ext cx="762000" cy="8382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505200" y="990600"/>
              <a:ext cx="762000" cy="8382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267200" y="990600"/>
              <a:ext cx="762000" cy="8382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35" name="Rectangle 34"/>
          <p:cNvSpPr/>
          <p:nvPr/>
        </p:nvSpPr>
        <p:spPr>
          <a:xfrm>
            <a:off x="778391" y="2186763"/>
            <a:ext cx="1928037" cy="40403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1043763" y="4572000"/>
            <a:ext cx="1828800" cy="311002"/>
            <a:chOff x="1219200" y="990600"/>
            <a:chExt cx="4572000" cy="838200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37" name="Rectangle 36"/>
            <p:cNvSpPr/>
            <p:nvPr/>
          </p:nvSpPr>
          <p:spPr>
            <a:xfrm>
              <a:off x="5029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219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981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743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505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267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872563" y="4572000"/>
            <a:ext cx="1828800" cy="304800"/>
            <a:chOff x="1219200" y="990600"/>
            <a:chExt cx="4572000" cy="838200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45" name="Rectangle 44"/>
            <p:cNvSpPr/>
            <p:nvPr/>
          </p:nvSpPr>
          <p:spPr>
            <a:xfrm>
              <a:off x="5029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219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981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743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505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267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701363" y="4572000"/>
            <a:ext cx="1828800" cy="304800"/>
            <a:chOff x="1219200" y="990600"/>
            <a:chExt cx="4572000" cy="838200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52" name="Rectangle 51"/>
            <p:cNvSpPr/>
            <p:nvPr/>
          </p:nvSpPr>
          <p:spPr>
            <a:xfrm>
              <a:off x="5029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219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981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743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505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267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6530163" y="4572000"/>
            <a:ext cx="1828800" cy="304800"/>
            <a:chOff x="1219200" y="990600"/>
            <a:chExt cx="4572000" cy="838200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59" name="Rectangle 58"/>
            <p:cNvSpPr/>
            <p:nvPr/>
          </p:nvSpPr>
          <p:spPr>
            <a:xfrm>
              <a:off x="5029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219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981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743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505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267200" y="990600"/>
              <a:ext cx="762000" cy="838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65" name="Rectangle 64"/>
          <p:cNvSpPr/>
          <p:nvPr/>
        </p:nvSpPr>
        <p:spPr>
          <a:xfrm>
            <a:off x="4975595" y="4533900"/>
            <a:ext cx="1928037" cy="381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1302931" y="4818321"/>
            <a:ext cx="91263" cy="11695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59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6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1282</TotalTime>
  <Words>825</Words>
  <Application>Microsoft Office PowerPoint</Application>
  <PresentationFormat>On-screen Show (4:3)</PresentationFormat>
  <Paragraphs>295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Real Numbers</vt:lpstr>
      <vt:lpstr>What do they mean</vt:lpstr>
      <vt:lpstr>Now let’s try in binary</vt:lpstr>
      <vt:lpstr>Fixed-Point Representation</vt:lpstr>
      <vt:lpstr>The problem with fixed-point</vt:lpstr>
      <vt:lpstr>PowerPoint Presentation</vt:lpstr>
      <vt:lpstr>Floating Point: Concept</vt:lpstr>
      <vt:lpstr>Floating point concept contd.</vt:lpstr>
      <vt:lpstr>Floating-Point Concept Final</vt:lpstr>
      <vt:lpstr>IEEE 754 Standard for Floating Point</vt:lpstr>
      <vt:lpstr>Single-Precision, 32-bit</vt:lpstr>
      <vt:lpstr>Single-Precision, 32-bit</vt:lpstr>
      <vt:lpstr>How to represent a number in IEEE FP</vt:lpstr>
      <vt:lpstr>Example</vt:lpstr>
      <vt:lpstr>Floating Point is not always precise</vt:lpstr>
      <vt:lpstr>Floating Point is not always precise</vt:lpstr>
      <vt:lpstr>Got to be careful with calculations</vt:lpstr>
      <vt:lpstr>Got to be careful with calculations</vt:lpstr>
      <vt:lpstr>FP calculations may introduce errors</vt:lpstr>
      <vt:lpstr>Special Representations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dodo</dc:creator>
  <cp:lastModifiedBy>bongo</cp:lastModifiedBy>
  <cp:revision>95</cp:revision>
  <cp:lastPrinted>2013-09-13T17:49:04Z</cp:lastPrinted>
  <dcterms:created xsi:type="dcterms:W3CDTF">2006-08-16T00:00:00Z</dcterms:created>
  <dcterms:modified xsi:type="dcterms:W3CDTF">2013-11-27T13:45:41Z</dcterms:modified>
</cp:coreProperties>
</file>