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379" r:id="rId16"/>
    <p:sldId id="277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7" r:id="rId25"/>
    <p:sldId id="381" r:id="rId26"/>
    <p:sldId id="288" r:id="rId27"/>
    <p:sldId id="290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299" r:id="rId36"/>
    <p:sldId id="300" r:id="rId37"/>
    <p:sldId id="301" r:id="rId38"/>
    <p:sldId id="305" r:id="rId39"/>
    <p:sldId id="311" r:id="rId40"/>
    <p:sldId id="307" r:id="rId41"/>
    <p:sldId id="308" r:id="rId42"/>
    <p:sldId id="314" r:id="rId43"/>
    <p:sldId id="322" r:id="rId44"/>
    <p:sldId id="323" r:id="rId45"/>
    <p:sldId id="340" r:id="rId46"/>
    <p:sldId id="384" r:id="rId47"/>
    <p:sldId id="342" r:id="rId48"/>
    <p:sldId id="349" r:id="rId49"/>
    <p:sldId id="365" r:id="rId50"/>
    <p:sldId id="366" r:id="rId51"/>
    <p:sldId id="367" r:id="rId52"/>
    <p:sldId id="369" r:id="rId53"/>
    <p:sldId id="373" r:id="rId54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56"/>
      <p:bold r:id="rId57"/>
      <p:italic r:id="rId58"/>
      <p:boldItalic r:id="rId59"/>
    </p:embeddedFont>
    <p:embeddedFont>
      <p:font typeface="Merriweather" pitchFamily="2" charset="77"/>
      <p:regular r:id="rId60"/>
      <p:bold r:id="rId61"/>
      <p:italic r:id="rId62"/>
      <p:boldItalic r:id="rId63"/>
    </p:embeddedFont>
    <p:embeddedFont>
      <p:font typeface="Open Sans" panose="020B0306030504020204" pitchFamily="34" charset="0"/>
      <p:regular r:id="rId64"/>
      <p:bold r:id="rId65"/>
      <p:italic r:id="rId66"/>
      <p:boldItalic r:id="rId67"/>
    </p:embeddedFont>
    <p:embeddedFont>
      <p:font typeface="Open Sans Light" panose="020B0306030504020204" pitchFamily="34" charset="0"/>
      <p:regular r:id="rId68"/>
      <p:bold r:id="rId69"/>
      <p:italic r:id="rId70"/>
      <p:boldItalic r:id="rId71"/>
    </p:embeddedFont>
    <p:embeddedFont>
      <p:font typeface="PT Sans Narrow" panose="020B0506020203020204" pitchFamily="34" charset="77"/>
      <p:regular r:id="rId72"/>
      <p:bold r:id="rId73"/>
    </p:embeddedFont>
    <p:embeddedFont>
      <p:font typeface="Russo One" panose="02000503050000020004" pitchFamily="2" charset="0"/>
      <p:regular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20" userDrawn="1">
          <p15:clr>
            <a:srgbClr val="9AA0A6"/>
          </p15:clr>
        </p15:guide>
        <p15:guide id="2" pos="189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9FADE8F-D83D-41B6-9489-11FD29E90077}">
  <a:tblStyle styleId="{99FADE8F-D83D-41B6-9489-11FD29E9007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14778F-A777-43B2-9DF4-B70E5E4047C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1BBF34-1A10-4ACB-8653-B4775BF8A933}" styleName="Table_2"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9B6BF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9B6BF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rgbClr val="9B6BF2">
              <a:alpha val="20000"/>
            </a:srgb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9B6BF2">
              <a:alpha val="20000"/>
            </a:srgb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rgbClr val="9B6BF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rgbClr val="9B6BF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7B7321B-D4B3-41BC-8307-45D1727C4330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63466"/>
  </p:normalViewPr>
  <p:slideViewPr>
    <p:cSldViewPr snapToGrid="0">
      <p:cViewPr varScale="1">
        <p:scale>
          <a:sx n="57" d="100"/>
          <a:sy n="57" d="100"/>
        </p:scale>
        <p:origin x="1400" y="160"/>
      </p:cViewPr>
      <p:guideLst>
        <p:guide orient="horz" pos="420"/>
        <p:guide pos="18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31ae2611_1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31ae2611_1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b128c1288_1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b128c1288_1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431ae2611_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431ae2611_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0a071a319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70a071a319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b128c1288_1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4b128c1288_1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0a071a319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70a071a319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0202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4b128c1288_1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4b128c1288_1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70a071a319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70a071a319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4b128c1288_2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4b128c1288_2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504143291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504143291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b128c1288_2_1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b128c1288_2_1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333333"/>
              </a:solidFill>
              <a:highlight>
                <a:srgbClr val="FDFDFD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4b128c1288_2_1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4b128c1288_2_1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4b128c1288_1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4b128c1288_1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4b128c1288_2_10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4b128c1288_2_10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70a071a319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70a071a319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443d55e41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443d55e41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058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70a071a319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g70a071a319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70a071a319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g70a071a319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70a071a319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g70a071a319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70a071a319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g70a071a319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b128c128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b128c128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70a071a319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g70a071a319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70a071a319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g70a071a319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+formula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70a071a319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g70a071a319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70a071a319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5" name="Google Shape;615;g70a071a319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70a071a319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g70a071a319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70a071a319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7" name="Google Shape;637;g70a071a319_0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70a071a319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6" name="Google Shape;646;g70a071a319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+ badge  shields.io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70a071a319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70a071a319_0_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70a071a319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70a071a319_0_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443d55e41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443d55e41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b128c1288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4b128c1288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4431ae261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4431ae261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4b128c1288_1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4b128c1288_1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4431ae261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4431ae261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4b128c1288_1_1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4b128c1288_1_1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4431ae2611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4431ae2611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4431ae2611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4431ae2611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70a071a319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70a071a319_0_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31288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443d55e41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443d55e41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4f9917db99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5" name="Google Shape;1415;g4f9917db99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g4431ae2611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7" name="Google Shape;1677;g4431ae2611_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b128c1288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b128c1288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g4431ae2611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4" name="Google Shape;1684;g4431ae2611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4f9917db99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g4f9917db99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4431ae2611_1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4431ae2611_1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g70a071a319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9" name="Google Shape;1799;g70a071a319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c71beb8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c71beb8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b128c1288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b128c1288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5‘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431ae2611_1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431ae2611_1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ab445bbd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ab445bbd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sz="27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66216" y="1952625"/>
            <a:ext cx="6619200" cy="25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7180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▶"/>
              <a:defRPr sz="135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89560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81939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▶"/>
              <a:defRPr sz="105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74319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74320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74320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74320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74320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74320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7989829" y="4793879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20833" y="4793879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7764406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hyperlink" Target="http://drive.google.com/file/d/1eaJ80bl25P9tBNpsj7b6KrjgWkgP3ElI/view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22367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240600" y="219125"/>
            <a:ext cx="8662800" cy="170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FFFFFF"/>
                </a:solidFill>
              </a:rPr>
              <a:t>Improving Collaboration Efficiency in Fork-based Development</a:t>
            </a:r>
            <a:endParaRPr sz="4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716300" y="2720200"/>
            <a:ext cx="5711400" cy="6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Shurui Zhou</a:t>
            </a:r>
            <a:endParaRPr sz="30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Advisor: Christian Kästner</a:t>
            </a:r>
            <a:endParaRPr sz="30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8450" y="4749875"/>
            <a:ext cx="3356076" cy="3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00" y="3855825"/>
            <a:ext cx="1223100" cy="124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54095">
            <a:off x="1319355" y="4510227"/>
            <a:ext cx="2055165" cy="732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27900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Lost Contribution</a:t>
            </a:r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4"/>
          <p:cNvSpPr txBox="1"/>
          <p:nvPr/>
        </p:nvSpPr>
        <p:spPr>
          <a:xfrm>
            <a:off x="279000" y="830225"/>
            <a:ext cx="8865000" cy="8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Only 14% of all forks of nine popular JavaScript projects on GitHub contained changes that were integrated back </a:t>
            </a:r>
            <a:r>
              <a:rPr lang="en" sz="1500"/>
              <a:t>[Fung et al. 2012]</a:t>
            </a:r>
            <a:endParaRPr sz="1500"/>
          </a:p>
        </p:txBody>
      </p:sp>
      <p:grpSp>
        <p:nvGrpSpPr>
          <p:cNvPr id="200" name="Google Shape;200;p24"/>
          <p:cNvGrpSpPr/>
          <p:nvPr/>
        </p:nvGrpSpPr>
        <p:grpSpPr>
          <a:xfrm>
            <a:off x="381890" y="2001012"/>
            <a:ext cx="4018678" cy="2427240"/>
            <a:chOff x="240825" y="1815543"/>
            <a:chExt cx="9127137" cy="4562482"/>
          </a:xfrm>
        </p:grpSpPr>
        <p:pic>
          <p:nvPicPr>
            <p:cNvPr id="201" name="Google Shape;201;p24"/>
            <p:cNvPicPr preferRelativeResize="0"/>
            <p:nvPr/>
          </p:nvPicPr>
          <p:blipFill rotWithShape="1">
            <a:blip r:embed="rId3">
              <a:alphaModFix/>
            </a:blip>
            <a:srcRect l="1735" r="1328"/>
            <a:stretch/>
          </p:blipFill>
          <p:spPr>
            <a:xfrm>
              <a:off x="240825" y="1815550"/>
              <a:ext cx="6093674" cy="4562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24"/>
            <p:cNvPicPr preferRelativeResize="0"/>
            <p:nvPr/>
          </p:nvPicPr>
          <p:blipFill rotWithShape="1">
            <a:blip r:embed="rId4">
              <a:alphaModFix/>
            </a:blip>
            <a:srcRect l="2252" t="16149" r="-17168"/>
            <a:stretch/>
          </p:blipFill>
          <p:spPr>
            <a:xfrm>
              <a:off x="6328684" y="1815543"/>
              <a:ext cx="3039278" cy="31997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3" name="Google Shape;20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8399" y="2001000"/>
            <a:ext cx="3764050" cy="248684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4"/>
          <p:cNvSpPr txBox="1"/>
          <p:nvPr/>
        </p:nvSpPr>
        <p:spPr>
          <a:xfrm>
            <a:off x="5440525" y="4630881"/>
            <a:ext cx="26883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more efficient</a:t>
            </a:r>
            <a:endParaRPr sz="2400"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05" name="Google Shape;205;p24"/>
          <p:cNvCxnSpPr/>
          <p:nvPr/>
        </p:nvCxnSpPr>
        <p:spPr>
          <a:xfrm>
            <a:off x="5651475" y="4630875"/>
            <a:ext cx="1940700" cy="4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8" name="Google Shape;218;p26"/>
          <p:cNvCxnSpPr/>
          <p:nvPr/>
        </p:nvCxnSpPr>
        <p:spPr>
          <a:xfrm>
            <a:off x="2104775" y="11142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9" name="Google Shape;219;p26"/>
          <p:cNvSpPr txBox="1">
            <a:spLocks noGrp="1"/>
          </p:cNvSpPr>
          <p:nvPr>
            <p:ph type="title"/>
          </p:nvPr>
        </p:nvSpPr>
        <p:spPr>
          <a:xfrm>
            <a:off x="276450" y="332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        Inefficiency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0" name="Google Shape;220;p26"/>
          <p:cNvCxnSpPr>
            <a:stCxn id="221" idx="3"/>
            <a:endCxn id="222" idx="1"/>
          </p:cNvCxnSpPr>
          <p:nvPr/>
        </p:nvCxnSpPr>
        <p:spPr>
          <a:xfrm rot="10800000" flipH="1">
            <a:off x="3530400" y="1667750"/>
            <a:ext cx="720000" cy="107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3" name="Google Shape;223;p26"/>
          <p:cNvCxnSpPr>
            <a:stCxn id="221" idx="3"/>
            <a:endCxn id="224" idx="1"/>
          </p:cNvCxnSpPr>
          <p:nvPr/>
        </p:nvCxnSpPr>
        <p:spPr>
          <a:xfrm>
            <a:off x="3530400" y="2740850"/>
            <a:ext cx="720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5" name="Google Shape;225;p26"/>
          <p:cNvCxnSpPr>
            <a:stCxn id="221" idx="3"/>
            <a:endCxn id="226" idx="1"/>
          </p:cNvCxnSpPr>
          <p:nvPr/>
        </p:nvCxnSpPr>
        <p:spPr>
          <a:xfrm>
            <a:off x="3530400" y="2740850"/>
            <a:ext cx="720000" cy="107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7" name="Google Shape;227;p26"/>
          <p:cNvCxnSpPr/>
          <p:nvPr/>
        </p:nvCxnSpPr>
        <p:spPr>
          <a:xfrm rot="10800000" flipH="1">
            <a:off x="2058025" y="647750"/>
            <a:ext cx="704700" cy="1020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2" name="Google Shape;222;p26"/>
          <p:cNvSpPr/>
          <p:nvPr/>
        </p:nvSpPr>
        <p:spPr>
          <a:xfrm>
            <a:off x="4250400" y="1265825"/>
            <a:ext cx="3635700" cy="8040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Lost Contribution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24" name="Google Shape;224;p26"/>
          <p:cNvSpPr/>
          <p:nvPr/>
        </p:nvSpPr>
        <p:spPr>
          <a:xfrm>
            <a:off x="4250400" y="2338850"/>
            <a:ext cx="3635700" cy="8040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Redundant Development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26" name="Google Shape;226;p26"/>
          <p:cNvSpPr/>
          <p:nvPr/>
        </p:nvSpPr>
        <p:spPr>
          <a:xfrm>
            <a:off x="4250400" y="3411875"/>
            <a:ext cx="3635700" cy="8040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Fragmented Community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21" name="Google Shape;221;p26"/>
          <p:cNvSpPr/>
          <p:nvPr/>
        </p:nvSpPr>
        <p:spPr>
          <a:xfrm>
            <a:off x="379800" y="2249450"/>
            <a:ext cx="3150600" cy="9828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Lack of an overview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28" name="Google Shape;228;p26"/>
          <p:cNvSpPr/>
          <p:nvPr/>
        </p:nvSpPr>
        <p:spPr>
          <a:xfrm>
            <a:off x="4081950" y="2186900"/>
            <a:ext cx="3972600" cy="1107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Redundant Development</a:t>
            </a:r>
            <a:endParaRPr/>
          </a:p>
        </p:txBody>
      </p:sp>
      <p:sp>
        <p:nvSpPr>
          <p:cNvPr id="235" name="Google Shape;23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6" name="Google Shape;236;p27"/>
          <p:cNvGrpSpPr/>
          <p:nvPr/>
        </p:nvGrpSpPr>
        <p:grpSpPr>
          <a:xfrm>
            <a:off x="346823" y="987723"/>
            <a:ext cx="8450353" cy="1835802"/>
            <a:chOff x="228600" y="2237688"/>
            <a:chExt cx="8450353" cy="1835802"/>
          </a:xfrm>
        </p:grpSpPr>
        <p:pic>
          <p:nvPicPr>
            <p:cNvPr id="237" name="Google Shape;237;p27"/>
            <p:cNvPicPr preferRelativeResize="0"/>
            <p:nvPr/>
          </p:nvPicPr>
          <p:blipFill rotWithShape="1">
            <a:blip r:embed="rId3">
              <a:alphaModFix/>
            </a:blip>
            <a:srcRect l="368" b="29942"/>
            <a:stretch/>
          </p:blipFill>
          <p:spPr>
            <a:xfrm>
              <a:off x="259901" y="2237715"/>
              <a:ext cx="8419052" cy="18357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333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238" name="Google Shape;238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600" y="2237688"/>
              <a:ext cx="682441" cy="579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9" name="Google Shape;239;p27"/>
          <p:cNvGrpSpPr/>
          <p:nvPr/>
        </p:nvGrpSpPr>
        <p:grpSpPr>
          <a:xfrm>
            <a:off x="346823" y="3144422"/>
            <a:ext cx="8450352" cy="1151825"/>
            <a:chOff x="203250" y="3381625"/>
            <a:chExt cx="8450352" cy="1151825"/>
          </a:xfrm>
        </p:grpSpPr>
        <p:pic>
          <p:nvPicPr>
            <p:cNvPr id="240" name="Google Shape;240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3250" y="3381625"/>
              <a:ext cx="8450352" cy="115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27"/>
            <p:cNvPicPr preferRelativeResize="0"/>
            <p:nvPr/>
          </p:nvPicPr>
          <p:blipFill rotWithShape="1">
            <a:blip r:embed="rId6">
              <a:alphaModFix/>
            </a:blip>
            <a:srcRect l="15505" t="54065" r="64726"/>
            <a:stretch/>
          </p:blipFill>
          <p:spPr>
            <a:xfrm>
              <a:off x="203250" y="3381644"/>
              <a:ext cx="644732" cy="707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8"/>
          <p:cNvSpPr txBox="1"/>
          <p:nvPr/>
        </p:nvSpPr>
        <p:spPr>
          <a:xfrm>
            <a:off x="276450" y="1030821"/>
            <a:ext cx="5218200" cy="3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23% un-merged PRs were rejected due to   redundant dev. 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Gousios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al. ICSE'14]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 of Reviewing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[Li et al. MSR'18]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De-motivate developers 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Steinmacher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ICSE'18]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28"/>
          <p:cNvPicPr preferRelativeResize="0"/>
          <p:nvPr/>
        </p:nvPicPr>
        <p:blipFill rotWithShape="1">
          <a:blip r:embed="rId3">
            <a:alphaModFix/>
          </a:blip>
          <a:srcRect l="5775"/>
          <a:stretch/>
        </p:blipFill>
        <p:spPr>
          <a:xfrm>
            <a:off x="5270487" y="1377179"/>
            <a:ext cx="3786374" cy="264028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Redundant Development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4" name="Google Shape;254;p29"/>
          <p:cNvCxnSpPr>
            <a:stCxn id="255" idx="3"/>
          </p:cNvCxnSpPr>
          <p:nvPr/>
        </p:nvCxnSpPr>
        <p:spPr>
          <a:xfrm>
            <a:off x="2104775" y="8856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6" name="Google Shape;256;p29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        Inefficiency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7" name="Google Shape;257;p29"/>
          <p:cNvCxnSpPr>
            <a:stCxn id="258" idx="3"/>
            <a:endCxn id="259" idx="1"/>
          </p:cNvCxnSpPr>
          <p:nvPr/>
        </p:nvCxnSpPr>
        <p:spPr>
          <a:xfrm rot="10800000" flipH="1">
            <a:off x="3530400" y="1439150"/>
            <a:ext cx="720000" cy="107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0" name="Google Shape;260;p29"/>
          <p:cNvCxnSpPr>
            <a:stCxn id="258" idx="3"/>
            <a:endCxn id="261" idx="1"/>
          </p:cNvCxnSpPr>
          <p:nvPr/>
        </p:nvCxnSpPr>
        <p:spPr>
          <a:xfrm>
            <a:off x="3530400" y="2512250"/>
            <a:ext cx="720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2" name="Google Shape;262;p29"/>
          <p:cNvCxnSpPr>
            <a:stCxn id="258" idx="3"/>
            <a:endCxn id="263" idx="1"/>
          </p:cNvCxnSpPr>
          <p:nvPr/>
        </p:nvCxnSpPr>
        <p:spPr>
          <a:xfrm>
            <a:off x="3530400" y="2512250"/>
            <a:ext cx="720000" cy="107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4" name="Google Shape;264;p29"/>
          <p:cNvCxnSpPr/>
          <p:nvPr/>
        </p:nvCxnSpPr>
        <p:spPr>
          <a:xfrm rot="10800000" flipH="1">
            <a:off x="1981825" y="419150"/>
            <a:ext cx="704700" cy="1020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9" name="Google Shape;259;p29"/>
          <p:cNvSpPr/>
          <p:nvPr/>
        </p:nvSpPr>
        <p:spPr>
          <a:xfrm>
            <a:off x="4250400" y="1037225"/>
            <a:ext cx="3635700" cy="8040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Lost Contribution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61" name="Google Shape;261;p29"/>
          <p:cNvSpPr/>
          <p:nvPr/>
        </p:nvSpPr>
        <p:spPr>
          <a:xfrm>
            <a:off x="4250400" y="2110250"/>
            <a:ext cx="3635700" cy="8040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Redundant Development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63" name="Google Shape;263;p29"/>
          <p:cNvSpPr/>
          <p:nvPr/>
        </p:nvSpPr>
        <p:spPr>
          <a:xfrm>
            <a:off x="4250400" y="3183275"/>
            <a:ext cx="3635700" cy="8040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Fragmented Community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58" name="Google Shape;258;p29"/>
          <p:cNvSpPr/>
          <p:nvPr/>
        </p:nvSpPr>
        <p:spPr>
          <a:xfrm>
            <a:off x="379800" y="2020850"/>
            <a:ext cx="3150600" cy="9828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Lack of an overview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65" name="Google Shape;265;p29"/>
          <p:cNvSpPr/>
          <p:nvPr/>
        </p:nvSpPr>
        <p:spPr>
          <a:xfrm>
            <a:off x="4081950" y="3031325"/>
            <a:ext cx="3972600" cy="1107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30"/>
          <p:cNvGrpSpPr/>
          <p:nvPr/>
        </p:nvGrpSpPr>
        <p:grpSpPr>
          <a:xfrm>
            <a:off x="356600" y="677050"/>
            <a:ext cx="3441549" cy="1835625"/>
            <a:chOff x="356600" y="677050"/>
            <a:chExt cx="3441549" cy="1835625"/>
          </a:xfrm>
        </p:grpSpPr>
        <p:pic>
          <p:nvPicPr>
            <p:cNvPr id="272" name="Google Shape;272;p30"/>
            <p:cNvPicPr preferRelativeResize="0"/>
            <p:nvPr/>
          </p:nvPicPr>
          <p:blipFill rotWithShape="1">
            <a:blip r:embed="rId3">
              <a:alphaModFix/>
            </a:blip>
            <a:srcRect l="49302"/>
            <a:stretch/>
          </p:blipFill>
          <p:spPr>
            <a:xfrm>
              <a:off x="2091450" y="752512"/>
              <a:ext cx="1706699" cy="168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30"/>
            <p:cNvPicPr preferRelativeResize="0"/>
            <p:nvPr/>
          </p:nvPicPr>
          <p:blipFill rotWithShape="1">
            <a:blip r:embed="rId3">
              <a:alphaModFix/>
            </a:blip>
            <a:srcRect r="52952"/>
            <a:stretch/>
          </p:blipFill>
          <p:spPr>
            <a:xfrm>
              <a:off x="356600" y="677050"/>
              <a:ext cx="1648649" cy="1835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4" name="Google Shape;274;p30"/>
          <p:cNvPicPr preferRelativeResize="0"/>
          <p:nvPr/>
        </p:nvPicPr>
        <p:blipFill rotWithShape="1">
          <a:blip r:embed="rId4">
            <a:alphaModFix/>
          </a:blip>
          <a:srcRect l="45787"/>
          <a:stretch/>
        </p:blipFill>
        <p:spPr>
          <a:xfrm>
            <a:off x="286350" y="2512675"/>
            <a:ext cx="3857074" cy="199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0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Communities Fragmentation (Hard Fork)</a:t>
            </a:r>
            <a:endParaRPr/>
          </a:p>
        </p:txBody>
      </p:sp>
      <p:pic>
        <p:nvPicPr>
          <p:cNvPr id="276" name="Google Shape;276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6626" y="17474"/>
            <a:ext cx="1045000" cy="7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0"/>
          <p:cNvPicPr preferRelativeResize="0"/>
          <p:nvPr/>
        </p:nvPicPr>
        <p:blipFill rotWithShape="1">
          <a:blip r:embed="rId6">
            <a:alphaModFix/>
          </a:blip>
          <a:srcRect l="6611"/>
          <a:stretch/>
        </p:blipFill>
        <p:spPr>
          <a:xfrm>
            <a:off x="4411775" y="1171475"/>
            <a:ext cx="4385275" cy="3250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925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450" y="885625"/>
            <a:ext cx="8056793" cy="3258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35"/>
          <p:cNvCxnSpPr>
            <a:stCxn id="347" idx="3"/>
          </p:cNvCxnSpPr>
          <p:nvPr/>
        </p:nvCxnSpPr>
        <p:spPr>
          <a:xfrm>
            <a:off x="2104775" y="8856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8" name="Google Shape;348;p35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        Inefficiency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9" name="Google Shape;349;p35"/>
          <p:cNvCxnSpPr/>
          <p:nvPr/>
        </p:nvCxnSpPr>
        <p:spPr>
          <a:xfrm rot="10800000" flipH="1">
            <a:off x="1954675" y="419150"/>
            <a:ext cx="704700" cy="1020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0" name="Google Shape;350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63" name="Google Shape;36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25" y="2324825"/>
            <a:ext cx="2500949" cy="16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7"/>
          <p:cNvPicPr preferRelativeResize="0"/>
          <p:nvPr/>
        </p:nvPicPr>
        <p:blipFill rotWithShape="1">
          <a:blip r:embed="rId4">
            <a:alphaModFix/>
          </a:blip>
          <a:srcRect l="6611"/>
          <a:stretch/>
        </p:blipFill>
        <p:spPr>
          <a:xfrm>
            <a:off x="6187800" y="2042880"/>
            <a:ext cx="2609250" cy="193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7"/>
          <p:cNvPicPr preferRelativeResize="0"/>
          <p:nvPr/>
        </p:nvPicPr>
        <p:blipFill rotWithShape="1">
          <a:blip r:embed="rId5">
            <a:alphaModFix/>
          </a:blip>
          <a:srcRect l="5775"/>
          <a:stretch/>
        </p:blipFill>
        <p:spPr>
          <a:xfrm>
            <a:off x="3164825" y="2017891"/>
            <a:ext cx="2731887" cy="198427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7"/>
          <p:cNvSpPr txBox="1">
            <a:spLocks noGrp="1"/>
          </p:cNvSpPr>
          <p:nvPr>
            <p:ph type="title"/>
          </p:nvPr>
        </p:nvSpPr>
        <p:spPr>
          <a:xfrm>
            <a:off x="270463" y="287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Designing Measures for Inefficiencies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1" name="Google Shape;371;p38"/>
          <p:cNvCxnSpPr>
            <a:stCxn id="372" idx="3"/>
          </p:cNvCxnSpPr>
          <p:nvPr/>
        </p:nvCxnSpPr>
        <p:spPr>
          <a:xfrm>
            <a:off x="2104775" y="8856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3" name="Google Shape;373;p38"/>
          <p:cNvSpPr txBox="1">
            <a:spLocks noGrp="1"/>
          </p:cNvSpPr>
          <p:nvPr>
            <p:ph type="title"/>
          </p:nvPr>
        </p:nvSpPr>
        <p:spPr>
          <a:xfrm>
            <a:off x="727750" y="229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        </a:t>
            </a:r>
            <a:endParaRPr/>
          </a:p>
        </p:txBody>
      </p:sp>
      <p:sp>
        <p:nvSpPr>
          <p:cNvPr id="374" name="Google Shape;374;p38"/>
          <p:cNvSpPr/>
          <p:nvPr/>
        </p:nvSpPr>
        <p:spPr>
          <a:xfrm>
            <a:off x="276450" y="1287150"/>
            <a:ext cx="2964300" cy="9828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Quantifying Inefficiencies</a:t>
            </a:r>
            <a:endParaRPr sz="2400">
              <a:solidFill>
                <a:schemeClr val="dk1"/>
              </a:solidFill>
            </a:endParaRPr>
          </a:p>
        </p:txBody>
      </p:sp>
      <p:cxnSp>
        <p:nvCxnSpPr>
          <p:cNvPr id="375" name="Google Shape;375;p38"/>
          <p:cNvCxnSpPr/>
          <p:nvPr/>
        </p:nvCxnSpPr>
        <p:spPr>
          <a:xfrm>
            <a:off x="4220750" y="606325"/>
            <a:ext cx="12600" cy="37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76" name="Google Shape;376;p38"/>
          <p:cNvSpPr txBox="1">
            <a:spLocks noGrp="1"/>
          </p:cNvSpPr>
          <p:nvPr>
            <p:ph type="title"/>
          </p:nvPr>
        </p:nvSpPr>
        <p:spPr>
          <a:xfrm>
            <a:off x="5229350" y="229225"/>
            <a:ext cx="284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Solutions         </a:t>
            </a:r>
            <a:endParaRPr/>
          </a:p>
        </p:txBody>
      </p:sp>
      <p:sp>
        <p:nvSpPr>
          <p:cNvPr id="377" name="Google Shape;377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9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Projects are Different</a:t>
            </a:r>
            <a:endParaRPr sz="2400"/>
          </a:p>
        </p:txBody>
      </p:sp>
      <p:sp>
        <p:nvSpPr>
          <p:cNvPr id="383" name="Google Shape;383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25" y="1984937"/>
            <a:ext cx="2500949" cy="16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9"/>
          <p:cNvPicPr preferRelativeResize="0"/>
          <p:nvPr/>
        </p:nvPicPr>
        <p:blipFill rotWithShape="1">
          <a:blip r:embed="rId4">
            <a:alphaModFix/>
          </a:blip>
          <a:srcRect l="6611"/>
          <a:stretch/>
        </p:blipFill>
        <p:spPr>
          <a:xfrm>
            <a:off x="6187800" y="1702993"/>
            <a:ext cx="2609250" cy="193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9"/>
          <p:cNvPicPr preferRelativeResize="0"/>
          <p:nvPr/>
        </p:nvPicPr>
        <p:blipFill rotWithShape="1">
          <a:blip r:embed="rId5">
            <a:alphaModFix/>
          </a:blip>
          <a:srcRect l="5775"/>
          <a:stretch/>
        </p:blipFill>
        <p:spPr>
          <a:xfrm>
            <a:off x="3164825" y="1678004"/>
            <a:ext cx="2731887" cy="1984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of Forks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896700"/>
            <a:ext cx="8520600" cy="31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need of a community that was not fulfilled by the original project.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" name="Google Shape;73;p15"/>
          <p:cNvGrpSpPr/>
          <p:nvPr/>
        </p:nvGrpSpPr>
        <p:grpSpPr>
          <a:xfrm>
            <a:off x="294219" y="1505819"/>
            <a:ext cx="2908191" cy="1273935"/>
            <a:chOff x="456650" y="1516275"/>
            <a:chExt cx="2471901" cy="1129775"/>
          </a:xfrm>
        </p:grpSpPr>
        <p:pic>
          <p:nvPicPr>
            <p:cNvPr id="74" name="Google Shape;74;p15"/>
            <p:cNvPicPr preferRelativeResize="0"/>
            <p:nvPr/>
          </p:nvPicPr>
          <p:blipFill rotWithShape="1">
            <a:blip r:embed="rId3">
              <a:alphaModFix/>
            </a:blip>
            <a:srcRect l="64773"/>
            <a:stretch/>
          </p:blipFill>
          <p:spPr>
            <a:xfrm>
              <a:off x="1742750" y="1516275"/>
              <a:ext cx="1185801" cy="1129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15"/>
            <p:cNvPicPr preferRelativeResize="0"/>
            <p:nvPr/>
          </p:nvPicPr>
          <p:blipFill rotWithShape="1">
            <a:blip r:embed="rId3">
              <a:alphaModFix/>
            </a:blip>
            <a:srcRect r="71402"/>
            <a:stretch/>
          </p:blipFill>
          <p:spPr>
            <a:xfrm>
              <a:off x="456650" y="1607150"/>
              <a:ext cx="885249" cy="1038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Google Shape;76;p15"/>
            <p:cNvSpPr/>
            <p:nvPr/>
          </p:nvSpPr>
          <p:spPr>
            <a:xfrm>
              <a:off x="1386625" y="2011100"/>
              <a:ext cx="387600" cy="23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15"/>
          <p:cNvGrpSpPr/>
          <p:nvPr/>
        </p:nvGrpSpPr>
        <p:grpSpPr>
          <a:xfrm>
            <a:off x="5600750" y="1555569"/>
            <a:ext cx="2637269" cy="1429856"/>
            <a:chOff x="3850850" y="3104200"/>
            <a:chExt cx="2912500" cy="1442550"/>
          </a:xfrm>
        </p:grpSpPr>
        <p:pic>
          <p:nvPicPr>
            <p:cNvPr id="78" name="Google Shape;78;p15"/>
            <p:cNvPicPr preferRelativeResize="0"/>
            <p:nvPr/>
          </p:nvPicPr>
          <p:blipFill rotWithShape="1">
            <a:blip r:embed="rId4">
              <a:alphaModFix/>
            </a:blip>
            <a:srcRect l="57695"/>
            <a:stretch/>
          </p:blipFill>
          <p:spPr>
            <a:xfrm>
              <a:off x="4106688" y="3175950"/>
              <a:ext cx="860115" cy="991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320800" y="3104200"/>
              <a:ext cx="1442550" cy="1442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850850" y="4068889"/>
              <a:ext cx="1371800" cy="282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15"/>
            <p:cNvSpPr/>
            <p:nvPr/>
          </p:nvSpPr>
          <p:spPr>
            <a:xfrm>
              <a:off x="5131725" y="3583225"/>
              <a:ext cx="387600" cy="23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15"/>
          <p:cNvGrpSpPr/>
          <p:nvPr/>
        </p:nvGrpSpPr>
        <p:grpSpPr>
          <a:xfrm>
            <a:off x="2717069" y="2963997"/>
            <a:ext cx="3151534" cy="1543191"/>
            <a:chOff x="2683381" y="1531983"/>
            <a:chExt cx="2789955" cy="1386266"/>
          </a:xfrm>
        </p:grpSpPr>
        <p:grpSp>
          <p:nvGrpSpPr>
            <p:cNvPr id="83" name="Google Shape;83;p15"/>
            <p:cNvGrpSpPr/>
            <p:nvPr/>
          </p:nvGrpSpPr>
          <p:grpSpPr>
            <a:xfrm>
              <a:off x="2683381" y="1531983"/>
              <a:ext cx="2789955" cy="1386266"/>
              <a:chOff x="2683381" y="1531983"/>
              <a:chExt cx="2789955" cy="1386266"/>
            </a:xfrm>
          </p:grpSpPr>
          <p:pic>
            <p:nvPicPr>
              <p:cNvPr id="84" name="Google Shape;84;p1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2683381" y="1531983"/>
                <a:ext cx="1172794" cy="12359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15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250502" y="1666190"/>
                <a:ext cx="1222835" cy="12520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6" name="Google Shape;86;p15"/>
            <p:cNvSpPr/>
            <p:nvPr/>
          </p:nvSpPr>
          <p:spPr>
            <a:xfrm>
              <a:off x="3893945" y="2055985"/>
              <a:ext cx="335100" cy="189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Google Shape;87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79850" y="104351"/>
            <a:ext cx="1204174" cy="155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1" name="Google Shape;391;p40"/>
          <p:cNvCxnSpPr>
            <a:stCxn id="392" idx="3"/>
          </p:cNvCxnSpPr>
          <p:nvPr/>
        </p:nvCxnSpPr>
        <p:spPr>
          <a:xfrm>
            <a:off x="2104775" y="8856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3" name="Google Shape;393;p40"/>
          <p:cNvSpPr txBox="1">
            <a:spLocks noGrp="1"/>
          </p:cNvSpPr>
          <p:nvPr>
            <p:ph type="title"/>
          </p:nvPr>
        </p:nvSpPr>
        <p:spPr>
          <a:xfrm>
            <a:off x="727750" y="229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        </a:t>
            </a:r>
            <a:endParaRPr/>
          </a:p>
        </p:txBody>
      </p:sp>
      <p:sp>
        <p:nvSpPr>
          <p:cNvPr id="394" name="Google Shape;394;p40"/>
          <p:cNvSpPr/>
          <p:nvPr/>
        </p:nvSpPr>
        <p:spPr>
          <a:xfrm>
            <a:off x="276450" y="1287150"/>
            <a:ext cx="2964300" cy="9828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Quantifying Inefficiencies</a:t>
            </a:r>
            <a:endParaRPr sz="2400">
              <a:solidFill>
                <a:schemeClr val="dk1"/>
              </a:solidFill>
            </a:endParaRPr>
          </a:p>
        </p:txBody>
      </p:sp>
      <p:cxnSp>
        <p:nvCxnSpPr>
          <p:cNvPr id="395" name="Google Shape;395;p40"/>
          <p:cNvCxnSpPr/>
          <p:nvPr/>
        </p:nvCxnSpPr>
        <p:spPr>
          <a:xfrm>
            <a:off x="4220750" y="606325"/>
            <a:ext cx="12600" cy="37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6" name="Google Shape;396;p40"/>
          <p:cNvSpPr txBox="1">
            <a:spLocks noGrp="1"/>
          </p:cNvSpPr>
          <p:nvPr>
            <p:ph type="title"/>
          </p:nvPr>
        </p:nvSpPr>
        <p:spPr>
          <a:xfrm>
            <a:off x="5229350" y="229225"/>
            <a:ext cx="284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Solutions         </a:t>
            </a:r>
            <a:endParaRPr/>
          </a:p>
        </p:txBody>
      </p:sp>
      <p:sp>
        <p:nvSpPr>
          <p:cNvPr id="397" name="Google Shape;397;p40"/>
          <p:cNvSpPr/>
          <p:nvPr/>
        </p:nvSpPr>
        <p:spPr>
          <a:xfrm>
            <a:off x="4841100" y="1287150"/>
            <a:ext cx="2964300" cy="9828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Identifying Interventions 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from Best Practices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98" name="Google Shape;398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325" y="1276963"/>
            <a:ext cx="4707288" cy="19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1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Lack of Awareness</a:t>
            </a:r>
            <a:endParaRPr/>
          </a:p>
        </p:txBody>
      </p:sp>
      <p:pic>
        <p:nvPicPr>
          <p:cNvPr id="405" name="Google Shape;40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0700" y="1417425"/>
            <a:ext cx="2951451" cy="167732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1" name="Google Shape;411;p42"/>
          <p:cNvCxnSpPr>
            <a:stCxn id="412" idx="3"/>
          </p:cNvCxnSpPr>
          <p:nvPr/>
        </p:nvCxnSpPr>
        <p:spPr>
          <a:xfrm>
            <a:off x="2104775" y="8856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3" name="Google Shape;413;p42"/>
          <p:cNvSpPr txBox="1">
            <a:spLocks noGrp="1"/>
          </p:cNvSpPr>
          <p:nvPr>
            <p:ph type="title"/>
          </p:nvPr>
        </p:nvSpPr>
        <p:spPr>
          <a:xfrm>
            <a:off x="727750" y="229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        </a:t>
            </a:r>
            <a:endParaRPr/>
          </a:p>
        </p:txBody>
      </p:sp>
      <p:sp>
        <p:nvSpPr>
          <p:cNvPr id="414" name="Google Shape;414;p42"/>
          <p:cNvSpPr/>
          <p:nvPr/>
        </p:nvSpPr>
        <p:spPr>
          <a:xfrm>
            <a:off x="276450" y="1287150"/>
            <a:ext cx="2964300" cy="9828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Quantifying Inefficiencies</a:t>
            </a:r>
            <a:endParaRPr sz="2400">
              <a:solidFill>
                <a:schemeClr val="dk1"/>
              </a:solidFill>
            </a:endParaRPr>
          </a:p>
        </p:txBody>
      </p:sp>
      <p:cxnSp>
        <p:nvCxnSpPr>
          <p:cNvPr id="415" name="Google Shape;415;p42"/>
          <p:cNvCxnSpPr/>
          <p:nvPr/>
        </p:nvCxnSpPr>
        <p:spPr>
          <a:xfrm>
            <a:off x="4220750" y="606325"/>
            <a:ext cx="12600" cy="37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16" name="Google Shape;416;p42"/>
          <p:cNvSpPr txBox="1">
            <a:spLocks noGrp="1"/>
          </p:cNvSpPr>
          <p:nvPr>
            <p:ph type="title"/>
          </p:nvPr>
        </p:nvSpPr>
        <p:spPr>
          <a:xfrm>
            <a:off x="5229350" y="229225"/>
            <a:ext cx="284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Solutions         </a:t>
            </a:r>
            <a:endParaRPr/>
          </a:p>
        </p:txBody>
      </p:sp>
      <p:sp>
        <p:nvSpPr>
          <p:cNvPr id="417" name="Google Shape;417;p42"/>
          <p:cNvSpPr/>
          <p:nvPr/>
        </p:nvSpPr>
        <p:spPr>
          <a:xfrm>
            <a:off x="4841100" y="1362575"/>
            <a:ext cx="2964300" cy="9828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Identifying Interventions 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from Best Practices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18" name="Google Shape;418;p42"/>
          <p:cNvSpPr/>
          <p:nvPr/>
        </p:nvSpPr>
        <p:spPr>
          <a:xfrm>
            <a:off x="4841100" y="2542175"/>
            <a:ext cx="2964300" cy="982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Improving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Awareness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19" name="Google Shape;419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3"/>
          <p:cNvSpPr/>
          <p:nvPr/>
        </p:nvSpPr>
        <p:spPr>
          <a:xfrm>
            <a:off x="4022575" y="1170725"/>
            <a:ext cx="4328100" cy="938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A999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3"/>
          <p:cNvSpPr/>
          <p:nvPr/>
        </p:nvSpPr>
        <p:spPr>
          <a:xfrm>
            <a:off x="4022475" y="2376900"/>
            <a:ext cx="4328100" cy="1701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AA8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3"/>
          <p:cNvSpPr/>
          <p:nvPr/>
        </p:nvSpPr>
        <p:spPr>
          <a:xfrm>
            <a:off x="534925" y="1209950"/>
            <a:ext cx="2441400" cy="2715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D9EE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3"/>
          <p:cNvSpPr/>
          <p:nvPr/>
        </p:nvSpPr>
        <p:spPr>
          <a:xfrm>
            <a:off x="4192075" y="2495325"/>
            <a:ext cx="4048200" cy="7155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INFOX: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Identifying Features from Forks</a:t>
            </a:r>
            <a:endParaRPr sz="1800"/>
          </a:p>
        </p:txBody>
      </p:sp>
      <p:sp>
        <p:nvSpPr>
          <p:cNvPr id="428" name="Google Shape;428;p43"/>
          <p:cNvSpPr/>
          <p:nvPr/>
        </p:nvSpPr>
        <p:spPr>
          <a:xfrm>
            <a:off x="4166475" y="3281575"/>
            <a:ext cx="4048200" cy="7155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Identifying Redundant Development in Fork-based Development</a:t>
            </a:r>
            <a:endParaRPr sz="1800"/>
          </a:p>
        </p:txBody>
      </p:sp>
      <p:cxnSp>
        <p:nvCxnSpPr>
          <p:cNvPr id="429" name="Google Shape;429;p43"/>
          <p:cNvCxnSpPr>
            <a:stCxn id="430" idx="3"/>
            <a:endCxn id="428" idx="1"/>
          </p:cNvCxnSpPr>
          <p:nvPr/>
        </p:nvCxnSpPr>
        <p:spPr>
          <a:xfrm>
            <a:off x="2731375" y="2599375"/>
            <a:ext cx="1435200" cy="1040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1" name="Google Shape;431;p43"/>
          <p:cNvCxnSpPr/>
          <p:nvPr/>
        </p:nvCxnSpPr>
        <p:spPr>
          <a:xfrm>
            <a:off x="2436426" y="925422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2" name="Google Shape;432;p43"/>
          <p:cNvCxnSpPr>
            <a:endCxn id="433" idx="1"/>
          </p:cNvCxnSpPr>
          <p:nvPr/>
        </p:nvCxnSpPr>
        <p:spPr>
          <a:xfrm>
            <a:off x="2753325" y="1545275"/>
            <a:ext cx="1409100" cy="104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34" name="Google Shape;434;p43"/>
          <p:cNvCxnSpPr>
            <a:endCxn id="433" idx="1"/>
          </p:cNvCxnSpPr>
          <p:nvPr/>
        </p:nvCxnSpPr>
        <p:spPr>
          <a:xfrm rot="10800000" flipH="1">
            <a:off x="2727525" y="1649975"/>
            <a:ext cx="1434900" cy="718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35" name="Google Shape;435;p43"/>
          <p:cNvCxnSpPr>
            <a:endCxn id="433" idx="1"/>
          </p:cNvCxnSpPr>
          <p:nvPr/>
        </p:nvCxnSpPr>
        <p:spPr>
          <a:xfrm rot="10800000" flipH="1">
            <a:off x="2753325" y="1649975"/>
            <a:ext cx="1409100" cy="1541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36" name="Google Shape;436;p43"/>
          <p:cNvCxnSpPr>
            <a:stCxn id="437" idx="3"/>
            <a:endCxn id="427" idx="1"/>
          </p:cNvCxnSpPr>
          <p:nvPr/>
        </p:nvCxnSpPr>
        <p:spPr>
          <a:xfrm>
            <a:off x="2757025" y="1720400"/>
            <a:ext cx="1435200" cy="1132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8" name="Google Shape;438;p43"/>
          <p:cNvCxnSpPr>
            <a:stCxn id="430" idx="3"/>
            <a:endCxn id="427" idx="1"/>
          </p:cNvCxnSpPr>
          <p:nvPr/>
        </p:nvCxnSpPr>
        <p:spPr>
          <a:xfrm>
            <a:off x="2731375" y="2599375"/>
            <a:ext cx="1460700" cy="253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7" name="Google Shape;437;p43"/>
          <p:cNvSpPr/>
          <p:nvPr/>
        </p:nvSpPr>
        <p:spPr>
          <a:xfrm>
            <a:off x="677725" y="1407800"/>
            <a:ext cx="2079300" cy="6252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Lost Contribution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30" name="Google Shape;430;p43"/>
          <p:cNvSpPr/>
          <p:nvPr/>
        </p:nvSpPr>
        <p:spPr>
          <a:xfrm>
            <a:off x="677875" y="2286775"/>
            <a:ext cx="2053500" cy="6252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   Redundant 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   Development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39" name="Google Shape;439;p43"/>
          <p:cNvSpPr/>
          <p:nvPr/>
        </p:nvSpPr>
        <p:spPr>
          <a:xfrm>
            <a:off x="703725" y="3121075"/>
            <a:ext cx="2053500" cy="5541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 Fragmented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 Community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33" name="Google Shape;433;p43"/>
          <p:cNvSpPr/>
          <p:nvPr/>
        </p:nvSpPr>
        <p:spPr>
          <a:xfrm>
            <a:off x="4162425" y="1290875"/>
            <a:ext cx="4048200" cy="718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Identifying Natural Interventions from Best Practices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40" name="Google Shape;440;p43"/>
          <p:cNvSpPr txBox="1">
            <a:spLocks noGrp="1"/>
          </p:cNvSpPr>
          <p:nvPr>
            <p:ph type="title"/>
          </p:nvPr>
        </p:nvSpPr>
        <p:spPr>
          <a:xfrm>
            <a:off x="727750" y="229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        </a:t>
            </a:r>
            <a:endParaRPr/>
          </a:p>
        </p:txBody>
      </p:sp>
      <p:sp>
        <p:nvSpPr>
          <p:cNvPr id="441" name="Google Shape;441;p43"/>
          <p:cNvSpPr txBox="1">
            <a:spLocks noGrp="1"/>
          </p:cNvSpPr>
          <p:nvPr>
            <p:ph type="title"/>
          </p:nvPr>
        </p:nvSpPr>
        <p:spPr>
          <a:xfrm>
            <a:off x="5229350" y="229225"/>
            <a:ext cx="284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Solutions         </a:t>
            </a:r>
            <a:endParaRPr/>
          </a:p>
        </p:txBody>
      </p:sp>
      <p:sp>
        <p:nvSpPr>
          <p:cNvPr id="442" name="Google Shape;442;p43"/>
          <p:cNvSpPr txBox="1"/>
          <p:nvPr/>
        </p:nvSpPr>
        <p:spPr>
          <a:xfrm>
            <a:off x="205725" y="3981775"/>
            <a:ext cx="32301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Quantifying Inefficiencies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443" name="Google Shape;443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444" name="Google Shape;444;p43"/>
          <p:cNvSpPr txBox="1"/>
          <p:nvPr/>
        </p:nvSpPr>
        <p:spPr>
          <a:xfrm>
            <a:off x="5032825" y="2193175"/>
            <a:ext cx="2366700" cy="235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/>
              <a:t>Awareness Tools</a:t>
            </a:r>
            <a:endParaRPr sz="1800" i="1">
              <a:solidFill>
                <a:srgbClr val="000000"/>
              </a:solidFill>
            </a:endParaRPr>
          </a:p>
        </p:txBody>
      </p:sp>
      <p:sp>
        <p:nvSpPr>
          <p:cNvPr id="445" name="Google Shape;445;p43"/>
          <p:cNvSpPr txBox="1"/>
          <p:nvPr/>
        </p:nvSpPr>
        <p:spPr>
          <a:xfrm>
            <a:off x="5032825" y="981350"/>
            <a:ext cx="2366700" cy="2355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000000"/>
                </a:solidFill>
              </a:rPr>
              <a:t>Empirical Study</a:t>
            </a:r>
            <a:endParaRPr sz="1800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5"/>
          <p:cNvSpPr txBox="1">
            <a:spLocks noGrp="1"/>
          </p:cNvSpPr>
          <p:nvPr>
            <p:ph type="title"/>
          </p:nvPr>
        </p:nvSpPr>
        <p:spPr>
          <a:xfrm>
            <a:off x="159300" y="444125"/>
            <a:ext cx="9197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Arial"/>
                <a:ea typeface="Arial"/>
                <a:cs typeface="Arial"/>
                <a:sym typeface="Arial"/>
              </a:rPr>
              <a:t>Identifying Natural Interventions from Best Practices </a:t>
            </a:r>
            <a:r>
              <a:rPr lang="en" sz="2400" b="1">
                <a:latin typeface="Open Sans"/>
                <a:ea typeface="Open Sans"/>
                <a:cs typeface="Open Sans"/>
                <a:sym typeface="Open Sans"/>
              </a:rPr>
              <a:t>[FSE '19] </a:t>
            </a:r>
            <a:r>
              <a:rPr lang="en" sz="4800">
                <a:latin typeface="Arial"/>
                <a:ea typeface="Arial"/>
                <a:cs typeface="Arial"/>
                <a:sym typeface="Arial"/>
              </a:rPr>
              <a:t> 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5"/>
          <p:cNvSpPr txBox="1"/>
          <p:nvPr/>
        </p:nvSpPr>
        <p:spPr>
          <a:xfrm>
            <a:off x="1652775" y="4034163"/>
            <a:ext cx="76419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Open Sans"/>
                <a:ea typeface="Open Sans"/>
                <a:cs typeface="Open Sans"/>
                <a:sym typeface="Open Sans"/>
              </a:rPr>
              <a:t>Joint work with Bogdan Vasilescu and Christian Kästner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1" name="Google Shape;47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200" y="2697617"/>
            <a:ext cx="2228119" cy="116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5"/>
          <p:cNvPicPr preferRelativeResize="0"/>
          <p:nvPr/>
        </p:nvPicPr>
        <p:blipFill rotWithShape="1">
          <a:blip r:embed="rId4">
            <a:alphaModFix/>
          </a:blip>
          <a:srcRect l="6611"/>
          <a:stretch/>
        </p:blipFill>
        <p:spPr>
          <a:xfrm>
            <a:off x="6054444" y="2498475"/>
            <a:ext cx="2324606" cy="136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5"/>
          <p:cNvPicPr preferRelativeResize="0"/>
          <p:nvPr/>
        </p:nvPicPr>
        <p:blipFill rotWithShape="1">
          <a:blip r:embed="rId5">
            <a:alphaModFix/>
          </a:blip>
          <a:srcRect l="5775"/>
          <a:stretch/>
        </p:blipFill>
        <p:spPr>
          <a:xfrm>
            <a:off x="3361247" y="2480825"/>
            <a:ext cx="2433861" cy="140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A9510-87B2-204B-8767-DFD8E8EFCD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5" name="Google Shape;341;p43">
            <a:extLst>
              <a:ext uri="{FF2B5EF4-FFF2-40B4-BE49-F238E27FC236}">
                <a16:creationId xmlns:a16="http://schemas.microsoft.com/office/drawing/2014/main" id="{583ACAB7-3A9C-D04A-946A-8A9127B3E1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RQ: What</a:t>
            </a:r>
            <a:r>
              <a:rPr lang="en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b="1" dirty="0"/>
              <a:t>characteristics and practices of a project associate with efficient forking practices?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pic>
        <p:nvPicPr>
          <p:cNvPr id="6" name="Google Shape;471;p45">
            <a:extLst>
              <a:ext uri="{FF2B5EF4-FFF2-40B4-BE49-F238E27FC236}">
                <a16:creationId xmlns:a16="http://schemas.microsoft.com/office/drawing/2014/main" id="{C1359F02-35F6-2548-8AAC-E04BF5953B5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5281" y="1695758"/>
            <a:ext cx="1413088" cy="87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72;p45">
            <a:extLst>
              <a:ext uri="{FF2B5EF4-FFF2-40B4-BE49-F238E27FC236}">
                <a16:creationId xmlns:a16="http://schemas.microsoft.com/office/drawing/2014/main" id="{FBBC0B0A-BC12-FC40-A269-9BDE0F84B20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611"/>
          <a:stretch/>
        </p:blipFill>
        <p:spPr>
          <a:xfrm>
            <a:off x="5304109" y="3362542"/>
            <a:ext cx="1252800" cy="91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73;p45">
            <a:extLst>
              <a:ext uri="{FF2B5EF4-FFF2-40B4-BE49-F238E27FC236}">
                <a16:creationId xmlns:a16="http://schemas.microsoft.com/office/drawing/2014/main" id="{0FCCD15F-9011-B247-8740-8D45C7F736C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775"/>
          <a:stretch/>
        </p:blipFill>
        <p:spPr>
          <a:xfrm>
            <a:off x="5275281" y="2483790"/>
            <a:ext cx="1310457" cy="87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03;p41">
            <a:extLst>
              <a:ext uri="{FF2B5EF4-FFF2-40B4-BE49-F238E27FC236}">
                <a16:creationId xmlns:a16="http://schemas.microsoft.com/office/drawing/2014/main" id="{155B2CFE-4BAD-BF4E-AC88-B9841585841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3652" y="2011296"/>
            <a:ext cx="4758997" cy="2049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3418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8" name="Google Shape;478;p46"/>
          <p:cNvCxnSpPr/>
          <p:nvPr/>
        </p:nvCxnSpPr>
        <p:spPr>
          <a:xfrm>
            <a:off x="2345750" y="3555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79" name="Google Shape;479;p46"/>
          <p:cNvGrpSpPr/>
          <p:nvPr/>
        </p:nvGrpSpPr>
        <p:grpSpPr>
          <a:xfrm>
            <a:off x="417125" y="871475"/>
            <a:ext cx="4781100" cy="1138250"/>
            <a:chOff x="417125" y="871475"/>
            <a:chExt cx="4781100" cy="1138250"/>
          </a:xfrm>
        </p:grpSpPr>
        <p:sp>
          <p:nvSpPr>
            <p:cNvPr id="480" name="Google Shape;480;p46"/>
            <p:cNvSpPr/>
            <p:nvPr/>
          </p:nvSpPr>
          <p:spPr>
            <a:xfrm>
              <a:off x="417125" y="871475"/>
              <a:ext cx="4781100" cy="5436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Interviewing Stakeholders</a:t>
              </a: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6"/>
            <p:cNvSpPr/>
            <p:nvPr/>
          </p:nvSpPr>
          <p:spPr>
            <a:xfrm>
              <a:off x="417125" y="1518325"/>
              <a:ext cx="4781100" cy="4914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Literature Search </a:t>
              </a: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46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Research Method</a:t>
            </a:r>
            <a:endParaRPr b="1"/>
          </a:p>
        </p:txBody>
      </p:sp>
      <p:grpSp>
        <p:nvGrpSpPr>
          <p:cNvPr id="483" name="Google Shape;483;p46"/>
          <p:cNvGrpSpPr/>
          <p:nvPr/>
        </p:nvGrpSpPr>
        <p:grpSpPr>
          <a:xfrm>
            <a:off x="5350775" y="1019175"/>
            <a:ext cx="2776075" cy="838200"/>
            <a:chOff x="5350775" y="1019175"/>
            <a:chExt cx="2776075" cy="838200"/>
          </a:xfrm>
        </p:grpSpPr>
        <p:sp>
          <p:nvSpPr>
            <p:cNvPr id="484" name="Google Shape;484;p46"/>
            <p:cNvSpPr/>
            <p:nvPr/>
          </p:nvSpPr>
          <p:spPr>
            <a:xfrm>
              <a:off x="6187650" y="1019175"/>
              <a:ext cx="1939200" cy="8382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DD7E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Deriving Hypotheses</a:t>
              </a: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6"/>
            <p:cNvSpPr/>
            <p:nvPr/>
          </p:nvSpPr>
          <p:spPr>
            <a:xfrm>
              <a:off x="5350775" y="1244888"/>
              <a:ext cx="673500" cy="3429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6" name="Google Shape;486;p46"/>
          <p:cNvGrpSpPr/>
          <p:nvPr/>
        </p:nvGrpSpPr>
        <p:grpSpPr>
          <a:xfrm>
            <a:off x="417125" y="2269663"/>
            <a:ext cx="7709725" cy="2227062"/>
            <a:chOff x="417125" y="2269663"/>
            <a:chExt cx="7709725" cy="2227062"/>
          </a:xfrm>
        </p:grpSpPr>
        <p:sp>
          <p:nvSpPr>
            <p:cNvPr id="487" name="Google Shape;487;p46"/>
            <p:cNvSpPr/>
            <p:nvPr/>
          </p:nvSpPr>
          <p:spPr>
            <a:xfrm>
              <a:off x="3679025" y="4005325"/>
              <a:ext cx="1566900" cy="4914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Modeling</a:t>
              </a: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6"/>
            <p:cNvSpPr/>
            <p:nvPr/>
          </p:nvSpPr>
          <p:spPr>
            <a:xfrm>
              <a:off x="417125" y="2269663"/>
              <a:ext cx="1566900" cy="5436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Sampling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46"/>
            <p:cNvSpPr/>
            <p:nvPr/>
          </p:nvSpPr>
          <p:spPr>
            <a:xfrm>
              <a:off x="6187650" y="3015375"/>
              <a:ext cx="1939200" cy="8382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DD7E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Hypotheses</a:t>
              </a: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46"/>
            <p:cNvSpPr/>
            <p:nvPr/>
          </p:nvSpPr>
          <p:spPr>
            <a:xfrm flipH="1">
              <a:off x="2105075" y="2425815"/>
              <a:ext cx="394500" cy="4644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46"/>
            <p:cNvSpPr/>
            <p:nvPr/>
          </p:nvSpPr>
          <p:spPr>
            <a:xfrm rot="10800000" flipH="1">
              <a:off x="3115700" y="3928575"/>
              <a:ext cx="447300" cy="4644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46"/>
            <p:cNvSpPr/>
            <p:nvPr/>
          </p:nvSpPr>
          <p:spPr>
            <a:xfrm>
              <a:off x="5358025" y="3268125"/>
              <a:ext cx="673500" cy="3429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3" name="Google Shape;493;p46"/>
            <p:cNvGrpSpPr/>
            <p:nvPr/>
          </p:nvGrpSpPr>
          <p:grpSpPr>
            <a:xfrm>
              <a:off x="585800" y="2920125"/>
              <a:ext cx="3900900" cy="940650"/>
              <a:chOff x="929325" y="2809950"/>
              <a:chExt cx="3900900" cy="940650"/>
            </a:xfrm>
          </p:grpSpPr>
          <p:cxnSp>
            <p:nvCxnSpPr>
              <p:cNvPr id="494" name="Google Shape;494;p46"/>
              <p:cNvCxnSpPr/>
              <p:nvPr/>
            </p:nvCxnSpPr>
            <p:spPr>
              <a:xfrm>
                <a:off x="2199875" y="3294613"/>
                <a:ext cx="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495" name="Google Shape;495;p46"/>
              <p:cNvSpPr/>
              <p:nvPr/>
            </p:nvSpPr>
            <p:spPr>
              <a:xfrm>
                <a:off x="1517025" y="2845800"/>
                <a:ext cx="3313200" cy="904800"/>
              </a:xfrm>
              <a:prstGeom prst="roundRect">
                <a:avLst>
                  <a:gd name="adj" fmla="val 16667"/>
                </a:avLst>
              </a:prstGeom>
              <a:solidFill>
                <a:srgbClr val="F4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"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Quant.</a:t>
                </a: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46"/>
              <p:cNvSpPr/>
              <p:nvPr/>
            </p:nvSpPr>
            <p:spPr>
              <a:xfrm rot="10800000" flipH="1">
                <a:off x="929325" y="2809950"/>
                <a:ext cx="507300" cy="552000"/>
              </a:xfrm>
              <a:prstGeom prst="bentArrow">
                <a:avLst>
                  <a:gd name="adj1" fmla="val 22959"/>
                  <a:gd name="adj2" fmla="val 24628"/>
                  <a:gd name="adj3" fmla="val 25000"/>
                  <a:gd name="adj4" fmla="val 44751"/>
                </a:avLst>
              </a:prstGeom>
              <a:solidFill>
                <a:srgbClr val="F4CCC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46"/>
              <p:cNvSpPr/>
              <p:nvPr/>
            </p:nvSpPr>
            <p:spPr>
              <a:xfrm>
                <a:off x="2730475" y="2906675"/>
                <a:ext cx="2076000" cy="798900"/>
              </a:xfrm>
              <a:prstGeom prst="roundRect">
                <a:avLst>
                  <a:gd name="adj" fmla="val 16667"/>
                </a:avLst>
              </a:pr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" sz="1800" b="1" i="0" u="none" strike="noStrike" cap="none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Inefficiencies</a:t>
                </a:r>
                <a:endParaRPr sz="18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" sz="1800" b="1" i="0" u="none" strike="noStrike" cap="none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Practices</a:t>
                </a:r>
                <a:endParaRPr sz="18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" sz="1800" b="1" i="0" u="none" strike="noStrike" cap="none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Context Factors</a:t>
                </a:r>
                <a:endParaRPr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46"/>
              <p:cNvSpPr/>
              <p:nvPr/>
            </p:nvSpPr>
            <p:spPr>
              <a:xfrm>
                <a:off x="2630925" y="3043050"/>
                <a:ext cx="125700" cy="5727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8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744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/>
              <a:t>Coordination Mechanism Affects Forking Practices</a:t>
            </a:r>
            <a:endParaRPr sz="25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 b="1"/>
          </a:p>
        </p:txBody>
      </p:sp>
      <p:pic>
        <p:nvPicPr>
          <p:cNvPr id="529" name="Google Shape;529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0300" y="1349751"/>
            <a:ext cx="1220953" cy="11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702" y="1354978"/>
            <a:ext cx="752449" cy="1097729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8"/>
          <p:cNvSpPr txBox="1"/>
          <p:nvPr/>
        </p:nvSpPr>
        <p:spPr>
          <a:xfrm>
            <a:off x="4198650" y="1510388"/>
            <a:ext cx="9003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VS</a:t>
            </a:r>
            <a:endParaRPr sz="2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2" name="Google Shape;532;p48"/>
          <p:cNvGrpSpPr/>
          <p:nvPr/>
        </p:nvGrpSpPr>
        <p:grpSpPr>
          <a:xfrm>
            <a:off x="766332" y="1087899"/>
            <a:ext cx="2593601" cy="1446239"/>
            <a:chOff x="420650" y="862325"/>
            <a:chExt cx="3266912" cy="2029525"/>
          </a:xfrm>
        </p:grpSpPr>
        <p:pic>
          <p:nvPicPr>
            <p:cNvPr id="533" name="Google Shape;533;p4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0650" y="1247375"/>
              <a:ext cx="1154099" cy="1474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p4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95628" y="862325"/>
              <a:ext cx="1805485" cy="1128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4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82087" y="1919414"/>
              <a:ext cx="1805475" cy="9724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6" name="Google Shape;536;p48"/>
          <p:cNvSpPr txBox="1"/>
          <p:nvPr/>
        </p:nvSpPr>
        <p:spPr>
          <a:xfrm>
            <a:off x="4707925" y="2923800"/>
            <a:ext cx="44478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Open for any contribution</a:t>
            </a:r>
            <a:endParaRPr sz="24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7" name="Google Shape;537;p48"/>
          <p:cNvSpPr txBox="1"/>
          <p:nvPr/>
        </p:nvSpPr>
        <p:spPr>
          <a:xfrm>
            <a:off x="438750" y="2720925"/>
            <a:ext cx="41850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Project proposal</a:t>
            </a:r>
            <a:endParaRPr sz="2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Resolve issues on </a:t>
            </a:r>
            <a:endParaRPr sz="2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the issue tracker</a:t>
            </a:r>
            <a:endParaRPr sz="2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9"/>
          <p:cNvSpPr txBox="1">
            <a:spLocks noGrp="1"/>
          </p:cNvSpPr>
          <p:nvPr>
            <p:ph type="body" idx="1"/>
          </p:nvPr>
        </p:nvSpPr>
        <p:spPr>
          <a:xfrm>
            <a:off x="311700" y="1300125"/>
            <a:ext cx="83991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Centralization makes it easier to coordinate the divisions’ product types but more difficult to take advantage of the divisions’ private information. [Brandts et al. 2018]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49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500" b="1"/>
              <a:t>Coordination Mechanism Affects Forking Practices</a:t>
            </a:r>
            <a:endParaRPr sz="25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0"/>
          <p:cNvSpPr txBox="1">
            <a:spLocks noGrp="1"/>
          </p:cNvSpPr>
          <p:nvPr>
            <p:ph type="title"/>
          </p:nvPr>
        </p:nvSpPr>
        <p:spPr>
          <a:xfrm>
            <a:off x="276450" y="127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Deriving Hypotheses</a:t>
            </a:r>
            <a:endParaRPr b="1"/>
          </a:p>
        </p:txBody>
      </p:sp>
      <p:sp>
        <p:nvSpPr>
          <p:cNvPr id="549" name="Google Shape;549;p50"/>
          <p:cNvSpPr txBox="1">
            <a:spLocks noGrp="1"/>
          </p:cNvSpPr>
          <p:nvPr>
            <p:ph type="body" idx="1"/>
          </p:nvPr>
        </p:nvSpPr>
        <p:spPr>
          <a:xfrm>
            <a:off x="0" y="1108375"/>
            <a:ext cx="9144000" cy="3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Centralized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mgmt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➔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Larger portion of contributing forks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(7 more in the paper)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900" y="2951925"/>
            <a:ext cx="6023074" cy="1227075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94" name="Google Shape;94;p16"/>
          <p:cNvGrpSpPr/>
          <p:nvPr/>
        </p:nvGrpSpPr>
        <p:grpSpPr>
          <a:xfrm>
            <a:off x="448178" y="1061760"/>
            <a:ext cx="3446474" cy="1279718"/>
            <a:chOff x="507325" y="677050"/>
            <a:chExt cx="4164420" cy="1511775"/>
          </a:xfrm>
        </p:grpSpPr>
        <p:pic>
          <p:nvPicPr>
            <p:cNvPr id="95" name="Google Shape;95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7325" y="695788"/>
              <a:ext cx="2424125" cy="1212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6"/>
            <p:cNvPicPr preferRelativeResize="0"/>
            <p:nvPr/>
          </p:nvPicPr>
          <p:blipFill rotWithShape="1">
            <a:blip r:embed="rId5">
              <a:alphaModFix/>
            </a:blip>
            <a:srcRect l="24802" t="10226" r="23600" b="12998"/>
            <a:stretch/>
          </p:blipFill>
          <p:spPr>
            <a:xfrm>
              <a:off x="3317125" y="677050"/>
              <a:ext cx="1354620" cy="1511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16"/>
            <p:cNvSpPr/>
            <p:nvPr/>
          </p:nvSpPr>
          <p:spPr>
            <a:xfrm>
              <a:off x="2931458" y="1275128"/>
              <a:ext cx="351000" cy="2289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Forking is a Weighty Decision</a:t>
            </a:r>
            <a:endParaRPr/>
          </a:p>
        </p:txBody>
      </p:sp>
      <p:sp>
        <p:nvSpPr>
          <p:cNvPr id="99" name="Google Shape;99;p16"/>
          <p:cNvSpPr txBox="1"/>
          <p:nvPr/>
        </p:nvSpPr>
        <p:spPr>
          <a:xfrm>
            <a:off x="4371000" y="1143775"/>
            <a:ext cx="4531200" cy="11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333333"/>
                </a:solidFill>
                <a:highlight>
                  <a:srgbClr val="FDFDFD"/>
                </a:highlight>
                <a:latin typeface="Merriweather"/>
                <a:ea typeface="Merriweather"/>
                <a:cs typeface="Merriweather"/>
                <a:sym typeface="Merriweather"/>
              </a:rPr>
              <a:t>“Some open-source forks have </a:t>
            </a:r>
            <a:r>
              <a:rPr lang="en" sz="1800" i="1">
                <a:solidFill>
                  <a:srgbClr val="FF0000"/>
                </a:solidFill>
                <a:highlight>
                  <a:srgbClr val="FDFDFD"/>
                </a:highlight>
                <a:latin typeface="Merriweather"/>
                <a:ea typeface="Merriweather"/>
                <a:cs typeface="Merriweather"/>
                <a:sym typeface="Merriweather"/>
              </a:rPr>
              <a:t>made life difficult for developers</a:t>
            </a:r>
            <a:r>
              <a:rPr lang="en" sz="1800" i="1">
                <a:solidFill>
                  <a:srgbClr val="333333"/>
                </a:solidFill>
                <a:highlight>
                  <a:srgbClr val="FDFDFD"/>
                </a:highlight>
                <a:latin typeface="Merriweather"/>
                <a:ea typeface="Merriweather"/>
                <a:cs typeface="Merriweather"/>
                <a:sym typeface="Merriweather"/>
              </a:rPr>
              <a:t>. ... that will force developers to pick sides.”  -Lauren Orsini</a:t>
            </a:r>
            <a:endParaRPr sz="18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4" name="Google Shape;554;p51"/>
          <p:cNvCxnSpPr/>
          <p:nvPr/>
        </p:nvCxnSpPr>
        <p:spPr>
          <a:xfrm>
            <a:off x="2345750" y="3555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5" name="Google Shape;555;p51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Test Hypotheses</a:t>
            </a:r>
            <a:endParaRPr b="1"/>
          </a:p>
        </p:txBody>
      </p:sp>
      <p:sp>
        <p:nvSpPr>
          <p:cNvPr id="556" name="Google Shape;556;p51"/>
          <p:cNvSpPr/>
          <p:nvPr/>
        </p:nvSpPr>
        <p:spPr>
          <a:xfrm>
            <a:off x="6573175" y="3751925"/>
            <a:ext cx="1566900" cy="4914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Modeling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51"/>
          <p:cNvSpPr/>
          <p:nvPr/>
        </p:nvSpPr>
        <p:spPr>
          <a:xfrm>
            <a:off x="405750" y="1212613"/>
            <a:ext cx="1566900" cy="5436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51"/>
          <p:cNvSpPr/>
          <p:nvPr/>
        </p:nvSpPr>
        <p:spPr>
          <a:xfrm flipH="1">
            <a:off x="2046050" y="1340774"/>
            <a:ext cx="599400" cy="6252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51"/>
          <p:cNvSpPr/>
          <p:nvPr/>
        </p:nvSpPr>
        <p:spPr>
          <a:xfrm rot="10800000" flipH="1">
            <a:off x="5074350" y="3530475"/>
            <a:ext cx="1421700" cy="6252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51"/>
          <p:cNvSpPr/>
          <p:nvPr/>
        </p:nvSpPr>
        <p:spPr>
          <a:xfrm rot="10800000" flipH="1">
            <a:off x="1244625" y="2006675"/>
            <a:ext cx="760800" cy="765000"/>
          </a:xfrm>
          <a:prstGeom prst="bentArrow">
            <a:avLst>
              <a:gd name="adj1" fmla="val 20067"/>
              <a:gd name="adj2" fmla="val 24628"/>
              <a:gd name="adj3" fmla="val 25000"/>
              <a:gd name="adj4" fmla="val 44751"/>
            </a:avLst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1" name="Google Shape;561;p51"/>
          <p:cNvGrpSpPr/>
          <p:nvPr/>
        </p:nvGrpSpPr>
        <p:grpSpPr>
          <a:xfrm>
            <a:off x="2161276" y="2187850"/>
            <a:ext cx="4369313" cy="1277487"/>
            <a:chOff x="1647170" y="1906174"/>
            <a:chExt cx="2934000" cy="904800"/>
          </a:xfrm>
        </p:grpSpPr>
        <p:cxnSp>
          <p:nvCxnSpPr>
            <p:cNvPr id="562" name="Google Shape;562;p51"/>
            <p:cNvCxnSpPr/>
            <p:nvPr/>
          </p:nvCxnSpPr>
          <p:spPr>
            <a:xfrm>
              <a:off x="2558625" y="2354988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63" name="Google Shape;563;p51"/>
            <p:cNvSpPr/>
            <p:nvPr/>
          </p:nvSpPr>
          <p:spPr>
            <a:xfrm>
              <a:off x="1647170" y="1906174"/>
              <a:ext cx="2934000" cy="9048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Quantifying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51"/>
            <p:cNvSpPr/>
            <p:nvPr/>
          </p:nvSpPr>
          <p:spPr>
            <a:xfrm>
              <a:off x="2910482" y="1952919"/>
              <a:ext cx="1651200" cy="7989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Inefficiencies</a:t>
              </a: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Practices</a:t>
              </a: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Context Factors</a:t>
              </a: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51"/>
            <p:cNvSpPr/>
            <p:nvPr/>
          </p:nvSpPr>
          <p:spPr>
            <a:xfrm>
              <a:off x="2838096" y="2072226"/>
              <a:ext cx="125700" cy="5727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66" name="Google Shape;56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7948" y="677048"/>
            <a:ext cx="5374500" cy="132962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51"/>
          <p:cNvSpPr/>
          <p:nvPr/>
        </p:nvSpPr>
        <p:spPr>
          <a:xfrm>
            <a:off x="2057400" y="2089050"/>
            <a:ext cx="4668600" cy="1551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2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700" b="1"/>
              <a:t>Operationalization - Centralized Management </a:t>
            </a:r>
            <a:endParaRPr sz="27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</a:pPr>
            <a:r>
              <a:rPr lang="en" sz="2700" b="1"/>
              <a:t> </a:t>
            </a:r>
            <a:endParaRPr b="1"/>
          </a:p>
        </p:txBody>
      </p:sp>
      <p:pic>
        <p:nvPicPr>
          <p:cNvPr id="573" name="Google Shape;57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375" y="1999225"/>
            <a:ext cx="6550677" cy="243942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52"/>
          <p:cNvSpPr/>
          <p:nvPr/>
        </p:nvSpPr>
        <p:spPr>
          <a:xfrm>
            <a:off x="335375" y="1999225"/>
            <a:ext cx="2253300" cy="378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47625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52"/>
          <p:cNvSpPr txBox="1"/>
          <p:nvPr/>
        </p:nvSpPr>
        <p:spPr>
          <a:xfrm>
            <a:off x="1874613" y="905650"/>
            <a:ext cx="66726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of PRs referring to an Existing Issue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6" name="Google Shape;576;p52"/>
          <p:cNvCxnSpPr>
            <a:stCxn id="575" idx="1"/>
          </p:cNvCxnSpPr>
          <p:nvPr/>
        </p:nvCxnSpPr>
        <p:spPr>
          <a:xfrm>
            <a:off x="1874613" y="1294900"/>
            <a:ext cx="5151900" cy="11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7" name="Google Shape;577;p52"/>
          <p:cNvSpPr txBox="1"/>
          <p:nvPr/>
        </p:nvSpPr>
        <p:spPr>
          <a:xfrm>
            <a:off x="3319600" y="1308275"/>
            <a:ext cx="16797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the PRs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52"/>
          <p:cNvSpPr txBox="1"/>
          <p:nvPr/>
        </p:nvSpPr>
        <p:spPr>
          <a:xfrm>
            <a:off x="350615" y="1063200"/>
            <a:ext cx="15240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Measure: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4"/>
          <p:cNvSpPr txBox="1">
            <a:spLocks noGrp="1"/>
          </p:cNvSpPr>
          <p:nvPr>
            <p:ph type="title"/>
          </p:nvPr>
        </p:nvSpPr>
        <p:spPr>
          <a:xfrm>
            <a:off x="286350" y="10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200" b="1"/>
              <a:t>Centralized Mgmt → More Contributing Forks (R</a:t>
            </a:r>
            <a:r>
              <a:rPr lang="en" sz="2200" b="1" baseline="30000"/>
              <a:t>2</a:t>
            </a:r>
            <a:r>
              <a:rPr lang="en" sz="2200" b="1"/>
              <a:t> = 17%) </a:t>
            </a:r>
            <a:endParaRPr sz="2200" b="1"/>
          </a:p>
        </p:txBody>
      </p:sp>
      <p:sp>
        <p:nvSpPr>
          <p:cNvPr id="601" name="Google Shape;601;p54"/>
          <p:cNvSpPr txBox="1"/>
          <p:nvPr/>
        </p:nvSpPr>
        <p:spPr>
          <a:xfrm>
            <a:off x="311700" y="1119675"/>
            <a:ext cx="40149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Ratio contributing forks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54"/>
          <p:cNvSpPr txBox="1"/>
          <p:nvPr/>
        </p:nvSpPr>
        <p:spPr>
          <a:xfrm>
            <a:off x="6201925" y="1557075"/>
            <a:ext cx="243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Plus controls for: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NumForks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Size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ProjectAge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54"/>
          <p:cNvSpPr txBox="1"/>
          <p:nvPr/>
        </p:nvSpPr>
        <p:spPr>
          <a:xfrm>
            <a:off x="1308900" y="3149075"/>
            <a:ext cx="202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54"/>
          <p:cNvSpPr txBox="1"/>
          <p:nvPr/>
        </p:nvSpPr>
        <p:spPr>
          <a:xfrm>
            <a:off x="4037925" y="3059525"/>
            <a:ext cx="25716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Centralized Mgmt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54"/>
          <p:cNvSpPr txBox="1"/>
          <p:nvPr/>
        </p:nvSpPr>
        <p:spPr>
          <a:xfrm>
            <a:off x="679100" y="3079475"/>
            <a:ext cx="15921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Modularity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6" name="Google Shape;606;p54"/>
          <p:cNvCxnSpPr>
            <a:stCxn id="605" idx="0"/>
          </p:cNvCxnSpPr>
          <p:nvPr/>
        </p:nvCxnSpPr>
        <p:spPr>
          <a:xfrm rot="10800000" flipH="1">
            <a:off x="1475150" y="1762775"/>
            <a:ext cx="253800" cy="131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7" name="Google Shape;607;p54"/>
          <p:cNvCxnSpPr>
            <a:stCxn id="604" idx="0"/>
          </p:cNvCxnSpPr>
          <p:nvPr/>
        </p:nvCxnSpPr>
        <p:spPr>
          <a:xfrm rot="10800000">
            <a:off x="2160525" y="1740725"/>
            <a:ext cx="3163200" cy="131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08" name="Google Shape;608;p54"/>
          <p:cNvSpPr txBox="1"/>
          <p:nvPr/>
        </p:nvSpPr>
        <p:spPr>
          <a:xfrm>
            <a:off x="355250" y="3474325"/>
            <a:ext cx="35025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(1% of deviance explained)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54"/>
          <p:cNvSpPr txBox="1"/>
          <p:nvPr/>
        </p:nvSpPr>
        <p:spPr>
          <a:xfrm>
            <a:off x="3959200" y="3415625"/>
            <a:ext cx="36249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(18% of </a:t>
            </a:r>
            <a:r>
              <a:rPr lang="en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deviance</a:t>
            </a: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explained)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54"/>
          <p:cNvSpPr txBox="1"/>
          <p:nvPr/>
        </p:nvSpPr>
        <p:spPr>
          <a:xfrm>
            <a:off x="1215875" y="2024425"/>
            <a:ext cx="3150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54"/>
          <p:cNvSpPr txBox="1"/>
          <p:nvPr/>
        </p:nvSpPr>
        <p:spPr>
          <a:xfrm>
            <a:off x="3373950" y="1880700"/>
            <a:ext cx="3150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54"/>
          <p:cNvSpPr/>
          <p:nvPr/>
        </p:nvSpPr>
        <p:spPr>
          <a:xfrm>
            <a:off x="3774225" y="3059525"/>
            <a:ext cx="3699600" cy="995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5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Evidence-based Intervention</a:t>
            </a:r>
            <a:endParaRPr b="1"/>
          </a:p>
        </p:txBody>
      </p:sp>
      <p:sp>
        <p:nvSpPr>
          <p:cNvPr id="618" name="Google Shape;618;p55"/>
          <p:cNvSpPr txBox="1">
            <a:spLocks noGrp="1"/>
          </p:cNvSpPr>
          <p:nvPr>
            <p:ph type="body" idx="1"/>
          </p:nvPr>
        </p:nvSpPr>
        <p:spPr>
          <a:xfrm>
            <a:off x="276450" y="910525"/>
            <a:ext cx="8520600" cy="3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practitioners</a:t>
            </a: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Coordinating planned changes through an issue tracker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55"/>
          <p:cNvSpPr txBox="1"/>
          <p:nvPr/>
        </p:nvSpPr>
        <p:spPr>
          <a:xfrm rot="-606430">
            <a:off x="528362" y="2543381"/>
            <a:ext cx="3313014" cy="85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Trade-offs?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9475" y="1987480"/>
            <a:ext cx="5417576" cy="248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6"/>
          <p:cNvSpPr txBox="1"/>
          <p:nvPr/>
        </p:nvSpPr>
        <p:spPr>
          <a:xfrm>
            <a:off x="472750" y="3149050"/>
            <a:ext cx="3375600" cy="852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26" name="Google Shape;626;p56"/>
          <p:cNvSpPr txBox="1">
            <a:spLocks noGrp="1"/>
          </p:cNvSpPr>
          <p:nvPr>
            <p:ph type="title"/>
          </p:nvPr>
        </p:nvSpPr>
        <p:spPr>
          <a:xfrm>
            <a:off x="311700" y="10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Trade-off: Centralized Mgmt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400" b="1"/>
          </a:p>
        </p:txBody>
      </p:sp>
      <p:sp>
        <p:nvSpPr>
          <p:cNvPr id="627" name="Google Shape;627;p56"/>
          <p:cNvSpPr txBox="1"/>
          <p:nvPr/>
        </p:nvSpPr>
        <p:spPr>
          <a:xfrm>
            <a:off x="367725" y="1163925"/>
            <a:ext cx="40149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Fragmentation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56"/>
          <p:cNvSpPr txBox="1"/>
          <p:nvPr/>
        </p:nvSpPr>
        <p:spPr>
          <a:xfrm>
            <a:off x="5834400" y="2086613"/>
            <a:ext cx="3309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Plus controls for: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NumFork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Size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56"/>
          <p:cNvSpPr txBox="1"/>
          <p:nvPr/>
        </p:nvSpPr>
        <p:spPr>
          <a:xfrm>
            <a:off x="472750" y="3199150"/>
            <a:ext cx="40824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Centralized Mgmt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(12% of variance explained)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0" name="Google Shape;630;p56"/>
          <p:cNvCxnSpPr>
            <a:stCxn id="629" idx="0"/>
            <a:endCxn id="627" idx="2"/>
          </p:cNvCxnSpPr>
          <p:nvPr/>
        </p:nvCxnSpPr>
        <p:spPr>
          <a:xfrm rot="10800000">
            <a:off x="2375050" y="1601350"/>
            <a:ext cx="138900" cy="1597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31" name="Google Shape;631;p56"/>
          <p:cNvSpPr txBox="1"/>
          <p:nvPr/>
        </p:nvSpPr>
        <p:spPr>
          <a:xfrm>
            <a:off x="2003050" y="2081325"/>
            <a:ext cx="3150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56"/>
          <p:cNvSpPr txBox="1"/>
          <p:nvPr/>
        </p:nvSpPr>
        <p:spPr>
          <a:xfrm>
            <a:off x="3950500" y="3199150"/>
            <a:ext cx="38343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 Merge Ratio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(35% of variance explained)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3" name="Google Shape;633;p56"/>
          <p:cNvCxnSpPr>
            <a:endCxn id="627" idx="2"/>
          </p:cNvCxnSpPr>
          <p:nvPr/>
        </p:nvCxnSpPr>
        <p:spPr>
          <a:xfrm rot="10800000">
            <a:off x="2375175" y="1601325"/>
            <a:ext cx="2583300" cy="1664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34" name="Google Shape;634;p56"/>
          <p:cNvSpPr txBox="1"/>
          <p:nvPr/>
        </p:nvSpPr>
        <p:spPr>
          <a:xfrm>
            <a:off x="3272637" y="1802684"/>
            <a:ext cx="7884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9" name="Google Shape;639;p57"/>
          <p:cNvCxnSpPr/>
          <p:nvPr/>
        </p:nvCxnSpPr>
        <p:spPr>
          <a:xfrm>
            <a:off x="2104775" y="8856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0" name="Google Shape;640;p57"/>
          <p:cNvSpPr txBox="1">
            <a:spLocks noGrp="1"/>
          </p:cNvSpPr>
          <p:nvPr>
            <p:ph type="title"/>
          </p:nvPr>
        </p:nvSpPr>
        <p:spPr>
          <a:xfrm>
            <a:off x="276450" y="66075"/>
            <a:ext cx="8744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500" b="1"/>
              <a:t>RQ: What</a:t>
            </a:r>
            <a:r>
              <a:rPr lang="en" sz="2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500" b="1"/>
              <a:t>characteristics and practices of a project associate with efficient forking practices?</a:t>
            </a:r>
            <a:endParaRPr sz="25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 b="1"/>
          </a:p>
        </p:txBody>
      </p:sp>
      <p:sp>
        <p:nvSpPr>
          <p:cNvPr id="641" name="Google Shape;641;p57"/>
          <p:cNvSpPr txBox="1"/>
          <p:nvPr/>
        </p:nvSpPr>
        <p:spPr>
          <a:xfrm>
            <a:off x="5663475" y="2157925"/>
            <a:ext cx="49152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Coordination 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Modularity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57"/>
          <p:cNvSpPr/>
          <p:nvPr/>
        </p:nvSpPr>
        <p:spPr>
          <a:xfrm>
            <a:off x="5663474" y="2717800"/>
            <a:ext cx="2555400" cy="504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3" name="Google Shape;64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400" y="1674476"/>
            <a:ext cx="5199100" cy="2102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8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Opportunities to Design Further Interventions</a:t>
            </a:r>
            <a:endParaRPr b="1"/>
          </a:p>
        </p:txBody>
      </p:sp>
      <p:sp>
        <p:nvSpPr>
          <p:cNvPr id="649" name="Google Shape;649;p58"/>
          <p:cNvSpPr txBox="1">
            <a:spLocks noGrp="1"/>
          </p:cNvSpPr>
          <p:nvPr>
            <p:ph type="body" idx="1"/>
          </p:nvPr>
        </p:nvSpPr>
        <p:spPr>
          <a:xfrm>
            <a:off x="311700" y="1768600"/>
            <a:ext cx="8520600" cy="1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Making practices transparent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0" name="Google Shape;650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0456">
            <a:off x="920199" y="2518249"/>
            <a:ext cx="496965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58"/>
          <p:cNvPicPr preferRelativeResize="0"/>
          <p:nvPr/>
        </p:nvPicPr>
        <p:blipFill rotWithShape="1">
          <a:blip r:embed="rId4">
            <a:alphaModFix/>
          </a:blip>
          <a:srcRect l="3413" t="12291" r="5078" b="11599"/>
          <a:stretch/>
        </p:blipFill>
        <p:spPr>
          <a:xfrm rot="796914">
            <a:off x="5438373" y="3140764"/>
            <a:ext cx="2348601" cy="435878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58"/>
          <p:cNvSpPr txBox="1">
            <a:spLocks noGrp="1"/>
          </p:cNvSpPr>
          <p:nvPr>
            <p:ph type="body" idx="1"/>
          </p:nvPr>
        </p:nvSpPr>
        <p:spPr>
          <a:xfrm>
            <a:off x="373211" y="3341997"/>
            <a:ext cx="85206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 of community fragmentation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58"/>
          <p:cNvSpPr txBox="1">
            <a:spLocks noGrp="1"/>
          </p:cNvSpPr>
          <p:nvPr>
            <p:ph type="body" idx="1"/>
          </p:nvPr>
        </p:nvSpPr>
        <p:spPr>
          <a:xfrm>
            <a:off x="242400" y="1140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Tooling to navigate and understand changes in forks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59"/>
          <p:cNvSpPr/>
          <p:nvPr/>
        </p:nvSpPr>
        <p:spPr>
          <a:xfrm>
            <a:off x="4022575" y="1170725"/>
            <a:ext cx="4328100" cy="938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A999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59"/>
          <p:cNvSpPr/>
          <p:nvPr/>
        </p:nvSpPr>
        <p:spPr>
          <a:xfrm>
            <a:off x="4022475" y="2376900"/>
            <a:ext cx="4328100" cy="1701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AA8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59"/>
          <p:cNvSpPr/>
          <p:nvPr/>
        </p:nvSpPr>
        <p:spPr>
          <a:xfrm>
            <a:off x="534925" y="1209950"/>
            <a:ext cx="2441400" cy="2715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D9EE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59"/>
          <p:cNvSpPr/>
          <p:nvPr/>
        </p:nvSpPr>
        <p:spPr>
          <a:xfrm>
            <a:off x="4192075" y="2495325"/>
            <a:ext cx="4048200" cy="7155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INFOX: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Identifying Features from Forks</a:t>
            </a:r>
            <a:endParaRPr sz="1800"/>
          </a:p>
        </p:txBody>
      </p:sp>
      <p:sp>
        <p:nvSpPr>
          <p:cNvPr id="662" name="Google Shape;662;p59"/>
          <p:cNvSpPr/>
          <p:nvPr/>
        </p:nvSpPr>
        <p:spPr>
          <a:xfrm>
            <a:off x="4166475" y="3281575"/>
            <a:ext cx="4048200" cy="7155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Identifying Redundant Development in Fork-based Development</a:t>
            </a:r>
            <a:endParaRPr sz="1800"/>
          </a:p>
        </p:txBody>
      </p:sp>
      <p:cxnSp>
        <p:nvCxnSpPr>
          <p:cNvPr id="663" name="Google Shape;663;p59"/>
          <p:cNvCxnSpPr>
            <a:stCxn id="664" idx="3"/>
            <a:endCxn id="662" idx="1"/>
          </p:cNvCxnSpPr>
          <p:nvPr/>
        </p:nvCxnSpPr>
        <p:spPr>
          <a:xfrm>
            <a:off x="2731375" y="2599375"/>
            <a:ext cx="1435200" cy="1040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5" name="Google Shape;665;p59"/>
          <p:cNvCxnSpPr/>
          <p:nvPr/>
        </p:nvCxnSpPr>
        <p:spPr>
          <a:xfrm>
            <a:off x="2436426" y="925422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6" name="Google Shape;666;p59"/>
          <p:cNvCxnSpPr>
            <a:endCxn id="667" idx="1"/>
          </p:cNvCxnSpPr>
          <p:nvPr/>
        </p:nvCxnSpPr>
        <p:spPr>
          <a:xfrm>
            <a:off x="2753325" y="1545275"/>
            <a:ext cx="1409100" cy="104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68" name="Google Shape;668;p59"/>
          <p:cNvCxnSpPr>
            <a:endCxn id="667" idx="1"/>
          </p:cNvCxnSpPr>
          <p:nvPr/>
        </p:nvCxnSpPr>
        <p:spPr>
          <a:xfrm rot="10800000" flipH="1">
            <a:off x="2727525" y="1649975"/>
            <a:ext cx="1434900" cy="718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69" name="Google Shape;669;p59"/>
          <p:cNvCxnSpPr>
            <a:endCxn id="667" idx="1"/>
          </p:cNvCxnSpPr>
          <p:nvPr/>
        </p:nvCxnSpPr>
        <p:spPr>
          <a:xfrm rot="10800000" flipH="1">
            <a:off x="2753325" y="1649975"/>
            <a:ext cx="1409100" cy="1541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70" name="Google Shape;670;p59"/>
          <p:cNvCxnSpPr>
            <a:stCxn id="671" idx="3"/>
            <a:endCxn id="661" idx="1"/>
          </p:cNvCxnSpPr>
          <p:nvPr/>
        </p:nvCxnSpPr>
        <p:spPr>
          <a:xfrm>
            <a:off x="2757025" y="1720400"/>
            <a:ext cx="1435200" cy="1132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2" name="Google Shape;672;p59"/>
          <p:cNvCxnSpPr>
            <a:stCxn id="664" idx="3"/>
            <a:endCxn id="661" idx="1"/>
          </p:cNvCxnSpPr>
          <p:nvPr/>
        </p:nvCxnSpPr>
        <p:spPr>
          <a:xfrm>
            <a:off x="2731375" y="2599375"/>
            <a:ext cx="1460700" cy="253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1" name="Google Shape;671;p59"/>
          <p:cNvSpPr/>
          <p:nvPr/>
        </p:nvSpPr>
        <p:spPr>
          <a:xfrm>
            <a:off x="677725" y="1407800"/>
            <a:ext cx="2079300" cy="6252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Lost Contribution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64" name="Google Shape;664;p59"/>
          <p:cNvSpPr/>
          <p:nvPr/>
        </p:nvSpPr>
        <p:spPr>
          <a:xfrm>
            <a:off x="677875" y="2286775"/>
            <a:ext cx="2053500" cy="6252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   Redundant 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   Development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673" name="Google Shape;673;p59"/>
          <p:cNvSpPr/>
          <p:nvPr/>
        </p:nvSpPr>
        <p:spPr>
          <a:xfrm>
            <a:off x="703725" y="3121075"/>
            <a:ext cx="2053500" cy="5541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 Fragmented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 Community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667" name="Google Shape;667;p59"/>
          <p:cNvSpPr/>
          <p:nvPr/>
        </p:nvSpPr>
        <p:spPr>
          <a:xfrm>
            <a:off x="4162425" y="1290875"/>
            <a:ext cx="4048200" cy="718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Identifying Natural Interventions from Best Practices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674" name="Google Shape;674;p59"/>
          <p:cNvSpPr txBox="1">
            <a:spLocks noGrp="1"/>
          </p:cNvSpPr>
          <p:nvPr>
            <p:ph type="title"/>
          </p:nvPr>
        </p:nvSpPr>
        <p:spPr>
          <a:xfrm>
            <a:off x="727750" y="229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        </a:t>
            </a:r>
            <a:endParaRPr/>
          </a:p>
        </p:txBody>
      </p:sp>
      <p:sp>
        <p:nvSpPr>
          <p:cNvPr id="675" name="Google Shape;675;p59"/>
          <p:cNvSpPr txBox="1">
            <a:spLocks noGrp="1"/>
          </p:cNvSpPr>
          <p:nvPr>
            <p:ph type="title"/>
          </p:nvPr>
        </p:nvSpPr>
        <p:spPr>
          <a:xfrm>
            <a:off x="5229350" y="229225"/>
            <a:ext cx="284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Solutions         </a:t>
            </a:r>
            <a:endParaRPr/>
          </a:p>
        </p:txBody>
      </p:sp>
      <p:sp>
        <p:nvSpPr>
          <p:cNvPr id="676" name="Google Shape;676;p59"/>
          <p:cNvSpPr txBox="1"/>
          <p:nvPr/>
        </p:nvSpPr>
        <p:spPr>
          <a:xfrm>
            <a:off x="205725" y="3981775"/>
            <a:ext cx="32301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Quantifying Inefficiencies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677" name="Google Shape;677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678" name="Google Shape;678;p59"/>
          <p:cNvSpPr txBox="1"/>
          <p:nvPr/>
        </p:nvSpPr>
        <p:spPr>
          <a:xfrm>
            <a:off x="5032825" y="2193175"/>
            <a:ext cx="2366700" cy="235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/>
              <a:t>Awareness Tools</a:t>
            </a:r>
            <a:endParaRPr sz="1800" i="1">
              <a:solidFill>
                <a:srgbClr val="000000"/>
              </a:solidFill>
            </a:endParaRPr>
          </a:p>
        </p:txBody>
      </p:sp>
      <p:sp>
        <p:nvSpPr>
          <p:cNvPr id="679" name="Google Shape;679;p59"/>
          <p:cNvSpPr txBox="1"/>
          <p:nvPr/>
        </p:nvSpPr>
        <p:spPr>
          <a:xfrm>
            <a:off x="5032825" y="981350"/>
            <a:ext cx="2366700" cy="2355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000000"/>
                </a:solidFill>
              </a:rPr>
              <a:t>Empirical Study</a:t>
            </a:r>
            <a:endParaRPr sz="1800" i="1">
              <a:solidFill>
                <a:srgbClr val="000000"/>
              </a:solidFill>
            </a:endParaRPr>
          </a:p>
        </p:txBody>
      </p:sp>
      <p:sp>
        <p:nvSpPr>
          <p:cNvPr id="680" name="Google Shape;680;p59"/>
          <p:cNvSpPr/>
          <p:nvPr/>
        </p:nvSpPr>
        <p:spPr>
          <a:xfrm>
            <a:off x="3776475" y="2108825"/>
            <a:ext cx="4796400" cy="2115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63"/>
          <p:cNvSpPr/>
          <p:nvPr/>
        </p:nvSpPr>
        <p:spPr>
          <a:xfrm>
            <a:off x="4022575" y="1170725"/>
            <a:ext cx="4328100" cy="938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A999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63"/>
          <p:cNvSpPr/>
          <p:nvPr/>
        </p:nvSpPr>
        <p:spPr>
          <a:xfrm>
            <a:off x="4022475" y="2376900"/>
            <a:ext cx="4328100" cy="1701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AA8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63"/>
          <p:cNvSpPr/>
          <p:nvPr/>
        </p:nvSpPr>
        <p:spPr>
          <a:xfrm>
            <a:off x="534925" y="1209950"/>
            <a:ext cx="2441400" cy="2715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D9EE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63"/>
          <p:cNvSpPr/>
          <p:nvPr/>
        </p:nvSpPr>
        <p:spPr>
          <a:xfrm>
            <a:off x="4192075" y="2495325"/>
            <a:ext cx="4048200" cy="7155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INFOX: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Identifying Features from Forks</a:t>
            </a:r>
            <a:endParaRPr sz="1800"/>
          </a:p>
        </p:txBody>
      </p:sp>
      <p:sp>
        <p:nvSpPr>
          <p:cNvPr id="724" name="Google Shape;724;p63"/>
          <p:cNvSpPr/>
          <p:nvPr/>
        </p:nvSpPr>
        <p:spPr>
          <a:xfrm>
            <a:off x="4166475" y="3281575"/>
            <a:ext cx="4048200" cy="7155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Identifying Redundant Development in Fork-based Development</a:t>
            </a:r>
            <a:endParaRPr sz="1800"/>
          </a:p>
        </p:txBody>
      </p:sp>
      <p:cxnSp>
        <p:nvCxnSpPr>
          <p:cNvPr id="725" name="Google Shape;725;p63"/>
          <p:cNvCxnSpPr>
            <a:stCxn id="726" idx="3"/>
            <a:endCxn id="724" idx="1"/>
          </p:cNvCxnSpPr>
          <p:nvPr/>
        </p:nvCxnSpPr>
        <p:spPr>
          <a:xfrm>
            <a:off x="2731375" y="2599375"/>
            <a:ext cx="1435200" cy="1040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7" name="Google Shape;727;p63"/>
          <p:cNvCxnSpPr/>
          <p:nvPr/>
        </p:nvCxnSpPr>
        <p:spPr>
          <a:xfrm>
            <a:off x="2436426" y="925422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8" name="Google Shape;728;p63"/>
          <p:cNvCxnSpPr>
            <a:endCxn id="729" idx="1"/>
          </p:cNvCxnSpPr>
          <p:nvPr/>
        </p:nvCxnSpPr>
        <p:spPr>
          <a:xfrm>
            <a:off x="2753325" y="1545275"/>
            <a:ext cx="1409100" cy="104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30" name="Google Shape;730;p63"/>
          <p:cNvCxnSpPr>
            <a:endCxn id="729" idx="1"/>
          </p:cNvCxnSpPr>
          <p:nvPr/>
        </p:nvCxnSpPr>
        <p:spPr>
          <a:xfrm rot="10800000" flipH="1">
            <a:off x="2727525" y="1649975"/>
            <a:ext cx="1434900" cy="718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31" name="Google Shape;731;p63"/>
          <p:cNvCxnSpPr>
            <a:endCxn id="729" idx="1"/>
          </p:cNvCxnSpPr>
          <p:nvPr/>
        </p:nvCxnSpPr>
        <p:spPr>
          <a:xfrm rot="10800000" flipH="1">
            <a:off x="2753325" y="1649975"/>
            <a:ext cx="1409100" cy="1541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32" name="Google Shape;732;p63"/>
          <p:cNvCxnSpPr>
            <a:stCxn id="733" idx="3"/>
            <a:endCxn id="723" idx="1"/>
          </p:cNvCxnSpPr>
          <p:nvPr/>
        </p:nvCxnSpPr>
        <p:spPr>
          <a:xfrm>
            <a:off x="2757025" y="1720400"/>
            <a:ext cx="1435200" cy="1132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4" name="Google Shape;734;p63"/>
          <p:cNvCxnSpPr>
            <a:stCxn id="726" idx="3"/>
            <a:endCxn id="723" idx="1"/>
          </p:cNvCxnSpPr>
          <p:nvPr/>
        </p:nvCxnSpPr>
        <p:spPr>
          <a:xfrm>
            <a:off x="2731375" y="2599375"/>
            <a:ext cx="1460700" cy="253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3" name="Google Shape;733;p63"/>
          <p:cNvSpPr/>
          <p:nvPr/>
        </p:nvSpPr>
        <p:spPr>
          <a:xfrm>
            <a:off x="677725" y="1407800"/>
            <a:ext cx="2079300" cy="6252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Lost Contribution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26" name="Google Shape;726;p63"/>
          <p:cNvSpPr/>
          <p:nvPr/>
        </p:nvSpPr>
        <p:spPr>
          <a:xfrm>
            <a:off x="677875" y="2286775"/>
            <a:ext cx="2053500" cy="6252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   Redundant 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   Development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35" name="Google Shape;735;p63"/>
          <p:cNvSpPr/>
          <p:nvPr/>
        </p:nvSpPr>
        <p:spPr>
          <a:xfrm>
            <a:off x="703725" y="3121075"/>
            <a:ext cx="2053500" cy="5541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 Fragmented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 Community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29" name="Google Shape;729;p63"/>
          <p:cNvSpPr/>
          <p:nvPr/>
        </p:nvSpPr>
        <p:spPr>
          <a:xfrm>
            <a:off x="4162425" y="1290875"/>
            <a:ext cx="4048200" cy="718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Identifying Natural Interventions from Best Practices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36" name="Google Shape;736;p63"/>
          <p:cNvSpPr txBox="1">
            <a:spLocks noGrp="1"/>
          </p:cNvSpPr>
          <p:nvPr>
            <p:ph type="title"/>
          </p:nvPr>
        </p:nvSpPr>
        <p:spPr>
          <a:xfrm>
            <a:off x="727750" y="229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        </a:t>
            </a:r>
            <a:endParaRPr/>
          </a:p>
        </p:txBody>
      </p:sp>
      <p:sp>
        <p:nvSpPr>
          <p:cNvPr id="737" name="Google Shape;737;p63"/>
          <p:cNvSpPr txBox="1">
            <a:spLocks noGrp="1"/>
          </p:cNvSpPr>
          <p:nvPr>
            <p:ph type="title"/>
          </p:nvPr>
        </p:nvSpPr>
        <p:spPr>
          <a:xfrm>
            <a:off x="5229350" y="229225"/>
            <a:ext cx="284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Solutions         </a:t>
            </a:r>
            <a:endParaRPr/>
          </a:p>
        </p:txBody>
      </p:sp>
      <p:sp>
        <p:nvSpPr>
          <p:cNvPr id="738" name="Google Shape;738;p63"/>
          <p:cNvSpPr txBox="1"/>
          <p:nvPr/>
        </p:nvSpPr>
        <p:spPr>
          <a:xfrm>
            <a:off x="205725" y="3981775"/>
            <a:ext cx="32301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Quantifying Inefficiencies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739" name="Google Shape;739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740" name="Google Shape;740;p63"/>
          <p:cNvSpPr txBox="1"/>
          <p:nvPr/>
        </p:nvSpPr>
        <p:spPr>
          <a:xfrm>
            <a:off x="5032825" y="2193175"/>
            <a:ext cx="2366700" cy="235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/>
              <a:t>Awareness Tools</a:t>
            </a:r>
            <a:endParaRPr sz="1800" i="1">
              <a:solidFill>
                <a:srgbClr val="000000"/>
              </a:solidFill>
            </a:endParaRPr>
          </a:p>
        </p:txBody>
      </p:sp>
      <p:sp>
        <p:nvSpPr>
          <p:cNvPr id="741" name="Google Shape;741;p63"/>
          <p:cNvSpPr txBox="1"/>
          <p:nvPr/>
        </p:nvSpPr>
        <p:spPr>
          <a:xfrm>
            <a:off x="5032825" y="981350"/>
            <a:ext cx="2366700" cy="2355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000000"/>
                </a:solidFill>
              </a:rPr>
              <a:t>Empirical Study</a:t>
            </a:r>
            <a:endParaRPr sz="1800" i="1">
              <a:solidFill>
                <a:srgbClr val="000000"/>
              </a:solidFill>
            </a:endParaRPr>
          </a:p>
        </p:txBody>
      </p:sp>
      <p:sp>
        <p:nvSpPr>
          <p:cNvPr id="742" name="Google Shape;742;p63"/>
          <p:cNvSpPr/>
          <p:nvPr/>
        </p:nvSpPr>
        <p:spPr>
          <a:xfrm>
            <a:off x="8265775" y="2695475"/>
            <a:ext cx="588300" cy="393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69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/>
              <a:t>INFOX:</a:t>
            </a:r>
            <a:endParaRPr sz="4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Identifying Features in Forks </a:t>
            </a:r>
            <a:r>
              <a:rPr lang="en" sz="2400" dirty="0"/>
              <a:t>[ICSE’18]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9" name="Google Shape;80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3576" y="32076"/>
            <a:ext cx="2060425" cy="206042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69"/>
          <p:cNvSpPr txBox="1"/>
          <p:nvPr/>
        </p:nvSpPr>
        <p:spPr>
          <a:xfrm>
            <a:off x="1925550" y="3720075"/>
            <a:ext cx="66543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Open Sans"/>
                <a:ea typeface="Open Sans"/>
                <a:cs typeface="Open Sans"/>
                <a:sym typeface="Open Sans"/>
              </a:rPr>
              <a:t>Joint work with Ştefan Stănciulescu, Olaf Leßenich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Open Sans"/>
                <a:ea typeface="Open Sans"/>
                <a:cs typeface="Open Sans"/>
                <a:sym typeface="Open Sans"/>
              </a:rPr>
              <a:t>Yingfei Xiong, Andrzej Wąsowski,Christian Kästner 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Fragmentation</a:t>
            </a:r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347700" y="1478775"/>
            <a:ext cx="6353700" cy="14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Incompatible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strong norm against forking 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Yoo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2016]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7500825" y="4064275"/>
            <a:ext cx="15690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1400" y="784575"/>
            <a:ext cx="3009750" cy="21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65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Goal: a Better Overview of Forks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2" name="Google Shape;762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Which are the active forks?</a:t>
            </a:r>
            <a:endParaRPr sz="24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kind of code changes have been made in forks?</a:t>
            </a:r>
            <a:endParaRPr sz="24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features were implemented in forks?</a:t>
            </a:r>
            <a:endParaRPr sz="24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3" name="Google Shape;763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66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INFOX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9" name="Google Shape;769;p66"/>
          <p:cNvSpPr txBox="1">
            <a:spLocks noGrp="1"/>
          </p:cNvSpPr>
          <p:nvPr>
            <p:ph type="body" idx="1"/>
          </p:nvPr>
        </p:nvSpPr>
        <p:spPr>
          <a:xfrm>
            <a:off x="311700" y="870817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Summarizing forks that has un-merged commits</a:t>
            </a:r>
            <a:endParaRPr sz="24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Mapping between feature to code changes</a:t>
            </a:r>
            <a:endParaRPr sz="24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0" name="Google Shape;770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29;p81">
            <a:extLst>
              <a:ext uri="{FF2B5EF4-FFF2-40B4-BE49-F238E27FC236}">
                <a16:creationId xmlns:a16="http://schemas.microsoft.com/office/drawing/2014/main" id="{2A61891A-113C-5145-802A-FB76D3A24EF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6425" y="198325"/>
            <a:ext cx="854725" cy="8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7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42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859" name="Google Shape;859;p72"/>
          <p:cNvSpPr/>
          <p:nvPr/>
        </p:nvSpPr>
        <p:spPr>
          <a:xfrm>
            <a:off x="667275" y="1014325"/>
            <a:ext cx="3066900" cy="12501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72"/>
          <p:cNvSpPr txBox="1"/>
          <p:nvPr/>
        </p:nvSpPr>
        <p:spPr>
          <a:xfrm>
            <a:off x="759950" y="963625"/>
            <a:ext cx="3114600" cy="1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Open Sans"/>
                <a:ea typeface="Open Sans"/>
                <a:cs typeface="Open Sans"/>
                <a:sym typeface="Open Sans"/>
              </a:rPr>
              <a:t>Dependency graph for code changes</a:t>
            </a:r>
            <a:endParaRPr sz="24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>
                <a:latin typeface="Open Sans"/>
                <a:ea typeface="Open Sans"/>
                <a:cs typeface="Open Sans"/>
                <a:sym typeface="Open Sans"/>
              </a:rPr>
              <a:t>(static analysis)</a:t>
            </a:r>
            <a:endParaRPr sz="2400" b="1">
              <a:latin typeface="Russo One"/>
              <a:ea typeface="Russo One"/>
              <a:cs typeface="Russo One"/>
              <a:sym typeface="Russo One"/>
            </a:endParaRPr>
          </a:p>
        </p:txBody>
      </p:sp>
      <p:grpSp>
        <p:nvGrpSpPr>
          <p:cNvPr id="861" name="Google Shape;861;p72"/>
          <p:cNvGrpSpPr/>
          <p:nvPr/>
        </p:nvGrpSpPr>
        <p:grpSpPr>
          <a:xfrm>
            <a:off x="2553225" y="2240825"/>
            <a:ext cx="3918450" cy="1250100"/>
            <a:chOff x="2676600" y="2545625"/>
            <a:chExt cx="3918450" cy="1250100"/>
          </a:xfrm>
        </p:grpSpPr>
        <p:sp>
          <p:nvSpPr>
            <p:cNvPr id="862" name="Google Shape;862;p72"/>
            <p:cNvSpPr/>
            <p:nvPr/>
          </p:nvSpPr>
          <p:spPr>
            <a:xfrm>
              <a:off x="2676600" y="2667887"/>
              <a:ext cx="3657600" cy="1051800"/>
            </a:xfrm>
            <a:prstGeom prst="roundRect">
              <a:avLst>
                <a:gd name="adj" fmla="val 16667"/>
              </a:avLst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72"/>
            <p:cNvSpPr txBox="1"/>
            <p:nvPr/>
          </p:nvSpPr>
          <p:spPr>
            <a:xfrm>
              <a:off x="2720550" y="2545625"/>
              <a:ext cx="3874500" cy="125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latin typeface="Open Sans"/>
                  <a:ea typeface="Open Sans"/>
                  <a:cs typeface="Open Sans"/>
                  <a:sym typeface="Open Sans"/>
                </a:rPr>
                <a:t>Clustering features</a:t>
              </a:r>
              <a:endParaRPr sz="2400" b="1"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latin typeface="Open Sans"/>
                  <a:ea typeface="Open Sans"/>
                  <a:cs typeface="Open Sans"/>
                  <a:sym typeface="Open Sans"/>
                </a:rPr>
                <a:t>(community detection)</a:t>
              </a:r>
              <a:endParaRPr sz="2400" b="1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64" name="Google Shape;864;p72"/>
          <p:cNvGrpSpPr/>
          <p:nvPr/>
        </p:nvGrpSpPr>
        <p:grpSpPr>
          <a:xfrm>
            <a:off x="5106160" y="3520750"/>
            <a:ext cx="3060263" cy="1051800"/>
            <a:chOff x="5633775" y="3977950"/>
            <a:chExt cx="3188771" cy="1051800"/>
          </a:xfrm>
        </p:grpSpPr>
        <p:sp>
          <p:nvSpPr>
            <p:cNvPr id="865" name="Google Shape;865;p72"/>
            <p:cNvSpPr/>
            <p:nvPr/>
          </p:nvSpPr>
          <p:spPr>
            <a:xfrm>
              <a:off x="5633775" y="3977950"/>
              <a:ext cx="3114600" cy="1051800"/>
            </a:xfrm>
            <a:prstGeom prst="roundRect">
              <a:avLst>
                <a:gd name="adj" fmla="val 16667"/>
              </a:avLst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2"/>
            <p:cNvSpPr txBox="1"/>
            <p:nvPr/>
          </p:nvSpPr>
          <p:spPr>
            <a:xfrm>
              <a:off x="5750546" y="4036138"/>
              <a:ext cx="30720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24242"/>
                </a:solidFill>
                <a:latin typeface="Russo One"/>
                <a:ea typeface="Russo One"/>
                <a:cs typeface="Russo One"/>
                <a:sym typeface="Russo On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latin typeface="Open Sans"/>
                  <a:ea typeface="Open Sans"/>
                  <a:cs typeface="Open Sans"/>
                  <a:sym typeface="Open Sans"/>
                </a:rPr>
                <a:t>Labeling features</a:t>
              </a:r>
              <a:endParaRPr sz="2400" b="1"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latin typeface="Open Sans"/>
                  <a:ea typeface="Open Sans"/>
                  <a:cs typeface="Open Sans"/>
                  <a:sym typeface="Open Sans"/>
                </a:rPr>
                <a:t>(NLP)</a:t>
              </a:r>
              <a:endParaRPr sz="2400" b="1"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24242"/>
                </a:solidFill>
                <a:latin typeface="Russo One"/>
                <a:ea typeface="Russo One"/>
                <a:cs typeface="Russo One"/>
                <a:sym typeface="Russo One"/>
              </a:endParaRPr>
            </a:p>
          </p:txBody>
        </p:sp>
      </p:grpSp>
      <p:sp>
        <p:nvSpPr>
          <p:cNvPr id="867" name="Google Shape;867;p72"/>
          <p:cNvSpPr/>
          <p:nvPr/>
        </p:nvSpPr>
        <p:spPr>
          <a:xfrm rot="5400000">
            <a:off x="3781725" y="1711375"/>
            <a:ext cx="678600" cy="5994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72"/>
          <p:cNvSpPr/>
          <p:nvPr/>
        </p:nvSpPr>
        <p:spPr>
          <a:xfrm rot="5400000">
            <a:off x="6244425" y="2879850"/>
            <a:ext cx="678600" cy="5994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72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INFOX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70" name="Google Shape;87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6425" y="198325"/>
            <a:ext cx="854725" cy="8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80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INFOX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8" name="Google Shape;1098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9" name="Google Shape;109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575" y="32075"/>
            <a:ext cx="761425" cy="761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0" name="Google Shape;1100;p80"/>
          <p:cNvGrpSpPr/>
          <p:nvPr/>
        </p:nvGrpSpPr>
        <p:grpSpPr>
          <a:xfrm>
            <a:off x="343738" y="2026525"/>
            <a:ext cx="7976313" cy="2322700"/>
            <a:chOff x="496725" y="2820800"/>
            <a:chExt cx="7976313" cy="2322700"/>
          </a:xfrm>
        </p:grpSpPr>
        <p:pic>
          <p:nvPicPr>
            <p:cNvPr id="1101" name="Google Shape;1101;p80"/>
            <p:cNvPicPr preferRelativeResize="0"/>
            <p:nvPr/>
          </p:nvPicPr>
          <p:blipFill rotWithShape="1">
            <a:blip r:embed="rId4">
              <a:alphaModFix/>
            </a:blip>
            <a:srcRect l="3189" t="41510" r="1870"/>
            <a:stretch/>
          </p:blipFill>
          <p:spPr>
            <a:xfrm>
              <a:off x="503738" y="2820800"/>
              <a:ext cx="7969301" cy="232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2" name="Google Shape;1102;p80"/>
            <p:cNvSpPr txBox="1"/>
            <p:nvPr/>
          </p:nvSpPr>
          <p:spPr>
            <a:xfrm>
              <a:off x="496725" y="2877150"/>
              <a:ext cx="370800" cy="181500"/>
            </a:xfrm>
            <a:prstGeom prst="rect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/>
                <a:t>Sig.</a:t>
              </a:r>
              <a:endParaRPr sz="800" b="1"/>
            </a:p>
          </p:txBody>
        </p:sp>
        <p:sp>
          <p:nvSpPr>
            <p:cNvPr id="1103" name="Google Shape;1103;p80"/>
            <p:cNvSpPr txBox="1"/>
            <p:nvPr/>
          </p:nvSpPr>
          <p:spPr>
            <a:xfrm>
              <a:off x="496725" y="3058650"/>
              <a:ext cx="370800" cy="208200"/>
            </a:xfrm>
            <a:prstGeom prst="rect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/>
                <a:t>Sig.</a:t>
              </a:r>
              <a:endParaRPr sz="800" b="1"/>
            </a:p>
          </p:txBody>
        </p:sp>
        <p:sp>
          <p:nvSpPr>
            <p:cNvPr id="1104" name="Google Shape;1104;p80"/>
            <p:cNvSpPr txBox="1"/>
            <p:nvPr/>
          </p:nvSpPr>
          <p:spPr>
            <a:xfrm>
              <a:off x="496725" y="3535400"/>
              <a:ext cx="370800" cy="208200"/>
            </a:xfrm>
            <a:prstGeom prst="rect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/>
                <a:t>Sig.</a:t>
              </a:r>
              <a:endParaRPr sz="800" b="1"/>
            </a:p>
          </p:txBody>
        </p:sp>
        <p:sp>
          <p:nvSpPr>
            <p:cNvPr id="1105" name="Google Shape;1105;p80"/>
            <p:cNvSpPr txBox="1"/>
            <p:nvPr/>
          </p:nvSpPr>
          <p:spPr>
            <a:xfrm>
              <a:off x="496725" y="3750000"/>
              <a:ext cx="370800" cy="181500"/>
            </a:xfrm>
            <a:prstGeom prst="rect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/>
                <a:t>Sig.</a:t>
              </a:r>
              <a:endParaRPr sz="800" b="1"/>
            </a:p>
          </p:txBody>
        </p:sp>
        <p:sp>
          <p:nvSpPr>
            <p:cNvPr id="1106" name="Google Shape;1106;p80"/>
            <p:cNvSpPr txBox="1"/>
            <p:nvPr/>
          </p:nvSpPr>
          <p:spPr>
            <a:xfrm>
              <a:off x="496725" y="3937900"/>
              <a:ext cx="370800" cy="1815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/>
                <a:t>Enc</a:t>
              </a:r>
              <a:endParaRPr sz="800" b="1"/>
            </a:p>
          </p:txBody>
        </p:sp>
        <p:sp>
          <p:nvSpPr>
            <p:cNvPr id="1107" name="Google Shape;1107;p80"/>
            <p:cNvSpPr txBox="1"/>
            <p:nvPr/>
          </p:nvSpPr>
          <p:spPr>
            <a:xfrm>
              <a:off x="496725" y="4119400"/>
              <a:ext cx="370800" cy="1815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/>
                <a:t>Enc</a:t>
              </a:r>
              <a:endParaRPr sz="800" b="1"/>
            </a:p>
          </p:txBody>
        </p:sp>
        <p:sp>
          <p:nvSpPr>
            <p:cNvPr id="1108" name="Google Shape;1108;p80"/>
            <p:cNvSpPr txBox="1"/>
            <p:nvPr/>
          </p:nvSpPr>
          <p:spPr>
            <a:xfrm>
              <a:off x="496725" y="4569700"/>
              <a:ext cx="370800" cy="1815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/>
                <a:t>Enc</a:t>
              </a:r>
              <a:endParaRPr sz="800" b="1"/>
            </a:p>
          </p:txBody>
        </p:sp>
        <p:sp>
          <p:nvSpPr>
            <p:cNvPr id="1109" name="Google Shape;1109;p80"/>
            <p:cNvSpPr txBox="1"/>
            <p:nvPr/>
          </p:nvSpPr>
          <p:spPr>
            <a:xfrm>
              <a:off x="496725" y="4751200"/>
              <a:ext cx="370800" cy="1815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/>
                <a:t>Enc</a:t>
              </a:r>
              <a:endParaRPr sz="800" b="1"/>
            </a:p>
          </p:txBody>
        </p:sp>
        <p:sp>
          <p:nvSpPr>
            <p:cNvPr id="1110" name="Google Shape;1110;p80"/>
            <p:cNvSpPr txBox="1"/>
            <p:nvPr/>
          </p:nvSpPr>
          <p:spPr>
            <a:xfrm>
              <a:off x="496725" y="4932700"/>
              <a:ext cx="370800" cy="2082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/>
                <a:t>Enc</a:t>
              </a:r>
              <a:endParaRPr sz="800" b="1"/>
            </a:p>
          </p:txBody>
        </p:sp>
      </p:grpSp>
      <p:graphicFrame>
        <p:nvGraphicFramePr>
          <p:cNvPr id="1111" name="Google Shape;1111;p80"/>
          <p:cNvGraphicFramePr/>
          <p:nvPr/>
        </p:nvGraphicFramePr>
        <p:xfrm>
          <a:off x="358738" y="686538"/>
          <a:ext cx="7969300" cy="1337050"/>
        </p:xfrm>
        <a:graphic>
          <a:graphicData uri="http://schemas.openxmlformats.org/drawingml/2006/table">
            <a:tbl>
              <a:tblPr>
                <a:noFill/>
                <a:tableStyleId>{9714778F-A777-43B2-9DF4-B70E5E4047CF}</a:tableStyleId>
              </a:tblPr>
              <a:tblGrid>
                <a:gridCol w="106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51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4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07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Feature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Navigation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Keyword List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LOC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1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Sig.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Signature, </a:t>
                      </a:r>
                      <a:r>
                        <a:rPr lang="en" b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isSigned, </a:t>
                      </a: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...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23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1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Enc.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Encryption, Decryption, isEncrpyed, Decrypt, ...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100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12" name="Google Shape;1112;p80"/>
          <p:cNvSpPr/>
          <p:nvPr/>
        </p:nvSpPr>
        <p:spPr>
          <a:xfrm>
            <a:off x="1428400" y="1608456"/>
            <a:ext cx="770700" cy="4245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Prev</a:t>
            </a:r>
            <a:r>
              <a:rPr lang="en"/>
              <a:t>.</a:t>
            </a:r>
            <a:endParaRPr/>
          </a:p>
        </p:txBody>
      </p:sp>
      <p:sp>
        <p:nvSpPr>
          <p:cNvPr id="1113" name="Google Shape;1113;p80"/>
          <p:cNvSpPr/>
          <p:nvPr/>
        </p:nvSpPr>
        <p:spPr>
          <a:xfrm>
            <a:off x="2211712" y="1608456"/>
            <a:ext cx="770700" cy="4245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Next</a:t>
            </a:r>
            <a:endParaRPr b="1"/>
          </a:p>
        </p:txBody>
      </p:sp>
      <p:sp>
        <p:nvSpPr>
          <p:cNvPr id="1114" name="Google Shape;1114;p80"/>
          <p:cNvSpPr/>
          <p:nvPr/>
        </p:nvSpPr>
        <p:spPr>
          <a:xfrm>
            <a:off x="1428400" y="1167300"/>
            <a:ext cx="770700" cy="4245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Prev</a:t>
            </a:r>
            <a:r>
              <a:rPr lang="en"/>
              <a:t>.</a:t>
            </a:r>
            <a:endParaRPr/>
          </a:p>
        </p:txBody>
      </p:sp>
      <p:sp>
        <p:nvSpPr>
          <p:cNvPr id="1115" name="Google Shape;1115;p80"/>
          <p:cNvSpPr/>
          <p:nvPr/>
        </p:nvSpPr>
        <p:spPr>
          <a:xfrm>
            <a:off x="2211712" y="1167300"/>
            <a:ext cx="770700" cy="4245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Next</a:t>
            </a:r>
            <a:endParaRPr b="1"/>
          </a:p>
        </p:txBody>
      </p:sp>
      <p:pic>
        <p:nvPicPr>
          <p:cNvPr id="1116" name="Google Shape;1116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5975" y="424350"/>
            <a:ext cx="7808025" cy="38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p81"/>
          <p:cNvSpPr/>
          <p:nvPr/>
        </p:nvSpPr>
        <p:spPr>
          <a:xfrm>
            <a:off x="1278125" y="1859075"/>
            <a:ext cx="6115800" cy="21486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81"/>
          <p:cNvSpPr/>
          <p:nvPr/>
        </p:nvSpPr>
        <p:spPr>
          <a:xfrm>
            <a:off x="1278225" y="1861950"/>
            <a:ext cx="3057900" cy="107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Quantitative Study</a:t>
            </a:r>
            <a:endParaRPr sz="30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4" name="Google Shape;1124;p81"/>
          <p:cNvSpPr txBox="1"/>
          <p:nvPr/>
        </p:nvSpPr>
        <p:spPr>
          <a:xfrm>
            <a:off x="1796725" y="3159625"/>
            <a:ext cx="52470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Open Sans"/>
                <a:ea typeface="Open Sans"/>
                <a:cs typeface="Open Sans"/>
                <a:sym typeface="Open Sans"/>
              </a:rPr>
              <a:t>Human-subject Study</a:t>
            </a:r>
            <a:endParaRPr sz="30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5" name="Google Shape;1125;p81"/>
          <p:cNvSpPr txBox="1"/>
          <p:nvPr/>
        </p:nvSpPr>
        <p:spPr>
          <a:xfrm>
            <a:off x="1278150" y="1199175"/>
            <a:ext cx="30579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Effectiveness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6" name="Google Shape;1126;p81"/>
          <p:cNvSpPr txBox="1"/>
          <p:nvPr/>
        </p:nvSpPr>
        <p:spPr>
          <a:xfrm>
            <a:off x="4341300" y="1199175"/>
            <a:ext cx="30579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Usefulness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127" name="Google Shape;1127;p81"/>
          <p:cNvCxnSpPr>
            <a:endCxn id="1122" idx="2"/>
          </p:cNvCxnSpPr>
          <p:nvPr/>
        </p:nvCxnSpPr>
        <p:spPr>
          <a:xfrm>
            <a:off x="4331525" y="1860575"/>
            <a:ext cx="4500" cy="2147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128" name="Google Shape;1128;p81"/>
          <p:cNvCxnSpPr/>
          <p:nvPr/>
        </p:nvCxnSpPr>
        <p:spPr>
          <a:xfrm flipH="1">
            <a:off x="1286775" y="2934750"/>
            <a:ext cx="3040800" cy="12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129" name="Google Shape;1129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6425" y="198325"/>
            <a:ext cx="854725" cy="85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81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INFOX - Evaluation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1" name="Google Shape;1131;p81"/>
          <p:cNvSpPr/>
          <p:nvPr/>
        </p:nvSpPr>
        <p:spPr>
          <a:xfrm>
            <a:off x="579425" y="2244450"/>
            <a:ext cx="635700" cy="402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98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forks-insight.com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3" name="Google Shape;1303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4" name="Google Shape;130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75" y="780225"/>
            <a:ext cx="7297750" cy="374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6425" y="198325"/>
            <a:ext cx="854725" cy="8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63"/>
          <p:cNvSpPr/>
          <p:nvPr/>
        </p:nvSpPr>
        <p:spPr>
          <a:xfrm>
            <a:off x="4022575" y="1170725"/>
            <a:ext cx="4328100" cy="938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A999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63"/>
          <p:cNvSpPr/>
          <p:nvPr/>
        </p:nvSpPr>
        <p:spPr>
          <a:xfrm>
            <a:off x="4022475" y="2376900"/>
            <a:ext cx="4328100" cy="1701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AA8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63"/>
          <p:cNvSpPr/>
          <p:nvPr/>
        </p:nvSpPr>
        <p:spPr>
          <a:xfrm>
            <a:off x="534925" y="1209950"/>
            <a:ext cx="2441400" cy="2715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D9EE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63"/>
          <p:cNvSpPr/>
          <p:nvPr/>
        </p:nvSpPr>
        <p:spPr>
          <a:xfrm>
            <a:off x="4192075" y="2495325"/>
            <a:ext cx="4048200" cy="7155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INFOX: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Identifying Features from Forks</a:t>
            </a:r>
            <a:endParaRPr sz="1800"/>
          </a:p>
        </p:txBody>
      </p:sp>
      <p:sp>
        <p:nvSpPr>
          <p:cNvPr id="724" name="Google Shape;724;p63"/>
          <p:cNvSpPr/>
          <p:nvPr/>
        </p:nvSpPr>
        <p:spPr>
          <a:xfrm>
            <a:off x="4166475" y="3281575"/>
            <a:ext cx="4048200" cy="7155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Identifying Redundant Development in Fork-based Development</a:t>
            </a:r>
            <a:endParaRPr sz="1800"/>
          </a:p>
        </p:txBody>
      </p:sp>
      <p:cxnSp>
        <p:nvCxnSpPr>
          <p:cNvPr id="725" name="Google Shape;725;p63"/>
          <p:cNvCxnSpPr>
            <a:stCxn id="726" idx="3"/>
            <a:endCxn id="724" idx="1"/>
          </p:cNvCxnSpPr>
          <p:nvPr/>
        </p:nvCxnSpPr>
        <p:spPr>
          <a:xfrm>
            <a:off x="2731375" y="2599375"/>
            <a:ext cx="1435200" cy="1040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7" name="Google Shape;727;p63"/>
          <p:cNvCxnSpPr/>
          <p:nvPr/>
        </p:nvCxnSpPr>
        <p:spPr>
          <a:xfrm>
            <a:off x="2436426" y="925422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8" name="Google Shape;728;p63"/>
          <p:cNvCxnSpPr>
            <a:endCxn id="729" idx="1"/>
          </p:cNvCxnSpPr>
          <p:nvPr/>
        </p:nvCxnSpPr>
        <p:spPr>
          <a:xfrm>
            <a:off x="2753325" y="1545275"/>
            <a:ext cx="1409100" cy="104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30" name="Google Shape;730;p63"/>
          <p:cNvCxnSpPr>
            <a:endCxn id="729" idx="1"/>
          </p:cNvCxnSpPr>
          <p:nvPr/>
        </p:nvCxnSpPr>
        <p:spPr>
          <a:xfrm rot="10800000" flipH="1">
            <a:off x="2727525" y="1649975"/>
            <a:ext cx="1434900" cy="718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31" name="Google Shape;731;p63"/>
          <p:cNvCxnSpPr>
            <a:endCxn id="729" idx="1"/>
          </p:cNvCxnSpPr>
          <p:nvPr/>
        </p:nvCxnSpPr>
        <p:spPr>
          <a:xfrm rot="10800000" flipH="1">
            <a:off x="2753325" y="1649975"/>
            <a:ext cx="1409100" cy="1541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32" name="Google Shape;732;p63"/>
          <p:cNvCxnSpPr>
            <a:stCxn id="733" idx="3"/>
            <a:endCxn id="723" idx="1"/>
          </p:cNvCxnSpPr>
          <p:nvPr/>
        </p:nvCxnSpPr>
        <p:spPr>
          <a:xfrm>
            <a:off x="2757025" y="1720400"/>
            <a:ext cx="1435200" cy="1132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4" name="Google Shape;734;p63"/>
          <p:cNvCxnSpPr>
            <a:stCxn id="726" idx="3"/>
            <a:endCxn id="723" idx="1"/>
          </p:cNvCxnSpPr>
          <p:nvPr/>
        </p:nvCxnSpPr>
        <p:spPr>
          <a:xfrm>
            <a:off x="2731375" y="2599375"/>
            <a:ext cx="1460700" cy="253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3" name="Google Shape;733;p63"/>
          <p:cNvSpPr/>
          <p:nvPr/>
        </p:nvSpPr>
        <p:spPr>
          <a:xfrm>
            <a:off x="677725" y="1407800"/>
            <a:ext cx="2079300" cy="6252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Lost Contribution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26" name="Google Shape;726;p63"/>
          <p:cNvSpPr/>
          <p:nvPr/>
        </p:nvSpPr>
        <p:spPr>
          <a:xfrm>
            <a:off x="677875" y="2286775"/>
            <a:ext cx="2053500" cy="6252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   Redundant 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   Development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35" name="Google Shape;735;p63"/>
          <p:cNvSpPr/>
          <p:nvPr/>
        </p:nvSpPr>
        <p:spPr>
          <a:xfrm>
            <a:off x="703725" y="3121075"/>
            <a:ext cx="2053500" cy="5541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 Fragmented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 Community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29" name="Google Shape;729;p63"/>
          <p:cNvSpPr/>
          <p:nvPr/>
        </p:nvSpPr>
        <p:spPr>
          <a:xfrm>
            <a:off x="4162425" y="1290875"/>
            <a:ext cx="4048200" cy="718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Identifying Natural Interventions from Best Practices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36" name="Google Shape;736;p63"/>
          <p:cNvSpPr txBox="1">
            <a:spLocks noGrp="1"/>
          </p:cNvSpPr>
          <p:nvPr>
            <p:ph type="title"/>
          </p:nvPr>
        </p:nvSpPr>
        <p:spPr>
          <a:xfrm>
            <a:off x="727750" y="229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        </a:t>
            </a:r>
            <a:endParaRPr/>
          </a:p>
        </p:txBody>
      </p:sp>
      <p:sp>
        <p:nvSpPr>
          <p:cNvPr id="737" name="Google Shape;737;p63"/>
          <p:cNvSpPr txBox="1">
            <a:spLocks noGrp="1"/>
          </p:cNvSpPr>
          <p:nvPr>
            <p:ph type="title"/>
          </p:nvPr>
        </p:nvSpPr>
        <p:spPr>
          <a:xfrm>
            <a:off x="5229350" y="229225"/>
            <a:ext cx="284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Solutions         </a:t>
            </a:r>
            <a:endParaRPr/>
          </a:p>
        </p:txBody>
      </p:sp>
      <p:sp>
        <p:nvSpPr>
          <p:cNvPr id="738" name="Google Shape;738;p63"/>
          <p:cNvSpPr txBox="1"/>
          <p:nvPr/>
        </p:nvSpPr>
        <p:spPr>
          <a:xfrm>
            <a:off x="205725" y="3981775"/>
            <a:ext cx="32301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Quantifying Inefficiencies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739" name="Google Shape;739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sp>
        <p:nvSpPr>
          <p:cNvPr id="740" name="Google Shape;740;p63"/>
          <p:cNvSpPr txBox="1"/>
          <p:nvPr/>
        </p:nvSpPr>
        <p:spPr>
          <a:xfrm>
            <a:off x="5032825" y="2193175"/>
            <a:ext cx="2366700" cy="235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/>
              <a:t>Awareness Tools</a:t>
            </a:r>
            <a:endParaRPr sz="1800" i="1">
              <a:solidFill>
                <a:srgbClr val="000000"/>
              </a:solidFill>
            </a:endParaRPr>
          </a:p>
        </p:txBody>
      </p:sp>
      <p:sp>
        <p:nvSpPr>
          <p:cNvPr id="741" name="Google Shape;741;p63"/>
          <p:cNvSpPr txBox="1"/>
          <p:nvPr/>
        </p:nvSpPr>
        <p:spPr>
          <a:xfrm>
            <a:off x="5032825" y="981350"/>
            <a:ext cx="2366700" cy="2355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000000"/>
                </a:solidFill>
              </a:rPr>
              <a:t>Empirical Study</a:t>
            </a:r>
            <a:endParaRPr sz="1800" i="1">
              <a:solidFill>
                <a:srgbClr val="000000"/>
              </a:solidFill>
            </a:endParaRPr>
          </a:p>
        </p:txBody>
      </p:sp>
      <p:sp>
        <p:nvSpPr>
          <p:cNvPr id="742" name="Google Shape;742;p63"/>
          <p:cNvSpPr/>
          <p:nvPr/>
        </p:nvSpPr>
        <p:spPr>
          <a:xfrm>
            <a:off x="8240275" y="3394550"/>
            <a:ext cx="588300" cy="393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150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100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/>
              <a:t>Identifying Redundancies in Fork-based Development </a:t>
            </a:r>
            <a:r>
              <a:rPr lang="en" sz="2000" dirty="0"/>
              <a:t>[SANER’19]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10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100"/>
          <p:cNvSpPr txBox="1"/>
          <p:nvPr/>
        </p:nvSpPr>
        <p:spPr>
          <a:xfrm>
            <a:off x="311700" y="3957275"/>
            <a:ext cx="83400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Open Sans"/>
                <a:ea typeface="Open Sans"/>
                <a:cs typeface="Open Sans"/>
                <a:sym typeface="Open Sans"/>
              </a:rPr>
              <a:t>Joint work with Luyao Ren, Andrzej Wąsowski, Christian Kästner 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107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Research Method</a:t>
            </a:r>
            <a:endParaRPr sz="2400" dirty="0"/>
          </a:p>
        </p:txBody>
      </p:sp>
      <p:sp>
        <p:nvSpPr>
          <p:cNvPr id="1418" name="Google Shape;1418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9" name="Google Shape;1419;p107"/>
          <p:cNvGrpSpPr/>
          <p:nvPr/>
        </p:nvGrpSpPr>
        <p:grpSpPr>
          <a:xfrm>
            <a:off x="247500" y="658729"/>
            <a:ext cx="3793500" cy="895804"/>
            <a:chOff x="276000" y="1373913"/>
            <a:chExt cx="3793500" cy="1403421"/>
          </a:xfrm>
        </p:grpSpPr>
        <p:sp>
          <p:nvSpPr>
            <p:cNvPr id="1420" name="Google Shape;1420;p107"/>
            <p:cNvSpPr/>
            <p:nvPr/>
          </p:nvSpPr>
          <p:spPr>
            <a:xfrm>
              <a:off x="420600" y="1417734"/>
              <a:ext cx="3553800" cy="13596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1421" name="Google Shape;1421;p107"/>
            <p:cNvSpPr txBox="1"/>
            <p:nvPr/>
          </p:nvSpPr>
          <p:spPr>
            <a:xfrm>
              <a:off x="276000" y="1373913"/>
              <a:ext cx="3793500" cy="11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160"/>
                <a:buFont typeface="Noto Sans Symbols"/>
                <a:buNone/>
              </a:pPr>
              <a:r>
                <a:rPr lang="en" sz="24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Manually analyze duplicate PRs</a:t>
              </a:r>
              <a:endParaRPr sz="2400">
                <a:solidFill>
                  <a:srgbClr val="3F3F3F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160"/>
                <a:buFont typeface="Noto Sans Symbols"/>
                <a:buNone/>
              </a:pPr>
              <a:endParaRPr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422" name="Google Shape;1422;p107"/>
          <p:cNvGrpSpPr/>
          <p:nvPr/>
        </p:nvGrpSpPr>
        <p:grpSpPr>
          <a:xfrm>
            <a:off x="6041301" y="3608152"/>
            <a:ext cx="2625857" cy="933830"/>
            <a:chOff x="4783882" y="2082992"/>
            <a:chExt cx="4048500" cy="1318224"/>
          </a:xfrm>
        </p:grpSpPr>
        <p:sp>
          <p:nvSpPr>
            <p:cNvPr id="1423" name="Google Shape;1423;p107"/>
            <p:cNvSpPr/>
            <p:nvPr/>
          </p:nvSpPr>
          <p:spPr>
            <a:xfrm>
              <a:off x="4996402" y="2082992"/>
              <a:ext cx="3709500" cy="12645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07"/>
            <p:cNvSpPr txBox="1"/>
            <p:nvPr/>
          </p:nvSpPr>
          <p:spPr>
            <a:xfrm>
              <a:off x="4783882" y="2299015"/>
              <a:ext cx="4048500" cy="11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" sz="24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ML predicting redundancies</a:t>
              </a:r>
              <a:endPara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425" name="Google Shape;1425;p107"/>
          <p:cNvGrpSpPr/>
          <p:nvPr/>
        </p:nvGrpSpPr>
        <p:grpSpPr>
          <a:xfrm>
            <a:off x="2257075" y="1850850"/>
            <a:ext cx="3038625" cy="1102200"/>
            <a:chOff x="3778083" y="2082984"/>
            <a:chExt cx="3464400" cy="1102200"/>
          </a:xfrm>
        </p:grpSpPr>
        <p:sp>
          <p:nvSpPr>
            <p:cNvPr id="1426" name="Google Shape;1426;p107"/>
            <p:cNvSpPr/>
            <p:nvPr/>
          </p:nvSpPr>
          <p:spPr>
            <a:xfrm>
              <a:off x="3904437" y="2082984"/>
              <a:ext cx="3176100" cy="8958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07"/>
            <p:cNvSpPr txBox="1"/>
            <p:nvPr/>
          </p:nvSpPr>
          <p:spPr>
            <a:xfrm>
              <a:off x="3778083" y="2082984"/>
              <a:ext cx="3464400" cy="11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" sz="24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Developing clues as indicators</a:t>
              </a:r>
              <a:endPara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428" name="Google Shape;1428;p107"/>
          <p:cNvGrpSpPr/>
          <p:nvPr/>
        </p:nvGrpSpPr>
        <p:grpSpPr>
          <a:xfrm>
            <a:off x="3974803" y="2953045"/>
            <a:ext cx="3438189" cy="602875"/>
            <a:chOff x="3778128" y="2082988"/>
            <a:chExt cx="4123518" cy="602875"/>
          </a:xfrm>
        </p:grpSpPr>
        <p:sp>
          <p:nvSpPr>
            <p:cNvPr id="1429" name="Google Shape;1429;p107"/>
            <p:cNvSpPr/>
            <p:nvPr/>
          </p:nvSpPr>
          <p:spPr>
            <a:xfrm>
              <a:off x="3904446" y="2082988"/>
              <a:ext cx="3997200" cy="4611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07"/>
            <p:cNvSpPr txBox="1"/>
            <p:nvPr/>
          </p:nvSpPr>
          <p:spPr>
            <a:xfrm>
              <a:off x="3778128" y="2161463"/>
              <a:ext cx="4123500" cy="52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" sz="24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Operationalization</a:t>
              </a:r>
              <a:endPara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431" name="Google Shape;1431;p107"/>
          <p:cNvSpPr/>
          <p:nvPr/>
        </p:nvSpPr>
        <p:spPr>
          <a:xfrm rot="10800000" flipH="1">
            <a:off x="1735675" y="1681850"/>
            <a:ext cx="579900" cy="5244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07"/>
          <p:cNvSpPr/>
          <p:nvPr/>
        </p:nvSpPr>
        <p:spPr>
          <a:xfrm rot="10800000" flipH="1">
            <a:off x="3394900" y="2832525"/>
            <a:ext cx="579900" cy="5244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07"/>
          <p:cNvSpPr/>
          <p:nvPr/>
        </p:nvSpPr>
        <p:spPr>
          <a:xfrm rot="10800000" flipH="1">
            <a:off x="5461400" y="3494050"/>
            <a:ext cx="579900" cy="5244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07"/>
          <p:cNvSpPr/>
          <p:nvPr/>
        </p:nvSpPr>
        <p:spPr>
          <a:xfrm flipH="1">
            <a:off x="4041000" y="1081100"/>
            <a:ext cx="579900" cy="5244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123"/>
          <p:cNvSpPr txBox="1">
            <a:spLocks noGrp="1"/>
          </p:cNvSpPr>
          <p:nvPr>
            <p:ph type="title"/>
          </p:nvPr>
        </p:nvSpPr>
        <p:spPr>
          <a:xfrm>
            <a:off x="31170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Evaluation - effectiveness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0" name="Google Shape;1680;p1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31166"/>
              </a:buClr>
              <a:buSzPts val="1920"/>
              <a:buFont typeface="Noto Sans Symbols"/>
              <a:buNone/>
            </a:pPr>
            <a:r>
              <a:rPr lang="en" sz="2400">
                <a:solidFill>
                  <a:srgbClr val="000000"/>
                </a:solidFill>
              </a:rPr>
              <a:t>RQ1: How accurate is our approach to </a:t>
            </a:r>
            <a:r>
              <a:rPr lang="en" sz="24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help maintainers</a:t>
            </a:r>
            <a:r>
              <a:rPr lang="en" sz="2400">
                <a:solidFill>
                  <a:srgbClr val="000000"/>
                </a:solidFill>
              </a:rPr>
              <a:t> identify redundant contributions?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31166"/>
              </a:buClr>
              <a:buSzPts val="1920"/>
              <a:buFont typeface="Noto Sans Symbols"/>
              <a:buNone/>
            </a:pPr>
            <a:r>
              <a:rPr lang="en" sz="2400">
                <a:solidFill>
                  <a:srgbClr val="000000"/>
                </a:solidFill>
              </a:rPr>
              <a:t>RQ2: How much effort could our approach save</a:t>
            </a:r>
            <a:r>
              <a:rPr lang="en" sz="24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for developers</a:t>
            </a:r>
            <a:r>
              <a:rPr lang="en" sz="2400">
                <a:solidFill>
                  <a:srgbClr val="000000"/>
                </a:solidFill>
              </a:rPr>
              <a:t> in terms of commits?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/>
          </a:p>
        </p:txBody>
      </p:sp>
      <p:sp>
        <p:nvSpPr>
          <p:cNvPr id="1681" name="Google Shape;1681;p1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GitHub is Encouraging Forking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5325" y="0"/>
            <a:ext cx="2328676" cy="234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798700" y="25"/>
            <a:ext cx="3347375" cy="3347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18"/>
          <p:cNvGrpSpPr/>
          <p:nvPr/>
        </p:nvGrpSpPr>
        <p:grpSpPr>
          <a:xfrm>
            <a:off x="799337" y="1999228"/>
            <a:ext cx="5304176" cy="2449463"/>
            <a:chOff x="5002254" y="758186"/>
            <a:chExt cx="6687903" cy="3402504"/>
          </a:xfrm>
        </p:grpSpPr>
        <p:pic>
          <p:nvPicPr>
            <p:cNvPr id="119" name="Google Shape;119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02254" y="758186"/>
              <a:ext cx="4093246" cy="3402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24549" y="1448339"/>
              <a:ext cx="1571000" cy="157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924557" y="2983036"/>
              <a:ext cx="2765600" cy="935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" name="Google Shape;122;p18"/>
          <p:cNvSpPr txBox="1"/>
          <p:nvPr/>
        </p:nvSpPr>
        <p:spPr>
          <a:xfrm>
            <a:off x="276450" y="1035400"/>
            <a:ext cx="74436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Distributed Version Control + Social Coding</a:t>
            </a:r>
            <a:endParaRPr sz="2400" b="1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124"/>
          <p:cNvSpPr txBox="1">
            <a:spLocks noGrp="1"/>
          </p:cNvSpPr>
          <p:nvPr>
            <p:ph type="title"/>
          </p:nvPr>
        </p:nvSpPr>
        <p:spPr>
          <a:xfrm>
            <a:off x="311700" y="109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RQ1: helping maintainers to find duplicate PRs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7" name="Google Shape;1687;p1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8" name="Google Shape;1688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421" y="1346237"/>
            <a:ext cx="4236876" cy="2824584"/>
          </a:xfrm>
          <a:prstGeom prst="rect">
            <a:avLst/>
          </a:prstGeom>
          <a:noFill/>
          <a:ln>
            <a:noFill/>
          </a:ln>
        </p:spPr>
      </p:pic>
      <p:sp>
        <p:nvSpPr>
          <p:cNvPr id="1689" name="Google Shape;1689;p124"/>
          <p:cNvSpPr txBox="1"/>
          <p:nvPr/>
        </p:nvSpPr>
        <p:spPr>
          <a:xfrm>
            <a:off x="4997188" y="1599950"/>
            <a:ext cx="37674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Randomly sample 400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PRs from each project</a:t>
            </a:r>
            <a:endParaRPr sz="2400"/>
          </a:p>
        </p:txBody>
      </p:sp>
      <p:sp>
        <p:nvSpPr>
          <p:cNvPr id="1690" name="Google Shape;1690;p124"/>
          <p:cNvSpPr txBox="1"/>
          <p:nvPr/>
        </p:nvSpPr>
        <p:spPr>
          <a:xfrm>
            <a:off x="4997188" y="3101175"/>
            <a:ext cx="33699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</a:rPr>
              <a:t>Precision </a:t>
            </a:r>
            <a:r>
              <a:rPr lang="en" sz="2400" dirty="0"/>
              <a:t>57%-83% 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</a:rPr>
              <a:t>Recall</a:t>
            </a:r>
            <a:r>
              <a:rPr lang="en" dirty="0">
                <a:solidFill>
                  <a:srgbClr val="000000"/>
                </a:solidFill>
              </a:rPr>
              <a:t> </a:t>
            </a:r>
            <a:r>
              <a:rPr lang="en" sz="2400" dirty="0"/>
              <a:t>10%-25% </a:t>
            </a:r>
            <a:endParaRPr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1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Google Shape;1696;p125"/>
          <p:cNvSpPr txBox="1">
            <a:spLocks noGrp="1"/>
          </p:cNvSpPr>
          <p:nvPr>
            <p:ph type="title"/>
          </p:nvPr>
        </p:nvSpPr>
        <p:spPr>
          <a:xfrm>
            <a:off x="31170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Open Sans"/>
                <a:ea typeface="Open Sans"/>
                <a:cs typeface="Open Sans"/>
                <a:sym typeface="Open Sans"/>
              </a:rPr>
              <a:t>RQ2: helping developers to find duplicate changes early</a:t>
            </a:r>
            <a:endParaRPr sz="22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7" name="Google Shape;1697;p125"/>
          <p:cNvSpPr txBox="1"/>
          <p:nvPr/>
        </p:nvSpPr>
        <p:spPr>
          <a:xfrm>
            <a:off x="3755800" y="3472175"/>
            <a:ext cx="41250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8" name="Google Shape;1698;p125"/>
          <p:cNvSpPr txBox="1"/>
          <p:nvPr/>
        </p:nvSpPr>
        <p:spPr>
          <a:xfrm>
            <a:off x="275925" y="1127150"/>
            <a:ext cx="71313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 Recall   46% - 71%</a:t>
            </a: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 0.07–0.5% false positive rate</a:t>
            </a: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Save 1.9 - 3.0 commits per PR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99" name="Google Shape;1699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250" y="1866951"/>
            <a:ext cx="4940876" cy="271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127"/>
          <p:cNvSpPr txBox="1">
            <a:spLocks noGrp="1"/>
          </p:cNvSpPr>
          <p:nvPr>
            <p:ph type="title"/>
          </p:nvPr>
        </p:nvSpPr>
        <p:spPr>
          <a:xfrm>
            <a:off x="31170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Planned Work - Evaluating Usefulness</a:t>
            </a:r>
            <a:endParaRPr/>
          </a:p>
        </p:txBody>
      </p:sp>
      <p:sp>
        <p:nvSpPr>
          <p:cNvPr id="1715" name="Google Shape;1715;p1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6" name="Google Shape;1716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26100"/>
            <a:ext cx="5957641" cy="433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1" name="Google Shape;1801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975" y="1819163"/>
            <a:ext cx="7063199" cy="25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2" name="Google Shape;1802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144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3" name="Google Shape;1803;p131"/>
          <p:cNvSpPr txBox="1">
            <a:spLocks noGrp="1"/>
          </p:cNvSpPr>
          <p:nvPr>
            <p:ph type="ctrTitle"/>
          </p:nvPr>
        </p:nvSpPr>
        <p:spPr>
          <a:xfrm>
            <a:off x="192975" y="219125"/>
            <a:ext cx="8662800" cy="12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FF"/>
                </a:solidFill>
              </a:rPr>
              <a:t>Improving Collaboration Efficiency in Fork-based Development</a:t>
            </a:r>
            <a:endParaRPr sz="32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4" name="Google Shape;1804;p131"/>
          <p:cNvSpPr txBox="1">
            <a:spLocks noGrp="1"/>
          </p:cNvSpPr>
          <p:nvPr>
            <p:ph type="subTitle" idx="1"/>
          </p:nvPr>
        </p:nvSpPr>
        <p:spPr>
          <a:xfrm>
            <a:off x="6274425" y="4116639"/>
            <a:ext cx="3052500" cy="6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Shurui Zhou</a:t>
            </a:r>
            <a:endParaRPr sz="3000" b="1" dirty="0">
              <a:solidFill>
                <a:srgbClr val="000000"/>
              </a:solidFill>
            </a:endParaRPr>
          </a:p>
        </p:txBody>
      </p:sp>
      <p:pic>
        <p:nvPicPr>
          <p:cNvPr id="1805" name="Google Shape;1805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8450" y="4749875"/>
            <a:ext cx="3356076" cy="3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6" name="Google Shape;1806;p1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6488" y="1672750"/>
            <a:ext cx="1420200" cy="14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7" name="Google Shape;1807;p1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94500" y="3240826"/>
            <a:ext cx="2412350" cy="85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Fork-based Development</a:t>
            </a:r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 t="-1445" b="-2579"/>
          <a:stretch/>
        </p:blipFill>
        <p:spPr>
          <a:xfrm>
            <a:off x="399805" y="986150"/>
            <a:ext cx="5702000" cy="30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 rotWithShape="1">
          <a:blip r:embed="rId4">
            <a:alphaModFix/>
          </a:blip>
          <a:srcRect l="606" t="1835"/>
          <a:stretch/>
        </p:blipFill>
        <p:spPr>
          <a:xfrm>
            <a:off x="210725" y="1336400"/>
            <a:ext cx="6048349" cy="2801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1" name="Google Shape;131;p19"/>
          <p:cNvGraphicFramePr/>
          <p:nvPr/>
        </p:nvGraphicFramePr>
        <p:xfrm>
          <a:off x="6352550" y="1260675"/>
          <a:ext cx="2632150" cy="2373630"/>
        </p:xfrm>
        <a:graphic>
          <a:graphicData uri="http://schemas.openxmlformats.org/drawingml/2006/table">
            <a:tbl>
              <a:tblPr>
                <a:noFill/>
                <a:tableStyleId>{99FADE8F-D83D-41B6-9489-11FD29E90077}</a:tableStyleId>
              </a:tblPr>
              <a:tblGrid>
                <a:gridCol w="140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#Forks</a:t>
                      </a:r>
                      <a:endParaRPr sz="1400"/>
                    </a:p>
                  </a:txBody>
                  <a:tcPr marL="63500" marR="63500" marT="47625" marB="476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#Git</a:t>
                      </a:r>
                      <a:r>
                        <a:rPr lang="en"/>
                        <a:t>H</a:t>
                      </a:r>
                      <a:r>
                        <a:rPr lang="en" sz="1400"/>
                        <a:t>ub Projects</a:t>
                      </a:r>
                      <a:endParaRPr sz="1400"/>
                    </a:p>
                  </a:txBody>
                  <a:tcPr marL="63500" marR="63500" marT="47625" marB="47625"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&gt;50 </a:t>
                      </a:r>
                      <a:endParaRPr sz="1400"/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114,120</a:t>
                      </a:r>
                      <a:endParaRPr sz="1400"/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&gt;500 </a:t>
                      </a:r>
                      <a:endParaRPr sz="1400"/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9164</a:t>
                      </a:r>
                      <a:endParaRPr sz="1400"/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&gt;1,000</a:t>
                      </a:r>
                      <a:endParaRPr sz="1400"/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2236</a:t>
                      </a:r>
                      <a:endParaRPr sz="1400"/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&gt;5,000</a:t>
                      </a:r>
                      <a:endParaRPr sz="1400"/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198</a:t>
                      </a:r>
                      <a:endParaRPr sz="1400"/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&gt;10,000</a:t>
                      </a:r>
                      <a:endParaRPr sz="1400"/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72</a:t>
                      </a:r>
                      <a:endParaRPr sz="1400"/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&gt;100,000</a:t>
                      </a:r>
                      <a:endParaRPr sz="1400"/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</a:t>
                      </a:r>
                      <a:endParaRPr sz="1400"/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2" name="Google Shape;132;p19"/>
          <p:cNvSpPr txBox="1"/>
          <p:nvPr/>
        </p:nvSpPr>
        <p:spPr>
          <a:xfrm>
            <a:off x="6807075" y="3688900"/>
            <a:ext cx="19296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[GHTorrent 2019-06]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/>
          <p:nvPr/>
        </p:nvSpPr>
        <p:spPr>
          <a:xfrm>
            <a:off x="4862525" y="1030025"/>
            <a:ext cx="3988500" cy="2880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body" idx="1"/>
          </p:nvPr>
        </p:nvSpPr>
        <p:spPr>
          <a:xfrm>
            <a:off x="-304800" y="2961050"/>
            <a:ext cx="45504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Hard Fork</a:t>
            </a:r>
            <a:endParaRPr sz="4800">
              <a:solidFill>
                <a:srgbClr val="000000"/>
              </a:solidFill>
            </a:endParaRPr>
          </a:p>
        </p:txBody>
      </p:sp>
      <p:sp>
        <p:nvSpPr>
          <p:cNvPr id="139" name="Google Shape;13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875" y="952288"/>
            <a:ext cx="2723050" cy="1945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20"/>
          <p:cNvGrpSpPr/>
          <p:nvPr/>
        </p:nvGrpSpPr>
        <p:grpSpPr>
          <a:xfrm>
            <a:off x="5094636" y="1028502"/>
            <a:ext cx="3301335" cy="1780146"/>
            <a:chOff x="4487900" y="597825"/>
            <a:chExt cx="3920825" cy="2080825"/>
          </a:xfrm>
        </p:grpSpPr>
        <p:pic>
          <p:nvPicPr>
            <p:cNvPr id="142" name="Google Shape;142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4391888" y="693838"/>
              <a:ext cx="2080825" cy="188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20"/>
            <p:cNvPicPr preferRelativeResize="0"/>
            <p:nvPr/>
          </p:nvPicPr>
          <p:blipFill rotWithShape="1">
            <a:blip r:embed="rId5">
              <a:alphaModFix/>
            </a:blip>
            <a:srcRect l="38187" t="23544" r="39991" b="27505"/>
            <a:stretch/>
          </p:blipFill>
          <p:spPr>
            <a:xfrm rot="5400000">
              <a:off x="7055324" y="922738"/>
              <a:ext cx="1275801" cy="143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0"/>
            <p:cNvSpPr/>
            <p:nvPr/>
          </p:nvSpPr>
          <p:spPr>
            <a:xfrm>
              <a:off x="6173775" y="1234050"/>
              <a:ext cx="850800" cy="2028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0"/>
            <p:cNvSpPr/>
            <p:nvPr/>
          </p:nvSpPr>
          <p:spPr>
            <a:xfrm>
              <a:off x="6045200" y="1948425"/>
              <a:ext cx="979500" cy="2028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6" name="Google Shape;14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7450" y="3115400"/>
            <a:ext cx="679350" cy="67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4433225" y="2961050"/>
            <a:ext cx="47856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800" b="1">
                <a:solidFill>
                  <a:schemeClr val="dk1"/>
                </a:solidFill>
              </a:rPr>
              <a:t>(Social) Fork</a:t>
            </a:r>
            <a:endParaRPr sz="48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2" title="network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61250"/>
            <a:ext cx="9144000" cy="448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275575" y="97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Network View</a:t>
            </a:r>
            <a:endParaRPr dirty="0"/>
          </a:p>
        </p:txBody>
      </p:sp>
      <p:pic>
        <p:nvPicPr>
          <p:cNvPr id="2" name="Online Media 1" descr="network.mp4">
            <a:hlinkClick r:id="" action="ppaction://media"/>
            <a:extLst>
              <a:ext uri="{FF2B5EF4-FFF2-40B4-BE49-F238E27FC236}">
                <a16:creationId xmlns:a16="http://schemas.microsoft.com/office/drawing/2014/main" id="{AF982DE9-D157-934C-ACFD-76C80BBD45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2768" y="594128"/>
            <a:ext cx="11914632" cy="5107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Google Shape;180;p23"/>
          <p:cNvCxnSpPr>
            <a:stCxn id="181" idx="3"/>
          </p:cNvCxnSpPr>
          <p:nvPr/>
        </p:nvCxnSpPr>
        <p:spPr>
          <a:xfrm>
            <a:off x="2104775" y="8856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2" name="Google Shape;182;p23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        Inefficiency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3" name="Google Shape;183;p23"/>
          <p:cNvCxnSpPr>
            <a:stCxn id="184" idx="3"/>
            <a:endCxn id="185" idx="1"/>
          </p:cNvCxnSpPr>
          <p:nvPr/>
        </p:nvCxnSpPr>
        <p:spPr>
          <a:xfrm rot="10800000" flipH="1">
            <a:off x="3530400" y="1439150"/>
            <a:ext cx="720000" cy="107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6" name="Google Shape;186;p23"/>
          <p:cNvCxnSpPr>
            <a:stCxn id="184" idx="3"/>
            <a:endCxn id="187" idx="1"/>
          </p:cNvCxnSpPr>
          <p:nvPr/>
        </p:nvCxnSpPr>
        <p:spPr>
          <a:xfrm>
            <a:off x="3530400" y="2512250"/>
            <a:ext cx="720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8" name="Google Shape;188;p23"/>
          <p:cNvCxnSpPr>
            <a:stCxn id="184" idx="3"/>
            <a:endCxn id="189" idx="1"/>
          </p:cNvCxnSpPr>
          <p:nvPr/>
        </p:nvCxnSpPr>
        <p:spPr>
          <a:xfrm>
            <a:off x="3530400" y="2512250"/>
            <a:ext cx="720000" cy="107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0" name="Google Shape;190;p23"/>
          <p:cNvCxnSpPr/>
          <p:nvPr/>
        </p:nvCxnSpPr>
        <p:spPr>
          <a:xfrm rot="10800000" flipH="1">
            <a:off x="2058025" y="419150"/>
            <a:ext cx="704700" cy="1020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5" name="Google Shape;185;p23"/>
          <p:cNvSpPr/>
          <p:nvPr/>
        </p:nvSpPr>
        <p:spPr>
          <a:xfrm>
            <a:off x="4250400" y="1037225"/>
            <a:ext cx="3635700" cy="8040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Lost Contribution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87" name="Google Shape;187;p23"/>
          <p:cNvSpPr/>
          <p:nvPr/>
        </p:nvSpPr>
        <p:spPr>
          <a:xfrm>
            <a:off x="4250400" y="2110250"/>
            <a:ext cx="3635700" cy="8040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Redundant Development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89" name="Google Shape;189;p23"/>
          <p:cNvSpPr/>
          <p:nvPr/>
        </p:nvSpPr>
        <p:spPr>
          <a:xfrm>
            <a:off x="4250400" y="3183275"/>
            <a:ext cx="3635700" cy="8040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Fragmented Community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84" name="Google Shape;184;p23"/>
          <p:cNvSpPr/>
          <p:nvPr/>
        </p:nvSpPr>
        <p:spPr>
          <a:xfrm>
            <a:off x="379800" y="2020850"/>
            <a:ext cx="3150600" cy="9828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Lack of an overview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91" name="Google Shape;191;p23"/>
          <p:cNvSpPr/>
          <p:nvPr/>
        </p:nvSpPr>
        <p:spPr>
          <a:xfrm>
            <a:off x="4081950" y="885625"/>
            <a:ext cx="3972600" cy="1107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1032</Words>
  <Application>Microsoft Macintosh PowerPoint</Application>
  <PresentationFormat>On-screen Show (16:9)</PresentationFormat>
  <Paragraphs>329</Paragraphs>
  <Slides>53</Slides>
  <Notes>53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Open Sans</vt:lpstr>
      <vt:lpstr>Arial</vt:lpstr>
      <vt:lpstr>Noto Sans Symbols</vt:lpstr>
      <vt:lpstr>Open Sans Light</vt:lpstr>
      <vt:lpstr>PT Sans Narrow</vt:lpstr>
      <vt:lpstr>Merriweather</vt:lpstr>
      <vt:lpstr>Century Gothic</vt:lpstr>
      <vt:lpstr>Russo One</vt:lpstr>
      <vt:lpstr>Simple Light</vt:lpstr>
      <vt:lpstr>Improving Collaboration Efficiency in Fork-based Development</vt:lpstr>
      <vt:lpstr>History of Forks</vt:lpstr>
      <vt:lpstr>Forking is a Weighty Decision</vt:lpstr>
      <vt:lpstr>Community Fragmentation</vt:lpstr>
      <vt:lpstr>GitHub is Encouraging Forking </vt:lpstr>
      <vt:lpstr>Fork-based Development</vt:lpstr>
      <vt:lpstr>PowerPoint Presentation</vt:lpstr>
      <vt:lpstr>Network View</vt:lpstr>
      <vt:lpstr>Problems         Inefficiency  </vt:lpstr>
      <vt:lpstr>Lost Contribution</vt:lpstr>
      <vt:lpstr>Problems         Inefficiency  </vt:lpstr>
      <vt:lpstr>Redundant Development</vt:lpstr>
      <vt:lpstr>Redundant Development</vt:lpstr>
      <vt:lpstr>Problems         Inefficiency  </vt:lpstr>
      <vt:lpstr>Communities Fragmentation (Hard Fork)</vt:lpstr>
      <vt:lpstr>Problems         Inefficiency  </vt:lpstr>
      <vt:lpstr>Designing Measures for Inefficiencies </vt:lpstr>
      <vt:lpstr>Problems         </vt:lpstr>
      <vt:lpstr>Projects are Different</vt:lpstr>
      <vt:lpstr>Problems         </vt:lpstr>
      <vt:lpstr>Lack of Awareness</vt:lpstr>
      <vt:lpstr>Problems         </vt:lpstr>
      <vt:lpstr>Problems         </vt:lpstr>
      <vt:lpstr>Identifying Natural Interventions from Best Practices [FSE '19]  </vt:lpstr>
      <vt:lpstr>RQ: What characteristics and practices of a project associate with efficient forking practices? </vt:lpstr>
      <vt:lpstr>Research Method</vt:lpstr>
      <vt:lpstr>Coordination Mechanism Affects Forking Practices   </vt:lpstr>
      <vt:lpstr>Coordination Mechanism Affects Forking Practices </vt:lpstr>
      <vt:lpstr>Deriving Hypotheses</vt:lpstr>
      <vt:lpstr>Test Hypotheses</vt:lpstr>
      <vt:lpstr>Operationalization - Centralized Management       </vt:lpstr>
      <vt:lpstr>Centralized Mgmt → More Contributing Forks (R2 = 17%) </vt:lpstr>
      <vt:lpstr>Evidence-based Intervention</vt:lpstr>
      <vt:lpstr>Trade-off: Centralized Mgmt </vt:lpstr>
      <vt:lpstr>RQ: What characteristics and practices of a project associate with efficient forking practices? </vt:lpstr>
      <vt:lpstr>Opportunities to Design Further Interventions</vt:lpstr>
      <vt:lpstr>Problems         </vt:lpstr>
      <vt:lpstr>Problems         </vt:lpstr>
      <vt:lpstr> INFOX: Identifying Features in Forks [ICSE’18]</vt:lpstr>
      <vt:lpstr>Goal: a Better Overview of Forks </vt:lpstr>
      <vt:lpstr>INFOX</vt:lpstr>
      <vt:lpstr>INFOX</vt:lpstr>
      <vt:lpstr>INFOX</vt:lpstr>
      <vt:lpstr>INFOX - Evaluation</vt:lpstr>
      <vt:lpstr>forks-insight.com</vt:lpstr>
      <vt:lpstr>Problems         </vt:lpstr>
      <vt:lpstr> Identifying Redundancies in Fork-based Development [SANER’19]</vt:lpstr>
      <vt:lpstr>Research Method</vt:lpstr>
      <vt:lpstr>Evaluation - effectiveness</vt:lpstr>
      <vt:lpstr>RQ1: helping maintainers to find duplicate PRs</vt:lpstr>
      <vt:lpstr>RQ2: helping developers to find duplicate changes early</vt:lpstr>
      <vt:lpstr>Planned Work - Evaluating Usefulness</vt:lpstr>
      <vt:lpstr>Improving Collaboration Efficiency in Fork-based Development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Collaboration Efficiency in Fork-based Development</dc:title>
  <cp:lastModifiedBy>Zhou Shurui</cp:lastModifiedBy>
  <cp:revision>24</cp:revision>
  <dcterms:modified xsi:type="dcterms:W3CDTF">2019-12-03T19:12:33Z</dcterms:modified>
</cp:coreProperties>
</file>