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y="5143500" cx="9144000"/>
  <p:notesSz cx="6858000" cy="9144000"/>
  <p:embeddedFontLst>
    <p:embeddedFont>
      <p:font typeface="Oswald Medium"/>
      <p:regular r:id="rId44"/>
      <p:bold r:id="rId45"/>
    </p:embeddedFont>
    <p:embeddedFont>
      <p:font typeface="Economica"/>
      <p:regular r:id="rId46"/>
      <p:bold r:id="rId47"/>
      <p:italic r:id="rId48"/>
      <p:boldItalic r:id="rId49"/>
    </p:embeddedFont>
    <p:embeddedFont>
      <p:font typeface="Source Code Pro"/>
      <p:regular r:id="rId50"/>
      <p:bold r:id="rId51"/>
    </p:embeddedFont>
    <p:embeddedFont>
      <p:font typeface="Russo One"/>
      <p:regular r:id="rId52"/>
    </p:embeddedFont>
    <p:embeddedFont>
      <p:font typeface="Oswald"/>
      <p:regular r:id="rId53"/>
      <p:bold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96">
          <p15:clr>
            <a:srgbClr val="A4A3A4"/>
          </p15:clr>
        </p15:guide>
        <p15:guide id="2" pos="2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C16E9EF-A380-4BCB-90D0-36D0C6656E7D}">
  <a:tblStyle styleId="{BC16E9EF-A380-4BCB-90D0-36D0C6656E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A1E1F28-401A-49F3-89D3-6337658006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96" orient="horz"/>
        <p:guide pos="25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OswaldMedium-regular.fntdata"/><Relationship Id="rId43" Type="http://schemas.openxmlformats.org/officeDocument/2006/relationships/slide" Target="slides/slide36.xml"/><Relationship Id="rId46" Type="http://schemas.openxmlformats.org/officeDocument/2006/relationships/font" Target="fonts/Economica-regular.fntdata"/><Relationship Id="rId45" Type="http://schemas.openxmlformats.org/officeDocument/2006/relationships/font" Target="fonts/OswaldMedium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Economica-italic.fntdata"/><Relationship Id="rId47" Type="http://schemas.openxmlformats.org/officeDocument/2006/relationships/font" Target="fonts/Economica-bold.fntdata"/><Relationship Id="rId49" Type="http://schemas.openxmlformats.org/officeDocument/2006/relationships/font" Target="fonts/Economica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SourceCodePro-bold.fntdata"/><Relationship Id="rId50" Type="http://schemas.openxmlformats.org/officeDocument/2006/relationships/font" Target="fonts/SourceCodePro-regular.fntdata"/><Relationship Id="rId53" Type="http://schemas.openxmlformats.org/officeDocument/2006/relationships/font" Target="fonts/Oswald-regular.fntdata"/><Relationship Id="rId52" Type="http://schemas.openxmlformats.org/officeDocument/2006/relationships/font" Target="fonts/RussoOne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54" Type="http://schemas.openxmlformats.org/officeDocument/2006/relationships/font" Target="fonts/Oswald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isaacs/github/issues/702" TargetMode="External"/><Relationship Id="rId3" Type="http://schemas.openxmlformats.org/officeDocument/2006/relationships/hyperlink" Target="https://github.com/isaacs/github/issues/562" TargetMode="External"/><Relationship Id="rId4" Type="http://schemas.openxmlformats.org/officeDocument/2006/relationships/hyperlink" Target="https://github.com/isaacs/github/issues/24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Define a feature...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what we’ve done : screenshot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 many words, highlight some of </a:t>
            </a:r>
            <a:endParaRPr/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Explain columns,  how to read…</a:t>
            </a:r>
            <a:endParaRPr/>
          </a:p>
          <a:p>
            <a: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keywods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+quotes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++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Shape 4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Shape 5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Ifdef --- real examples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so many, you cannot find it..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Shape 6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 of solution earlier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Ajust the length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https://github.com/isaacs/github/issues/702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https://github.com/isaacs/github/issues/562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https://github.com/isaacs/github/issues/24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Consistent size</a:t>
            </a:r>
            <a:endParaRPr i="1" sz="14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Different from redundant dev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chemeClr val="dk2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the problem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Unawarenesss of,,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showcase...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hape 6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66" name="Shape 6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hape 70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1" name="Shape 7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hape 79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0" name="Shape 8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Shape 88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9" name="Shape 8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Shape 97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8" name="Shape 9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Relationship Id="rId7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Relationship Id="rId6" Type="http://schemas.openxmlformats.org/officeDocument/2006/relationships/image" Target="../media/image27.png"/><Relationship Id="rId7" Type="http://schemas.openxmlformats.org/officeDocument/2006/relationships/image" Target="../media/image23.png"/><Relationship Id="rId8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10" Type="http://schemas.openxmlformats.org/officeDocument/2006/relationships/image" Target="../media/image24.png"/><Relationship Id="rId9" Type="http://schemas.openxmlformats.org/officeDocument/2006/relationships/image" Target="../media/image25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11" Type="http://schemas.openxmlformats.org/officeDocument/2006/relationships/image" Target="../media/image24.png"/><Relationship Id="rId10" Type="http://schemas.openxmlformats.org/officeDocument/2006/relationships/image" Target="../media/image31.png"/><Relationship Id="rId9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53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Relationship Id="rId10" Type="http://schemas.openxmlformats.org/officeDocument/2006/relationships/image" Target="../media/image24.png"/><Relationship Id="rId9" Type="http://schemas.openxmlformats.org/officeDocument/2006/relationships/image" Target="../media/image37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image" Target="../media/image30.png"/><Relationship Id="rId8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45.png"/><Relationship Id="rId5" Type="http://schemas.openxmlformats.org/officeDocument/2006/relationships/image" Target="../media/image35.png"/><Relationship Id="rId6" Type="http://schemas.openxmlformats.org/officeDocument/2006/relationships/image" Target="../media/image44.png"/><Relationship Id="rId7" Type="http://schemas.openxmlformats.org/officeDocument/2006/relationships/image" Target="../media/image36.png"/><Relationship Id="rId8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39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9.png"/><Relationship Id="rId8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Relationship Id="rId4" Type="http://schemas.openxmlformats.org/officeDocument/2006/relationships/image" Target="../media/image4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Relationship Id="rId4" Type="http://schemas.openxmlformats.org/officeDocument/2006/relationships/image" Target="../media/image50.png"/><Relationship Id="rId5" Type="http://schemas.openxmlformats.org/officeDocument/2006/relationships/image" Target="../media/image47.png"/><Relationship Id="rId6" Type="http://schemas.openxmlformats.org/officeDocument/2006/relationships/image" Target="../media/image4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46.png"/><Relationship Id="rId6" Type="http://schemas.openxmlformats.org/officeDocument/2006/relationships/image" Target="../media/image5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9.png"/><Relationship Id="rId4" Type="http://schemas.openxmlformats.org/officeDocument/2006/relationships/image" Target="../media/image52.png"/><Relationship Id="rId5" Type="http://schemas.openxmlformats.org/officeDocument/2006/relationships/image" Target="../media/image22.png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hyperlink" Target="https://drive.google.com/file/d/1YW7Y0qBRAo0emyiXlZYpbBMAyZvR7RM-/view" TargetMode="External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53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4.png"/><Relationship Id="rId7" Type="http://schemas.openxmlformats.org/officeDocument/2006/relationships/image" Target="../media/image14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28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ctrTitle"/>
          </p:nvPr>
        </p:nvSpPr>
        <p:spPr>
          <a:xfrm>
            <a:off x="0" y="1434525"/>
            <a:ext cx="9144000" cy="106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Identifying Features </a:t>
            </a:r>
            <a:endParaRPr sz="6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in Forks</a:t>
            </a:r>
            <a:endParaRPr sz="6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09" name="Shape 109"/>
          <p:cNvSpPr txBox="1"/>
          <p:nvPr>
            <p:ph idx="1" type="subTitle"/>
          </p:nvPr>
        </p:nvSpPr>
        <p:spPr>
          <a:xfrm>
            <a:off x="381000" y="2996025"/>
            <a:ext cx="838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  </a:t>
            </a:r>
            <a:r>
              <a:rPr lang="en" sz="2400" u="sng">
                <a:latin typeface="Russo One"/>
                <a:ea typeface="Russo One"/>
                <a:cs typeface="Russo One"/>
                <a:sym typeface="Russo One"/>
              </a:rPr>
              <a:t>Shurui Zhou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, 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Ştefan Stănciulescu, Olaf Leßenich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  Yingfei Xiong, Andrzej Wąsowski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, Christian Kästner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475" y="4206875"/>
            <a:ext cx="1219498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8386" y="4346000"/>
            <a:ext cx="2194174" cy="4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75199" y="4311712"/>
            <a:ext cx="1967695" cy="5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4125" y="4177600"/>
            <a:ext cx="792600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>
            <p:ph idx="4294967295" type="title"/>
          </p:nvPr>
        </p:nvSpPr>
        <p:spPr>
          <a:xfrm>
            <a:off x="150" y="0"/>
            <a:ext cx="9144000" cy="9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Goal: a Better Overview of forks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">
            <a:off x="231378" y="1794010"/>
            <a:ext cx="1382350" cy="128256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1916800" y="1644113"/>
            <a:ext cx="6818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usso One"/>
              <a:buChar char="●"/>
            </a:pPr>
            <a:r>
              <a:rPr lang="en" sz="3200">
                <a:latin typeface="Russo One"/>
                <a:ea typeface="Russo One"/>
                <a:cs typeface="Russo One"/>
                <a:sym typeface="Russo One"/>
              </a:rPr>
              <a:t>Summarizing each fork that has un-merged code changes</a:t>
            </a:r>
            <a:endParaRPr sz="3200">
              <a:latin typeface="Russo One"/>
              <a:ea typeface="Russo One"/>
              <a:cs typeface="Russo One"/>
              <a:sym typeface="Russo One"/>
            </a:endParaRPr>
          </a:p>
          <a:p>
            <a:pPr indent="-431800" lvl="0" marL="457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200"/>
              <a:buFont typeface="Russo One"/>
              <a:buChar char="●"/>
            </a:pPr>
            <a:r>
              <a:rPr lang="en" sz="3200">
                <a:latin typeface="Russo One"/>
                <a:ea typeface="Russo One"/>
                <a:cs typeface="Russo One"/>
                <a:sym typeface="Russo One"/>
              </a:rPr>
              <a:t>Identifying cohesive code clusters (features) in forks</a:t>
            </a:r>
            <a:endParaRPr sz="3200"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INFOX (I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de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N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tifying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F</a:t>
            </a:r>
            <a:r>
              <a:rPr lang="en" sz="3600">
                <a:solidFill>
                  <a:srgbClr val="CCCCCC"/>
                </a:solidFill>
                <a:latin typeface="Russo One"/>
                <a:ea typeface="Russo One"/>
                <a:cs typeface="Russo One"/>
                <a:sym typeface="Russo One"/>
              </a:rPr>
              <a:t>eatures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in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f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O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r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KS)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graphicFrame>
        <p:nvGraphicFramePr>
          <p:cNvPr id="254" name="Shape 254"/>
          <p:cNvGraphicFramePr/>
          <p:nvPr/>
        </p:nvGraphicFramePr>
        <p:xfrm>
          <a:off x="1016038" y="234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{5A1E1F28-401A-49F3-89D3-6337658006E4}</a:tableStyleId>
              </a:tblPr>
              <a:tblGrid>
                <a:gridCol w="2337050"/>
                <a:gridCol w="1111775"/>
              </a:tblGrid>
              <a:tr h="463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Feature List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LOC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</a:tr>
              <a:tr h="463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Feature 1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23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/>
                </a:tc>
              </a:tr>
              <a:tr h="463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Feature 2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100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/>
                </a:tc>
              </a:tr>
              <a:tr h="4638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Feature 3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66</a:t>
                      </a:r>
                      <a:endParaRPr sz="20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5" name="Shape 255"/>
          <p:cNvSpPr txBox="1"/>
          <p:nvPr/>
        </p:nvSpPr>
        <p:spPr>
          <a:xfrm>
            <a:off x="371400" y="1138150"/>
            <a:ext cx="77994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Summary Table for each fork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M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apping between feature to code changes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" name="Shape 262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INFOX (I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de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N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tifying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F</a:t>
            </a:r>
            <a:r>
              <a:rPr lang="en" sz="3600">
                <a:solidFill>
                  <a:srgbClr val="CCCCCC"/>
                </a:solidFill>
                <a:latin typeface="Russo One"/>
                <a:ea typeface="Russo One"/>
                <a:cs typeface="Russo One"/>
                <a:sym typeface="Russo One"/>
              </a:rPr>
              <a:t>eatures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in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f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O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r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KS)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750" y="977000"/>
            <a:ext cx="7224082" cy="416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500" y="1009500"/>
            <a:ext cx="8394150" cy="397111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INFOX (I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de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N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tifying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F</a:t>
            </a:r>
            <a:r>
              <a:rPr lang="en" sz="3600">
                <a:solidFill>
                  <a:srgbClr val="CCCCCC"/>
                </a:solidFill>
                <a:latin typeface="Russo One"/>
                <a:ea typeface="Russo One"/>
                <a:cs typeface="Russo One"/>
                <a:sym typeface="Russo One"/>
              </a:rPr>
              <a:t>eatures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in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f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O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r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KS)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104850" y="1014325"/>
            <a:ext cx="3066900" cy="125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9" name="Shape 279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INFOX (I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de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N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tifying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F</a:t>
            </a:r>
            <a:r>
              <a:rPr lang="en" sz="3600">
                <a:solidFill>
                  <a:srgbClr val="CCCCCC"/>
                </a:solidFill>
                <a:latin typeface="Russo One"/>
                <a:ea typeface="Russo One"/>
                <a:cs typeface="Russo One"/>
                <a:sym typeface="Russo One"/>
              </a:rPr>
              <a:t>eatures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in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f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O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r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KS)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133425" y="1014325"/>
            <a:ext cx="31146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Dependency graph for code changes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(s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tatic analysis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)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grpSp>
        <p:nvGrpSpPr>
          <p:cNvPr id="281" name="Shape 281"/>
          <p:cNvGrpSpPr/>
          <p:nvPr/>
        </p:nvGrpSpPr>
        <p:grpSpPr>
          <a:xfrm>
            <a:off x="2595450" y="2497338"/>
            <a:ext cx="3800700" cy="1250100"/>
            <a:chOff x="2671650" y="2573538"/>
            <a:chExt cx="3800700" cy="1250100"/>
          </a:xfrm>
        </p:grpSpPr>
        <p:sp>
          <p:nvSpPr>
            <p:cNvPr id="282" name="Shape 282"/>
            <p:cNvSpPr/>
            <p:nvPr/>
          </p:nvSpPr>
          <p:spPr>
            <a:xfrm>
              <a:off x="2676600" y="2667887"/>
              <a:ext cx="3657600" cy="1051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99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 txBox="1"/>
            <p:nvPr/>
          </p:nvSpPr>
          <p:spPr>
            <a:xfrm>
              <a:off x="2671650" y="2573538"/>
              <a:ext cx="3800700" cy="12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Russo One"/>
                  <a:ea typeface="Russo One"/>
                  <a:cs typeface="Russo One"/>
                  <a:sym typeface="Russo One"/>
                </a:rPr>
                <a:t>Clustering features</a:t>
              </a:r>
              <a:endParaRPr sz="2400"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Russo One"/>
                  <a:ea typeface="Russo One"/>
                  <a:cs typeface="Russo One"/>
                  <a:sym typeface="Russo One"/>
                </a:rPr>
                <a:t>(community detection)</a:t>
              </a:r>
              <a:endParaRPr sz="2400"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grpSp>
        <p:nvGrpSpPr>
          <p:cNvPr id="284" name="Shape 284"/>
          <p:cNvGrpSpPr/>
          <p:nvPr/>
        </p:nvGrpSpPr>
        <p:grpSpPr>
          <a:xfrm>
            <a:off x="5762935" y="3977950"/>
            <a:ext cx="2990833" cy="1051800"/>
            <a:chOff x="5633775" y="3977950"/>
            <a:chExt cx="3116425" cy="1051800"/>
          </a:xfrm>
        </p:grpSpPr>
        <p:sp>
          <p:nvSpPr>
            <p:cNvPr id="285" name="Shape 285"/>
            <p:cNvSpPr/>
            <p:nvPr/>
          </p:nvSpPr>
          <p:spPr>
            <a:xfrm>
              <a:off x="5633775" y="3977950"/>
              <a:ext cx="3114600" cy="1051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99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5678200" y="4070925"/>
              <a:ext cx="3072000" cy="9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Russo One"/>
                  <a:ea typeface="Russo One"/>
                  <a:cs typeface="Russo One"/>
                  <a:sym typeface="Russo One"/>
                </a:rPr>
                <a:t>Labeling features</a:t>
              </a:r>
              <a:endParaRPr sz="2400"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Russo One"/>
                  <a:ea typeface="Russo One"/>
                  <a:cs typeface="Russo One"/>
                  <a:sym typeface="Russo One"/>
                </a:rPr>
                <a:t>(NLP)</a:t>
              </a:r>
              <a:endParaRPr sz="2400"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sp>
        <p:nvSpPr>
          <p:cNvPr id="287" name="Shape 287"/>
          <p:cNvSpPr/>
          <p:nvPr/>
        </p:nvSpPr>
        <p:spPr>
          <a:xfrm rot="5400000">
            <a:off x="3409950" y="1604875"/>
            <a:ext cx="864600" cy="754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 rot="5400000">
            <a:off x="6386175" y="3142600"/>
            <a:ext cx="884400" cy="707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104850" y="1014325"/>
            <a:ext cx="3066900" cy="12501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rgbClr val="674EA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INFOX (I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de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N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tifying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F</a:t>
            </a:r>
            <a:r>
              <a:rPr lang="en" sz="3600">
                <a:solidFill>
                  <a:srgbClr val="CCCCCC"/>
                </a:solidFill>
                <a:latin typeface="Russo One"/>
                <a:ea typeface="Russo One"/>
                <a:cs typeface="Russo One"/>
                <a:sym typeface="Russo One"/>
              </a:rPr>
              <a:t>eatures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in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f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O</a:t>
            </a:r>
            <a:r>
              <a:rPr lang="en" sz="3600">
                <a:solidFill>
                  <a:srgbClr val="B7B7B7"/>
                </a:solidFill>
                <a:latin typeface="Russo One"/>
                <a:ea typeface="Russo One"/>
                <a:cs typeface="Russo One"/>
                <a:sym typeface="Russo One"/>
              </a:rPr>
              <a:t>r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KS)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133425" y="1014325"/>
            <a:ext cx="311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Dependency graph for Code changes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(Static analysis)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grpSp>
        <p:nvGrpSpPr>
          <p:cNvPr id="298" name="Shape 298"/>
          <p:cNvGrpSpPr/>
          <p:nvPr/>
        </p:nvGrpSpPr>
        <p:grpSpPr>
          <a:xfrm>
            <a:off x="2595450" y="2497338"/>
            <a:ext cx="3800700" cy="1250100"/>
            <a:chOff x="2671650" y="2573538"/>
            <a:chExt cx="3800700" cy="1250100"/>
          </a:xfrm>
        </p:grpSpPr>
        <p:sp>
          <p:nvSpPr>
            <p:cNvPr id="299" name="Shape 299"/>
            <p:cNvSpPr/>
            <p:nvPr/>
          </p:nvSpPr>
          <p:spPr>
            <a:xfrm>
              <a:off x="2676600" y="2667887"/>
              <a:ext cx="3657600" cy="1051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99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Shape 300"/>
            <p:cNvSpPr txBox="1"/>
            <p:nvPr/>
          </p:nvSpPr>
          <p:spPr>
            <a:xfrm>
              <a:off x="2671650" y="2573538"/>
              <a:ext cx="3800700" cy="125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24242"/>
                  </a:solidFill>
                  <a:latin typeface="Russo One"/>
                  <a:ea typeface="Russo One"/>
                  <a:cs typeface="Russo One"/>
                  <a:sym typeface="Russo One"/>
                </a:rPr>
                <a:t>Clustering features</a:t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24242"/>
                  </a:solidFill>
                  <a:latin typeface="Russo One"/>
                  <a:ea typeface="Russo One"/>
                  <a:cs typeface="Russo One"/>
                  <a:sym typeface="Russo One"/>
                </a:rPr>
                <a:t>(Community detection)</a:t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grpSp>
        <p:nvGrpSpPr>
          <p:cNvPr id="301" name="Shape 301"/>
          <p:cNvGrpSpPr/>
          <p:nvPr/>
        </p:nvGrpSpPr>
        <p:grpSpPr>
          <a:xfrm>
            <a:off x="5762935" y="3977950"/>
            <a:ext cx="2990833" cy="1051800"/>
            <a:chOff x="5633775" y="3977950"/>
            <a:chExt cx="3116425" cy="1051800"/>
          </a:xfrm>
        </p:grpSpPr>
        <p:sp>
          <p:nvSpPr>
            <p:cNvPr id="302" name="Shape 302"/>
            <p:cNvSpPr/>
            <p:nvPr/>
          </p:nvSpPr>
          <p:spPr>
            <a:xfrm>
              <a:off x="5633775" y="3977950"/>
              <a:ext cx="3114600" cy="10518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99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Shape 303"/>
            <p:cNvSpPr txBox="1"/>
            <p:nvPr/>
          </p:nvSpPr>
          <p:spPr>
            <a:xfrm>
              <a:off x="5678200" y="4070925"/>
              <a:ext cx="3072000" cy="919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24242"/>
                  </a:solidFill>
                  <a:latin typeface="Russo One"/>
                  <a:ea typeface="Russo One"/>
                  <a:cs typeface="Russo One"/>
                  <a:sym typeface="Russo One"/>
                </a:rPr>
                <a:t>Labeling features</a:t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424242"/>
                  </a:solidFill>
                  <a:latin typeface="Russo One"/>
                  <a:ea typeface="Russo One"/>
                  <a:cs typeface="Russo One"/>
                  <a:sym typeface="Russo One"/>
                </a:rPr>
                <a:t>(NLP)</a:t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sp>
        <p:nvSpPr>
          <p:cNvPr id="304" name="Shape 304"/>
          <p:cNvSpPr/>
          <p:nvPr/>
        </p:nvSpPr>
        <p:spPr>
          <a:xfrm rot="5400000">
            <a:off x="3409950" y="1604875"/>
            <a:ext cx="864600" cy="7548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 rot="5400000">
            <a:off x="6386175" y="3142600"/>
            <a:ext cx="884400" cy="7071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75" y="961475"/>
            <a:ext cx="3290750" cy="238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1496" y="609570"/>
            <a:ext cx="1462861" cy="40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>
            <p:ph idx="12" type="sldNum"/>
          </p:nvPr>
        </p:nvSpPr>
        <p:spPr>
          <a:xfrm>
            <a:off x="8485758" y="50252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" name="Shape 314"/>
          <p:cNvSpPr txBox="1"/>
          <p:nvPr/>
        </p:nvSpPr>
        <p:spPr>
          <a:xfrm>
            <a:off x="0" y="0"/>
            <a:ext cx="4471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</a:t>
            </a: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e</a:t>
            </a: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pendency graph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15" name="Shape 3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05302" y="626159"/>
            <a:ext cx="1422989" cy="36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2205300" y="961475"/>
            <a:ext cx="2987700" cy="218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70175" y="578800"/>
            <a:ext cx="25818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usso One"/>
                <a:ea typeface="Russo One"/>
                <a:cs typeface="Russo One"/>
                <a:sym typeface="Russo One"/>
              </a:rPr>
              <a:t>Email System</a:t>
            </a:r>
            <a:endParaRPr sz="1800">
              <a:latin typeface="Russo One"/>
              <a:ea typeface="Russo One"/>
              <a:cs typeface="Russo One"/>
              <a:sym typeface="Russo One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usso One"/>
              <a:buAutoNum type="arabicPeriod"/>
            </a:pPr>
            <a:r>
              <a:rPr lang="en" sz="1800">
                <a:latin typeface="Russo One"/>
                <a:ea typeface="Russo One"/>
                <a:cs typeface="Russo One"/>
                <a:sym typeface="Russo One"/>
              </a:rPr>
              <a:t>Encryption</a:t>
            </a:r>
            <a:endParaRPr sz="1800">
              <a:latin typeface="Russo One"/>
              <a:ea typeface="Russo One"/>
              <a:cs typeface="Russo One"/>
              <a:sym typeface="Russo One"/>
            </a:endParaRP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usso One"/>
              <a:buAutoNum type="arabicPeriod"/>
            </a:pPr>
            <a:r>
              <a:rPr lang="en" sz="1800">
                <a:latin typeface="Russo One"/>
                <a:ea typeface="Russo One"/>
                <a:cs typeface="Russo One"/>
                <a:sym typeface="Russo One"/>
              </a:rPr>
              <a:t>Signature</a:t>
            </a:r>
            <a:endParaRPr sz="18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318" name="Shape 318"/>
          <p:cNvSpPr txBox="1"/>
          <p:nvPr/>
        </p:nvSpPr>
        <p:spPr>
          <a:xfrm>
            <a:off x="-23452" y="3588725"/>
            <a:ext cx="52785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Nodes: Lines of code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Edges: Dependency relation 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grpSp>
        <p:nvGrpSpPr>
          <p:cNvPr id="319" name="Shape 319"/>
          <p:cNvGrpSpPr/>
          <p:nvPr/>
        </p:nvGrpSpPr>
        <p:grpSpPr>
          <a:xfrm>
            <a:off x="5193025" y="894575"/>
            <a:ext cx="3292725" cy="3926349"/>
            <a:chOff x="5193025" y="894575"/>
            <a:chExt cx="3292725" cy="3926349"/>
          </a:xfrm>
        </p:grpSpPr>
        <p:sp>
          <p:nvSpPr>
            <p:cNvPr id="320" name="Shape 320"/>
            <p:cNvSpPr/>
            <p:nvPr/>
          </p:nvSpPr>
          <p:spPr>
            <a:xfrm>
              <a:off x="5482150" y="961475"/>
              <a:ext cx="3003600" cy="3708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1" name="Shape 3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193025" y="894575"/>
              <a:ext cx="3290718" cy="39263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Shape 326"/>
          <p:cNvGrpSpPr/>
          <p:nvPr/>
        </p:nvGrpSpPr>
        <p:grpSpPr>
          <a:xfrm>
            <a:off x="4471200" y="961475"/>
            <a:ext cx="3292725" cy="3990650"/>
            <a:chOff x="5193025" y="894575"/>
            <a:chExt cx="3292725" cy="3990650"/>
          </a:xfrm>
        </p:grpSpPr>
        <p:sp>
          <p:nvSpPr>
            <p:cNvPr id="327" name="Shape 327"/>
            <p:cNvSpPr/>
            <p:nvPr/>
          </p:nvSpPr>
          <p:spPr>
            <a:xfrm>
              <a:off x="5482150" y="961475"/>
              <a:ext cx="3003600" cy="3708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8" name="Shape 328"/>
            <p:cNvPicPr preferRelativeResize="0"/>
            <p:nvPr/>
          </p:nvPicPr>
          <p:blipFill rotWithShape="1">
            <a:blip r:embed="rId3">
              <a:alphaModFix/>
            </a:blip>
            <a:srcRect b="0" l="0" r="1613" t="0"/>
            <a:stretch/>
          </p:blipFill>
          <p:spPr>
            <a:xfrm>
              <a:off x="5193025" y="894575"/>
              <a:ext cx="3290750" cy="3990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9" name="Shape 3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875" y="961475"/>
            <a:ext cx="3290750" cy="238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Shape 331"/>
          <p:cNvGrpSpPr/>
          <p:nvPr/>
        </p:nvGrpSpPr>
        <p:grpSpPr>
          <a:xfrm>
            <a:off x="791709" y="3487657"/>
            <a:ext cx="3105918" cy="1326158"/>
            <a:chOff x="847218" y="3704650"/>
            <a:chExt cx="2943161" cy="1164523"/>
          </a:xfrm>
        </p:grpSpPr>
        <p:pic>
          <p:nvPicPr>
            <p:cNvPr id="332" name="Shape 3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7218" y="4023945"/>
              <a:ext cx="2943161" cy="845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Shape 333"/>
            <p:cNvSpPr txBox="1"/>
            <p:nvPr/>
          </p:nvSpPr>
          <p:spPr>
            <a:xfrm>
              <a:off x="925151" y="3704650"/>
              <a:ext cx="1785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usso One"/>
                  <a:ea typeface="Russo One"/>
                  <a:cs typeface="Russo One"/>
                  <a:sym typeface="Russo One"/>
                </a:rPr>
                <a:t>3  Dependencies</a:t>
              </a:r>
              <a:endParaRPr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pic>
        <p:nvPicPr>
          <p:cNvPr id="334" name="Shape 3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93296" y="609570"/>
            <a:ext cx="1462861" cy="40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>
            <p:ph idx="12" type="sldNum"/>
          </p:nvPr>
        </p:nvSpPr>
        <p:spPr>
          <a:xfrm>
            <a:off x="8485758" y="50252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Shape 336"/>
          <p:cNvSpPr txBox="1"/>
          <p:nvPr/>
        </p:nvSpPr>
        <p:spPr>
          <a:xfrm>
            <a:off x="0" y="0"/>
            <a:ext cx="4471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Dependency graph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37" name="Shape 3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9902" y="626159"/>
            <a:ext cx="1422989" cy="36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909900" y="961475"/>
            <a:ext cx="2987700" cy="218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9" name="Shape 339"/>
          <p:cNvGrpSpPr/>
          <p:nvPr/>
        </p:nvGrpSpPr>
        <p:grpSpPr>
          <a:xfrm>
            <a:off x="1621850" y="1193600"/>
            <a:ext cx="857400" cy="1778100"/>
            <a:chOff x="1621850" y="1117400"/>
            <a:chExt cx="857400" cy="1778100"/>
          </a:xfrm>
        </p:grpSpPr>
        <p:cxnSp>
          <p:nvCxnSpPr>
            <p:cNvPr id="340" name="Shape 340"/>
            <p:cNvCxnSpPr/>
            <p:nvPr/>
          </p:nvCxnSpPr>
          <p:spPr>
            <a:xfrm rot="10800000">
              <a:off x="1628175" y="1125350"/>
              <a:ext cx="807900" cy="1023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341" name="Shape 341"/>
            <p:cNvCxnSpPr/>
            <p:nvPr/>
          </p:nvCxnSpPr>
          <p:spPr>
            <a:xfrm rot="10800000">
              <a:off x="1621850" y="1119325"/>
              <a:ext cx="857400" cy="13938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342" name="Shape 342"/>
            <p:cNvCxnSpPr/>
            <p:nvPr/>
          </p:nvCxnSpPr>
          <p:spPr>
            <a:xfrm rot="10800000">
              <a:off x="1631875" y="1117400"/>
              <a:ext cx="730200" cy="1778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43" name="Shape 343"/>
          <p:cNvGrpSpPr/>
          <p:nvPr/>
        </p:nvGrpSpPr>
        <p:grpSpPr>
          <a:xfrm>
            <a:off x="5245550" y="1119300"/>
            <a:ext cx="1698875" cy="3162025"/>
            <a:chOff x="5245550" y="1119300"/>
            <a:chExt cx="1698875" cy="3162025"/>
          </a:xfrm>
        </p:grpSpPr>
        <p:grpSp>
          <p:nvGrpSpPr>
            <p:cNvPr id="344" name="Shape 344"/>
            <p:cNvGrpSpPr/>
            <p:nvPr/>
          </p:nvGrpSpPr>
          <p:grpSpPr>
            <a:xfrm>
              <a:off x="6327625" y="1119300"/>
              <a:ext cx="616800" cy="906600"/>
              <a:chOff x="6327625" y="1119300"/>
              <a:chExt cx="616800" cy="906600"/>
            </a:xfrm>
          </p:grpSpPr>
          <p:cxnSp>
            <p:nvCxnSpPr>
              <p:cNvPr id="345" name="Shape 345"/>
              <p:cNvCxnSpPr/>
              <p:nvPr/>
            </p:nvCxnSpPr>
            <p:spPr>
              <a:xfrm flipH="1" rot="10800000">
                <a:off x="6333775" y="1125575"/>
                <a:ext cx="604200" cy="3021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6" name="Shape 346"/>
              <p:cNvCxnSpPr/>
              <p:nvPr/>
            </p:nvCxnSpPr>
            <p:spPr>
              <a:xfrm flipH="1" rot="10800000">
                <a:off x="6383125" y="1137600"/>
                <a:ext cx="505800" cy="888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347" name="Shape 347"/>
              <p:cNvCxnSpPr/>
              <p:nvPr/>
            </p:nvCxnSpPr>
            <p:spPr>
              <a:xfrm flipH="1" rot="10800000">
                <a:off x="6327625" y="1119300"/>
                <a:ext cx="616800" cy="5304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0000"/>
                </a:solidFill>
                <a:prstDash val="dash"/>
                <a:round/>
                <a:headEnd len="med" w="med" type="none"/>
                <a:tailEnd len="med" w="med" type="triangle"/>
              </a:ln>
            </p:spPr>
          </p:cxnSp>
        </p:grpSp>
        <p:cxnSp>
          <p:nvCxnSpPr>
            <p:cNvPr id="348" name="Shape 348"/>
            <p:cNvCxnSpPr/>
            <p:nvPr/>
          </p:nvCxnSpPr>
          <p:spPr>
            <a:xfrm flipH="1" rot="10800000">
              <a:off x="5245550" y="1988600"/>
              <a:ext cx="348300" cy="983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lgDash"/>
              <a:round/>
              <a:headEnd len="med" w="med" type="none"/>
              <a:tailEnd len="med" w="med" type="triangle"/>
            </a:ln>
          </p:spPr>
        </p:cxnSp>
        <p:cxnSp>
          <p:nvCxnSpPr>
            <p:cNvPr id="349" name="Shape 349"/>
            <p:cNvCxnSpPr/>
            <p:nvPr/>
          </p:nvCxnSpPr>
          <p:spPr>
            <a:xfrm flipH="1" rot="10800000">
              <a:off x="5561100" y="4073425"/>
              <a:ext cx="994800" cy="207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lgDash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350" name="Shape 350"/>
          <p:cNvGrpSpPr/>
          <p:nvPr/>
        </p:nvGrpSpPr>
        <p:grpSpPr>
          <a:xfrm>
            <a:off x="3037880" y="1125467"/>
            <a:ext cx="1548949" cy="2830720"/>
            <a:chOff x="3479092" y="767775"/>
            <a:chExt cx="1010733" cy="3047717"/>
          </a:xfrm>
        </p:grpSpPr>
        <p:cxnSp>
          <p:nvCxnSpPr>
            <p:cNvPr id="351" name="Shape 351"/>
            <p:cNvCxnSpPr/>
            <p:nvPr/>
          </p:nvCxnSpPr>
          <p:spPr>
            <a:xfrm rot="10800000">
              <a:off x="3479092" y="2966792"/>
              <a:ext cx="982800" cy="8487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352" name="Shape 352"/>
            <p:cNvCxnSpPr/>
            <p:nvPr/>
          </p:nvCxnSpPr>
          <p:spPr>
            <a:xfrm rot="10800000">
              <a:off x="3613647" y="2441175"/>
              <a:ext cx="860700" cy="3678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  <p:cxnSp>
          <p:nvCxnSpPr>
            <p:cNvPr id="353" name="Shape 353"/>
            <p:cNvCxnSpPr/>
            <p:nvPr/>
          </p:nvCxnSpPr>
          <p:spPr>
            <a:xfrm flipH="1">
              <a:off x="3607825" y="767775"/>
              <a:ext cx="882000" cy="12519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  <p:cxnSp>
        <p:nvCxnSpPr>
          <p:cNvPr id="354" name="Shape 354"/>
          <p:cNvCxnSpPr/>
          <p:nvPr/>
        </p:nvCxnSpPr>
        <p:spPr>
          <a:xfrm flipH="1" rot="10800000">
            <a:off x="5620163" y="3142175"/>
            <a:ext cx="994800" cy="207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lg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4154575" y="1770325"/>
            <a:ext cx="3717900" cy="798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0" name="Shape 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75" y="961475"/>
            <a:ext cx="3290750" cy="238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Shape 3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Shape 362"/>
          <p:cNvGrpSpPr/>
          <p:nvPr/>
        </p:nvGrpSpPr>
        <p:grpSpPr>
          <a:xfrm>
            <a:off x="791709" y="3487657"/>
            <a:ext cx="3105918" cy="1326158"/>
            <a:chOff x="847218" y="3704650"/>
            <a:chExt cx="2943161" cy="1164523"/>
          </a:xfrm>
        </p:grpSpPr>
        <p:pic>
          <p:nvPicPr>
            <p:cNvPr id="363" name="Shape 36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7218" y="4023945"/>
              <a:ext cx="2943161" cy="845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Shape 364"/>
            <p:cNvSpPr txBox="1"/>
            <p:nvPr/>
          </p:nvSpPr>
          <p:spPr>
            <a:xfrm>
              <a:off x="925151" y="3704650"/>
              <a:ext cx="1785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usso One"/>
                  <a:ea typeface="Russo One"/>
                  <a:cs typeface="Russo One"/>
                  <a:sym typeface="Russo One"/>
                </a:rPr>
                <a:t>3  Dependencies</a:t>
              </a:r>
              <a:endParaRPr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pic>
        <p:nvPicPr>
          <p:cNvPr id="365" name="Shape 3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3296" y="609570"/>
            <a:ext cx="1462861" cy="40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 txBox="1"/>
          <p:nvPr>
            <p:ph idx="12" type="sldNum"/>
          </p:nvPr>
        </p:nvSpPr>
        <p:spPr>
          <a:xfrm>
            <a:off x="8485758" y="50252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0" y="0"/>
            <a:ext cx="4471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Dependency graph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68" name="Shape 3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9902" y="626159"/>
            <a:ext cx="1422989" cy="36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909900" y="961475"/>
            <a:ext cx="2987700" cy="218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Shape 370"/>
          <p:cNvGrpSpPr/>
          <p:nvPr/>
        </p:nvGrpSpPr>
        <p:grpSpPr>
          <a:xfrm>
            <a:off x="4195595" y="1812368"/>
            <a:ext cx="413676" cy="681824"/>
            <a:chOff x="4127350" y="3943975"/>
            <a:chExt cx="251475" cy="714925"/>
          </a:xfrm>
        </p:grpSpPr>
        <p:pic>
          <p:nvPicPr>
            <p:cNvPr id="371" name="Shape 37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27350" y="3943975"/>
              <a:ext cx="251475" cy="487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Shape 37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184425" y="4371525"/>
              <a:ext cx="194400" cy="287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Shape 373"/>
          <p:cNvGrpSpPr/>
          <p:nvPr/>
        </p:nvGrpSpPr>
        <p:grpSpPr>
          <a:xfrm>
            <a:off x="4471200" y="961475"/>
            <a:ext cx="3292725" cy="3990650"/>
            <a:chOff x="5193025" y="894575"/>
            <a:chExt cx="3292725" cy="3990650"/>
          </a:xfrm>
        </p:grpSpPr>
        <p:sp>
          <p:nvSpPr>
            <p:cNvPr id="374" name="Shape 374"/>
            <p:cNvSpPr/>
            <p:nvPr/>
          </p:nvSpPr>
          <p:spPr>
            <a:xfrm>
              <a:off x="5482150" y="961475"/>
              <a:ext cx="3003600" cy="3708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5" name="Shape 375"/>
            <p:cNvPicPr preferRelativeResize="0"/>
            <p:nvPr/>
          </p:nvPicPr>
          <p:blipFill rotWithShape="1">
            <a:blip r:embed="rId10">
              <a:alphaModFix/>
            </a:blip>
            <a:srcRect b="0" l="0" r="1613" t="0"/>
            <a:stretch/>
          </p:blipFill>
          <p:spPr>
            <a:xfrm>
              <a:off x="5193025" y="894575"/>
              <a:ext cx="3290750" cy="3990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Shape 3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75" y="961475"/>
            <a:ext cx="3290750" cy="238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Shape 382"/>
          <p:cNvGrpSpPr/>
          <p:nvPr/>
        </p:nvGrpSpPr>
        <p:grpSpPr>
          <a:xfrm>
            <a:off x="791709" y="3487657"/>
            <a:ext cx="3105918" cy="1326158"/>
            <a:chOff x="847218" y="3704650"/>
            <a:chExt cx="2943161" cy="1164523"/>
          </a:xfrm>
        </p:grpSpPr>
        <p:pic>
          <p:nvPicPr>
            <p:cNvPr id="383" name="Shape 38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7218" y="4023945"/>
              <a:ext cx="2943161" cy="845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4" name="Shape 384"/>
            <p:cNvSpPr txBox="1"/>
            <p:nvPr/>
          </p:nvSpPr>
          <p:spPr>
            <a:xfrm>
              <a:off x="925151" y="3704650"/>
              <a:ext cx="1785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usso One"/>
                  <a:ea typeface="Russo One"/>
                  <a:cs typeface="Russo One"/>
                  <a:sym typeface="Russo One"/>
                </a:rPr>
                <a:t>3  Dependencies</a:t>
              </a:r>
              <a:endParaRPr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pic>
        <p:nvPicPr>
          <p:cNvPr id="385" name="Shape 3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3296" y="609570"/>
            <a:ext cx="1462861" cy="40009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/>
          <p:nvPr>
            <p:ph idx="12" type="sldNum"/>
          </p:nvPr>
        </p:nvSpPr>
        <p:spPr>
          <a:xfrm>
            <a:off x="8485758" y="50252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Shape 387"/>
          <p:cNvSpPr txBox="1"/>
          <p:nvPr/>
        </p:nvSpPr>
        <p:spPr>
          <a:xfrm>
            <a:off x="0" y="0"/>
            <a:ext cx="4471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Dependency graph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88" name="Shape 3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9902" y="626159"/>
            <a:ext cx="1422989" cy="36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/>
          <p:nvPr/>
        </p:nvSpPr>
        <p:spPr>
          <a:xfrm>
            <a:off x="909900" y="961475"/>
            <a:ext cx="2987700" cy="218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0" name="Shape 390"/>
          <p:cNvGrpSpPr/>
          <p:nvPr/>
        </p:nvGrpSpPr>
        <p:grpSpPr>
          <a:xfrm>
            <a:off x="152312" y="1048918"/>
            <a:ext cx="4404336" cy="3353582"/>
            <a:chOff x="152312" y="1048918"/>
            <a:chExt cx="4404336" cy="3353582"/>
          </a:xfrm>
        </p:grpSpPr>
        <p:grpSp>
          <p:nvGrpSpPr>
            <p:cNvPr id="391" name="Shape 391"/>
            <p:cNvGrpSpPr/>
            <p:nvPr/>
          </p:nvGrpSpPr>
          <p:grpSpPr>
            <a:xfrm>
              <a:off x="152312" y="1048918"/>
              <a:ext cx="4404336" cy="3353582"/>
              <a:chOff x="348775" y="682800"/>
              <a:chExt cx="4113895" cy="3592098"/>
            </a:xfrm>
          </p:grpSpPr>
          <p:pic>
            <p:nvPicPr>
              <p:cNvPr id="392" name="Shape 392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67912" t="0"/>
              <a:stretch/>
            </p:blipFill>
            <p:spPr>
              <a:xfrm>
                <a:off x="348775" y="682800"/>
                <a:ext cx="825200" cy="911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3" name="Shape 39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044175" y="719775"/>
                <a:ext cx="396275" cy="6770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4" name="Shape 394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095841" y="2800309"/>
                <a:ext cx="310475" cy="411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95" name="Shape 395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066397" y="3803068"/>
                <a:ext cx="396273" cy="47182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6" name="Shape 39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010473" y="1075200"/>
              <a:ext cx="522375" cy="771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Shape 397"/>
          <p:cNvGrpSpPr/>
          <p:nvPr/>
        </p:nvGrpSpPr>
        <p:grpSpPr>
          <a:xfrm>
            <a:off x="4395000" y="961475"/>
            <a:ext cx="3292725" cy="3990650"/>
            <a:chOff x="5193025" y="894575"/>
            <a:chExt cx="3292725" cy="3990650"/>
          </a:xfrm>
        </p:grpSpPr>
        <p:sp>
          <p:nvSpPr>
            <p:cNvPr id="398" name="Shape 398"/>
            <p:cNvSpPr/>
            <p:nvPr/>
          </p:nvSpPr>
          <p:spPr>
            <a:xfrm>
              <a:off x="5482150" y="961475"/>
              <a:ext cx="3003600" cy="3708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9" name="Shape 399"/>
            <p:cNvPicPr preferRelativeResize="0"/>
            <p:nvPr/>
          </p:nvPicPr>
          <p:blipFill rotWithShape="1">
            <a:blip r:embed="rId11">
              <a:alphaModFix/>
            </a:blip>
            <a:srcRect b="0" l="0" r="1613" t="0"/>
            <a:stretch/>
          </p:blipFill>
          <p:spPr>
            <a:xfrm>
              <a:off x="5193025" y="894575"/>
              <a:ext cx="3290750" cy="3990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Fork-based Development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-2579" l="0" r="0" t="-1445"/>
          <a:stretch/>
        </p:blipFill>
        <p:spPr>
          <a:xfrm>
            <a:off x="240575" y="1547850"/>
            <a:ext cx="5310376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 b="0" l="606" r="0" t="1835"/>
          <a:stretch/>
        </p:blipFill>
        <p:spPr>
          <a:xfrm>
            <a:off x="110163" y="1918375"/>
            <a:ext cx="5571200" cy="28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24" name="Shape 124"/>
          <p:cNvGraphicFramePr/>
          <p:nvPr/>
        </p:nvGraphicFramePr>
        <p:xfrm>
          <a:off x="6098325" y="182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{BC16E9EF-A380-4BCB-90D0-36D0C6656E7D}</a:tableStyleId>
              </a:tblPr>
              <a:tblGrid>
                <a:gridCol w="1359350"/>
                <a:gridCol w="1272800"/>
              </a:tblGrid>
              <a:tr h="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#Forks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#Github Projects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</a:tr>
              <a:tr h="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&gt;50 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61704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</a:tr>
              <a:tr h="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&gt;500 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4787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</a:tr>
              <a:tr h="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&gt;1,000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2236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</a:tr>
              <a:tr h="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&gt;5,000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198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</a:tr>
              <a:tr h="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&gt;10,000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72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</a:tr>
              <a:tr h="95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&gt;100,000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>
                          <a:latin typeface="Russo One"/>
                          <a:ea typeface="Russo One"/>
                          <a:cs typeface="Russo One"/>
                          <a:sym typeface="Russo One"/>
                        </a:rPr>
                        <a:t>2</a:t>
                      </a:r>
                      <a:endParaRPr sz="1400">
                        <a:latin typeface="Russo One"/>
                        <a:ea typeface="Russo One"/>
                        <a:cs typeface="Russo One"/>
                        <a:sym typeface="Russo One"/>
                      </a:endParaRPr>
                    </a:p>
                  </a:txBody>
                  <a:tcPr marT="47625" marB="47625" marR="63500" marL="635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75" y="961475"/>
            <a:ext cx="3290750" cy="238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Shape 406"/>
          <p:cNvGrpSpPr/>
          <p:nvPr/>
        </p:nvGrpSpPr>
        <p:grpSpPr>
          <a:xfrm>
            <a:off x="791709" y="3487657"/>
            <a:ext cx="3105918" cy="1326158"/>
            <a:chOff x="847218" y="3704650"/>
            <a:chExt cx="2943161" cy="1164523"/>
          </a:xfrm>
        </p:grpSpPr>
        <p:pic>
          <p:nvPicPr>
            <p:cNvPr id="407" name="Shape 40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7218" y="4023945"/>
              <a:ext cx="2943161" cy="845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Shape 408"/>
            <p:cNvSpPr txBox="1"/>
            <p:nvPr/>
          </p:nvSpPr>
          <p:spPr>
            <a:xfrm>
              <a:off x="925151" y="3704650"/>
              <a:ext cx="17853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usso One"/>
                  <a:ea typeface="Russo One"/>
                  <a:cs typeface="Russo One"/>
                  <a:sym typeface="Russo One"/>
                </a:rPr>
                <a:t>3  Dependencies</a:t>
              </a:r>
              <a:endParaRPr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pic>
        <p:nvPicPr>
          <p:cNvPr id="409" name="Shape 40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3296" y="609570"/>
            <a:ext cx="1462861" cy="400094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Shape 410"/>
          <p:cNvSpPr txBox="1"/>
          <p:nvPr>
            <p:ph idx="12" type="sldNum"/>
          </p:nvPr>
        </p:nvSpPr>
        <p:spPr>
          <a:xfrm>
            <a:off x="8485758" y="502526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1" name="Shape 411"/>
          <p:cNvSpPr txBox="1"/>
          <p:nvPr/>
        </p:nvSpPr>
        <p:spPr>
          <a:xfrm>
            <a:off x="0" y="0"/>
            <a:ext cx="44712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Dependency graph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12" name="Shape 4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9902" y="626159"/>
            <a:ext cx="1422989" cy="36693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/>
          <p:nvPr/>
        </p:nvSpPr>
        <p:spPr>
          <a:xfrm>
            <a:off x="909900" y="961475"/>
            <a:ext cx="2987700" cy="2180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Shape 4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4709">
            <a:off x="4341364" y="1438953"/>
            <a:ext cx="327622" cy="88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4354550" y="1039150"/>
            <a:ext cx="275550" cy="4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Shape 4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4709">
            <a:off x="462364" y="976453"/>
            <a:ext cx="327622" cy="88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Shape 4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4282575" y="2992400"/>
            <a:ext cx="275550" cy="4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4202150" y="3979575"/>
            <a:ext cx="275550" cy="41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" name="Shape 419"/>
          <p:cNvGrpSpPr/>
          <p:nvPr/>
        </p:nvGrpSpPr>
        <p:grpSpPr>
          <a:xfrm>
            <a:off x="4471200" y="961475"/>
            <a:ext cx="3292725" cy="3990650"/>
            <a:chOff x="5193025" y="894575"/>
            <a:chExt cx="3292725" cy="3990650"/>
          </a:xfrm>
        </p:grpSpPr>
        <p:sp>
          <p:nvSpPr>
            <p:cNvPr id="420" name="Shape 420"/>
            <p:cNvSpPr/>
            <p:nvPr/>
          </p:nvSpPr>
          <p:spPr>
            <a:xfrm>
              <a:off x="5482150" y="961475"/>
              <a:ext cx="3003600" cy="37086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1" name="Shape 421"/>
            <p:cNvPicPr preferRelativeResize="0"/>
            <p:nvPr/>
          </p:nvPicPr>
          <p:blipFill rotWithShape="1">
            <a:blip r:embed="rId10">
              <a:alphaModFix/>
            </a:blip>
            <a:srcRect b="0" l="0" r="1613" t="0"/>
            <a:stretch/>
          </p:blipFill>
          <p:spPr>
            <a:xfrm>
              <a:off x="5193025" y="894575"/>
              <a:ext cx="3290750" cy="3990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7038150" y="1881357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7038150" y="3415139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6996150" y="347575"/>
            <a:ext cx="2025000" cy="1153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rgbClr val="674EA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9" name="Shape 4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Shape 430"/>
          <p:cNvSpPr txBox="1"/>
          <p:nvPr/>
        </p:nvSpPr>
        <p:spPr>
          <a:xfrm>
            <a:off x="7020000" y="499975"/>
            <a:ext cx="2124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Dependency 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graph 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x="7096203" y="3415139"/>
            <a:ext cx="17622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Labeling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7019988" y="2057237"/>
            <a:ext cx="1908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Clustering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7884000" y="1510163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7884000" y="3034950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5" name="Shape 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750" y="4297575"/>
            <a:ext cx="2677750" cy="8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Shape 436"/>
          <p:cNvSpPr txBox="1"/>
          <p:nvPr/>
        </p:nvSpPr>
        <p:spPr>
          <a:xfrm>
            <a:off x="76200" y="399378"/>
            <a:ext cx="18048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FF"/>
                </a:solidFill>
                <a:latin typeface="Russo One"/>
                <a:ea typeface="Russo One"/>
                <a:cs typeface="Russo One"/>
                <a:sym typeface="Russo One"/>
              </a:rPr>
              <a:t>upstream</a:t>
            </a:r>
            <a:endParaRPr sz="2400">
              <a:solidFill>
                <a:srgbClr val="FF00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920641" y="937548"/>
            <a:ext cx="13104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FF"/>
                </a:solidFill>
                <a:latin typeface="Russo One"/>
                <a:ea typeface="Russo One"/>
                <a:cs typeface="Russo One"/>
                <a:sym typeface="Russo One"/>
              </a:rPr>
              <a:t>fork</a:t>
            </a:r>
            <a:endParaRPr sz="2400">
              <a:solidFill>
                <a:srgbClr val="0000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cxnSp>
        <p:nvCxnSpPr>
          <p:cNvPr id="438" name="Shape 438"/>
          <p:cNvCxnSpPr/>
          <p:nvPr/>
        </p:nvCxnSpPr>
        <p:spPr>
          <a:xfrm>
            <a:off x="1914254" y="673145"/>
            <a:ext cx="2177700" cy="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Shape 439"/>
          <p:cNvCxnSpPr>
            <a:stCxn id="440" idx="6"/>
            <a:endCxn id="441" idx="2"/>
          </p:cNvCxnSpPr>
          <p:nvPr/>
        </p:nvCxnSpPr>
        <p:spPr>
          <a:xfrm>
            <a:off x="2836587" y="1216030"/>
            <a:ext cx="1117800" cy="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Shape 442"/>
          <p:cNvCxnSpPr/>
          <p:nvPr/>
        </p:nvCxnSpPr>
        <p:spPr>
          <a:xfrm rot="10800000">
            <a:off x="2078768" y="704008"/>
            <a:ext cx="717300" cy="525000"/>
          </a:xfrm>
          <a:prstGeom prst="curvedConnector3">
            <a:avLst>
              <a:gd fmla="val 91671" name="adj1"/>
            </a:avLst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Shape 443"/>
          <p:cNvSpPr/>
          <p:nvPr/>
        </p:nvSpPr>
        <p:spPr>
          <a:xfrm>
            <a:off x="2011406" y="600996"/>
            <a:ext cx="134400" cy="154800"/>
          </a:xfrm>
          <a:prstGeom prst="ellipse">
            <a:avLst/>
          </a:prstGeom>
          <a:solidFill>
            <a:srgbClr val="FF00FF"/>
          </a:solidFill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2702187" y="1138630"/>
            <a:ext cx="134400" cy="15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/>
        </p:nvSpPr>
        <p:spPr>
          <a:xfrm>
            <a:off x="3177587" y="1138630"/>
            <a:ext cx="134400" cy="15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/>
        </p:nvSpPr>
        <p:spPr>
          <a:xfrm>
            <a:off x="3954461" y="1138630"/>
            <a:ext cx="134400" cy="15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3587504" y="1138630"/>
            <a:ext cx="134400" cy="15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6" name="Shape 446"/>
          <p:cNvCxnSpPr>
            <a:stCxn id="443" idx="4"/>
          </p:cNvCxnSpPr>
          <p:nvPr/>
        </p:nvCxnSpPr>
        <p:spPr>
          <a:xfrm>
            <a:off x="2078606" y="755796"/>
            <a:ext cx="15000" cy="95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7" name="Shape 447"/>
          <p:cNvCxnSpPr>
            <a:stCxn id="441" idx="4"/>
          </p:cNvCxnSpPr>
          <p:nvPr/>
        </p:nvCxnSpPr>
        <p:spPr>
          <a:xfrm>
            <a:off x="4021661" y="1293430"/>
            <a:ext cx="7500" cy="47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8" name="Shape 448"/>
          <p:cNvCxnSpPr/>
          <p:nvPr/>
        </p:nvCxnSpPr>
        <p:spPr>
          <a:xfrm>
            <a:off x="2078684" y="1495675"/>
            <a:ext cx="1953000" cy="1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49" name="Shape 449"/>
          <p:cNvSpPr txBox="1"/>
          <p:nvPr/>
        </p:nvSpPr>
        <p:spPr>
          <a:xfrm>
            <a:off x="2670488" y="1440817"/>
            <a:ext cx="9741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diff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4">
            <a:alphaModFix/>
          </a:blip>
          <a:srcRect b="0" l="0" r="0" t="32436"/>
          <a:stretch/>
        </p:blipFill>
        <p:spPr>
          <a:xfrm>
            <a:off x="920650" y="1793249"/>
            <a:ext cx="4489700" cy="23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7038150" y="1881357"/>
            <a:ext cx="2025000" cy="1153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7038150" y="3415139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6996150" y="347575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74EA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58" name="Shape 4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9" name="Shape 459"/>
          <p:cNvSpPr txBox="1"/>
          <p:nvPr/>
        </p:nvSpPr>
        <p:spPr>
          <a:xfrm>
            <a:off x="7020000" y="499975"/>
            <a:ext cx="2124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Dependency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graph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7096203" y="3415139"/>
            <a:ext cx="17622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Labeling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61" name="Shape 461"/>
          <p:cNvSpPr txBox="1"/>
          <p:nvPr/>
        </p:nvSpPr>
        <p:spPr>
          <a:xfrm>
            <a:off x="7019988" y="2057237"/>
            <a:ext cx="1908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Clustering 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7884000" y="1510163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7884000" y="3034950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4" name="Shape 464"/>
          <p:cNvPicPr preferRelativeResize="0"/>
          <p:nvPr/>
        </p:nvPicPr>
        <p:blipFill rotWithShape="1">
          <a:blip r:embed="rId3">
            <a:alphaModFix/>
          </a:blip>
          <a:srcRect b="18750" l="5396" r="51570" t="37786"/>
          <a:stretch/>
        </p:blipFill>
        <p:spPr>
          <a:xfrm>
            <a:off x="1241800" y="2011275"/>
            <a:ext cx="4310275" cy="16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Shape 465"/>
          <p:cNvSpPr txBox="1"/>
          <p:nvPr/>
        </p:nvSpPr>
        <p:spPr>
          <a:xfrm>
            <a:off x="1316975" y="761175"/>
            <a:ext cx="3685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2 features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sso One"/>
              <a:buAutoNum type="arabicPeriod"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Encryption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sso One"/>
              <a:buAutoNum type="arabicPeriod"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Signature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466" name="Shape 4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1750" y="4297575"/>
            <a:ext cx="2677750" cy="8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4523" y="2858824"/>
            <a:ext cx="333300" cy="33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Shape 4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950" y="470490"/>
            <a:ext cx="2327538" cy="71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4">
            <a:alphaModFix/>
          </a:blip>
          <a:srcRect b="0" l="4916" r="49853" t="35329"/>
          <a:stretch/>
        </p:blipFill>
        <p:spPr>
          <a:xfrm>
            <a:off x="678200" y="415088"/>
            <a:ext cx="3073906" cy="145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71755" y="956002"/>
            <a:ext cx="240489" cy="238858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Shape 4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7038150" y="1881357"/>
            <a:ext cx="2025000" cy="1153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7038150" y="3415139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6996150" y="347575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74EA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9" name="Shape 479"/>
          <p:cNvSpPr txBox="1"/>
          <p:nvPr/>
        </p:nvSpPr>
        <p:spPr>
          <a:xfrm>
            <a:off x="7020000" y="499975"/>
            <a:ext cx="2124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Dependency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graph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7096203" y="3415139"/>
            <a:ext cx="17622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Labeling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81" name="Shape 481"/>
          <p:cNvSpPr txBox="1"/>
          <p:nvPr/>
        </p:nvSpPr>
        <p:spPr>
          <a:xfrm>
            <a:off x="7019988" y="2057237"/>
            <a:ext cx="1908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Clustering 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7884000" y="1510163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7884000" y="3034950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1885450" y="2057226"/>
            <a:ext cx="1605900" cy="112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Shape 485"/>
          <p:cNvGrpSpPr/>
          <p:nvPr/>
        </p:nvGrpSpPr>
        <p:grpSpPr>
          <a:xfrm>
            <a:off x="876425" y="1398713"/>
            <a:ext cx="4384500" cy="1545212"/>
            <a:chOff x="876425" y="1398713"/>
            <a:chExt cx="4384500" cy="1545212"/>
          </a:xfrm>
        </p:grpSpPr>
        <p:pic>
          <p:nvPicPr>
            <p:cNvPr id="486" name="Shape 486"/>
            <p:cNvPicPr preferRelativeResize="0"/>
            <p:nvPr/>
          </p:nvPicPr>
          <p:blipFill rotWithShape="1">
            <a:blip r:embed="rId6">
              <a:alphaModFix/>
            </a:blip>
            <a:srcRect b="0" l="0" r="0" t="45319"/>
            <a:stretch/>
          </p:blipFill>
          <p:spPr>
            <a:xfrm>
              <a:off x="876425" y="2106250"/>
              <a:ext cx="2579400" cy="8376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Shape 487"/>
            <p:cNvSpPr txBox="1"/>
            <p:nvPr/>
          </p:nvSpPr>
          <p:spPr>
            <a:xfrm>
              <a:off x="2002025" y="1398713"/>
              <a:ext cx="3258900" cy="6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Russo One"/>
                  <a:ea typeface="Russo One"/>
                  <a:cs typeface="Russo One"/>
                  <a:sym typeface="Russo One"/>
                </a:rPr>
                <a:t>Splitting</a:t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761425" y="1398725"/>
              <a:ext cx="240600" cy="6585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Shape 489"/>
          <p:cNvGrpSpPr/>
          <p:nvPr/>
        </p:nvGrpSpPr>
        <p:grpSpPr>
          <a:xfrm>
            <a:off x="796300" y="2474661"/>
            <a:ext cx="5632225" cy="2246389"/>
            <a:chOff x="796300" y="2474661"/>
            <a:chExt cx="5632225" cy="2246389"/>
          </a:xfrm>
        </p:grpSpPr>
        <p:grpSp>
          <p:nvGrpSpPr>
            <p:cNvPr id="490" name="Shape 490"/>
            <p:cNvGrpSpPr/>
            <p:nvPr/>
          </p:nvGrpSpPr>
          <p:grpSpPr>
            <a:xfrm>
              <a:off x="796300" y="2973288"/>
              <a:ext cx="3468625" cy="1747763"/>
              <a:chOff x="796300" y="2973288"/>
              <a:chExt cx="3468625" cy="1747763"/>
            </a:xfrm>
          </p:grpSpPr>
          <p:pic>
            <p:nvPicPr>
              <p:cNvPr id="491" name="Shape 491"/>
              <p:cNvPicPr preferRelativeResize="0"/>
              <p:nvPr/>
            </p:nvPicPr>
            <p:blipFill rotWithShape="1">
              <a:blip r:embed="rId7">
                <a:alphaModFix/>
              </a:blip>
              <a:srcRect b="0" l="4845" r="45304" t="63937"/>
              <a:stretch/>
            </p:blipFill>
            <p:spPr>
              <a:xfrm>
                <a:off x="796300" y="3661150"/>
                <a:ext cx="2739659" cy="1059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2" name="Shape 492"/>
              <p:cNvSpPr txBox="1"/>
              <p:nvPr/>
            </p:nvSpPr>
            <p:spPr>
              <a:xfrm>
                <a:off x="3150725" y="2973288"/>
                <a:ext cx="1114200" cy="65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latin typeface="Russo One"/>
                    <a:ea typeface="Russo One"/>
                    <a:cs typeface="Russo One"/>
                    <a:sym typeface="Russo One"/>
                  </a:rPr>
                  <a:t>Joining</a:t>
                </a:r>
                <a:endParaRPr/>
              </a:p>
            </p:txBody>
          </p:sp>
          <p:sp>
            <p:nvSpPr>
              <p:cNvPr id="493" name="Shape 493"/>
              <p:cNvSpPr/>
              <p:nvPr/>
            </p:nvSpPr>
            <p:spPr>
              <a:xfrm>
                <a:off x="2861225" y="3020125"/>
                <a:ext cx="240600" cy="6585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674E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494" name="Shape 494"/>
            <p:cNvPicPr preferRelativeResize="0"/>
            <p:nvPr/>
          </p:nvPicPr>
          <p:blipFill rotWithShape="1">
            <a:blip r:embed="rId8">
              <a:alphaModFix/>
            </a:blip>
            <a:srcRect b="0" l="0" r="0" t="32436"/>
            <a:stretch/>
          </p:blipFill>
          <p:spPr>
            <a:xfrm>
              <a:off x="4100975" y="2474661"/>
              <a:ext cx="2327550" cy="1204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Shape 495"/>
            <p:cNvSpPr/>
            <p:nvPr/>
          </p:nvSpPr>
          <p:spPr>
            <a:xfrm>
              <a:off x="3049475" y="3415150"/>
              <a:ext cx="1289400" cy="128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7038150" y="1881357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7038150" y="3415139"/>
            <a:ext cx="2025000" cy="1153500"/>
          </a:xfrm>
          <a:prstGeom prst="roundRect">
            <a:avLst>
              <a:gd fmla="val 16667" name="adj"/>
            </a:avLst>
          </a:prstGeom>
          <a:solidFill>
            <a:srgbClr val="674EA7"/>
          </a:solidFill>
          <a:ln cap="flat" cmpd="sng" w="9525">
            <a:solidFill>
              <a:srgbClr val="9900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6996150" y="347575"/>
            <a:ext cx="2025000" cy="11535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74EA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7020000" y="499975"/>
            <a:ext cx="21240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Dependency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graph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7096203" y="3415139"/>
            <a:ext cx="17622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Labeling 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7019988" y="2057237"/>
            <a:ext cx="1908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Clustering 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rPr>
              <a:t>features</a:t>
            </a:r>
            <a:endParaRPr sz="2400">
              <a:solidFill>
                <a:srgbClr val="999999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7884000" y="1510163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7884000" y="3034950"/>
            <a:ext cx="333300" cy="362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 txBox="1"/>
          <p:nvPr/>
        </p:nvSpPr>
        <p:spPr>
          <a:xfrm>
            <a:off x="2196850" y="2986950"/>
            <a:ext cx="2613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TF-IDF, N-Gram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10" name="Shape 510"/>
          <p:cNvSpPr txBox="1"/>
          <p:nvPr/>
        </p:nvSpPr>
        <p:spPr>
          <a:xfrm>
            <a:off x="633075" y="1831638"/>
            <a:ext cx="4217100" cy="6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commit message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code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comment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b="4166" l="4056" r="44263" t="64435"/>
          <a:stretch/>
        </p:blipFill>
        <p:spPr>
          <a:xfrm>
            <a:off x="578450" y="464975"/>
            <a:ext cx="3200925" cy="1085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12" name="Shape 512"/>
          <p:cNvGraphicFramePr/>
          <p:nvPr/>
        </p:nvGraphicFramePr>
        <p:xfrm>
          <a:off x="1261600" y="3707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{5A1E1F28-401A-49F3-89D3-6337658006E4}</a:tableStyleId>
              </a:tblPr>
              <a:tblGrid>
                <a:gridCol w="1073100"/>
                <a:gridCol w="31439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Cluster 1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isSigned, Signature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Cluster 2</a:t>
                      </a:r>
                      <a:endParaRPr b="1" sz="1600"/>
                    </a:p>
                  </a:txBody>
                  <a:tcPr marT="91425" marB="91425" marR="91425" marL="91425">
                    <a:solidFill>
                      <a:srgbClr val="9FC5E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Encryption, Decryption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13" name="Shape 513"/>
          <p:cNvSpPr/>
          <p:nvPr/>
        </p:nvSpPr>
        <p:spPr>
          <a:xfrm>
            <a:off x="1955650" y="2936700"/>
            <a:ext cx="241200" cy="6801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25" y="331000"/>
            <a:ext cx="4888022" cy="28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Shape 5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8275" y="201855"/>
            <a:ext cx="1175550" cy="117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>
            <p:ph idx="4294967295" type="title"/>
          </p:nvPr>
        </p:nvSpPr>
        <p:spPr>
          <a:xfrm>
            <a:off x="5447325" y="520900"/>
            <a:ext cx="2035200" cy="60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sso One"/>
                <a:ea typeface="Russo One"/>
                <a:cs typeface="Russo One"/>
                <a:sym typeface="Russo One"/>
              </a:rPr>
              <a:t>Output of </a:t>
            </a:r>
            <a:r>
              <a:rPr lang="en">
                <a:latin typeface="Russo One"/>
                <a:ea typeface="Russo One"/>
                <a:cs typeface="Russo One"/>
                <a:sym typeface="Russo One"/>
              </a:rPr>
              <a:t>INFOX </a:t>
            </a:r>
            <a:endParaRPr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21" name="Shape 5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2" name="Shape 5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0425" y="2161422"/>
            <a:ext cx="5959225" cy="28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9" name="Shape 5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Evaluation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47625" y="1071475"/>
            <a:ext cx="9448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Effectiveness:  (Quantitative Study)</a:t>
            </a:r>
            <a:endParaRPr sz="30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457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To what extent do identified clusters </a:t>
            </a:r>
            <a:endParaRPr sz="30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457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correspond to features?</a:t>
            </a:r>
            <a:endParaRPr sz="30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32" name="Shape 532"/>
          <p:cNvSpPr txBox="1"/>
          <p:nvPr/>
        </p:nvSpPr>
        <p:spPr>
          <a:xfrm rot="-478367">
            <a:off x="1152714" y="3309392"/>
            <a:ext cx="3105922" cy="716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Russo One"/>
                <a:ea typeface="Russo One"/>
                <a:cs typeface="Russo One"/>
                <a:sym typeface="Russo One"/>
              </a:rPr>
              <a:t>Ground truth</a:t>
            </a:r>
            <a:r>
              <a:rPr lang="en" sz="3600">
                <a:solidFill>
                  <a:srgbClr val="FF0000"/>
                </a:solidFill>
                <a:latin typeface="Russo One"/>
                <a:ea typeface="Russo One"/>
                <a:cs typeface="Russo One"/>
                <a:sym typeface="Russo One"/>
              </a:rPr>
              <a:t>?</a:t>
            </a:r>
            <a:endParaRPr sz="3600">
              <a:solidFill>
                <a:srgbClr val="FF0000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9" name="Shape 5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Shape 540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Effectiveness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41" name="Shape 541"/>
          <p:cNvSpPr txBox="1"/>
          <p:nvPr/>
        </p:nvSpPr>
        <p:spPr>
          <a:xfrm>
            <a:off x="559075" y="1121925"/>
            <a:ext cx="7334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Using ifdef as Ground Truth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542" name="Shape 5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75" y="1720625"/>
            <a:ext cx="3195775" cy="27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 txBox="1"/>
          <p:nvPr/>
        </p:nvSpPr>
        <p:spPr>
          <a:xfrm>
            <a:off x="3442425" y="2307475"/>
            <a:ext cx="2346900" cy="155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Ground truth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    A: 2-19, 32-34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    B: 3-9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    C: 22-29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44" name="Shape 544"/>
          <p:cNvSpPr/>
          <p:nvPr/>
        </p:nvSpPr>
        <p:spPr>
          <a:xfrm>
            <a:off x="2726050" y="2820875"/>
            <a:ext cx="6822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 txBox="1"/>
          <p:nvPr/>
        </p:nvSpPr>
        <p:spPr>
          <a:xfrm>
            <a:off x="6651300" y="2118225"/>
            <a:ext cx="695700" cy="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6" name="Shape 546"/>
          <p:cNvGrpSpPr/>
          <p:nvPr/>
        </p:nvGrpSpPr>
        <p:grpSpPr>
          <a:xfrm>
            <a:off x="5898675" y="1482225"/>
            <a:ext cx="3164575" cy="3011825"/>
            <a:chOff x="5898675" y="1482225"/>
            <a:chExt cx="3164575" cy="3011825"/>
          </a:xfrm>
        </p:grpSpPr>
        <p:pic>
          <p:nvPicPr>
            <p:cNvPr id="547" name="Shape 5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80875" y="2081713"/>
              <a:ext cx="2440275" cy="21400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8" name="Shape 548"/>
            <p:cNvSpPr/>
            <p:nvPr/>
          </p:nvSpPr>
          <p:spPr>
            <a:xfrm>
              <a:off x="5898675" y="2820875"/>
              <a:ext cx="682200" cy="393600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 txBox="1"/>
            <p:nvPr/>
          </p:nvSpPr>
          <p:spPr>
            <a:xfrm>
              <a:off x="6728425" y="1482225"/>
              <a:ext cx="1471500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usso One"/>
                  <a:ea typeface="Russo One"/>
                  <a:cs typeface="Russo One"/>
                  <a:sym typeface="Russo One"/>
                </a:rPr>
                <a:t>Test cases</a:t>
              </a:r>
              <a:endParaRPr/>
            </a:p>
          </p:txBody>
        </p:sp>
        <p:sp>
          <p:nvSpPr>
            <p:cNvPr id="550" name="Shape 550"/>
            <p:cNvSpPr txBox="1"/>
            <p:nvPr/>
          </p:nvSpPr>
          <p:spPr>
            <a:xfrm>
              <a:off x="6651300" y="4273850"/>
              <a:ext cx="10983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usso One"/>
                  <a:ea typeface="Russo One"/>
                  <a:cs typeface="Russo One"/>
                  <a:sym typeface="Russo One"/>
                </a:rPr>
                <a:t>A and C</a:t>
              </a:r>
              <a:endPara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  <p:sp>
          <p:nvSpPr>
            <p:cNvPr id="551" name="Shape 551"/>
            <p:cNvSpPr txBox="1"/>
            <p:nvPr/>
          </p:nvSpPr>
          <p:spPr>
            <a:xfrm>
              <a:off x="7964950" y="4273850"/>
              <a:ext cx="1098300" cy="22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1"/>
                  </a:solidFill>
                  <a:latin typeface="Russo One"/>
                  <a:ea typeface="Russo One"/>
                  <a:cs typeface="Russo One"/>
                  <a:sym typeface="Russo One"/>
                </a:rPr>
                <a:t>A and B</a:t>
              </a:r>
              <a:endParaRPr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8" name="Shape 5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Shape 559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Effectiveness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60" name="Shape 560"/>
          <p:cNvSpPr txBox="1"/>
          <p:nvPr/>
        </p:nvSpPr>
        <p:spPr>
          <a:xfrm>
            <a:off x="559075" y="1121925"/>
            <a:ext cx="7334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Using ifdef as Ground Truth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311700" y="4494050"/>
            <a:ext cx="7510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INFOX</a:t>
            </a: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assigned features with 90% accuracy.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562" name="Shape 5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75" y="1720625"/>
            <a:ext cx="3195775" cy="27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3442425" y="2307475"/>
            <a:ext cx="2124300" cy="1550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Ground truth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A: 2-19, 32-34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B: 3-9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C: 22-29</a:t>
            </a:r>
            <a:endParaRPr sz="18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64" name="Shape 564"/>
          <p:cNvSpPr/>
          <p:nvPr/>
        </p:nvSpPr>
        <p:spPr>
          <a:xfrm>
            <a:off x="2726050" y="2820875"/>
            <a:ext cx="6822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5">
            <a:alphaModFix/>
          </a:blip>
          <a:srcRect b="0" l="0" r="49114" t="0"/>
          <a:stretch/>
        </p:blipFill>
        <p:spPr>
          <a:xfrm>
            <a:off x="6428475" y="2081725"/>
            <a:ext cx="682200" cy="11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/>
          <p:nvPr/>
        </p:nvSpPr>
        <p:spPr>
          <a:xfrm>
            <a:off x="5648650" y="2820875"/>
            <a:ext cx="682200" cy="39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Shape 567"/>
          <p:cNvSpPr txBox="1"/>
          <p:nvPr/>
        </p:nvSpPr>
        <p:spPr>
          <a:xfrm>
            <a:off x="6576025" y="1482225"/>
            <a:ext cx="14715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Test cases</a:t>
            </a:r>
            <a:endParaRPr/>
          </a:p>
        </p:txBody>
      </p:sp>
      <p:pic>
        <p:nvPicPr>
          <p:cNvPr id="568" name="Shape 5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24175" y="2081725"/>
            <a:ext cx="1254725" cy="1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Shape 569"/>
          <p:cNvPicPr preferRelativeResize="0"/>
          <p:nvPr/>
        </p:nvPicPr>
        <p:blipFill rotWithShape="1">
          <a:blip r:embed="rId5">
            <a:alphaModFix/>
          </a:blip>
          <a:srcRect b="0" l="52399" r="0" t="0"/>
          <a:stretch/>
        </p:blipFill>
        <p:spPr>
          <a:xfrm>
            <a:off x="7031937" y="2081725"/>
            <a:ext cx="638175" cy="11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Shape 5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8475" y="3361650"/>
            <a:ext cx="1254725" cy="118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Shape 5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24175" y="3346588"/>
            <a:ext cx="1254725" cy="1184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8" name="Shape 5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Shape 579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Effectiveness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80" name="Shape 580"/>
          <p:cNvSpPr txBox="1"/>
          <p:nvPr/>
        </p:nvSpPr>
        <p:spPr>
          <a:xfrm>
            <a:off x="565775" y="1162100"/>
            <a:ext cx="73347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Interview developers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699725" y="2162075"/>
            <a:ext cx="6742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424242"/>
                </a:solidFill>
                <a:latin typeface="Russo One"/>
                <a:ea typeface="Russo One"/>
                <a:cs typeface="Russo One"/>
                <a:sym typeface="Russo One"/>
              </a:rPr>
              <a:t>Participants generally agreed that INFOX could identify correct clusters at certain splitting or joining steps</a:t>
            </a:r>
            <a:endParaRPr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701350" y="4131825"/>
            <a:ext cx="54462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4919175" y="1352725"/>
            <a:ext cx="1308900" cy="210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Shape 132"/>
          <p:cNvGrpSpPr/>
          <p:nvPr/>
        </p:nvGrpSpPr>
        <p:grpSpPr>
          <a:xfrm>
            <a:off x="981505" y="1294411"/>
            <a:ext cx="7811913" cy="3534932"/>
            <a:chOff x="398350" y="698725"/>
            <a:chExt cx="6844750" cy="3280375"/>
          </a:xfrm>
        </p:grpSpPr>
        <p:pic>
          <p:nvPicPr>
            <p:cNvPr id="133" name="Shape 1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8350" y="903825"/>
              <a:ext cx="4025134" cy="3018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Shape 1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41000" y="698725"/>
              <a:ext cx="3402100" cy="3280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Shape 135"/>
          <p:cNvSpPr txBox="1"/>
          <p:nvPr>
            <p:ph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Network View of Forks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76200" y="1475275"/>
            <a:ext cx="1308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Upstream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8" name="Shape 138"/>
          <p:cNvGrpSpPr/>
          <p:nvPr/>
        </p:nvGrpSpPr>
        <p:grpSpPr>
          <a:xfrm>
            <a:off x="6386825" y="791861"/>
            <a:ext cx="2406600" cy="1585133"/>
            <a:chOff x="6386825" y="791861"/>
            <a:chExt cx="2406600" cy="1585133"/>
          </a:xfrm>
        </p:grpSpPr>
        <p:grpSp>
          <p:nvGrpSpPr>
            <p:cNvPr id="139" name="Shape 139"/>
            <p:cNvGrpSpPr/>
            <p:nvPr/>
          </p:nvGrpSpPr>
          <p:grpSpPr>
            <a:xfrm>
              <a:off x="6386825" y="791861"/>
              <a:ext cx="2406600" cy="1585133"/>
              <a:chOff x="5750100" y="684886"/>
              <a:chExt cx="2406600" cy="1260143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5801150" y="1385228"/>
                <a:ext cx="2255400" cy="5598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Shape 141"/>
              <p:cNvSpPr txBox="1"/>
              <p:nvPr/>
            </p:nvSpPr>
            <p:spPr>
              <a:xfrm>
                <a:off x="5750100" y="684886"/>
                <a:ext cx="2406600" cy="49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rgbClr val="FF0000"/>
                  </a:solidFill>
                  <a:latin typeface="Economica"/>
                  <a:ea typeface="Economica"/>
                  <a:cs typeface="Economica"/>
                  <a:sym typeface="Economica"/>
                </a:endParaRPr>
              </a:p>
            </p:txBody>
          </p:sp>
        </p:grpSp>
        <p:sp>
          <p:nvSpPr>
            <p:cNvPr id="142" name="Shape 142"/>
            <p:cNvSpPr txBox="1"/>
            <p:nvPr/>
          </p:nvSpPr>
          <p:spPr>
            <a:xfrm>
              <a:off x="6468750" y="944250"/>
              <a:ext cx="1760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Oswald Medium"/>
                  <a:ea typeface="Oswald Medium"/>
                  <a:cs typeface="Oswald Medium"/>
                  <a:sym typeface="Oswald Medium"/>
                </a:rPr>
                <a:t>P</a:t>
              </a:r>
              <a:r>
                <a:rPr lang="en" sz="2400">
                  <a:latin typeface="Oswald Medium"/>
                  <a:ea typeface="Oswald Medium"/>
                  <a:cs typeface="Oswald Medium"/>
                  <a:sym typeface="Oswald Medium"/>
                </a:rPr>
                <a:t>ull Request</a:t>
              </a:r>
              <a:endParaRPr sz="2400">
                <a:latin typeface="Oswald Medium"/>
                <a:ea typeface="Oswald Medium"/>
                <a:cs typeface="Oswald Medium"/>
                <a:sym typeface="Oswald Medium"/>
              </a:endParaRPr>
            </a:p>
          </p:txBody>
        </p:sp>
        <p:cxnSp>
          <p:nvCxnSpPr>
            <p:cNvPr id="143" name="Shape 143"/>
            <p:cNvCxnSpPr>
              <a:stCxn id="142" idx="2"/>
              <a:endCxn id="140" idx="0"/>
            </p:cNvCxnSpPr>
            <p:nvPr/>
          </p:nvCxnSpPr>
          <p:spPr>
            <a:xfrm>
              <a:off x="7349100" y="1337850"/>
              <a:ext cx="216600" cy="335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44" name="Shape 144"/>
          <p:cNvGrpSpPr/>
          <p:nvPr/>
        </p:nvGrpSpPr>
        <p:grpSpPr>
          <a:xfrm>
            <a:off x="2360550" y="2315850"/>
            <a:ext cx="4108200" cy="1318155"/>
            <a:chOff x="2360550" y="2315850"/>
            <a:chExt cx="4108200" cy="1318155"/>
          </a:xfrm>
        </p:grpSpPr>
        <p:sp>
          <p:nvSpPr>
            <p:cNvPr id="145" name="Shape 145"/>
            <p:cNvSpPr/>
            <p:nvPr/>
          </p:nvSpPr>
          <p:spPr>
            <a:xfrm>
              <a:off x="2360550" y="3133005"/>
              <a:ext cx="4108200" cy="5010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2925450" y="2315850"/>
              <a:ext cx="26370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Oswald Medium"/>
                  <a:ea typeface="Oswald Medium"/>
                  <a:cs typeface="Oswald Medium"/>
                  <a:sym typeface="Oswald Medium"/>
                </a:rPr>
                <a:t>Un-merged commits </a:t>
              </a:r>
              <a:endParaRPr sz="2400">
                <a:latin typeface="Oswald Medium"/>
                <a:ea typeface="Oswald Medium"/>
                <a:cs typeface="Oswald Medium"/>
                <a:sym typeface="Oswald Medium"/>
              </a:endParaRPr>
            </a:p>
          </p:txBody>
        </p:sp>
        <p:cxnSp>
          <p:nvCxnSpPr>
            <p:cNvPr id="147" name="Shape 147"/>
            <p:cNvCxnSpPr>
              <a:stCxn id="146" idx="2"/>
            </p:cNvCxnSpPr>
            <p:nvPr/>
          </p:nvCxnSpPr>
          <p:spPr>
            <a:xfrm>
              <a:off x="4243950" y="2709450"/>
              <a:ext cx="39000" cy="4320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8" name="Shape 148"/>
          <p:cNvSpPr/>
          <p:nvPr/>
        </p:nvSpPr>
        <p:spPr>
          <a:xfrm>
            <a:off x="866775" y="2114325"/>
            <a:ext cx="180900" cy="26529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120325" y="3135550"/>
            <a:ext cx="1308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Forks</a:t>
            </a:r>
            <a:endParaRPr b="1" sz="24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7" name="Shape 5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Shape 588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Evaluation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89" name="Shape 589"/>
          <p:cNvSpPr txBox="1"/>
          <p:nvPr/>
        </p:nvSpPr>
        <p:spPr>
          <a:xfrm>
            <a:off x="47625" y="1071475"/>
            <a:ext cx="8363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Russo One"/>
                <a:ea typeface="Russo One"/>
                <a:cs typeface="Russo One"/>
                <a:sym typeface="Russo One"/>
              </a:rPr>
              <a:t>Usefulness:  (Human-subject study)</a:t>
            </a:r>
            <a:endParaRPr sz="36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   Can INFOX help developers to gain a better 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       overview of repository forks?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5" name="Shape 5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Shape 596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Usefulness:  (Human-subject study)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597" name="Shape 5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550" y="1423125"/>
            <a:ext cx="2388499" cy="2388499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Shape 598"/>
          <p:cNvSpPr txBox="1"/>
          <p:nvPr/>
        </p:nvSpPr>
        <p:spPr>
          <a:xfrm>
            <a:off x="529525" y="1543500"/>
            <a:ext cx="5290800" cy="20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sso One"/>
              <a:buChar char="●"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Sent out an 81 email to candidate developers 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sso One"/>
              <a:buChar char="●"/>
            </a:pPr>
            <a:r>
              <a:rPr lang="en" sz="2400">
                <a:solidFill>
                  <a:schemeClr val="dk1"/>
                </a:solidFill>
                <a:latin typeface="Russo One"/>
                <a:ea typeface="Russo One"/>
                <a:cs typeface="Russo One"/>
                <a:sym typeface="Russo One"/>
              </a:rPr>
              <a:t>Interviewed 11 developers from 7 different projects </a:t>
            </a:r>
            <a:endParaRPr sz="2400">
              <a:solidFill>
                <a:schemeClr val="dk1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599" name="Shape 5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Shape 6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Shape 605"/>
          <p:cNvSpPr txBox="1"/>
          <p:nvPr>
            <p:ph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Interesting and </a:t>
            </a:r>
            <a:r>
              <a:rPr lang="en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Reusable Contribution</a:t>
            </a:r>
            <a:endParaRPr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606" name="Shape 606"/>
          <p:cNvSpPr txBox="1"/>
          <p:nvPr/>
        </p:nvSpPr>
        <p:spPr>
          <a:xfrm>
            <a:off x="564300" y="1533000"/>
            <a:ext cx="80154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Russo One"/>
                <a:ea typeface="Russo One"/>
                <a:cs typeface="Russo One"/>
                <a:sym typeface="Russo One"/>
              </a:rPr>
              <a:t>P5: “If it is only exists in this fork, then I want to somehow get this fork into my fork.”</a:t>
            </a:r>
            <a:endParaRPr i="1" sz="24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607" name="Shape 607"/>
          <p:cNvSpPr txBox="1"/>
          <p:nvPr/>
        </p:nvSpPr>
        <p:spPr>
          <a:xfrm>
            <a:off x="564300" y="2189750"/>
            <a:ext cx="753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Shape 6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Shape 614"/>
          <p:cNvSpPr txBox="1"/>
          <p:nvPr>
            <p:ph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Redundant Development</a:t>
            </a:r>
            <a:endParaRPr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615" name="Shape 6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8727" y="2137875"/>
            <a:ext cx="1010525" cy="9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Shape 6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28724" y="3108638"/>
            <a:ext cx="1168350" cy="24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Shape 6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675" y="2038350"/>
            <a:ext cx="6659450" cy="22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>
            <p:ph idx="12" type="sldNum"/>
          </p:nvPr>
        </p:nvSpPr>
        <p:spPr>
          <a:xfrm>
            <a:off x="8472458" y="41298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531750" y="1073775"/>
            <a:ext cx="79407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Russo One"/>
                <a:ea typeface="Russo One"/>
                <a:cs typeface="Russo One"/>
                <a:sym typeface="Russo One"/>
              </a:rPr>
              <a:t>P3: “It does look like somebody did a very simple one-function [...] system. I think they should use our code, there is great reason to use it.” </a:t>
            </a:r>
            <a:endParaRPr i="1" sz="1800"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620" name="Shape 6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975" y="2137875"/>
            <a:ext cx="2268476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Shape 6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200" y="2137875"/>
            <a:ext cx="2237625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Shape 6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875" y="3879725"/>
            <a:ext cx="784499" cy="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Shape 6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600" y="4004850"/>
            <a:ext cx="519599" cy="1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Shape 624"/>
          <p:cNvSpPr txBox="1"/>
          <p:nvPr/>
        </p:nvSpPr>
        <p:spPr>
          <a:xfrm>
            <a:off x="742600" y="4192050"/>
            <a:ext cx="60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P3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Shape 6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Shape 6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1" name="Shape 631"/>
          <p:cNvSpPr txBox="1"/>
          <p:nvPr/>
        </p:nvSpPr>
        <p:spPr>
          <a:xfrm>
            <a:off x="0" y="0"/>
            <a:ext cx="91440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Better Overview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632" name="Shape 632"/>
          <p:cNvSpPr txBox="1"/>
          <p:nvPr/>
        </p:nvSpPr>
        <p:spPr>
          <a:xfrm>
            <a:off x="401875" y="2385750"/>
            <a:ext cx="84453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Russo One"/>
                <a:ea typeface="Russo One"/>
                <a:cs typeface="Russo One"/>
                <a:sym typeface="Russo One"/>
              </a:rPr>
              <a:t>“It is going to make it a lot easier to find the things you are looking for as a programmer.” </a:t>
            </a:r>
            <a:endParaRPr i="1" sz="24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>
                <a:latin typeface="Russo One"/>
                <a:ea typeface="Russo One"/>
                <a:cs typeface="Russo One"/>
                <a:sym typeface="Russo One"/>
              </a:rPr>
              <a:t>“I see all th</a:t>
            </a:r>
            <a:r>
              <a:rPr i="1" lang="en" sz="2400">
                <a:latin typeface="Russo One"/>
                <a:ea typeface="Russo One"/>
                <a:cs typeface="Russo One"/>
                <a:sym typeface="Russo One"/>
              </a:rPr>
              <a:t>e differences for all the forks. Basically it is the same thing I am doing through GitHub, (but) only it is summarized in the same place, I don’t have to jump and open 50 tabs to do it.</a:t>
            </a:r>
            <a:r>
              <a:rPr i="1" lang="en" sz="2400">
                <a:latin typeface="Russo One"/>
                <a:ea typeface="Russo One"/>
                <a:cs typeface="Russo One"/>
                <a:sym typeface="Russo One"/>
              </a:rPr>
              <a:t>”</a:t>
            </a:r>
            <a:endParaRPr i="1" sz="2400"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Shape 6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200" y="0"/>
            <a:ext cx="8171801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Shape 6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9" name="Shape 639"/>
          <p:cNvSpPr txBox="1"/>
          <p:nvPr/>
        </p:nvSpPr>
        <p:spPr>
          <a:xfrm>
            <a:off x="972025" y="0"/>
            <a:ext cx="8171700" cy="91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   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http://forks-insight.com/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640" name="Shape 6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5025"/>
            <a:ext cx="972200" cy="9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Shape 6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2600" y="1111225"/>
            <a:ext cx="6282233" cy="395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Shape 6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2200" y="1074600"/>
            <a:ext cx="7703175" cy="395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Shape 6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349" y="-3"/>
            <a:ext cx="629650" cy="61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Shape 648"/>
          <p:cNvSpPr txBox="1"/>
          <p:nvPr/>
        </p:nvSpPr>
        <p:spPr>
          <a:xfrm>
            <a:off x="5265750" y="558950"/>
            <a:ext cx="3755400" cy="3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sso One"/>
                <a:ea typeface="Russo One"/>
                <a:cs typeface="Russo One"/>
                <a:sym typeface="Russo One"/>
              </a:rPr>
              <a:t>forks-insight.com</a:t>
            </a:r>
            <a:endParaRPr sz="30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649" name="Shape 649"/>
          <p:cNvSpPr txBox="1"/>
          <p:nvPr/>
        </p:nvSpPr>
        <p:spPr>
          <a:xfrm>
            <a:off x="2587000" y="201650"/>
            <a:ext cx="2649900" cy="10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Russo One"/>
                <a:ea typeface="Russo One"/>
                <a:cs typeface="Russo One"/>
                <a:sym typeface="Russo One"/>
              </a:rPr>
              <a:t>INFOX</a:t>
            </a:r>
            <a:endParaRPr sz="60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650" name="Shape 6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1" name="Shape 651"/>
          <p:cNvGrpSpPr/>
          <p:nvPr/>
        </p:nvGrpSpPr>
        <p:grpSpPr>
          <a:xfrm rot="-578307">
            <a:off x="77347" y="229843"/>
            <a:ext cx="2104379" cy="541050"/>
            <a:chOff x="1238311" y="1892898"/>
            <a:chExt cx="3026953" cy="643200"/>
          </a:xfrm>
        </p:grpSpPr>
        <p:sp>
          <p:nvSpPr>
            <p:cNvPr id="652" name="Shape 652"/>
            <p:cNvSpPr/>
            <p:nvPr/>
          </p:nvSpPr>
          <p:spPr>
            <a:xfrm>
              <a:off x="1238311" y="1918008"/>
              <a:ext cx="3015900" cy="5967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228A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53" name="Shape 653"/>
            <p:cNvGrpSpPr/>
            <p:nvPr/>
          </p:nvGrpSpPr>
          <p:grpSpPr>
            <a:xfrm>
              <a:off x="1329077" y="1892898"/>
              <a:ext cx="2936187" cy="643200"/>
              <a:chOff x="1329077" y="1892898"/>
              <a:chExt cx="2936187" cy="643200"/>
            </a:xfrm>
          </p:grpSpPr>
          <p:sp>
            <p:nvSpPr>
              <p:cNvPr id="654" name="Shape 654"/>
              <p:cNvSpPr txBox="1"/>
              <p:nvPr/>
            </p:nvSpPr>
            <p:spPr>
              <a:xfrm rot="-837">
                <a:off x="1800764" y="1893198"/>
                <a:ext cx="2464500" cy="642600"/>
              </a:xfrm>
              <a:prstGeom prst="rect">
                <a:avLst/>
              </a:prstGeom>
              <a:noFill/>
              <a:ln cap="flat" cmpd="sng" w="9525">
                <a:solidFill>
                  <a:srgbClr val="F3F3F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499FDC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@shuishuiblue</a:t>
                </a:r>
                <a:endParaRPr sz="1800">
                  <a:solidFill>
                    <a:srgbClr val="499FDC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pic>
            <p:nvPicPr>
              <p:cNvPr id="655" name="Shape 655"/>
              <p:cNvPicPr preferRelativeResize="0"/>
              <p:nvPr/>
            </p:nvPicPr>
            <p:blipFill rotWithShape="1">
              <a:blip r:embed="rId4">
                <a:alphaModFix/>
              </a:blip>
              <a:srcRect b="10399" l="6256" r="7685" t="10754"/>
              <a:stretch/>
            </p:blipFill>
            <p:spPr>
              <a:xfrm>
                <a:off x="1329077" y="1958327"/>
                <a:ext cx="542473" cy="49701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56" name="Shape 656"/>
          <p:cNvGrpSpPr/>
          <p:nvPr/>
        </p:nvGrpSpPr>
        <p:grpSpPr>
          <a:xfrm>
            <a:off x="3721311" y="1394193"/>
            <a:ext cx="1856602" cy="2847545"/>
            <a:chOff x="3205200" y="943250"/>
            <a:chExt cx="2147850" cy="4267264"/>
          </a:xfrm>
        </p:grpSpPr>
        <p:sp>
          <p:nvSpPr>
            <p:cNvPr id="657" name="Shape 657"/>
            <p:cNvSpPr/>
            <p:nvPr/>
          </p:nvSpPr>
          <p:spPr>
            <a:xfrm>
              <a:off x="3247200" y="2477032"/>
              <a:ext cx="2025000" cy="1153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99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8" name="Shape 658"/>
            <p:cNvSpPr/>
            <p:nvPr/>
          </p:nvSpPr>
          <p:spPr>
            <a:xfrm>
              <a:off x="3247200" y="4010814"/>
              <a:ext cx="2025000" cy="1153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9900FF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59" name="Shape 659"/>
            <p:cNvSpPr/>
            <p:nvPr/>
          </p:nvSpPr>
          <p:spPr>
            <a:xfrm>
              <a:off x="3205200" y="943250"/>
              <a:ext cx="2025000" cy="1153500"/>
            </a:xfrm>
            <a:prstGeom prst="roundRect">
              <a:avLst>
                <a:gd fmla="val 16667" name="adj"/>
              </a:avLst>
            </a:prstGeom>
            <a:solidFill>
              <a:srgbClr val="674EA7"/>
            </a:solidFill>
            <a:ln cap="flat" cmpd="sng" w="9525">
              <a:solidFill>
                <a:srgbClr val="674EA7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660" name="Shape 660"/>
            <p:cNvSpPr txBox="1"/>
            <p:nvPr/>
          </p:nvSpPr>
          <p:spPr>
            <a:xfrm>
              <a:off x="3229050" y="986246"/>
              <a:ext cx="2124000" cy="65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Dependency </a:t>
              </a:r>
              <a:endParaRPr sz="18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graph </a:t>
              </a:r>
              <a:endParaRPr sz="18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  <p:sp>
          <p:nvSpPr>
            <p:cNvPr id="661" name="Shape 661"/>
            <p:cNvSpPr txBox="1"/>
            <p:nvPr/>
          </p:nvSpPr>
          <p:spPr>
            <a:xfrm>
              <a:off x="3305253" y="4010814"/>
              <a:ext cx="1762200" cy="11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999999"/>
                  </a:solidFill>
                  <a:latin typeface="Russo One"/>
                  <a:ea typeface="Russo One"/>
                  <a:cs typeface="Russo One"/>
                  <a:sym typeface="Russo One"/>
                </a:rPr>
                <a:t>Labeling </a:t>
              </a:r>
              <a:endParaRPr sz="18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999999"/>
                  </a:solidFill>
                  <a:latin typeface="Russo One"/>
                  <a:ea typeface="Russo One"/>
                  <a:cs typeface="Russo One"/>
                  <a:sym typeface="Russo One"/>
                </a:rPr>
                <a:t>Features</a:t>
              </a:r>
              <a:endParaRPr sz="18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  <p:sp>
          <p:nvSpPr>
            <p:cNvPr id="662" name="Shape 662"/>
            <p:cNvSpPr txBox="1"/>
            <p:nvPr/>
          </p:nvSpPr>
          <p:spPr>
            <a:xfrm>
              <a:off x="3229038" y="2652912"/>
              <a:ext cx="1908900" cy="80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999999"/>
                  </a:solidFill>
                  <a:latin typeface="Russo One"/>
                  <a:ea typeface="Russo One"/>
                  <a:cs typeface="Russo One"/>
                  <a:sym typeface="Russo One"/>
                </a:rPr>
                <a:t>Clustering </a:t>
              </a:r>
              <a:endParaRPr sz="18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endParaRPr>
            </a:p>
            <a:p>
              <a:pPr indent="0" lvl="0" marL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999999"/>
                  </a:solidFill>
                  <a:latin typeface="Russo One"/>
                  <a:ea typeface="Russo One"/>
                  <a:cs typeface="Russo One"/>
                  <a:sym typeface="Russo One"/>
                </a:rPr>
                <a:t>features</a:t>
              </a:r>
              <a:endParaRPr sz="1800">
                <a:solidFill>
                  <a:srgbClr val="999999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  <p:sp>
          <p:nvSpPr>
            <p:cNvPr id="663" name="Shape 663"/>
            <p:cNvSpPr/>
            <p:nvPr/>
          </p:nvSpPr>
          <p:spPr>
            <a:xfrm>
              <a:off x="4093050" y="2105838"/>
              <a:ext cx="333300" cy="362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664" name="Shape 664"/>
            <p:cNvSpPr/>
            <p:nvPr/>
          </p:nvSpPr>
          <p:spPr>
            <a:xfrm>
              <a:off x="4093050" y="3630625"/>
              <a:ext cx="333300" cy="3621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665" name="Shape 665"/>
          <p:cNvSpPr txBox="1"/>
          <p:nvPr/>
        </p:nvSpPr>
        <p:spPr>
          <a:xfrm>
            <a:off x="114625" y="2115625"/>
            <a:ext cx="37125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Improving T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ransparency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usso One"/>
              <a:buChar char="●"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Solving 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Problems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sso One"/>
              <a:buAutoNum type="arabicPeriod"/>
            </a:pPr>
            <a:r>
              <a:rPr lang="en" sz="1800">
                <a:latin typeface="Russo One"/>
                <a:ea typeface="Russo One"/>
                <a:cs typeface="Russo One"/>
                <a:sym typeface="Russo One"/>
              </a:rPr>
              <a:t>Redundant development</a:t>
            </a:r>
            <a:endParaRPr sz="1800">
              <a:latin typeface="Russo One"/>
              <a:ea typeface="Russo One"/>
              <a:cs typeface="Russo One"/>
              <a:sym typeface="Russo One"/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sso One"/>
              <a:buAutoNum type="arabicPeriod"/>
            </a:pPr>
            <a:r>
              <a:rPr lang="en" sz="1800">
                <a:latin typeface="Russo One"/>
                <a:ea typeface="Russo One"/>
                <a:cs typeface="Russo One"/>
                <a:sym typeface="Russo One"/>
              </a:rPr>
              <a:t>Lost contribution </a:t>
            </a:r>
            <a:endParaRPr sz="1800">
              <a:latin typeface="Russo One"/>
              <a:ea typeface="Russo One"/>
              <a:cs typeface="Russo One"/>
              <a:sym typeface="Russo One"/>
            </a:endParaRPr>
          </a:p>
          <a:p>
            <a:pPr indent="-342900" lvl="0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sso One"/>
              <a:buAutoNum type="arabicPeriod"/>
            </a:pPr>
            <a:r>
              <a:rPr lang="en" sz="1800">
                <a:latin typeface="Russo One"/>
                <a:ea typeface="Russo One"/>
                <a:cs typeface="Russo One"/>
                <a:sym typeface="Russo One"/>
              </a:rPr>
              <a:t>Suboptimal starting point</a:t>
            </a:r>
            <a:endParaRPr sz="1800">
              <a:latin typeface="Russo One"/>
              <a:ea typeface="Russo One"/>
              <a:cs typeface="Russo One"/>
              <a:sym typeface="Russo One"/>
            </a:endParaRPr>
          </a:p>
        </p:txBody>
      </p:sp>
      <p:grpSp>
        <p:nvGrpSpPr>
          <p:cNvPr id="666" name="Shape 666"/>
          <p:cNvGrpSpPr/>
          <p:nvPr/>
        </p:nvGrpSpPr>
        <p:grpSpPr>
          <a:xfrm>
            <a:off x="5710550" y="1344200"/>
            <a:ext cx="3317400" cy="3376698"/>
            <a:chOff x="5710550" y="1344200"/>
            <a:chExt cx="3317400" cy="3376698"/>
          </a:xfrm>
        </p:grpSpPr>
        <p:pic>
          <p:nvPicPr>
            <p:cNvPr id="667" name="Shape 6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10550" y="3151474"/>
              <a:ext cx="3317400" cy="1569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Shape 66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893473" y="1344200"/>
              <a:ext cx="2951551" cy="1702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Shape 156"/>
          <p:cNvSpPr txBox="1"/>
          <p:nvPr>
            <p:ph idx="4294967295"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Problem: lack of an overview 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57" name="Shape 157" title="network.mp4">
            <a:hlinkClick r:id="rId4"/>
          </p:cNvPr>
          <p:cNvSpPr/>
          <p:nvPr/>
        </p:nvSpPr>
        <p:spPr>
          <a:xfrm>
            <a:off x="544925" y="1362875"/>
            <a:ext cx="5162924" cy="3300350"/>
          </a:xfrm>
          <a:prstGeom prst="rect">
            <a:avLst/>
          </a:prstGeom>
          <a:noFill/>
          <a:ln>
            <a:noFill/>
          </a:ln>
        </p:spPr>
      </p:sp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38813" y="2213225"/>
            <a:ext cx="3305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idx="4294967295"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Problem: Redundant Development 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325675" y="1107575"/>
            <a:ext cx="8093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27 % of unmerged pull requests were rejected due to duplicate development. </a:t>
            </a:r>
            <a:r>
              <a:rPr lang="en" sz="20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[</a:t>
            </a:r>
            <a:r>
              <a:rPr lang="en" sz="2000">
                <a:latin typeface="Russo One"/>
                <a:ea typeface="Russo One"/>
                <a:cs typeface="Russo One"/>
                <a:sym typeface="Russo One"/>
              </a:rPr>
              <a:t>Gousios et al. 2014</a:t>
            </a:r>
            <a:r>
              <a:rPr lang="en" sz="20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]</a:t>
            </a:r>
            <a:endParaRPr sz="2000">
              <a:solidFill>
                <a:schemeClr val="dk2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4">
            <a:alphaModFix/>
          </a:blip>
          <a:srcRect b="30314" l="1720" r="2714" t="49924"/>
          <a:stretch/>
        </p:blipFill>
        <p:spPr>
          <a:xfrm rot="-1">
            <a:off x="226575" y="1950401"/>
            <a:ext cx="8577927" cy="168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0" l="0" r="18910" t="0"/>
          <a:stretch/>
        </p:blipFill>
        <p:spPr>
          <a:xfrm rot="-1">
            <a:off x="487575" y="2564702"/>
            <a:ext cx="8212225" cy="134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6">
            <a:alphaModFix/>
          </a:blip>
          <a:srcRect b="10394" l="0" r="21605" t="0"/>
          <a:stretch/>
        </p:blipFill>
        <p:spPr>
          <a:xfrm>
            <a:off x="1789275" y="3361150"/>
            <a:ext cx="5537575" cy="11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>
            <p:ph idx="4294967295"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Problem: 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Lost Contribution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Shape 177"/>
          <p:cNvSpPr txBox="1"/>
          <p:nvPr>
            <p:ph idx="4294967295" type="body"/>
          </p:nvPr>
        </p:nvSpPr>
        <p:spPr>
          <a:xfrm>
            <a:off x="311700" y="1009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Only </a:t>
            </a:r>
            <a:r>
              <a:rPr lang="en" sz="2400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14% of all forks of nine popular JavaScript projects on GitHub contained changes that were integrated back </a:t>
            </a:r>
            <a:r>
              <a:rPr lang="en" sz="2000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[Fung et al. 2012]</a:t>
            </a:r>
            <a:endParaRPr sz="2000">
              <a:solidFill>
                <a:srgbClr val="000000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grpSp>
        <p:nvGrpSpPr>
          <p:cNvPr id="178" name="Shape 178"/>
          <p:cNvGrpSpPr/>
          <p:nvPr/>
        </p:nvGrpSpPr>
        <p:grpSpPr>
          <a:xfrm>
            <a:off x="1629971" y="2178159"/>
            <a:ext cx="5890646" cy="2924417"/>
            <a:chOff x="240825" y="1622875"/>
            <a:chExt cx="9127125" cy="4755150"/>
          </a:xfrm>
        </p:grpSpPr>
        <p:pic>
          <p:nvPicPr>
            <p:cNvPr id="179" name="Shape 179"/>
            <p:cNvPicPr preferRelativeResize="0"/>
            <p:nvPr/>
          </p:nvPicPr>
          <p:blipFill rotWithShape="1">
            <a:blip r:embed="rId4">
              <a:alphaModFix/>
            </a:blip>
            <a:srcRect b="0" l="1735" r="1328" t="0"/>
            <a:stretch/>
          </p:blipFill>
          <p:spPr>
            <a:xfrm>
              <a:off x="240825" y="1815550"/>
              <a:ext cx="6093674" cy="456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Shape 180"/>
            <p:cNvPicPr preferRelativeResize="0"/>
            <p:nvPr/>
          </p:nvPicPr>
          <p:blipFill rotWithShape="1">
            <a:blip r:embed="rId5">
              <a:alphaModFix/>
            </a:blip>
            <a:srcRect b="0" l="2252" r="-17168" t="11103"/>
            <a:stretch/>
          </p:blipFill>
          <p:spPr>
            <a:xfrm>
              <a:off x="6328675" y="1622875"/>
              <a:ext cx="3039275" cy="3392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>
            <p:ph idx="4294967295" type="title"/>
          </p:nvPr>
        </p:nvSpPr>
        <p:spPr>
          <a:xfrm>
            <a:off x="0" y="0"/>
            <a:ext cx="9144000" cy="91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Problem: 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Suboptimal forking point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87" name="Shape 1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4">
            <a:alphaModFix/>
          </a:blip>
          <a:srcRect b="0" l="20400" r="19062" t="5508"/>
          <a:stretch/>
        </p:blipFill>
        <p:spPr>
          <a:xfrm>
            <a:off x="445175" y="2233652"/>
            <a:ext cx="1775000" cy="1551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Shape 189"/>
          <p:cNvGrpSpPr/>
          <p:nvPr/>
        </p:nvGrpSpPr>
        <p:grpSpPr>
          <a:xfrm>
            <a:off x="3238892" y="2043221"/>
            <a:ext cx="5450986" cy="2919736"/>
            <a:chOff x="2581714" y="1433575"/>
            <a:chExt cx="3980565" cy="2330197"/>
          </a:xfrm>
        </p:grpSpPr>
        <p:pic>
          <p:nvPicPr>
            <p:cNvPr id="190" name="Shape 190"/>
            <p:cNvPicPr preferRelativeResize="0"/>
            <p:nvPr/>
          </p:nvPicPr>
          <p:blipFill rotWithShape="1">
            <a:blip r:embed="rId5">
              <a:alphaModFix/>
            </a:blip>
            <a:srcRect b="-2579" l="0" r="0" t="-1445"/>
            <a:stretch/>
          </p:blipFill>
          <p:spPr>
            <a:xfrm>
              <a:off x="2581714" y="1433575"/>
              <a:ext cx="3980565" cy="2330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Shape 191"/>
            <p:cNvPicPr preferRelativeResize="0"/>
            <p:nvPr/>
          </p:nvPicPr>
          <p:blipFill rotWithShape="1">
            <a:blip r:embed="rId6">
              <a:alphaModFix/>
            </a:blip>
            <a:srcRect b="54065" l="17028" r="64100" t="0"/>
            <a:stretch/>
          </p:blipFill>
          <p:spPr>
            <a:xfrm>
              <a:off x="3117010" y="1675238"/>
              <a:ext cx="883982" cy="9959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2" name="Shape 192"/>
          <p:cNvPicPr preferRelativeResize="0"/>
          <p:nvPr/>
        </p:nvPicPr>
        <p:blipFill rotWithShape="1">
          <a:blip r:embed="rId6">
            <a:alphaModFix/>
          </a:blip>
          <a:srcRect b="0" l="66528" r="0" t="1835"/>
          <a:stretch/>
        </p:blipFill>
        <p:spPr>
          <a:xfrm>
            <a:off x="6867525" y="2367375"/>
            <a:ext cx="1990725" cy="2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 b="0" l="15507" r="64725" t="54065"/>
          <a:stretch/>
        </p:blipFill>
        <p:spPr>
          <a:xfrm>
            <a:off x="4024050" y="3715050"/>
            <a:ext cx="1137350" cy="1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3162300" y="3167100"/>
            <a:ext cx="802200" cy="10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6">
            <a:alphaModFix/>
          </a:blip>
          <a:srcRect b="54065" l="17028" r="64100" t="0"/>
          <a:stretch/>
        </p:blipFill>
        <p:spPr>
          <a:xfrm>
            <a:off x="3905250" y="2346025"/>
            <a:ext cx="1277200" cy="1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381000" y="1138275"/>
            <a:ext cx="23811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R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equirement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5499176" y="1202038"/>
            <a:ext cx="26733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E</a:t>
            </a:r>
            <a:r>
              <a:rPr lang="en" sz="2400">
                <a:latin typeface="Russo One"/>
                <a:ea typeface="Russo One"/>
                <a:cs typeface="Russo One"/>
                <a:sym typeface="Russo One"/>
              </a:rPr>
              <a:t>xisting forks</a:t>
            </a:r>
            <a:endParaRPr sz="2400">
              <a:latin typeface="Russo One"/>
              <a:ea typeface="Russo One"/>
              <a:cs typeface="Russo One"/>
              <a:sym typeface="Russo One"/>
            </a:endParaRPr>
          </a:p>
        </p:txBody>
      </p:sp>
      <p:grpSp>
        <p:nvGrpSpPr>
          <p:cNvPr id="198" name="Shape 198"/>
          <p:cNvGrpSpPr/>
          <p:nvPr/>
        </p:nvGrpSpPr>
        <p:grpSpPr>
          <a:xfrm>
            <a:off x="1786239" y="3221951"/>
            <a:ext cx="3523061" cy="1583449"/>
            <a:chOff x="1786239" y="3221951"/>
            <a:chExt cx="3523061" cy="1583449"/>
          </a:xfrm>
        </p:grpSpPr>
        <p:pic>
          <p:nvPicPr>
            <p:cNvPr id="199" name="Shape 199"/>
            <p:cNvPicPr preferRelativeResize="0"/>
            <p:nvPr/>
          </p:nvPicPr>
          <p:blipFill rotWithShape="1">
            <a:blip r:embed="rId5">
              <a:alphaModFix/>
            </a:blip>
            <a:srcRect b="24795" l="0" r="86686" t="37237"/>
            <a:stretch/>
          </p:blipFill>
          <p:spPr>
            <a:xfrm>
              <a:off x="2480625" y="3337375"/>
              <a:ext cx="999725" cy="1468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/>
            <p:nvPr/>
          </p:nvSpPr>
          <p:spPr>
            <a:xfrm>
              <a:off x="3534200" y="3628200"/>
              <a:ext cx="1775100" cy="212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83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979915">
              <a:off x="1803363" y="3314548"/>
              <a:ext cx="690253" cy="221004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E8370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1946525" y="3477300"/>
              <a:ext cx="371400" cy="5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FF0000"/>
                  </a:solidFill>
                  <a:latin typeface="Russo One"/>
                  <a:ea typeface="Russo One"/>
                  <a:cs typeface="Russo One"/>
                  <a:sym typeface="Russo One"/>
                </a:rPr>
                <a:t>?</a:t>
              </a:r>
              <a:endParaRPr sz="3000">
                <a:solidFill>
                  <a:srgbClr val="FF0000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  <p:grpSp>
        <p:nvGrpSpPr>
          <p:cNvPr id="203" name="Shape 203"/>
          <p:cNvGrpSpPr/>
          <p:nvPr/>
        </p:nvGrpSpPr>
        <p:grpSpPr>
          <a:xfrm>
            <a:off x="1988019" y="2191425"/>
            <a:ext cx="1792200" cy="879300"/>
            <a:chOff x="1988019" y="2191425"/>
            <a:chExt cx="1792200" cy="879300"/>
          </a:xfrm>
        </p:grpSpPr>
        <p:sp>
          <p:nvSpPr>
            <p:cNvPr id="204" name="Shape 204"/>
            <p:cNvSpPr/>
            <p:nvPr/>
          </p:nvSpPr>
          <p:spPr>
            <a:xfrm rot="405882">
              <a:off x="1996539" y="2717805"/>
              <a:ext cx="1775158" cy="24924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00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 txBox="1"/>
            <p:nvPr/>
          </p:nvSpPr>
          <p:spPr>
            <a:xfrm>
              <a:off x="2698425" y="2191425"/>
              <a:ext cx="371400" cy="5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0000FF"/>
                  </a:solidFill>
                  <a:latin typeface="Russo One"/>
                  <a:ea typeface="Russo One"/>
                  <a:cs typeface="Russo One"/>
                  <a:sym typeface="Russo One"/>
                </a:rPr>
                <a:t>?</a:t>
              </a:r>
              <a:endParaRPr sz="3000">
                <a:solidFill>
                  <a:srgbClr val="0000FF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>
            <p:ph idx="4294967295" type="title"/>
          </p:nvPr>
        </p:nvSpPr>
        <p:spPr>
          <a:xfrm>
            <a:off x="150" y="0"/>
            <a:ext cx="9144000" cy="9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 </a:t>
            </a: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Goal: a Better Overview of forks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47750" y="1333750"/>
            <a:ext cx="8888700" cy="25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usso One"/>
              <a:buChar char="●"/>
            </a:pPr>
            <a:r>
              <a:rPr lang="en" sz="24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Which are the active forks?</a:t>
            </a:r>
            <a:endParaRPr sz="2400">
              <a:solidFill>
                <a:schemeClr val="dk2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usso One"/>
              <a:buChar char="●"/>
            </a:pPr>
            <a:r>
              <a:rPr lang="en" sz="24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What kind of code changes have been made in forks?</a:t>
            </a:r>
            <a:endParaRPr sz="2400">
              <a:solidFill>
                <a:schemeClr val="dk2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-381000" lvl="0" marL="4572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usso One"/>
              <a:buChar char="●"/>
            </a:pPr>
            <a:r>
              <a:rPr lang="en" sz="24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rPr>
              <a:t>What features were implemented in forks?</a:t>
            </a:r>
            <a:endParaRPr sz="2400">
              <a:solidFill>
                <a:schemeClr val="dk2"/>
              </a:solidFill>
              <a:latin typeface="Russo One"/>
              <a:ea typeface="Russo One"/>
              <a:cs typeface="Russo One"/>
              <a:sym typeface="Russo One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Shape 214"/>
          <p:cNvSpPr txBox="1"/>
          <p:nvPr/>
        </p:nvSpPr>
        <p:spPr>
          <a:xfrm rot="-478473">
            <a:off x="937411" y="3482039"/>
            <a:ext cx="2484627" cy="7164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0000"/>
                </a:solidFill>
                <a:latin typeface="Russo One"/>
                <a:ea typeface="Russo One"/>
                <a:cs typeface="Russo One"/>
                <a:sym typeface="Russo One"/>
              </a:rPr>
              <a:t>commits?</a:t>
            </a:r>
            <a:endParaRPr sz="3600">
              <a:solidFill>
                <a:srgbClr val="FF0000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9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Shape 221"/>
          <p:cNvSpPr txBox="1"/>
          <p:nvPr>
            <p:ph type="title"/>
          </p:nvPr>
        </p:nvSpPr>
        <p:spPr>
          <a:xfrm>
            <a:off x="150" y="0"/>
            <a:ext cx="9144000" cy="91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Challenges</a:t>
            </a:r>
            <a:endParaRPr sz="3600">
              <a:solidFill>
                <a:srgbClr val="FFFFFF"/>
              </a:solidFill>
              <a:latin typeface="Russo One"/>
              <a:ea typeface="Russo One"/>
              <a:cs typeface="Russo One"/>
              <a:sym typeface="Russo One"/>
            </a:endParaRPr>
          </a:p>
        </p:txBody>
      </p:sp>
      <p:grpSp>
        <p:nvGrpSpPr>
          <p:cNvPr id="222" name="Shape 222"/>
          <p:cNvGrpSpPr/>
          <p:nvPr/>
        </p:nvGrpSpPr>
        <p:grpSpPr>
          <a:xfrm>
            <a:off x="57150" y="1062075"/>
            <a:ext cx="7581600" cy="3062250"/>
            <a:chOff x="57150" y="1062075"/>
            <a:chExt cx="7581600" cy="3062250"/>
          </a:xfrm>
        </p:grpSpPr>
        <p:sp>
          <p:nvSpPr>
            <p:cNvPr id="223" name="Shape 223"/>
            <p:cNvSpPr txBox="1"/>
            <p:nvPr/>
          </p:nvSpPr>
          <p:spPr>
            <a:xfrm>
              <a:off x="57150" y="1062075"/>
              <a:ext cx="7581600" cy="63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81000" lvl="0" marL="45720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usso One"/>
                <a:buChar char="●"/>
              </a:pPr>
              <a:r>
                <a:rPr lang="en" sz="2400">
                  <a:solidFill>
                    <a:schemeClr val="dk1"/>
                  </a:solidFill>
                  <a:latin typeface="Russo One"/>
                  <a:ea typeface="Russo One"/>
                  <a:cs typeface="Russo One"/>
                  <a:sym typeface="Russo One"/>
                </a:rPr>
                <a:t>C</a:t>
              </a:r>
              <a:r>
                <a:rPr lang="en" sz="2400">
                  <a:solidFill>
                    <a:schemeClr val="dk1"/>
                  </a:solidFill>
                  <a:latin typeface="Russo One"/>
                  <a:ea typeface="Russo One"/>
                  <a:cs typeface="Russo One"/>
                  <a:sym typeface="Russo One"/>
                </a:rPr>
                <a:t>ommit message is not reliable </a:t>
              </a:r>
              <a:endParaRPr sz="24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  <p:grpSp>
          <p:nvGrpSpPr>
            <p:cNvPr id="224" name="Shape 224"/>
            <p:cNvGrpSpPr/>
            <p:nvPr/>
          </p:nvGrpSpPr>
          <p:grpSpPr>
            <a:xfrm>
              <a:off x="57150" y="2186000"/>
              <a:ext cx="3457650" cy="1938325"/>
              <a:chOff x="57150" y="2366975"/>
              <a:chExt cx="3457650" cy="1938325"/>
            </a:xfrm>
          </p:grpSpPr>
          <p:grpSp>
            <p:nvGrpSpPr>
              <p:cNvPr id="225" name="Shape 225"/>
              <p:cNvGrpSpPr/>
              <p:nvPr/>
            </p:nvGrpSpPr>
            <p:grpSpPr>
              <a:xfrm>
                <a:off x="57150" y="2366975"/>
                <a:ext cx="3457650" cy="1849166"/>
                <a:chOff x="57150" y="2366975"/>
                <a:chExt cx="3457650" cy="1849166"/>
              </a:xfrm>
            </p:grpSpPr>
            <p:pic>
              <p:nvPicPr>
                <p:cNvPr id="226" name="Shape 22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71630" l="0" r="0" t="0"/>
                <a:stretch/>
              </p:blipFill>
              <p:spPr>
                <a:xfrm>
                  <a:off x="57150" y="2366975"/>
                  <a:ext cx="2924228" cy="543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7" name="Shape 227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953806" y="2924611"/>
                  <a:ext cx="1594816" cy="129152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28" name="Shape 228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2540545" y="2966224"/>
                  <a:ext cx="974255" cy="120830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229" name="Shape 2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84615" t="27551"/>
              <a:stretch/>
            </p:blipFill>
            <p:spPr>
              <a:xfrm>
                <a:off x="57150" y="2918676"/>
                <a:ext cx="500835" cy="13866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0" name="Shape 23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57984" y="2957182"/>
                <a:ext cx="306963" cy="3219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Shape 231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57984" y="3425673"/>
                <a:ext cx="306963" cy="32198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Shape 2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57984" y="3894153"/>
                <a:ext cx="306963" cy="3219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3" name="Shape 233"/>
          <p:cNvGrpSpPr/>
          <p:nvPr/>
        </p:nvGrpSpPr>
        <p:grpSpPr>
          <a:xfrm>
            <a:off x="57150" y="1424000"/>
            <a:ext cx="8936386" cy="2981325"/>
            <a:chOff x="57150" y="1424000"/>
            <a:chExt cx="8936386" cy="2981325"/>
          </a:xfrm>
        </p:grpSpPr>
        <p:sp>
          <p:nvSpPr>
            <p:cNvPr id="234" name="Shape 234"/>
            <p:cNvSpPr txBox="1"/>
            <p:nvPr/>
          </p:nvSpPr>
          <p:spPr>
            <a:xfrm>
              <a:off x="57150" y="1424000"/>
              <a:ext cx="75816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81000" lvl="0" marL="457200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Russo One"/>
                <a:buChar char="●"/>
              </a:pPr>
              <a:r>
                <a:rPr lang="en" sz="2400">
                  <a:solidFill>
                    <a:schemeClr val="dk1"/>
                  </a:solidFill>
                  <a:latin typeface="Russo One"/>
                  <a:ea typeface="Russo One"/>
                  <a:cs typeface="Russo One"/>
                  <a:sym typeface="Russo One"/>
                </a:rPr>
                <a:t>Tangled and scattered code changes</a:t>
              </a:r>
              <a:endParaRPr sz="2400">
                <a:solidFill>
                  <a:schemeClr val="dk2"/>
                </a:solidFill>
                <a:latin typeface="Russo One"/>
                <a:ea typeface="Russo One"/>
                <a:cs typeface="Russo One"/>
                <a:sym typeface="Russo One"/>
              </a:endParaRPr>
            </a:p>
          </p:txBody>
        </p:sp>
        <p:grpSp>
          <p:nvGrpSpPr>
            <p:cNvPr id="235" name="Shape 235"/>
            <p:cNvGrpSpPr/>
            <p:nvPr/>
          </p:nvGrpSpPr>
          <p:grpSpPr>
            <a:xfrm>
              <a:off x="3881400" y="2138300"/>
              <a:ext cx="5112136" cy="2267025"/>
              <a:chOff x="3881400" y="2138300"/>
              <a:chExt cx="5112136" cy="2267025"/>
            </a:xfrm>
          </p:grpSpPr>
          <p:pic>
            <p:nvPicPr>
              <p:cNvPr id="236" name="Shape 23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3881400" y="2138300"/>
                <a:ext cx="5112136" cy="2267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7" name="Shape 237"/>
              <p:cNvSpPr/>
              <p:nvPr/>
            </p:nvSpPr>
            <p:spPr>
              <a:xfrm>
                <a:off x="5172100" y="3967200"/>
                <a:ext cx="2466600" cy="133500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