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6" r:id="rId2"/>
    <p:sldId id="301" r:id="rId3"/>
    <p:sldId id="377" r:id="rId4"/>
    <p:sldId id="302" r:id="rId5"/>
    <p:sldId id="391" r:id="rId6"/>
    <p:sldId id="293" r:id="rId7"/>
    <p:sldId id="295" r:id="rId8"/>
    <p:sldId id="263" r:id="rId9"/>
    <p:sldId id="267" r:id="rId10"/>
    <p:sldId id="392" r:id="rId11"/>
    <p:sldId id="306" r:id="rId12"/>
    <p:sldId id="310" r:id="rId13"/>
    <p:sldId id="277" r:id="rId14"/>
    <p:sldId id="307" r:id="rId15"/>
    <p:sldId id="308" r:id="rId16"/>
    <p:sldId id="394" r:id="rId17"/>
    <p:sldId id="313" r:id="rId18"/>
    <p:sldId id="274" r:id="rId19"/>
    <p:sldId id="362" r:id="rId20"/>
    <p:sldId id="319" r:id="rId21"/>
    <p:sldId id="330" r:id="rId22"/>
    <p:sldId id="320" r:id="rId23"/>
    <p:sldId id="333" r:id="rId24"/>
    <p:sldId id="324" r:id="rId25"/>
    <p:sldId id="381" r:id="rId26"/>
    <p:sldId id="382" r:id="rId27"/>
    <p:sldId id="275" r:id="rId28"/>
    <p:sldId id="280" r:id="rId29"/>
    <p:sldId id="281" r:id="rId30"/>
    <p:sldId id="350" r:id="rId31"/>
    <p:sldId id="384" r:id="rId32"/>
    <p:sldId id="354" r:id="rId33"/>
    <p:sldId id="365" r:id="rId34"/>
    <p:sldId id="388" r:id="rId35"/>
    <p:sldId id="389" r:id="rId36"/>
    <p:sldId id="373" r:id="rId37"/>
    <p:sldId id="356" r:id="rId38"/>
    <p:sldId id="357" r:id="rId39"/>
    <p:sldId id="387" r:id="rId40"/>
    <p:sldId id="390" r:id="rId4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737" autoAdjust="0"/>
    <p:restoredTop sz="89849" autoAdjust="0"/>
  </p:normalViewPr>
  <p:slideViewPr>
    <p:cSldViewPr>
      <p:cViewPr varScale="1"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3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FSO Rate</a:t>
            </a:r>
            <a:r>
              <a:rPr lang="en-US" b="0" baseline="0" dirty="0" smtClean="0"/>
              <a:t> for (A∩B=0?), |A|=|B|= </a:t>
            </a:r>
            <a:r>
              <a:rPr lang="en-US" sz="3000" baseline="0" dirty="0" smtClean="0"/>
              <a:t>32</a:t>
            </a:r>
            <a:endParaRPr lang="en-US" sz="30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QoQ into Part. BF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0.99999899999999997</c:v>
                </c:pt>
                <c:pt idx="2">
                  <c:v>0.99494300000000002</c:v>
                </c:pt>
                <c:pt idx="3">
                  <c:v>0.8000119999999995</c:v>
                </c:pt>
                <c:pt idx="4">
                  <c:v>0.35952800000000196</c:v>
                </c:pt>
                <c:pt idx="5">
                  <c:v>0.11126999999999999</c:v>
                </c:pt>
                <c:pt idx="6">
                  <c:v>2.9947000000000164E-2</c:v>
                </c:pt>
                <c:pt idx="7">
                  <c:v>7.8829999999999994E-3</c:v>
                </c:pt>
                <c:pt idx="8">
                  <c:v>1.9200000000000133E-3</c:v>
                </c:pt>
                <c:pt idx="9">
                  <c:v>5.2200000000000412E-4</c:v>
                </c:pt>
                <c:pt idx="10">
                  <c:v>1.1300000000000142E-4</c:v>
                </c:pt>
                <c:pt idx="11">
                  <c:v>3.3000000000000402E-5</c:v>
                </c:pt>
                <c:pt idx="12">
                  <c:v>6.0000000000000705E-6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Part.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0.99999899999999997</c:v>
                </c:pt>
                <c:pt idx="3">
                  <c:v>0.999278</c:v>
                </c:pt>
                <c:pt idx="4">
                  <c:v>0.9637200000000038</c:v>
                </c:pt>
                <c:pt idx="5">
                  <c:v>0.74685200000000063</c:v>
                </c:pt>
                <c:pt idx="6">
                  <c:v>0.39975300000000002</c:v>
                </c:pt>
                <c:pt idx="7">
                  <c:v>0.15468399999999999</c:v>
                </c:pt>
                <c:pt idx="8">
                  <c:v>4.8988000000000004E-2</c:v>
                </c:pt>
                <c:pt idx="9">
                  <c:v>1.3921000000000117E-2</c:v>
                </c:pt>
                <c:pt idx="10">
                  <c:v>3.6140000000000252E-3</c:v>
                </c:pt>
                <c:pt idx="11">
                  <c:v>8.980000000000099E-4</c:v>
                </c:pt>
                <c:pt idx="12">
                  <c:v>2.740000000000033E-4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Unpart.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0.99963999999999997</c:v>
                </c:pt>
                <c:pt idx="5">
                  <c:v>0.9816589999999995</c:v>
                </c:pt>
                <c:pt idx="6">
                  <c:v>0.86478900000000425</c:v>
                </c:pt>
                <c:pt idx="7">
                  <c:v>0.63210699999999997</c:v>
                </c:pt>
                <c:pt idx="8">
                  <c:v>0.39309200000000138</c:v>
                </c:pt>
                <c:pt idx="9">
                  <c:v>0.22156100000000098</c:v>
                </c:pt>
                <c:pt idx="10">
                  <c:v>0.11708200000000053</c:v>
                </c:pt>
                <c:pt idx="11">
                  <c:v>6.0737000000000541E-2</c:v>
                </c:pt>
                <c:pt idx="12">
                  <c:v>3.0832000000000255E-2</c:v>
                </c:pt>
              </c:numCache>
            </c:numRef>
          </c:val>
        </c:ser>
        <c:marker val="1"/>
        <c:axId val="79635200"/>
        <c:axId val="79637120"/>
      </c:lineChart>
      <c:catAx>
        <c:axId val="79635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Bloom filter Length (bits)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9637120"/>
        <c:crosses val="autoZero"/>
        <c:auto val="1"/>
        <c:lblAlgn val="ctr"/>
        <c:lblOffset val="100"/>
      </c:catAx>
      <c:valAx>
        <c:axId val="7963712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False Set Overlap Rate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79635200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FSO Rate</a:t>
            </a:r>
            <a:r>
              <a:rPr lang="en-US" b="0" baseline="0" dirty="0" smtClean="0"/>
              <a:t> for (A∩B=0?), |A|=|B|= </a:t>
            </a:r>
            <a:r>
              <a:rPr lang="en-US" sz="3000" b="1" baseline="0" dirty="0" smtClean="0"/>
              <a:t>64</a:t>
            </a:r>
            <a:endParaRPr lang="en-US" sz="30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QoQ into Part. BF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0.99996599999999958</c:v>
                </c:pt>
                <c:pt idx="4">
                  <c:v>0.95938900000000005</c:v>
                </c:pt>
                <c:pt idx="5">
                  <c:v>0.59001199999999687</c:v>
                </c:pt>
                <c:pt idx="6">
                  <c:v>0.21010699999999999</c:v>
                </c:pt>
                <c:pt idx="7">
                  <c:v>5.8783000000000113E-2</c:v>
                </c:pt>
                <c:pt idx="8">
                  <c:v>1.5292E-2</c:v>
                </c:pt>
                <c:pt idx="9">
                  <c:v>3.7940000000000183E-3</c:v>
                </c:pt>
                <c:pt idx="10">
                  <c:v>1.0169999999999999E-3</c:v>
                </c:pt>
                <c:pt idx="11">
                  <c:v>2.5399999999999999E-4</c:v>
                </c:pt>
                <c:pt idx="12">
                  <c:v>6.7000000000000531E-5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Part.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0.99933399999999628</c:v>
                </c:pt>
                <c:pt idx="6">
                  <c:v>0.96371499999999999</c:v>
                </c:pt>
                <c:pt idx="7">
                  <c:v>0.74789000000000372</c:v>
                </c:pt>
                <c:pt idx="8">
                  <c:v>0.401198</c:v>
                </c:pt>
                <c:pt idx="9">
                  <c:v>0.15467800000000001</c:v>
                </c:pt>
                <c:pt idx="10">
                  <c:v>4.8910000000000023E-2</c:v>
                </c:pt>
                <c:pt idx="11">
                  <c:v>1.3828999999999999E-2</c:v>
                </c:pt>
                <c:pt idx="12">
                  <c:v>3.6550000000000011E-3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Unpart.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0.99967600000000001</c:v>
                </c:pt>
                <c:pt idx="7">
                  <c:v>0.98159699999999617</c:v>
                </c:pt>
                <c:pt idx="8">
                  <c:v>0.86528700000000003</c:v>
                </c:pt>
                <c:pt idx="9">
                  <c:v>0.63170900000000418</c:v>
                </c:pt>
                <c:pt idx="10">
                  <c:v>0.39350700000000038</c:v>
                </c:pt>
                <c:pt idx="11">
                  <c:v>0.221526</c:v>
                </c:pt>
                <c:pt idx="12">
                  <c:v>0.117303</c:v>
                </c:pt>
              </c:numCache>
            </c:numRef>
          </c:val>
        </c:ser>
        <c:marker val="1"/>
        <c:axId val="80356864"/>
        <c:axId val="80358784"/>
      </c:lineChart>
      <c:catAx>
        <c:axId val="803568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Bloom filter Length (bits)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0358784"/>
        <c:crosses val="autoZero"/>
        <c:auto val="1"/>
        <c:lblAlgn val="ctr"/>
        <c:lblOffset val="100"/>
      </c:catAx>
      <c:valAx>
        <c:axId val="80358784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False Set Overlap Rate</a:t>
                </a:r>
              </a:p>
            </c:rich>
          </c:tx>
          <c:layout/>
        </c:title>
        <c:numFmt formatCode="General" sourceLinked="1"/>
        <c:tickLblPos val="nextTo"/>
        <c:crossAx val="80356864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Pr[FSO]</a:t>
            </a:r>
            <a:r>
              <a:rPr lang="en-US" b="0" baseline="0" dirty="0" smtClean="0"/>
              <a:t> for “A∩B=0?”, k = 2</a:t>
            </a:r>
            <a:endParaRPr lang="en-US" sz="30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QoQ into Partitioned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0.99999899999999997</c:v>
                </c:pt>
                <c:pt idx="2">
                  <c:v>0.99494300000000002</c:v>
                </c:pt>
                <c:pt idx="3">
                  <c:v>0.8000119999999995</c:v>
                </c:pt>
                <c:pt idx="4">
                  <c:v>0.35952800000000185</c:v>
                </c:pt>
                <c:pt idx="5">
                  <c:v>0.11126999999999998</c:v>
                </c:pt>
                <c:pt idx="6">
                  <c:v>2.9947000000000012E-2</c:v>
                </c:pt>
                <c:pt idx="7">
                  <c:v>7.8829999999999994E-3</c:v>
                </c:pt>
                <c:pt idx="8">
                  <c:v>1.9200000000000137E-3</c:v>
                </c:pt>
                <c:pt idx="9">
                  <c:v>5.2200000000000033E-4</c:v>
                </c:pt>
                <c:pt idx="10">
                  <c:v>1.1300000000000117E-4</c:v>
                </c:pt>
                <c:pt idx="11">
                  <c:v>3.3000000000000246E-5</c:v>
                </c:pt>
                <c:pt idx="12">
                  <c:v>6.0000000000000586E-6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Partitioned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0.99999899999999997</c:v>
                </c:pt>
                <c:pt idx="3">
                  <c:v>0.999278</c:v>
                </c:pt>
                <c:pt idx="4">
                  <c:v>0.96372000000000346</c:v>
                </c:pt>
                <c:pt idx="5">
                  <c:v>0.74685200000000063</c:v>
                </c:pt>
                <c:pt idx="6">
                  <c:v>0.39975300000000002</c:v>
                </c:pt>
                <c:pt idx="7">
                  <c:v>0.15468399999999999</c:v>
                </c:pt>
                <c:pt idx="8">
                  <c:v>4.8988000000000004E-2</c:v>
                </c:pt>
                <c:pt idx="9">
                  <c:v>1.3921000000000081E-2</c:v>
                </c:pt>
                <c:pt idx="10">
                  <c:v>3.6140000000000156E-3</c:v>
                </c:pt>
                <c:pt idx="11">
                  <c:v>8.9800000000000687E-4</c:v>
                </c:pt>
                <c:pt idx="12">
                  <c:v>2.7400000000000249E-4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Unpartitioned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0.99963999999999997</c:v>
                </c:pt>
                <c:pt idx="5">
                  <c:v>0.9816589999999995</c:v>
                </c:pt>
                <c:pt idx="6">
                  <c:v>0.86478900000000403</c:v>
                </c:pt>
                <c:pt idx="7">
                  <c:v>0.63210699999999997</c:v>
                </c:pt>
                <c:pt idx="8">
                  <c:v>0.39309200000000138</c:v>
                </c:pt>
                <c:pt idx="9">
                  <c:v>0.22156100000000004</c:v>
                </c:pt>
                <c:pt idx="10">
                  <c:v>0.11708200000000003</c:v>
                </c:pt>
                <c:pt idx="11">
                  <c:v>6.0737000000000346E-2</c:v>
                </c:pt>
                <c:pt idx="12">
                  <c:v>3.0832000000000161E-2</c:v>
                </c:pt>
              </c:numCache>
            </c:numRef>
          </c:val>
        </c:ser>
        <c:marker val="1"/>
        <c:axId val="83561472"/>
        <c:axId val="83707008"/>
      </c:lineChart>
      <c:catAx>
        <c:axId val="83561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 smtClean="0"/>
                  <a:t>Bloom filter Length (bits)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23699849113063937"/>
              <c:y val="0.8410036387497017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3707008"/>
        <c:crosses val="autoZero"/>
        <c:auto val="1"/>
        <c:lblAlgn val="ctr"/>
        <c:lblOffset val="100"/>
      </c:catAx>
      <c:valAx>
        <c:axId val="83707008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 smtClean="0"/>
                  <a:t>Pr[FSO]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83561472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Pr[FSO]</a:t>
            </a:r>
            <a:r>
              <a:rPr lang="en-US" b="0" baseline="0" dirty="0" smtClean="0"/>
              <a:t> for “A∩B=0?”, k = 2</a:t>
            </a:r>
            <a:endParaRPr lang="en-US" sz="30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QoQ into Partitioned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0.99999899999999997</c:v>
                </c:pt>
                <c:pt idx="2">
                  <c:v>0.99494300000000002</c:v>
                </c:pt>
                <c:pt idx="3">
                  <c:v>0.8000119999999995</c:v>
                </c:pt>
                <c:pt idx="4">
                  <c:v>0.35952800000000174</c:v>
                </c:pt>
                <c:pt idx="5">
                  <c:v>0.11126999999999998</c:v>
                </c:pt>
                <c:pt idx="6">
                  <c:v>2.9947000000000001E-2</c:v>
                </c:pt>
                <c:pt idx="7">
                  <c:v>7.8829999999999994E-3</c:v>
                </c:pt>
                <c:pt idx="8">
                  <c:v>1.9200000000000133E-3</c:v>
                </c:pt>
                <c:pt idx="9">
                  <c:v>5.2200000000000022E-4</c:v>
                </c:pt>
                <c:pt idx="10">
                  <c:v>1.1300000000000112E-4</c:v>
                </c:pt>
                <c:pt idx="11">
                  <c:v>3.3000000000000233E-5</c:v>
                </c:pt>
                <c:pt idx="12">
                  <c:v>6.0000000000000552E-6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Partitioned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0.99999899999999997</c:v>
                </c:pt>
                <c:pt idx="3">
                  <c:v>0.999278</c:v>
                </c:pt>
                <c:pt idx="4">
                  <c:v>0.96372000000000335</c:v>
                </c:pt>
                <c:pt idx="5">
                  <c:v>0.74685200000000063</c:v>
                </c:pt>
                <c:pt idx="6">
                  <c:v>0.39975300000000002</c:v>
                </c:pt>
                <c:pt idx="7">
                  <c:v>0.15468399999999999</c:v>
                </c:pt>
                <c:pt idx="8">
                  <c:v>4.8988000000000004E-2</c:v>
                </c:pt>
                <c:pt idx="9">
                  <c:v>1.3921000000000072E-2</c:v>
                </c:pt>
                <c:pt idx="10">
                  <c:v>3.6140000000000052E-3</c:v>
                </c:pt>
                <c:pt idx="11">
                  <c:v>8.9800000000000632E-4</c:v>
                </c:pt>
                <c:pt idx="12">
                  <c:v>2.7400000000000232E-4</c:v>
                </c:pt>
              </c:numCache>
            </c:numRef>
          </c:val>
        </c:ser>
        <c:marker val="1"/>
        <c:axId val="83814656"/>
        <c:axId val="84185472"/>
      </c:lineChart>
      <c:catAx>
        <c:axId val="838146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 smtClean="0"/>
                  <a:t>Bloom filter Length (bits)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2369984911306395"/>
              <c:y val="0.8410036387497017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4185472"/>
        <c:crosses val="autoZero"/>
        <c:auto val="1"/>
        <c:lblAlgn val="ctr"/>
        <c:lblOffset val="100"/>
      </c:catAx>
      <c:valAx>
        <c:axId val="84185472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 smtClean="0"/>
                  <a:t>Pr[FSO]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83814656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Pr[FSO]</a:t>
            </a:r>
            <a:r>
              <a:rPr lang="en-US" b="0" baseline="0" dirty="0" smtClean="0"/>
              <a:t> for “A∩B=0?”, k = 2</a:t>
            </a:r>
            <a:endParaRPr lang="en-US" sz="30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QoQ into Partitioned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0.99999899999999997</c:v>
                </c:pt>
                <c:pt idx="2">
                  <c:v>0.99494300000000002</c:v>
                </c:pt>
                <c:pt idx="3">
                  <c:v>0.8000119999999995</c:v>
                </c:pt>
                <c:pt idx="4">
                  <c:v>0.35952800000000185</c:v>
                </c:pt>
                <c:pt idx="5">
                  <c:v>0.11126999999999998</c:v>
                </c:pt>
                <c:pt idx="6">
                  <c:v>2.9947000000000001E-2</c:v>
                </c:pt>
                <c:pt idx="7">
                  <c:v>7.8829999999999994E-3</c:v>
                </c:pt>
                <c:pt idx="8">
                  <c:v>1.9200000000000137E-3</c:v>
                </c:pt>
                <c:pt idx="9">
                  <c:v>5.2200000000000022E-4</c:v>
                </c:pt>
                <c:pt idx="10">
                  <c:v>1.1300000000000117E-4</c:v>
                </c:pt>
                <c:pt idx="11">
                  <c:v>3.300000000000024E-5</c:v>
                </c:pt>
                <c:pt idx="12">
                  <c:v>6.0000000000000569E-6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Partitioned Intersect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0.99999899999999997</c:v>
                </c:pt>
                <c:pt idx="3">
                  <c:v>0.999278</c:v>
                </c:pt>
                <c:pt idx="4">
                  <c:v>0.96372000000000346</c:v>
                </c:pt>
                <c:pt idx="5">
                  <c:v>0.74685200000000063</c:v>
                </c:pt>
                <c:pt idx="6">
                  <c:v>0.39975300000000002</c:v>
                </c:pt>
                <c:pt idx="7">
                  <c:v>0.15468399999999999</c:v>
                </c:pt>
                <c:pt idx="8">
                  <c:v>4.8988000000000004E-2</c:v>
                </c:pt>
                <c:pt idx="9">
                  <c:v>1.3921000000000076E-2</c:v>
                </c:pt>
                <c:pt idx="10">
                  <c:v>3.6140000000000052E-3</c:v>
                </c:pt>
                <c:pt idx="11">
                  <c:v>8.9800000000000665E-4</c:v>
                </c:pt>
                <c:pt idx="12">
                  <c:v>2.7400000000000238E-4</c:v>
                </c:pt>
              </c:numCache>
            </c:numRef>
          </c:val>
        </c:ser>
        <c:marker val="1"/>
        <c:axId val="84612608"/>
        <c:axId val="84614528"/>
      </c:lineChart>
      <c:catAx>
        <c:axId val="84612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 smtClean="0"/>
                  <a:t>Bloom filter Length (bits)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23699849113063956"/>
              <c:y val="0.8410036387497017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4614528"/>
        <c:crosses val="autoZero"/>
        <c:auto val="1"/>
        <c:lblAlgn val="ctr"/>
        <c:lblOffset val="100"/>
      </c:catAx>
      <c:valAx>
        <c:axId val="84614528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 smtClean="0"/>
                  <a:t>Pr[FSO]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84612608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Pr[FSO]</a:t>
            </a:r>
            <a:r>
              <a:rPr lang="en-US" b="0" baseline="0" dirty="0" smtClean="0"/>
              <a:t> for “A∩B=0?”, k = 1</a:t>
            </a:r>
            <a:endParaRPr lang="en-US" sz="30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QoQ into Partitioned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0.99999899999999997</c:v>
                </c:pt>
                <c:pt idx="2">
                  <c:v>0.99964200000000003</c:v>
                </c:pt>
                <c:pt idx="3">
                  <c:v>0.98148399999999825</c:v>
                </c:pt>
                <c:pt idx="4">
                  <c:v>0.86534199999999994</c:v>
                </c:pt>
                <c:pt idx="5">
                  <c:v>0.63216099999999997</c:v>
                </c:pt>
                <c:pt idx="6">
                  <c:v>0.39439100000000032</c:v>
                </c:pt>
                <c:pt idx="7">
                  <c:v>0.22147500000000001</c:v>
                </c:pt>
                <c:pt idx="8">
                  <c:v>0.117539</c:v>
                </c:pt>
                <c:pt idx="9">
                  <c:v>6.0835000000000014E-2</c:v>
                </c:pt>
                <c:pt idx="10">
                  <c:v>3.1046000000000011E-2</c:v>
                </c:pt>
                <c:pt idx="11">
                  <c:v>1.5483000000000005E-2</c:v>
                </c:pt>
                <c:pt idx="12">
                  <c:v>7.8070000000000014E-3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Intersection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1k</c:v>
                </c:pt>
                <c:pt idx="6">
                  <c:v>2k</c:v>
                </c:pt>
                <c:pt idx="7">
                  <c:v>4k</c:v>
                </c:pt>
                <c:pt idx="8">
                  <c:v>8k</c:v>
                </c:pt>
                <c:pt idx="9">
                  <c:v>16k</c:v>
                </c:pt>
                <c:pt idx="10">
                  <c:v>32k</c:v>
                </c:pt>
                <c:pt idx="11">
                  <c:v>64k</c:v>
                </c:pt>
                <c:pt idx="12">
                  <c:v>128k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0.99999899999999997</c:v>
                </c:pt>
                <c:pt idx="2">
                  <c:v>0.99964200000000003</c:v>
                </c:pt>
                <c:pt idx="3">
                  <c:v>0.98148399999999825</c:v>
                </c:pt>
                <c:pt idx="4">
                  <c:v>0.86534199999999994</c:v>
                </c:pt>
                <c:pt idx="5">
                  <c:v>0.63216099999999997</c:v>
                </c:pt>
                <c:pt idx="6">
                  <c:v>0.39439100000000032</c:v>
                </c:pt>
                <c:pt idx="7">
                  <c:v>0.22147500000000001</c:v>
                </c:pt>
                <c:pt idx="8">
                  <c:v>0.117539</c:v>
                </c:pt>
                <c:pt idx="9">
                  <c:v>6.0835000000000014E-2</c:v>
                </c:pt>
                <c:pt idx="10">
                  <c:v>3.1046000000000011E-2</c:v>
                </c:pt>
                <c:pt idx="11">
                  <c:v>1.5409000000000001E-2</c:v>
                </c:pt>
                <c:pt idx="12">
                  <c:v>7.8070000000000014E-3</c:v>
                </c:pt>
              </c:numCache>
            </c:numRef>
          </c:val>
        </c:ser>
        <c:marker val="1"/>
        <c:axId val="84816640"/>
        <c:axId val="84818560"/>
      </c:lineChart>
      <c:catAx>
        <c:axId val="848166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 smtClean="0"/>
                  <a:t>Bloom filter Length (bits)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2369984911306395"/>
              <c:y val="0.84100363874970174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84818560"/>
        <c:crosses val="autoZero"/>
        <c:auto val="1"/>
        <c:lblAlgn val="ctr"/>
        <c:lblOffset val="100"/>
      </c:catAx>
      <c:valAx>
        <c:axId val="84818560"/>
        <c:scaling>
          <c:orientation val="minMax"/>
          <c:max val="1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 smtClean="0"/>
                  <a:t>Pr[FSO]</a:t>
                </a:r>
                <a:endParaRPr lang="en-US" b="0" dirty="0"/>
              </a:p>
            </c:rich>
          </c:tx>
          <c:layout/>
        </c:title>
        <c:numFmt formatCode="General" sourceLinked="1"/>
        <c:tickLblPos val="nextTo"/>
        <c:crossAx val="84816640"/>
        <c:crosses val="autoZero"/>
        <c:crossBetween val="between"/>
        <c:majorUnit val="0.2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4D9DD6-3FA3-4592-AAAC-421B7ABC9451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0240A3C-1AE7-440E-B618-B95EB68E1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Juggling memory accesses</a:t>
            </a:r>
            <a:r>
              <a:rPr lang="en-US" sz="1200" baseline="0" dirty="0" smtClean="0"/>
              <a:t> </a:t>
            </a:r>
            <a:r>
              <a:rPr lang="en-US" sz="1200" dirty="0" smtClean="0"/>
              <a:t>is not an easy task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i="0" dirty="0" smtClean="0"/>
              <a:t>faster</a:t>
            </a:r>
            <a:r>
              <a:rPr lang="en-US" i="0" baseline="0" dirty="0" smtClean="0"/>
              <a:t> hardware implementation</a:t>
            </a: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existing systems, not </a:t>
            </a:r>
            <a:r>
              <a:rPr lang="en-US" baseline="0" smtClean="0"/>
              <a:t>my contribution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of systems do #2,</a:t>
            </a:r>
            <a:r>
              <a:rPr lang="en-US" baseline="0" dirty="0" smtClean="0"/>
              <a:t> another list do #1.  Very few designers list the available options and why they chose their method.  Mainly because it was not previously understood.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partition</a:t>
            </a:r>
            <a:r>
              <a:rPr lang="en-US" baseline="0" dirty="0" smtClean="0"/>
              <a:t> is empty, so the sets are disjoint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of these set bits falsely indicate the sets have</a:t>
            </a:r>
            <a:r>
              <a:rPr lang="en-US" baseline="0" dirty="0" smtClean="0"/>
              <a:t> overlap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Define FSO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What 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efficacy of BF Intersection vs. Query?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Should my concurrency tool be lazy or eager?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 False Positive rate for BF intersection?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If my tool must be lazy, how to configure the BF?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 better Set Intersection method and model?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same 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Disjointness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i="1" dirty="0" smtClean="0"/>
              <a:t>k </a:t>
            </a:r>
            <a:r>
              <a:rPr lang="en-US" dirty="0" smtClean="0"/>
              <a:t>hash functions encode </a:t>
            </a:r>
            <a:r>
              <a:rPr lang="en-US" i="1" dirty="0" smtClean="0"/>
              <a:t>k </a:t>
            </a:r>
            <a:r>
              <a:rPr lang="en-US" dirty="0" smtClean="0"/>
              <a:t>bit indices to set</a:t>
            </a:r>
            <a:br>
              <a:rPr lang="en-US" dirty="0" smtClean="0"/>
            </a:br>
            <a:r>
              <a:rPr lang="en-US" dirty="0" smtClean="0"/>
              <a:t>Assume hash functions are independent and output </a:t>
            </a:r>
            <a:r>
              <a:rPr lang="en-US" baseline="0" dirty="0" smtClean="0"/>
              <a:t>uniformly </a:t>
            </a:r>
            <a:r>
              <a:rPr lang="en-US" dirty="0" smtClean="0"/>
              <a:t>random indices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Pr[</a:t>
            </a:r>
            <a:r>
              <a:rPr lang="en-US" i="1" dirty="0" smtClean="0"/>
              <a:t>BF</a:t>
            </a:r>
            <a:r>
              <a:rPr lang="en-US" dirty="0" smtClean="0"/>
              <a:t>(</a:t>
            </a:r>
            <a:r>
              <a:rPr lang="en-US" i="1" dirty="0" smtClean="0"/>
              <a:t>A∩B</a:t>
            </a:r>
            <a:r>
              <a:rPr lang="en-US" dirty="0" smtClean="0"/>
              <a:t>)=</a:t>
            </a:r>
            <a:r>
              <a:rPr lang="en-US" i="1" dirty="0" smtClean="0"/>
              <a:t>BF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</a:t>
            </a:r>
            <a:r>
              <a:rPr lang="en-US" i="1" dirty="0" smtClean="0"/>
              <a:t>∩BF</a:t>
            </a:r>
            <a:r>
              <a:rPr lang="en-US" dirty="0" smtClean="0"/>
              <a:t>(</a:t>
            </a:r>
            <a:r>
              <a:rPr lang="en-US" i="1" dirty="0" smtClean="0"/>
              <a:t>B</a:t>
            </a:r>
            <a:r>
              <a:rPr lang="en-US" dirty="0" smtClean="0"/>
              <a:t>)] = </a:t>
            </a:r>
          </a:p>
          <a:p>
            <a:endParaRPr lang="en-US" dirty="0" smtClean="0"/>
          </a:p>
          <a:p>
            <a:r>
              <a:rPr lang="en-US" dirty="0" smtClean="0"/>
              <a:t>Most applications want an</a:t>
            </a:r>
            <a:r>
              <a:rPr lang="en-US" baseline="0" dirty="0" smtClean="0"/>
              <a:t> empty intersection between read and write 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dirty="0" smtClean="0"/>
              <a:t>The bit-vector of BF(</a:t>
            </a:r>
            <a:r>
              <a:rPr lang="en-US" i="1" dirty="0" smtClean="0"/>
              <a:t>A∩B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is equal to the bitwise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dirty="0" smtClean="0"/>
              <a:t> of BF(</a:t>
            </a:r>
            <a:r>
              <a:rPr lang="en-US" i="1" dirty="0" smtClean="0"/>
              <a:t>A</a:t>
            </a:r>
            <a:r>
              <a:rPr lang="en-US" dirty="0" smtClean="0"/>
              <a:t>) and BF(</a:t>
            </a:r>
            <a:r>
              <a:rPr lang="en-US" i="1" dirty="0" smtClean="0"/>
              <a:t>B</a:t>
            </a:r>
            <a:r>
              <a:rPr lang="en-US" dirty="0" smtClean="0"/>
              <a:t>), with probability stated above.</a:t>
            </a:r>
          </a:p>
          <a:p>
            <a:pPr marL="0">
              <a:buNone/>
            </a:pPr>
            <a:r>
              <a:rPr lang="en-US" baseline="0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|A|=|B|=32 and k 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|A|=|B|=32 and k 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|A|=|B|=32 and k 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|A|=|B|=32 and k =2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showed empirically and analytically that:</a:t>
            </a:r>
          </a:p>
          <a:p>
            <a:pPr lvl="1"/>
            <a:r>
              <a:rPr lang="en-US" dirty="0" smtClean="0"/>
              <a:t>false positive rate of BF intersect &gt; </a:t>
            </a:r>
            <a:r>
              <a:rPr lang="en-US" dirty="0" err="1" smtClean="0"/>
              <a:t>QoQ</a:t>
            </a:r>
            <a:endParaRPr lang="en-US" dirty="0" smtClean="0"/>
          </a:p>
          <a:p>
            <a:pPr lvl="1"/>
            <a:r>
              <a:rPr lang="en-US" dirty="0" smtClean="0"/>
              <a:t>partitioned BF intersect improves </a:t>
            </a:r>
            <a:r>
              <a:rPr lang="en-US" dirty="0" err="1" smtClean="0"/>
              <a:t>unpartitioned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use new practices</a:t>
            </a:r>
          </a:p>
          <a:p>
            <a:r>
              <a:rPr lang="en-US" dirty="0" smtClean="0"/>
              <a:t>Alternative  designs may improve these great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Threads, </a:t>
            </a:r>
            <a:r>
              <a:rPr lang="en-US" dirty="0" err="1" smtClean="0"/>
              <a:t>txns</a:t>
            </a:r>
            <a:r>
              <a:rPr lang="en-US" dirty="0" smtClean="0"/>
              <a:t>, epochs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Epochs: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(transaction, synchronization, or inst. Chunks)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Insert all elements of the set into the BF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C2B5-7B2E-427F-A28E-CE21155386CF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2E2A-AAEC-4D47-B611-6FF211F6053F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B5D3-75D6-4392-BA85-B3754FFA07D9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D52E-600E-452B-A4C9-984A86E560A6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AADAE-B714-430E-AD86-9C459E2F3CAA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CC78-A8C1-4FCC-B255-F40FC90A6056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0CCC-5510-4847-882E-A27BBC6F4967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7DDE-F1DF-4DFE-859F-449B846D1B4B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99AA-3606-4D76-ABB3-0CFA64AF7D9C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CF8D5-3BCA-4562-A350-3B9E0E0C7C90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B984-9DD3-4864-B58F-8D7E7DB612CE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BDBA-8656-4161-A7BF-312593454123}" type="datetime1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8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chart" Target="../charts/chart3.xml"/><Relationship Id="rId4" Type="http://schemas.openxmlformats.org/officeDocument/2006/relationships/oleObject" Target="../embeddings/oleObject1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0.bin"/><Relationship Id="rId4" Type="http://schemas.openxmlformats.org/officeDocument/2006/relationships/chart" Target="../charts/char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2.bin"/><Relationship Id="rId5" Type="http://schemas.openxmlformats.org/officeDocument/2006/relationships/chart" Target="../charts/chart5.xml"/><Relationship Id="rId4" Type="http://schemas.openxmlformats.org/officeDocument/2006/relationships/oleObject" Target="../embeddings/oleObject2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chart" Target="../charts/chart6.xml"/><Relationship Id="rId4" Type="http://schemas.openxmlformats.org/officeDocument/2006/relationships/oleObject" Target="../embeddings/oleObject23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Bloom Filter Intersection for </a:t>
            </a:r>
            <a:br>
              <a:rPr lang="en-US" dirty="0" smtClean="0"/>
            </a:br>
            <a:r>
              <a:rPr lang="en-US" dirty="0" smtClean="0"/>
              <a:t>Lazy Address-Set Disambiguation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Mark Jeffrey </a:t>
            </a:r>
            <a:r>
              <a:rPr lang="en-US" dirty="0" smtClean="0"/>
              <a:t>and J. Gregory Steffan</a:t>
            </a:r>
          </a:p>
          <a:p>
            <a:r>
              <a:rPr lang="en-US" dirty="0" smtClean="0"/>
              <a:t>ECE, University of Toronto</a:t>
            </a:r>
          </a:p>
          <a:p>
            <a:r>
              <a:rPr lang="en-US" dirty="0" smtClean="0"/>
              <a:t>June 6,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Bloom Filters (BF)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 Background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6" name="Group 127"/>
          <p:cNvGrpSpPr/>
          <p:nvPr/>
        </p:nvGrpSpPr>
        <p:grpSpPr>
          <a:xfrm>
            <a:off x="914400" y="3886200"/>
            <a:ext cx="7315200" cy="228600"/>
            <a:chOff x="1371600" y="5105400"/>
            <a:chExt cx="7315200" cy="228600"/>
          </a:xfrm>
        </p:grpSpPr>
        <p:grpSp>
          <p:nvGrpSpPr>
            <p:cNvPr id="7" name="Group 107"/>
            <p:cNvGrpSpPr/>
            <p:nvPr/>
          </p:nvGrpSpPr>
          <p:grpSpPr>
            <a:xfrm>
              <a:off x="1371600" y="5105400"/>
              <a:ext cx="1828800" cy="228600"/>
              <a:chOff x="1371600" y="5105400"/>
              <a:chExt cx="18288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71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00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828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057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286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14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743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71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08"/>
            <p:cNvGrpSpPr/>
            <p:nvPr/>
          </p:nvGrpSpPr>
          <p:grpSpPr>
            <a:xfrm>
              <a:off x="3200400" y="5105400"/>
              <a:ext cx="1828800" cy="228600"/>
              <a:chOff x="3200400" y="5105400"/>
              <a:chExt cx="1828800" cy="2286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109"/>
            <p:cNvGrpSpPr/>
            <p:nvPr/>
          </p:nvGrpSpPr>
          <p:grpSpPr>
            <a:xfrm>
              <a:off x="5029200" y="5105400"/>
              <a:ext cx="1828800" cy="228600"/>
              <a:chOff x="3200400" y="5105400"/>
              <a:chExt cx="1828800" cy="228600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118"/>
            <p:cNvGrpSpPr/>
            <p:nvPr/>
          </p:nvGrpSpPr>
          <p:grpSpPr>
            <a:xfrm>
              <a:off x="6858000" y="5105400"/>
              <a:ext cx="1828800" cy="228600"/>
              <a:chOff x="3200400" y="5105400"/>
              <a:chExt cx="18288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4" name="Content Placeholder 43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r>
              <a:rPr lang="en-US" dirty="0" smtClean="0"/>
              <a:t>Bloom filter is a compact set representation</a:t>
            </a:r>
          </a:p>
          <a:p>
            <a:pPr lvl="1"/>
            <a:r>
              <a:rPr lang="en-US" dirty="0" smtClean="0"/>
              <a:t>Bit vector - much smaller than address space</a:t>
            </a:r>
          </a:p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314700" y="1564957"/>
            <a:ext cx="353141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i="1" dirty="0" smtClean="0"/>
              <a:t>x </a:t>
            </a:r>
            <a:r>
              <a:rPr lang="en-US" sz="3200" dirty="0" smtClean="0"/>
              <a:t>= [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31</a:t>
            </a:r>
            <a:r>
              <a:rPr lang="en-US" sz="3200" dirty="0" smtClean="0"/>
              <a:t>, …</a:t>
            </a:r>
            <a:r>
              <a:rPr lang="en-US" sz="3200" i="1" dirty="0" smtClean="0"/>
              <a:t> 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3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2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1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0</a:t>
            </a:r>
            <a:r>
              <a:rPr lang="en-US" sz="3200" dirty="0" smtClean="0"/>
              <a:t>]</a:t>
            </a:r>
            <a:endParaRPr lang="en-US" sz="3200" i="1" dirty="0"/>
          </a:p>
        </p:txBody>
      </p:sp>
      <p:sp>
        <p:nvSpPr>
          <p:cNvPr id="48" name="TextBox 5"/>
          <p:cNvSpPr txBox="1"/>
          <p:nvPr/>
        </p:nvSpPr>
        <p:spPr>
          <a:xfrm>
            <a:off x="4836871" y="2326957"/>
            <a:ext cx="484941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" tIns="0" rIns="9144" bIns="0" rtlCol="0">
            <a:spAutoFit/>
          </a:bodyPr>
          <a:lstStyle/>
          <a:p>
            <a:r>
              <a:rPr lang="en-US" sz="3200" dirty="0" smtClean="0"/>
              <a:t>h()</a:t>
            </a:r>
            <a:endParaRPr lang="en-US" sz="3200" i="1" baseline="30000" dirty="0"/>
          </a:p>
        </p:txBody>
      </p:sp>
      <p:cxnSp>
        <p:nvCxnSpPr>
          <p:cNvPr id="52" name="Straight Arrow Connector 51"/>
          <p:cNvCxnSpPr>
            <a:stCxn id="46" idx="2"/>
            <a:endCxn id="48" idx="0"/>
          </p:cNvCxnSpPr>
          <p:nvPr/>
        </p:nvCxnSpPr>
        <p:spPr>
          <a:xfrm rot="5400000">
            <a:off x="4945097" y="2191645"/>
            <a:ext cx="269557" cy="1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4"/>
          <p:cNvCxnSpPr>
            <a:stCxn id="82" idx="2"/>
            <a:endCxn id="65" idx="0"/>
          </p:cNvCxnSpPr>
          <p:nvPr/>
        </p:nvCxnSpPr>
        <p:spPr>
          <a:xfrm rot="5400000">
            <a:off x="4246265" y="3066078"/>
            <a:ext cx="345757" cy="129448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6576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4151071" y="3048000"/>
            <a:ext cx="1830629" cy="49244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lang="en-US" sz="3200" dirty="0" smtClean="0"/>
              <a:t>[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4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3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2</a:t>
            </a:r>
            <a:r>
              <a:rPr lang="en-US" sz="3200" dirty="0" smtClean="0"/>
              <a:t>,</a:t>
            </a:r>
            <a:r>
              <a:rPr lang="en-US" sz="3200" i="1" dirty="0" smtClean="0"/>
              <a:t>x</a:t>
            </a:r>
            <a:r>
              <a:rPr lang="en-US" sz="3200" i="1" baseline="-25000" dirty="0" smtClean="0"/>
              <a:t>1</a:t>
            </a:r>
            <a:r>
              <a:rPr lang="en-US" sz="3200" dirty="0" smtClean="0"/>
              <a:t>]</a:t>
            </a:r>
            <a:endParaRPr lang="en-US" sz="3200" i="1" dirty="0"/>
          </a:p>
        </p:txBody>
      </p:sp>
      <p:cxnSp>
        <p:nvCxnSpPr>
          <p:cNvPr id="109" name="Straight Arrow Connector 108"/>
          <p:cNvCxnSpPr>
            <a:stCxn id="48" idx="2"/>
            <a:endCxn id="82" idx="0"/>
          </p:cNvCxnSpPr>
          <p:nvPr/>
        </p:nvCxnSpPr>
        <p:spPr>
          <a:xfrm rot="5400000">
            <a:off x="4958564" y="2927222"/>
            <a:ext cx="228600" cy="129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376238" y="1551359"/>
          <a:ext cx="2062162" cy="582241"/>
        </p:xfrm>
        <a:graphic>
          <a:graphicData uri="http://schemas.openxmlformats.org/presentationml/2006/ole">
            <p:oleObj spid="_x0000_s147459" name="Equation" r:id="rId4" imgW="7236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 animBg="1"/>
      <p:bldP spid="65" grpId="0" animBg="1"/>
      <p:bldP spid="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 Background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" name="Group 127"/>
          <p:cNvGrpSpPr/>
          <p:nvPr/>
        </p:nvGrpSpPr>
        <p:grpSpPr>
          <a:xfrm>
            <a:off x="914400" y="3886200"/>
            <a:ext cx="7315200" cy="228600"/>
            <a:chOff x="1371600" y="5105400"/>
            <a:chExt cx="7315200" cy="228600"/>
          </a:xfrm>
        </p:grpSpPr>
        <p:grpSp>
          <p:nvGrpSpPr>
            <p:cNvPr id="6" name="Group 107"/>
            <p:cNvGrpSpPr/>
            <p:nvPr/>
          </p:nvGrpSpPr>
          <p:grpSpPr>
            <a:xfrm>
              <a:off x="1371600" y="5105400"/>
              <a:ext cx="1828800" cy="228600"/>
              <a:chOff x="1371600" y="5105400"/>
              <a:chExt cx="18288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71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00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828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057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286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14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743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71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08"/>
            <p:cNvGrpSpPr/>
            <p:nvPr/>
          </p:nvGrpSpPr>
          <p:grpSpPr>
            <a:xfrm>
              <a:off x="3200400" y="5105400"/>
              <a:ext cx="1828800" cy="228600"/>
              <a:chOff x="3200400" y="5105400"/>
              <a:chExt cx="1828800" cy="2286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09"/>
            <p:cNvGrpSpPr/>
            <p:nvPr/>
          </p:nvGrpSpPr>
          <p:grpSpPr>
            <a:xfrm>
              <a:off x="5029200" y="5105400"/>
              <a:ext cx="1828800" cy="228600"/>
              <a:chOff x="3200400" y="5105400"/>
              <a:chExt cx="1828800" cy="228600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118"/>
            <p:cNvGrpSpPr/>
            <p:nvPr/>
          </p:nvGrpSpPr>
          <p:grpSpPr>
            <a:xfrm>
              <a:off x="6858000" y="5105400"/>
              <a:ext cx="1828800" cy="228600"/>
              <a:chOff x="3200400" y="5105400"/>
              <a:chExt cx="18288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6" name="TextBox 45"/>
          <p:cNvSpPr txBox="1"/>
          <p:nvPr/>
        </p:nvSpPr>
        <p:spPr>
          <a:xfrm>
            <a:off x="5247094" y="1564957"/>
            <a:ext cx="18434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i="1" dirty="0" smtClean="0"/>
              <a:t>y</a:t>
            </a:r>
            <a:endParaRPr lang="en-US" sz="3200" i="1" dirty="0"/>
          </a:p>
        </p:txBody>
      </p:sp>
      <p:sp>
        <p:nvSpPr>
          <p:cNvPr id="48" name="TextBox 5"/>
          <p:cNvSpPr txBox="1"/>
          <p:nvPr/>
        </p:nvSpPr>
        <p:spPr>
          <a:xfrm>
            <a:off x="6199594" y="1600200"/>
            <a:ext cx="484941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" tIns="0" rIns="9144" bIns="0" rtlCol="0">
            <a:spAutoFit/>
          </a:bodyPr>
          <a:lstStyle/>
          <a:p>
            <a:r>
              <a:rPr lang="en-US" sz="3200" dirty="0" smtClean="0"/>
              <a:t>h()</a:t>
            </a:r>
            <a:endParaRPr lang="en-US" sz="3200" i="1" baseline="30000" dirty="0"/>
          </a:p>
        </p:txBody>
      </p:sp>
      <p:cxnSp>
        <p:nvCxnSpPr>
          <p:cNvPr id="52" name="Straight Arrow Connector 51"/>
          <p:cNvCxnSpPr>
            <a:stCxn id="46" idx="3"/>
            <a:endCxn id="48" idx="1"/>
          </p:cNvCxnSpPr>
          <p:nvPr/>
        </p:nvCxnSpPr>
        <p:spPr>
          <a:xfrm>
            <a:off x="5431440" y="1811179"/>
            <a:ext cx="768154" cy="352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4"/>
          <p:cNvCxnSpPr>
            <a:stCxn id="82" idx="2"/>
            <a:endCxn id="60" idx="3"/>
          </p:cNvCxnSpPr>
          <p:nvPr/>
        </p:nvCxnSpPr>
        <p:spPr>
          <a:xfrm rot="16200000" flipH="1">
            <a:off x="6670681" y="2879030"/>
            <a:ext cx="1215220" cy="1623646"/>
          </a:xfrm>
          <a:prstGeom prst="curvedConnector4">
            <a:avLst>
              <a:gd name="adj1" fmla="val 45016"/>
              <a:gd name="adj2" fmla="val 12267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541535" y="2590800"/>
            <a:ext cx="1849865" cy="49244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lang="en-US" sz="3200" dirty="0" smtClean="0"/>
              <a:t>[</a:t>
            </a:r>
            <a:r>
              <a:rPr lang="en-US" sz="3200" i="1" dirty="0" smtClean="0"/>
              <a:t>y</a:t>
            </a:r>
            <a:r>
              <a:rPr lang="en-US" sz="3200" i="1" baseline="-25000" dirty="0" smtClean="0"/>
              <a:t>4</a:t>
            </a:r>
            <a:r>
              <a:rPr lang="en-US" sz="3200" dirty="0" smtClean="0"/>
              <a:t>,</a:t>
            </a:r>
            <a:r>
              <a:rPr lang="en-US" sz="3200" i="1" dirty="0" smtClean="0"/>
              <a:t>y</a:t>
            </a:r>
            <a:r>
              <a:rPr lang="en-US" sz="3200" i="1" baseline="-25000" dirty="0" smtClean="0"/>
              <a:t>3</a:t>
            </a:r>
            <a:r>
              <a:rPr lang="en-US" sz="3200" dirty="0" smtClean="0"/>
              <a:t>,</a:t>
            </a:r>
            <a:r>
              <a:rPr lang="en-US" sz="3200" i="1" dirty="0" smtClean="0"/>
              <a:t>y</a:t>
            </a:r>
            <a:r>
              <a:rPr lang="en-US" sz="3200" i="1" baseline="-25000" dirty="0" smtClean="0"/>
              <a:t>2</a:t>
            </a:r>
            <a:r>
              <a:rPr lang="en-US" sz="3200" dirty="0" smtClean="0"/>
              <a:t>,</a:t>
            </a:r>
            <a:r>
              <a:rPr lang="en-US" sz="3200" i="1" dirty="0" smtClean="0"/>
              <a:t>y</a:t>
            </a:r>
            <a:r>
              <a:rPr lang="en-US" sz="3200" i="1" baseline="-25000" dirty="0" smtClean="0"/>
              <a:t>1</a:t>
            </a:r>
            <a:r>
              <a:rPr lang="en-US" sz="3200" dirty="0" smtClean="0"/>
              <a:t>]</a:t>
            </a:r>
            <a:endParaRPr lang="en-US" sz="3200" i="1" dirty="0"/>
          </a:p>
        </p:txBody>
      </p:sp>
      <p:cxnSp>
        <p:nvCxnSpPr>
          <p:cNvPr id="109" name="Straight Arrow Connector 108"/>
          <p:cNvCxnSpPr>
            <a:stCxn id="48" idx="2"/>
            <a:endCxn id="82" idx="0"/>
          </p:cNvCxnSpPr>
          <p:nvPr/>
        </p:nvCxnSpPr>
        <p:spPr>
          <a:xfrm rot="16200000" flipH="1">
            <a:off x="6205188" y="2329519"/>
            <a:ext cx="498157" cy="244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1556" name="Object 3"/>
          <p:cNvGraphicFramePr>
            <a:graphicFrameLocks noChangeAspect="1"/>
          </p:cNvGraphicFramePr>
          <p:nvPr/>
        </p:nvGraphicFramePr>
        <p:xfrm>
          <a:off x="301625" y="1582737"/>
          <a:ext cx="2212975" cy="599127"/>
        </p:xfrm>
        <a:graphic>
          <a:graphicData uri="http://schemas.openxmlformats.org/presentationml/2006/ole">
            <p:oleObj spid="_x0000_s151556" name="Equation" r:id="rId4" imgW="749160" imgH="203040" progId="Equation.3">
              <p:embed/>
            </p:oleObj>
          </a:graphicData>
        </a:graphic>
      </p:graphicFrame>
      <p:sp>
        <p:nvSpPr>
          <p:cNvPr id="60" name="Trapezoid 59"/>
          <p:cNvSpPr/>
          <p:nvPr/>
        </p:nvSpPr>
        <p:spPr>
          <a:xfrm flipV="1">
            <a:off x="914400" y="4177326"/>
            <a:ext cx="7315200" cy="242274"/>
          </a:xfrm>
          <a:prstGeom prst="trapezoid">
            <a:avLst>
              <a:gd name="adj" fmla="val 115147"/>
            </a:avLst>
          </a:prstGeom>
          <a:gradFill flip="none" rotWithShape="0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2" name="Elbow Connector 61"/>
          <p:cNvCxnSpPr>
            <a:stCxn id="60" idx="0"/>
            <a:endCxn id="66" idx="0"/>
          </p:cNvCxnSpPr>
          <p:nvPr/>
        </p:nvCxnSpPr>
        <p:spPr>
          <a:xfrm rot="16200000" flipH="1">
            <a:off x="4308374" y="4683226"/>
            <a:ext cx="533400" cy="6148"/>
          </a:xfrm>
          <a:prstGeom prst="straightConnector1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42658" y="4953000"/>
            <a:ext cx="1470980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200" dirty="0" smtClean="0"/>
              <a:t>{Yes, No}</a:t>
            </a:r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48768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Query for an address, </a:t>
            </a:r>
            <a:r>
              <a:rPr lang="en-US" i="1" dirty="0" smtClean="0"/>
              <a:t>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 animBg="1"/>
      <p:bldP spid="82" grpId="0"/>
      <p:bldP spid="60" grpId="0" animBg="1"/>
      <p:bldP spid="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 False Positives (FPs)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Encode a large address space into a bit-vector </a:t>
            </a:r>
          </a:p>
          <a:p>
            <a:pPr lvl="1"/>
            <a:r>
              <a:rPr lang="en-US" dirty="0" smtClean="0"/>
              <a:t>Response to query is actually </a:t>
            </a:r>
            <a:r>
              <a:rPr lang="en-US" i="1" dirty="0" smtClean="0">
                <a:solidFill>
                  <a:srgbClr val="7030A0"/>
                </a:solidFill>
              </a:rPr>
              <a:t>No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7030A0"/>
                </a:solidFill>
              </a:rPr>
              <a:t>Maybe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False Positives – when “maybe” is wrong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662300" y="2819400"/>
            <a:ext cx="5819401" cy="584775"/>
            <a:chOff x="1817203" y="2286000"/>
            <a:chExt cx="5819401" cy="584775"/>
          </a:xfrm>
        </p:grpSpPr>
        <p:grpSp>
          <p:nvGrpSpPr>
            <p:cNvPr id="9" name="Group 93"/>
            <p:cNvGrpSpPr>
              <a:grpSpLocks/>
            </p:cNvGrpSpPr>
            <p:nvPr/>
          </p:nvGrpSpPr>
          <p:grpSpPr bwMode="auto">
            <a:xfrm>
              <a:off x="2819400" y="2514600"/>
              <a:ext cx="4330699" cy="203364"/>
              <a:chOff x="1371600" y="2590800"/>
              <a:chExt cx="3657600" cy="304800"/>
            </a:xfrm>
          </p:grpSpPr>
          <p:grpSp>
            <p:nvGrpSpPr>
              <p:cNvPr id="12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4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26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" name="Group 83"/>
              <p:cNvGrpSpPr>
                <a:grpSpLocks/>
              </p:cNvGrpSpPr>
              <p:nvPr/>
            </p:nvGrpSpPr>
            <p:grpSpPr bwMode="auto">
              <a:xfrm>
                <a:off x="38100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2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7" name="Group 88"/>
              <p:cNvGrpSpPr>
                <a:grpSpLocks/>
              </p:cNvGrpSpPr>
              <p:nvPr/>
            </p:nvGrpSpPr>
            <p:grpSpPr bwMode="auto">
              <a:xfrm>
                <a:off x="4419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0" name="TextBox 9"/>
            <p:cNvSpPr txBox="1"/>
            <p:nvPr/>
          </p:nvSpPr>
          <p:spPr>
            <a:xfrm>
              <a:off x="1817203" y="2330604"/>
              <a:ext cx="10021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is </a:t>
              </a:r>
              <a:r>
                <a:rPr lang="en-US" sz="2800" i="1" dirty="0" smtClean="0"/>
                <a:t>y </a:t>
              </a:r>
              <a:r>
                <a:rPr lang="en-US" sz="2800" dirty="0" smtClean="0"/>
                <a:t>in</a:t>
              </a:r>
              <a:endParaRPr lang="en-US" sz="2800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261180" y="2286000"/>
              <a:ext cx="3754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?</a:t>
              </a:r>
              <a:endParaRPr lang="en-US" sz="3200" i="1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406651" y="4337040"/>
            <a:ext cx="4330699" cy="1149360"/>
            <a:chOff x="4267200" y="4191000"/>
            <a:chExt cx="4330699" cy="1149360"/>
          </a:xfrm>
        </p:grpSpPr>
        <p:grpSp>
          <p:nvGrpSpPr>
            <p:cNvPr id="112" name="Group 111"/>
            <p:cNvGrpSpPr/>
            <p:nvPr/>
          </p:nvGrpSpPr>
          <p:grpSpPr>
            <a:xfrm>
              <a:off x="4267200" y="4191000"/>
              <a:ext cx="4330699" cy="1149360"/>
              <a:chOff x="4267200" y="4191000"/>
              <a:chExt cx="4330699" cy="1149360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4267200" y="4191000"/>
                <a:ext cx="4330699" cy="1149360"/>
                <a:chOff x="2819400" y="1568604"/>
                <a:chExt cx="4330699" cy="1149360"/>
              </a:xfrm>
            </p:grpSpPr>
            <p:grpSp>
              <p:nvGrpSpPr>
                <p:cNvPr id="44" name="Group 93"/>
                <p:cNvGrpSpPr>
                  <a:grpSpLocks/>
                </p:cNvGrpSpPr>
                <p:nvPr/>
              </p:nvGrpSpPr>
              <p:grpSpPr bwMode="auto">
                <a:xfrm>
                  <a:off x="2819400" y="2514600"/>
                  <a:ext cx="4330699" cy="203364"/>
                  <a:chOff x="1371600" y="2590800"/>
                  <a:chExt cx="3657600" cy="304800"/>
                </a:xfrm>
              </p:grpSpPr>
              <p:grpSp>
                <p:nvGrpSpPr>
                  <p:cNvPr id="47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3716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73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7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9812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6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2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25908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6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7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8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32004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6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2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3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38100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57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44196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53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5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4114800" y="1568604"/>
                  <a:ext cx="15549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800" dirty="0" smtClean="0"/>
                    <a:t>x</a:t>
                  </a:r>
                  <a:endParaRPr lang="en-US" sz="2800" i="1" dirty="0"/>
                </a:p>
              </p:txBody>
            </p:sp>
          </p:grpSp>
          <p:sp>
            <p:nvSpPr>
              <p:cNvPr id="111" name="TextBox 110"/>
              <p:cNvSpPr txBox="1"/>
              <p:nvPr/>
            </p:nvSpPr>
            <p:spPr>
              <a:xfrm>
                <a:off x="6629400" y="4191000"/>
                <a:ext cx="16190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/>
                  <a:t>y</a:t>
                </a:r>
                <a:endParaRPr lang="en-US" sz="2800" i="1" dirty="0"/>
              </a:p>
            </p:txBody>
          </p:sp>
        </p:grpSp>
        <p:cxnSp>
          <p:nvCxnSpPr>
            <p:cNvPr id="114" name="Curved Connector 113"/>
            <p:cNvCxnSpPr>
              <a:stCxn id="45" idx="2"/>
              <a:endCxn id="67" idx="0"/>
            </p:cNvCxnSpPr>
            <p:nvPr/>
          </p:nvCxnSpPr>
          <p:spPr>
            <a:xfrm rot="16200000" flipH="1">
              <a:off x="5643559" y="4618673"/>
              <a:ext cx="515109" cy="521535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urved Connector 115"/>
            <p:cNvCxnSpPr>
              <a:stCxn id="111" idx="2"/>
              <a:endCxn id="67" idx="0"/>
            </p:cNvCxnSpPr>
            <p:nvPr/>
          </p:nvCxnSpPr>
          <p:spPr>
            <a:xfrm rot="5400000">
              <a:off x="6178563" y="4605206"/>
              <a:ext cx="515109" cy="548471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Bloom Filter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457200" y="4419600"/>
            <a:ext cx="8229600" cy="1706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an address,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hash functions encode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bit indices to set</a:t>
            </a: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4800" y="1524000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x</a:t>
            </a:r>
            <a:endParaRPr lang="en-US" sz="3200" i="1" dirty="0"/>
          </a:p>
        </p:txBody>
      </p:sp>
      <p:grpSp>
        <p:nvGrpSpPr>
          <p:cNvPr id="3" name="Group 45"/>
          <p:cNvGrpSpPr/>
          <p:nvPr/>
        </p:nvGrpSpPr>
        <p:grpSpPr>
          <a:xfrm>
            <a:off x="3048000" y="2590800"/>
            <a:ext cx="2744688" cy="584775"/>
            <a:chOff x="3048000" y="2590800"/>
            <a:chExt cx="2744688" cy="584775"/>
          </a:xfrm>
        </p:grpSpPr>
        <p:sp>
          <p:nvSpPr>
            <p:cNvPr id="47" name="TextBox 5"/>
            <p:cNvSpPr txBox="1"/>
            <p:nvPr/>
          </p:nvSpPr>
          <p:spPr>
            <a:xfrm>
              <a:off x="3048000" y="2590800"/>
              <a:ext cx="624402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8" name="TextBox 5"/>
            <p:cNvSpPr txBox="1"/>
            <p:nvPr/>
          </p:nvSpPr>
          <p:spPr>
            <a:xfrm>
              <a:off x="3966065" y="2590800"/>
              <a:ext cx="624402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5186753" y="2590800"/>
              <a:ext cx="605935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err="1" smtClean="0"/>
                <a:t>h</a:t>
              </a:r>
              <a:r>
                <a:rPr lang="en-US" sz="3200" baseline="-25000" dirty="0" err="1" smtClean="0"/>
                <a:t>k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27001" y="25908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cxnSp>
        <p:nvCxnSpPr>
          <p:cNvPr id="52" name="Straight Arrow Connector 51"/>
          <p:cNvCxnSpPr>
            <a:stCxn id="45" idx="2"/>
            <a:endCxn id="48" idx="0"/>
          </p:cNvCxnSpPr>
          <p:nvPr/>
        </p:nvCxnSpPr>
        <p:spPr>
          <a:xfrm rot="5400000">
            <a:off x="4046171" y="2340870"/>
            <a:ext cx="482025" cy="17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2"/>
            <a:endCxn id="49" idx="0"/>
          </p:cNvCxnSpPr>
          <p:nvPr/>
        </p:nvCxnSpPr>
        <p:spPr>
          <a:xfrm rot="16200000" flipH="1">
            <a:off x="4651898" y="1752976"/>
            <a:ext cx="482025" cy="1193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5" idx="2"/>
            <a:endCxn id="47" idx="0"/>
          </p:cNvCxnSpPr>
          <p:nvPr/>
        </p:nvCxnSpPr>
        <p:spPr>
          <a:xfrm rot="5400000">
            <a:off x="3587139" y="1881838"/>
            <a:ext cx="482025" cy="9358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7" idx="2"/>
            <a:endCxn id="96" idx="0"/>
          </p:cNvCxnSpPr>
          <p:nvPr/>
        </p:nvCxnSpPr>
        <p:spPr>
          <a:xfrm rot="5400000">
            <a:off x="2250173" y="2776171"/>
            <a:ext cx="802957" cy="141710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4"/>
          <p:cNvCxnSpPr>
            <a:stCxn id="48" idx="2"/>
            <a:endCxn id="106" idx="0"/>
          </p:cNvCxnSpPr>
          <p:nvPr/>
        </p:nvCxnSpPr>
        <p:spPr>
          <a:xfrm rot="16200000" flipH="1">
            <a:off x="3966505" y="3395004"/>
            <a:ext cx="802957" cy="17943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4"/>
          <p:cNvCxnSpPr>
            <a:stCxn id="49" idx="2"/>
            <a:endCxn id="121" idx="0"/>
          </p:cNvCxnSpPr>
          <p:nvPr/>
        </p:nvCxnSpPr>
        <p:spPr>
          <a:xfrm rot="16200000" flipH="1">
            <a:off x="5715232" y="2857731"/>
            <a:ext cx="802957" cy="125397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18288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3434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6294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67"/>
          <p:cNvGrpSpPr/>
          <p:nvPr/>
        </p:nvGrpSpPr>
        <p:grpSpPr>
          <a:xfrm>
            <a:off x="914400" y="3886200"/>
            <a:ext cx="7315200" cy="228600"/>
            <a:chOff x="914400" y="4038600"/>
            <a:chExt cx="7315200" cy="228600"/>
          </a:xfrm>
        </p:grpSpPr>
        <p:sp>
          <p:nvSpPr>
            <p:cNvPr id="90" name="Rectangle 89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5412801" y="3657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7" name="Group 66"/>
          <p:cNvGrpSpPr/>
          <p:nvPr/>
        </p:nvGrpSpPr>
        <p:grpSpPr>
          <a:xfrm>
            <a:off x="1828800" y="3886200"/>
            <a:ext cx="5029200" cy="228600"/>
            <a:chOff x="1828800" y="4038600"/>
            <a:chExt cx="5029200" cy="228600"/>
          </a:xfrm>
        </p:grpSpPr>
        <p:sp>
          <p:nvSpPr>
            <p:cNvPr id="64" name="Rectangle 63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376238" y="1627188"/>
          <a:ext cx="2062162" cy="582612"/>
        </p:xfrm>
        <a:graphic>
          <a:graphicData uri="http://schemas.openxmlformats.org/presentationml/2006/ole">
            <p:oleObj spid="_x0000_s148483" name="Equation" r:id="rId4" imgW="7236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96" grpId="0" animBg="1"/>
      <p:bldP spid="106" grpId="0" animBg="1"/>
      <p:bldP spid="1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2667000" y="1600201"/>
            <a:ext cx="48768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Query for an address, </a:t>
            </a:r>
            <a:r>
              <a:rPr lang="en-US" i="1" dirty="0" smtClean="0"/>
              <a:t>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Bloom Filter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114800" y="1981200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y</a:t>
            </a:r>
            <a:endParaRPr lang="en-US" sz="3200" i="1" dirty="0"/>
          </a:p>
        </p:txBody>
      </p:sp>
      <p:grpSp>
        <p:nvGrpSpPr>
          <p:cNvPr id="3" name="Group 45"/>
          <p:cNvGrpSpPr/>
          <p:nvPr/>
        </p:nvGrpSpPr>
        <p:grpSpPr>
          <a:xfrm>
            <a:off x="3048000" y="2794575"/>
            <a:ext cx="2744688" cy="584775"/>
            <a:chOff x="3048000" y="2590800"/>
            <a:chExt cx="2744688" cy="584775"/>
          </a:xfrm>
        </p:grpSpPr>
        <p:sp>
          <p:nvSpPr>
            <p:cNvPr id="47" name="TextBox 5"/>
            <p:cNvSpPr txBox="1"/>
            <p:nvPr/>
          </p:nvSpPr>
          <p:spPr>
            <a:xfrm>
              <a:off x="3048000" y="2590800"/>
              <a:ext cx="624402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8" name="TextBox 5"/>
            <p:cNvSpPr txBox="1"/>
            <p:nvPr/>
          </p:nvSpPr>
          <p:spPr>
            <a:xfrm>
              <a:off x="3966065" y="2590800"/>
              <a:ext cx="624402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5186753" y="2590800"/>
              <a:ext cx="605935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err="1" smtClean="0"/>
                <a:t>h</a:t>
              </a:r>
              <a:r>
                <a:rPr lang="en-US" sz="3200" baseline="-25000" dirty="0" err="1" smtClean="0"/>
                <a:t>k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27001" y="25908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cxnSp>
        <p:nvCxnSpPr>
          <p:cNvPr id="52" name="Straight Arrow Connector 51"/>
          <p:cNvCxnSpPr>
            <a:stCxn id="45" idx="2"/>
          </p:cNvCxnSpPr>
          <p:nvPr/>
        </p:nvCxnSpPr>
        <p:spPr>
          <a:xfrm rot="5400000">
            <a:off x="4174486" y="2669755"/>
            <a:ext cx="228600" cy="21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2"/>
          </p:cNvCxnSpPr>
          <p:nvPr/>
        </p:nvCxnSpPr>
        <p:spPr>
          <a:xfrm rot="16200000" flipH="1">
            <a:off x="4780213" y="2085067"/>
            <a:ext cx="228600" cy="1190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5" idx="2"/>
          </p:cNvCxnSpPr>
          <p:nvPr/>
        </p:nvCxnSpPr>
        <p:spPr>
          <a:xfrm rot="5400000">
            <a:off x="3715454" y="2210723"/>
            <a:ext cx="228600" cy="939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67"/>
          <p:cNvGrpSpPr/>
          <p:nvPr/>
        </p:nvGrpSpPr>
        <p:grpSpPr>
          <a:xfrm>
            <a:off x="914400" y="3655077"/>
            <a:ext cx="7315200" cy="584775"/>
            <a:chOff x="914400" y="3810000"/>
            <a:chExt cx="7315200" cy="584775"/>
          </a:xfrm>
        </p:grpSpPr>
        <p:grpSp>
          <p:nvGrpSpPr>
            <p:cNvPr id="7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10" name="Group 146"/>
          <p:cNvGrpSpPr/>
          <p:nvPr/>
        </p:nvGrpSpPr>
        <p:grpSpPr>
          <a:xfrm>
            <a:off x="914400" y="4177326"/>
            <a:ext cx="7315200" cy="228600"/>
            <a:chOff x="914400" y="4343400"/>
            <a:chExt cx="7315200" cy="228600"/>
          </a:xfrm>
        </p:grpSpPr>
        <p:sp>
          <p:nvSpPr>
            <p:cNvPr id="69" name="Trapezoid 68"/>
            <p:cNvSpPr/>
            <p:nvPr/>
          </p:nvSpPr>
          <p:spPr>
            <a:xfrm flipV="1">
              <a:off x="914400" y="4343400"/>
              <a:ext cx="1828800" cy="228600"/>
            </a:xfrm>
            <a:prstGeom prst="trapezoid">
              <a:avLst>
                <a:gd name="adj" fmla="val 115147"/>
              </a:avLst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rapezoid 70"/>
            <p:cNvSpPr/>
            <p:nvPr/>
          </p:nvSpPr>
          <p:spPr>
            <a:xfrm flipV="1">
              <a:off x="2971800" y="4343400"/>
              <a:ext cx="1828800" cy="228600"/>
            </a:xfrm>
            <a:prstGeom prst="trapezoid">
              <a:avLst>
                <a:gd name="adj" fmla="val 115147"/>
              </a:avLst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rapezoid 71"/>
            <p:cNvSpPr/>
            <p:nvPr/>
          </p:nvSpPr>
          <p:spPr>
            <a:xfrm flipV="1">
              <a:off x="6400800" y="4343400"/>
              <a:ext cx="1828800" cy="228600"/>
            </a:xfrm>
            <a:prstGeom prst="trapezoid">
              <a:avLst>
                <a:gd name="adj" fmla="val 115147"/>
              </a:avLst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" name="Group 147"/>
          <p:cNvGrpSpPr/>
          <p:nvPr/>
        </p:nvGrpSpPr>
        <p:grpSpPr>
          <a:xfrm>
            <a:off x="1828800" y="4394775"/>
            <a:ext cx="5562600" cy="1176528"/>
            <a:chOff x="1828800" y="4572000"/>
            <a:chExt cx="5562600" cy="1176528"/>
          </a:xfrm>
        </p:grpSpPr>
        <p:sp>
          <p:nvSpPr>
            <p:cNvPr id="84" name="Flowchart: Delay 83"/>
            <p:cNvSpPr/>
            <p:nvPr/>
          </p:nvSpPr>
          <p:spPr>
            <a:xfrm rot="5400000">
              <a:off x="3579876" y="4725924"/>
              <a:ext cx="612648" cy="1066800"/>
            </a:xfrm>
            <a:prstGeom prst="flowChartDelay">
              <a:avLst/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Elbow Connector 107"/>
            <p:cNvCxnSpPr/>
            <p:nvPr/>
          </p:nvCxnSpPr>
          <p:spPr>
            <a:xfrm rot="16200000" flipH="1">
              <a:off x="2560320" y="3840480"/>
              <a:ext cx="365760" cy="1828800"/>
            </a:xfrm>
            <a:prstGeom prst="bentConnector3">
              <a:avLst>
                <a:gd name="adj1" fmla="val 500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>
            <a:xfrm rot="5400000">
              <a:off x="5562600" y="3108960"/>
              <a:ext cx="365760" cy="3291840"/>
            </a:xfrm>
            <a:prstGeom prst="bentConnector3">
              <a:avLst>
                <a:gd name="adj1" fmla="val 500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71" idx="0"/>
              <a:endCxn id="84" idx="1"/>
            </p:cNvCxnSpPr>
            <p:nvPr/>
          </p:nvCxnSpPr>
          <p:spPr>
            <a:xfrm rot="5400000">
              <a:off x="3701276" y="4768075"/>
              <a:ext cx="369849" cy="1588"/>
            </a:xfrm>
            <a:prstGeom prst="bentConnector3">
              <a:avLst>
                <a:gd name="adj1" fmla="val 500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84" idx="3"/>
            </p:cNvCxnSpPr>
            <p:nvPr/>
          </p:nvCxnSpPr>
          <p:spPr>
            <a:xfrm rot="5400000">
              <a:off x="3794760" y="5657088"/>
              <a:ext cx="18288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 rot="10800000" flipV="1">
            <a:off x="1046014" y="3040797"/>
            <a:ext cx="2001987" cy="1239678"/>
          </a:xfrm>
          <a:prstGeom prst="curvedConnector3">
            <a:avLst>
              <a:gd name="adj1" fmla="val 11799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4"/>
          <p:cNvCxnSpPr/>
          <p:nvPr/>
        </p:nvCxnSpPr>
        <p:spPr>
          <a:xfrm rot="16200000" flipH="1">
            <a:off x="3976898" y="3588385"/>
            <a:ext cx="993457" cy="390721"/>
          </a:xfrm>
          <a:prstGeom prst="curvedConnector4">
            <a:avLst>
              <a:gd name="adj1" fmla="val 44247"/>
              <a:gd name="adj2" fmla="val 19219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4"/>
          <p:cNvCxnSpPr/>
          <p:nvPr/>
        </p:nvCxnSpPr>
        <p:spPr>
          <a:xfrm rot="16200000" flipH="1">
            <a:off x="5514339" y="3262400"/>
            <a:ext cx="993457" cy="10426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739482" y="5562600"/>
            <a:ext cx="2267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{Maybe, No}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81000" y="563880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Probability of False Positives is well understood</a:t>
            </a:r>
          </a:p>
        </p:txBody>
      </p:sp>
      <p:graphicFrame>
        <p:nvGraphicFramePr>
          <p:cNvPr id="149507" name="Object 3"/>
          <p:cNvGraphicFramePr>
            <a:graphicFrameLocks noChangeAspect="1"/>
          </p:cNvGraphicFramePr>
          <p:nvPr/>
        </p:nvGraphicFramePr>
        <p:xfrm>
          <a:off x="301625" y="1611313"/>
          <a:ext cx="2212975" cy="598487"/>
        </p:xfrm>
        <a:graphic>
          <a:graphicData uri="http://schemas.openxmlformats.org/presentationml/2006/ole">
            <p:oleObj spid="_x0000_s149507" name="Equation" r:id="rId4" imgW="7491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8" grpId="1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Unconventional Practices </a:t>
            </a:r>
            <a:br>
              <a:rPr lang="en-US" cap="none" dirty="0" smtClean="0"/>
            </a:br>
            <a:r>
              <a:rPr lang="en-US" cap="none" dirty="0" smtClean="0"/>
              <a:t>for Bloom Filters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Lazy systems perform set intersections</a:t>
            </a:r>
          </a:p>
          <a:p>
            <a:pPr>
              <a:buNone/>
            </a:pPr>
            <a:r>
              <a:rPr lang="en-US" dirty="0" smtClean="0"/>
              <a:t>Two common approaches: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a Queue of Queries (</a:t>
            </a:r>
            <a:r>
              <a:rPr lang="en-US" dirty="0" err="1" smtClean="0"/>
              <a:t>QoQ</a:t>
            </a:r>
            <a:r>
              <a:rPr lang="en-US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batch queries into distinct Bloom filter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replace many queries with 1 intersection!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679372" y="3124200"/>
            <a:ext cx="2743200" cy="609600"/>
            <a:chOff x="2743200" y="5334000"/>
            <a:chExt cx="2743200" cy="609600"/>
          </a:xfrm>
        </p:grpSpPr>
        <p:sp>
          <p:nvSpPr>
            <p:cNvPr id="79" name="Rectangle 78"/>
            <p:cNvSpPr/>
            <p:nvPr/>
          </p:nvSpPr>
          <p:spPr>
            <a:xfrm>
              <a:off x="49530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8862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3528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2743200" y="5334000"/>
              <a:ext cx="609600" cy="609600"/>
              <a:chOff x="3682836" y="3790950"/>
              <a:chExt cx="609600" cy="609600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3682836" y="3867150"/>
                <a:ext cx="609600" cy="533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200" dirty="0"/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 rot="5400000">
                <a:off x="3378036" y="4095750"/>
                <a:ext cx="609600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 for Set Overlaps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2984501" y="3933208"/>
            <a:ext cx="4330699" cy="203364"/>
            <a:chOff x="1371600" y="2590800"/>
            <a:chExt cx="3657600" cy="304800"/>
          </a:xfrm>
        </p:grpSpPr>
        <p:grpSp>
          <p:nvGrpSpPr>
            <p:cNvPr id="7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62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4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 rot="5400000">
            <a:off x="6038768" y="3359068"/>
            <a:ext cx="4330699" cy="203364"/>
            <a:chOff x="1371600" y="2590800"/>
            <a:chExt cx="3657600" cy="304800"/>
          </a:xfrm>
        </p:grpSpPr>
        <p:grpSp>
          <p:nvGrpSpPr>
            <p:cNvPr id="14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0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1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2" name="Rectangle 71"/>
          <p:cNvSpPr/>
          <p:nvPr/>
        </p:nvSpPr>
        <p:spPr>
          <a:xfrm>
            <a:off x="58926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2</a:t>
            </a:r>
            <a:endParaRPr lang="en-US" sz="3200" dirty="0"/>
          </a:p>
        </p:txBody>
      </p:sp>
      <p:sp>
        <p:nvSpPr>
          <p:cNvPr id="73" name="Rectangle 72"/>
          <p:cNvSpPr/>
          <p:nvPr/>
        </p:nvSpPr>
        <p:spPr>
          <a:xfrm>
            <a:off x="53592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sp>
        <p:nvSpPr>
          <p:cNvPr id="74" name="Rectangle 73"/>
          <p:cNvSpPr/>
          <p:nvPr/>
        </p:nvSpPr>
        <p:spPr>
          <a:xfrm>
            <a:off x="48258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4</a:t>
            </a:r>
            <a:endParaRPr lang="en-US" sz="3200" dirty="0"/>
          </a:p>
        </p:txBody>
      </p:sp>
      <p:sp>
        <p:nvSpPr>
          <p:cNvPr id="75" name="Rectangle 74"/>
          <p:cNvSpPr/>
          <p:nvPr/>
        </p:nvSpPr>
        <p:spPr>
          <a:xfrm>
            <a:off x="42924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5</a:t>
            </a:r>
            <a:endParaRPr lang="en-US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7035636" y="3170797"/>
            <a:ext cx="780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baseline="-25000" dirty="0" smtClean="0"/>
              <a:t>1 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1981200" y="3907972"/>
          <a:ext cx="754380" cy="628650"/>
        </p:xfrm>
        <a:graphic>
          <a:graphicData uri="http://schemas.openxmlformats.org/presentationml/2006/ole">
            <p:oleObj spid="_x0000_s187394" name="Equation" r:id="rId4" imgW="22860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8715 0.08704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00139 0.08611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00139 0.08611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00139 0.08611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3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00139 0.08611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23 C -0.00989 0.10787 -0.02014 0.21551 -0.06146 0.2588 C -0.10278 0.30208 -0.20156 0.28218 -0.24722 0.26042 C -0.29288 0.23866 -0.31406 0.18356 -0.33524 0.1287 " pathEditMode="relative" ptsTypes="aaaA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2" grpId="1"/>
      <p:bldP spid="72" grpId="2"/>
      <p:bldP spid="73" grpId="0"/>
      <p:bldP spid="73" grpId="1"/>
      <p:bldP spid="73" grpId="2"/>
      <p:bldP spid="74" grpId="0"/>
      <p:bldP spid="74" grpId="1"/>
      <p:bldP spid="74" grpId="2"/>
      <p:bldP spid="75" grpId="0"/>
      <p:bldP spid="75" grpId="1"/>
      <p:bldP spid="75" grpId="2"/>
      <p:bldP spid="85" grpId="0"/>
      <p:bldP spid="85" grpId="1"/>
      <p:bldP spid="85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3124200" y="1676400"/>
            <a:ext cx="5410200" cy="60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Do two sets share any elements?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BF Intersection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6" name="Group 67"/>
          <p:cNvGrpSpPr/>
          <p:nvPr/>
        </p:nvGrpSpPr>
        <p:grpSpPr>
          <a:xfrm>
            <a:off x="914400" y="3657600"/>
            <a:ext cx="7315200" cy="584775"/>
            <a:chOff x="914400" y="3810000"/>
            <a:chExt cx="7315200" cy="584775"/>
          </a:xfrm>
        </p:grpSpPr>
        <p:grpSp>
          <p:nvGrpSpPr>
            <p:cNvPr id="7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79388" y="1619250"/>
          <a:ext cx="2392362" cy="666750"/>
        </p:xfrm>
        <a:graphic>
          <a:graphicData uri="http://schemas.openxmlformats.org/presentationml/2006/ole">
            <p:oleObj spid="_x0000_s58371" name="Equation" r:id="rId4" imgW="774360" imgH="215640" progId="Equation.3">
              <p:embed/>
            </p:oleObj>
          </a:graphicData>
        </a:graphic>
      </p:graphicFrame>
      <p:grpSp>
        <p:nvGrpSpPr>
          <p:cNvPr id="61" name="Group 67"/>
          <p:cNvGrpSpPr/>
          <p:nvPr/>
        </p:nvGrpSpPr>
        <p:grpSpPr>
          <a:xfrm>
            <a:off x="914400" y="3276600"/>
            <a:ext cx="7315200" cy="584775"/>
            <a:chOff x="914400" y="3810000"/>
            <a:chExt cx="7315200" cy="584775"/>
          </a:xfrm>
        </p:grpSpPr>
        <p:grpSp>
          <p:nvGrpSpPr>
            <p:cNvPr id="63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214974" y="3101898"/>
            <a:ext cx="8167025" cy="738664"/>
            <a:chOff x="214974" y="3528536"/>
            <a:chExt cx="8167025" cy="738664"/>
          </a:xfrm>
        </p:grpSpPr>
        <p:sp>
          <p:nvSpPr>
            <p:cNvPr id="112" name="TextBox 111"/>
            <p:cNvSpPr txBox="1"/>
            <p:nvPr/>
          </p:nvSpPr>
          <p:spPr>
            <a:xfrm>
              <a:off x="214974" y="3528536"/>
              <a:ext cx="8167025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r>
                <a:rPr lang="en-US" sz="48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&amp;</a:t>
              </a:r>
              <a:endParaRPr 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381000" y="4267200"/>
              <a:ext cx="7955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67"/>
          <p:cNvGrpSpPr/>
          <p:nvPr/>
        </p:nvGrpSpPr>
        <p:grpSpPr>
          <a:xfrm>
            <a:off x="914400" y="2895600"/>
            <a:ext cx="7315200" cy="584775"/>
            <a:chOff x="914400" y="3810000"/>
            <a:chExt cx="7315200" cy="584775"/>
          </a:xfrm>
        </p:grpSpPr>
        <p:grpSp>
          <p:nvGrpSpPr>
            <p:cNvPr id="115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137" name="Rectangle 136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8" name="TextBox 127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351155" y="4267200"/>
            <a:ext cx="6484437" cy="1981200"/>
            <a:chOff x="1351155" y="4267200"/>
            <a:chExt cx="6484437" cy="1981200"/>
          </a:xfrm>
        </p:grpSpPr>
        <p:grpSp>
          <p:nvGrpSpPr>
            <p:cNvPr id="11" name="Group 147"/>
            <p:cNvGrpSpPr/>
            <p:nvPr/>
          </p:nvGrpSpPr>
          <p:grpSpPr>
            <a:xfrm>
              <a:off x="1828800" y="4904307"/>
              <a:ext cx="5562600" cy="1344093"/>
              <a:chOff x="1828800" y="4404435"/>
              <a:chExt cx="5562600" cy="1344093"/>
            </a:xfrm>
          </p:grpSpPr>
          <p:sp>
            <p:nvSpPr>
              <p:cNvPr id="84" name="Flowchart: Delay 83"/>
              <p:cNvSpPr/>
              <p:nvPr/>
            </p:nvSpPr>
            <p:spPr>
              <a:xfrm rot="5400000">
                <a:off x="3591027" y="4725924"/>
                <a:ext cx="612648" cy="1066800"/>
              </a:xfrm>
              <a:prstGeom prst="flowChartDelay">
                <a:avLst/>
              </a:prstGeom>
              <a:gradFill flip="none" rotWithShape="0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  <a:tileRect/>
              </a:gradFill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Elbow Connector 107"/>
              <p:cNvCxnSpPr/>
              <p:nvPr/>
            </p:nvCxnSpPr>
            <p:spPr>
              <a:xfrm rot="16200000" flipH="1">
                <a:off x="2468880" y="3766212"/>
                <a:ext cx="548640" cy="182880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Elbow Connector 115"/>
              <p:cNvCxnSpPr/>
              <p:nvPr/>
            </p:nvCxnSpPr>
            <p:spPr>
              <a:xfrm rot="5400000">
                <a:off x="5471160" y="3032835"/>
                <a:ext cx="548640" cy="3291840"/>
              </a:xfrm>
              <a:prstGeom prst="bentConnector3">
                <a:avLst>
                  <a:gd name="adj1" fmla="val 5000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>
                <a:stCxn id="84" idx="3"/>
              </p:cNvCxnSpPr>
              <p:nvPr/>
            </p:nvCxnSpPr>
            <p:spPr>
              <a:xfrm rot="5400000">
                <a:off x="3805911" y="5657088"/>
                <a:ext cx="1828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6" name="Flowchart: Stored Data 155"/>
            <p:cNvSpPr/>
            <p:nvPr/>
          </p:nvSpPr>
          <p:spPr>
            <a:xfrm rot="16200000">
              <a:off x="1524929" y="4093427"/>
              <a:ext cx="609600" cy="957147"/>
            </a:xfrm>
            <a:prstGeom prst="flowChartOnlineStorage">
              <a:avLst/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7" name="Straight Connector 166"/>
            <p:cNvCxnSpPr>
              <a:endCxn id="84" idx="1"/>
            </p:cNvCxnSpPr>
            <p:nvPr/>
          </p:nvCxnSpPr>
          <p:spPr>
            <a:xfrm rot="5400000">
              <a:off x="3611639" y="5162513"/>
              <a:ext cx="576072" cy="464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Flowchart: Stored Data 157"/>
            <p:cNvSpPr/>
            <p:nvPr/>
          </p:nvSpPr>
          <p:spPr>
            <a:xfrm rot="16200000">
              <a:off x="3591623" y="4093426"/>
              <a:ext cx="609600" cy="957147"/>
            </a:xfrm>
            <a:prstGeom prst="flowChartOnlineStorage">
              <a:avLst/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Flowchart: Stored Data 160"/>
            <p:cNvSpPr/>
            <p:nvPr/>
          </p:nvSpPr>
          <p:spPr>
            <a:xfrm rot="16200000">
              <a:off x="7052219" y="4093426"/>
              <a:ext cx="609600" cy="957147"/>
            </a:xfrm>
            <a:prstGeom prst="flowChartOnlineStorage">
              <a:avLst/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2" name="TextBox 161"/>
          <p:cNvSpPr txBox="1"/>
          <p:nvPr/>
        </p:nvSpPr>
        <p:spPr>
          <a:xfrm>
            <a:off x="4319497" y="5715000"/>
            <a:ext cx="3580917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7030A0"/>
                </a:solidFill>
              </a:rPr>
              <a:t>Disjoint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C00000"/>
                </a:solidFill>
              </a:rPr>
              <a:t>Maybe Not</a:t>
            </a:r>
            <a:r>
              <a:rPr lang="en-US" sz="3200" dirty="0" smtClean="0"/>
              <a:t>}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288975" y="3786250"/>
            <a:ext cx="2057400" cy="4572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3124200" y="1676400"/>
            <a:ext cx="6019800" cy="60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/>
              <a:t>Any</a:t>
            </a:r>
            <a:r>
              <a:rPr lang="en-US" dirty="0" smtClean="0"/>
              <a:t> asserted bits indicate set overlap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Unpartitioned</a:t>
            </a:r>
            <a:r>
              <a:rPr lang="en-US" dirty="0" smtClean="0"/>
              <a:t> BF Intersection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6" name="Group 60"/>
          <p:cNvGrpSpPr/>
          <p:nvPr/>
        </p:nvGrpSpPr>
        <p:grpSpPr>
          <a:xfrm>
            <a:off x="1143000" y="3886200"/>
            <a:ext cx="1828800" cy="228600"/>
            <a:chOff x="914400" y="4038600"/>
            <a:chExt cx="1828800" cy="228600"/>
          </a:xfrm>
        </p:grpSpPr>
        <p:sp>
          <p:nvSpPr>
            <p:cNvPr id="96" name="Rectangle 95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2"/>
          <p:cNvGrpSpPr/>
          <p:nvPr/>
        </p:nvGrpSpPr>
        <p:grpSpPr>
          <a:xfrm>
            <a:off x="2971800" y="3886200"/>
            <a:ext cx="1828800" cy="228600"/>
            <a:chOff x="2971800" y="4038600"/>
            <a:chExt cx="1828800" cy="228600"/>
          </a:xfrm>
        </p:grpSpPr>
        <p:sp>
          <p:nvSpPr>
            <p:cNvPr id="106" name="Rectangle 105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66"/>
          <p:cNvGrpSpPr/>
          <p:nvPr/>
        </p:nvGrpSpPr>
        <p:grpSpPr>
          <a:xfrm>
            <a:off x="6172200" y="3886200"/>
            <a:ext cx="1828800" cy="228600"/>
            <a:chOff x="6400800" y="4038600"/>
            <a:chExt cx="1828800" cy="228600"/>
          </a:xfrm>
        </p:grpSpPr>
        <p:sp>
          <p:nvSpPr>
            <p:cNvPr id="121" name="Rectangle 120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5412801" y="3657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79388" y="1619250"/>
          <a:ext cx="2392362" cy="666750"/>
        </p:xfrm>
        <a:graphic>
          <a:graphicData uri="http://schemas.openxmlformats.org/presentationml/2006/ole">
            <p:oleObj spid="_x0000_s361474" name="Equation" r:id="rId4" imgW="774360" imgH="215640" progId="Equation.3">
              <p:embed/>
            </p:oleObj>
          </a:graphicData>
        </a:graphic>
      </p:graphicFrame>
      <p:grpSp>
        <p:nvGrpSpPr>
          <p:cNvPr id="10" name="Group 60"/>
          <p:cNvGrpSpPr/>
          <p:nvPr/>
        </p:nvGrpSpPr>
        <p:grpSpPr>
          <a:xfrm>
            <a:off x="1143000" y="3505200"/>
            <a:ext cx="1828800" cy="228600"/>
            <a:chOff x="914400" y="4038600"/>
            <a:chExt cx="1828800" cy="228600"/>
          </a:xfrm>
        </p:grpSpPr>
        <p:sp>
          <p:nvSpPr>
            <p:cNvPr id="87" name="Rectangle 86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62"/>
          <p:cNvGrpSpPr/>
          <p:nvPr/>
        </p:nvGrpSpPr>
        <p:grpSpPr>
          <a:xfrm>
            <a:off x="2971800" y="3505200"/>
            <a:ext cx="1828800" cy="228600"/>
            <a:chOff x="2971800" y="4038600"/>
            <a:chExt cx="1828800" cy="228600"/>
          </a:xfrm>
        </p:grpSpPr>
        <p:sp>
          <p:nvSpPr>
            <p:cNvPr id="78" name="Rectangle 77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66"/>
          <p:cNvGrpSpPr/>
          <p:nvPr/>
        </p:nvGrpSpPr>
        <p:grpSpPr>
          <a:xfrm>
            <a:off x="6172200" y="3505200"/>
            <a:ext cx="1828800" cy="228600"/>
            <a:chOff x="6400800" y="4038600"/>
            <a:chExt cx="1828800" cy="228600"/>
          </a:xfrm>
        </p:grpSpPr>
        <p:sp>
          <p:nvSpPr>
            <p:cNvPr id="67" name="Rectangle 66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5412801" y="3276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13" name="Group 153"/>
          <p:cNvGrpSpPr/>
          <p:nvPr/>
        </p:nvGrpSpPr>
        <p:grpSpPr>
          <a:xfrm>
            <a:off x="457200" y="3101898"/>
            <a:ext cx="7879080" cy="738664"/>
            <a:chOff x="381000" y="3528536"/>
            <a:chExt cx="7955280" cy="738664"/>
          </a:xfrm>
        </p:grpSpPr>
        <p:sp>
          <p:nvSpPr>
            <p:cNvPr id="112" name="TextBox 111"/>
            <p:cNvSpPr txBox="1"/>
            <p:nvPr/>
          </p:nvSpPr>
          <p:spPr>
            <a:xfrm>
              <a:off x="381000" y="3528536"/>
              <a:ext cx="470825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r>
                <a:rPr lang="en-US" sz="48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&amp;</a:t>
              </a:r>
              <a:endParaRPr 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381000" y="4267200"/>
              <a:ext cx="7955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60"/>
          <p:cNvGrpSpPr/>
          <p:nvPr/>
        </p:nvGrpSpPr>
        <p:grpSpPr>
          <a:xfrm>
            <a:off x="1143000" y="3124200"/>
            <a:ext cx="1828800" cy="228600"/>
            <a:chOff x="914400" y="4038600"/>
            <a:chExt cx="1828800" cy="228600"/>
          </a:xfrm>
        </p:grpSpPr>
        <p:sp>
          <p:nvSpPr>
            <p:cNvPr id="146" name="Rectangle 145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62"/>
          <p:cNvGrpSpPr/>
          <p:nvPr/>
        </p:nvGrpSpPr>
        <p:grpSpPr>
          <a:xfrm>
            <a:off x="2971800" y="3124200"/>
            <a:ext cx="1828800" cy="228600"/>
            <a:chOff x="2971800" y="4038600"/>
            <a:chExt cx="1828800" cy="228600"/>
          </a:xfrm>
        </p:grpSpPr>
        <p:sp>
          <p:nvSpPr>
            <p:cNvPr id="137" name="Rectangle 136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66"/>
          <p:cNvGrpSpPr/>
          <p:nvPr/>
        </p:nvGrpSpPr>
        <p:grpSpPr>
          <a:xfrm>
            <a:off x="6172200" y="3124200"/>
            <a:ext cx="1828800" cy="228600"/>
            <a:chOff x="6400800" y="4038600"/>
            <a:chExt cx="1828800" cy="228600"/>
          </a:xfrm>
        </p:grpSpPr>
        <p:sp>
          <p:nvSpPr>
            <p:cNvPr id="129" name="Rectangle 128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5412801" y="2895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319497" y="5105401"/>
            <a:ext cx="3580917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7030A0"/>
                </a:solidFill>
              </a:rPr>
              <a:t>Disjoint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C00000"/>
                </a:solidFill>
              </a:rPr>
              <a:t>Maybe Not</a:t>
            </a:r>
            <a:r>
              <a:rPr lang="en-US" sz="3200" dirty="0" smtClean="0"/>
              <a:t>}</a:t>
            </a:r>
          </a:p>
        </p:txBody>
      </p:sp>
      <p:sp>
        <p:nvSpPr>
          <p:cNvPr id="113" name="Flowchart: Stored Data 112"/>
          <p:cNvSpPr/>
          <p:nvPr/>
        </p:nvSpPr>
        <p:spPr>
          <a:xfrm rot="16200000">
            <a:off x="4267203" y="1066801"/>
            <a:ext cx="609600" cy="6857999"/>
          </a:xfrm>
          <a:prstGeom prst="flowChartOnlineStorage">
            <a:avLst/>
          </a:prstGeom>
          <a:gradFill flip="none" rotWithShape="0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5" name="Straight Connector 114"/>
          <p:cNvCxnSpPr/>
          <p:nvPr/>
        </p:nvCxnSpPr>
        <p:spPr>
          <a:xfrm rot="5400000">
            <a:off x="4404360" y="4892041"/>
            <a:ext cx="1828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1948542" y="3777342"/>
            <a:ext cx="2743202" cy="457200"/>
            <a:chOff x="1948542" y="3777342"/>
            <a:chExt cx="2743202" cy="457200"/>
          </a:xfrm>
        </p:grpSpPr>
        <p:sp>
          <p:nvSpPr>
            <p:cNvPr id="108" name="Rectangle 107"/>
            <p:cNvSpPr/>
            <p:nvPr/>
          </p:nvSpPr>
          <p:spPr>
            <a:xfrm>
              <a:off x="1948542" y="3777342"/>
              <a:ext cx="457200" cy="457200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091542" y="3777342"/>
              <a:ext cx="457200" cy="457200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234544" y="3777342"/>
              <a:ext cx="457200" cy="457200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/>
          <p:cNvGrpSpPr/>
          <p:nvPr/>
        </p:nvGrpSpPr>
        <p:grpSpPr>
          <a:xfrm>
            <a:off x="152400" y="2701245"/>
            <a:ext cx="3185583" cy="3632880"/>
            <a:chOff x="152400" y="2701245"/>
            <a:chExt cx="3185583" cy="3632880"/>
          </a:xfrm>
        </p:grpSpPr>
        <p:sp>
          <p:nvSpPr>
            <p:cNvPr id="101381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2400" y="2701245"/>
              <a:ext cx="3185583" cy="363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3" name="Freeform 7"/>
            <p:cNvSpPr>
              <a:spLocks/>
            </p:cNvSpPr>
            <p:nvPr/>
          </p:nvSpPr>
          <p:spPr bwMode="auto">
            <a:xfrm>
              <a:off x="199805" y="5843632"/>
              <a:ext cx="2578805" cy="490493"/>
            </a:xfrm>
            <a:custGeom>
              <a:avLst/>
              <a:gdLst/>
              <a:ahLst/>
              <a:cxnLst>
                <a:cxn ang="0">
                  <a:pos x="1360" y="136"/>
                </a:cxn>
                <a:cxn ang="0">
                  <a:pos x="1360" y="136"/>
                </a:cxn>
                <a:cxn ang="0">
                  <a:pos x="1356" y="151"/>
                </a:cxn>
                <a:cxn ang="0">
                  <a:pos x="1346" y="165"/>
                </a:cxn>
                <a:cxn ang="0">
                  <a:pos x="1331" y="176"/>
                </a:cxn>
                <a:cxn ang="0">
                  <a:pos x="1306" y="190"/>
                </a:cxn>
                <a:cxn ang="0">
                  <a:pos x="1277" y="201"/>
                </a:cxn>
                <a:cxn ang="0">
                  <a:pos x="1245" y="212"/>
                </a:cxn>
                <a:cxn ang="0">
                  <a:pos x="1162" y="233"/>
                </a:cxn>
                <a:cxn ang="0">
                  <a:pos x="1061" y="251"/>
                </a:cxn>
                <a:cxn ang="0">
                  <a:pos x="946" y="262"/>
                </a:cxn>
                <a:cxn ang="0">
                  <a:pos x="817" y="269"/>
                </a:cxn>
                <a:cxn ang="0">
                  <a:pos x="680" y="273"/>
                </a:cxn>
                <a:cxn ang="0">
                  <a:pos x="680" y="273"/>
                </a:cxn>
                <a:cxn ang="0">
                  <a:pos x="543" y="269"/>
                </a:cxn>
                <a:cxn ang="0">
                  <a:pos x="414" y="262"/>
                </a:cxn>
                <a:cxn ang="0">
                  <a:pos x="299" y="251"/>
                </a:cxn>
                <a:cxn ang="0">
                  <a:pos x="198" y="233"/>
                </a:cxn>
                <a:cxn ang="0">
                  <a:pos x="115" y="212"/>
                </a:cxn>
                <a:cxn ang="0">
                  <a:pos x="83" y="201"/>
                </a:cxn>
                <a:cxn ang="0">
                  <a:pos x="54" y="190"/>
                </a:cxn>
                <a:cxn ang="0">
                  <a:pos x="29" y="176"/>
                </a:cxn>
                <a:cxn ang="0">
                  <a:pos x="15" y="165"/>
                </a:cxn>
                <a:cxn ang="0">
                  <a:pos x="4" y="151"/>
                </a:cxn>
                <a:cxn ang="0">
                  <a:pos x="0" y="136"/>
                </a:cxn>
                <a:cxn ang="0">
                  <a:pos x="0" y="136"/>
                </a:cxn>
                <a:cxn ang="0">
                  <a:pos x="4" y="122"/>
                </a:cxn>
                <a:cxn ang="0">
                  <a:pos x="15" y="107"/>
                </a:cxn>
                <a:cxn ang="0">
                  <a:pos x="29" y="97"/>
                </a:cxn>
                <a:cxn ang="0">
                  <a:pos x="54" y="82"/>
                </a:cxn>
                <a:cxn ang="0">
                  <a:pos x="83" y="72"/>
                </a:cxn>
                <a:cxn ang="0">
                  <a:pos x="115" y="61"/>
                </a:cxn>
                <a:cxn ang="0">
                  <a:pos x="198" y="39"/>
                </a:cxn>
                <a:cxn ang="0">
                  <a:pos x="299" y="21"/>
                </a:cxn>
                <a:cxn ang="0">
                  <a:pos x="414" y="10"/>
                </a:cxn>
                <a:cxn ang="0">
                  <a:pos x="543" y="3"/>
                </a:cxn>
                <a:cxn ang="0">
                  <a:pos x="680" y="0"/>
                </a:cxn>
                <a:cxn ang="0">
                  <a:pos x="680" y="0"/>
                </a:cxn>
                <a:cxn ang="0">
                  <a:pos x="817" y="3"/>
                </a:cxn>
                <a:cxn ang="0">
                  <a:pos x="946" y="10"/>
                </a:cxn>
                <a:cxn ang="0">
                  <a:pos x="1061" y="21"/>
                </a:cxn>
                <a:cxn ang="0">
                  <a:pos x="1162" y="39"/>
                </a:cxn>
                <a:cxn ang="0">
                  <a:pos x="1245" y="61"/>
                </a:cxn>
                <a:cxn ang="0">
                  <a:pos x="1277" y="72"/>
                </a:cxn>
                <a:cxn ang="0">
                  <a:pos x="1306" y="82"/>
                </a:cxn>
                <a:cxn ang="0">
                  <a:pos x="1331" y="97"/>
                </a:cxn>
                <a:cxn ang="0">
                  <a:pos x="1346" y="107"/>
                </a:cxn>
                <a:cxn ang="0">
                  <a:pos x="1356" y="122"/>
                </a:cxn>
                <a:cxn ang="0">
                  <a:pos x="1360" y="136"/>
                </a:cxn>
                <a:cxn ang="0">
                  <a:pos x="1360" y="136"/>
                </a:cxn>
              </a:cxnLst>
              <a:rect l="0" t="0" r="r" b="b"/>
              <a:pathLst>
                <a:path w="1360" h="273">
                  <a:moveTo>
                    <a:pt x="1360" y="136"/>
                  </a:moveTo>
                  <a:lnTo>
                    <a:pt x="1360" y="136"/>
                  </a:lnTo>
                  <a:lnTo>
                    <a:pt x="1356" y="151"/>
                  </a:lnTo>
                  <a:lnTo>
                    <a:pt x="1346" y="165"/>
                  </a:lnTo>
                  <a:lnTo>
                    <a:pt x="1331" y="176"/>
                  </a:lnTo>
                  <a:lnTo>
                    <a:pt x="1306" y="190"/>
                  </a:lnTo>
                  <a:lnTo>
                    <a:pt x="1277" y="201"/>
                  </a:lnTo>
                  <a:lnTo>
                    <a:pt x="1245" y="212"/>
                  </a:lnTo>
                  <a:lnTo>
                    <a:pt x="1162" y="233"/>
                  </a:lnTo>
                  <a:lnTo>
                    <a:pt x="1061" y="251"/>
                  </a:lnTo>
                  <a:lnTo>
                    <a:pt x="946" y="262"/>
                  </a:lnTo>
                  <a:lnTo>
                    <a:pt x="817" y="269"/>
                  </a:lnTo>
                  <a:lnTo>
                    <a:pt x="680" y="273"/>
                  </a:lnTo>
                  <a:lnTo>
                    <a:pt x="680" y="273"/>
                  </a:lnTo>
                  <a:lnTo>
                    <a:pt x="543" y="269"/>
                  </a:lnTo>
                  <a:lnTo>
                    <a:pt x="414" y="262"/>
                  </a:lnTo>
                  <a:lnTo>
                    <a:pt x="299" y="251"/>
                  </a:lnTo>
                  <a:lnTo>
                    <a:pt x="198" y="233"/>
                  </a:lnTo>
                  <a:lnTo>
                    <a:pt x="115" y="212"/>
                  </a:lnTo>
                  <a:lnTo>
                    <a:pt x="83" y="201"/>
                  </a:lnTo>
                  <a:lnTo>
                    <a:pt x="54" y="190"/>
                  </a:lnTo>
                  <a:lnTo>
                    <a:pt x="29" y="176"/>
                  </a:lnTo>
                  <a:lnTo>
                    <a:pt x="15" y="165"/>
                  </a:lnTo>
                  <a:lnTo>
                    <a:pt x="4" y="151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4" y="122"/>
                  </a:lnTo>
                  <a:lnTo>
                    <a:pt x="15" y="107"/>
                  </a:lnTo>
                  <a:lnTo>
                    <a:pt x="29" y="97"/>
                  </a:lnTo>
                  <a:lnTo>
                    <a:pt x="54" y="82"/>
                  </a:lnTo>
                  <a:lnTo>
                    <a:pt x="83" y="72"/>
                  </a:lnTo>
                  <a:lnTo>
                    <a:pt x="115" y="61"/>
                  </a:lnTo>
                  <a:lnTo>
                    <a:pt x="198" y="39"/>
                  </a:lnTo>
                  <a:lnTo>
                    <a:pt x="299" y="21"/>
                  </a:lnTo>
                  <a:lnTo>
                    <a:pt x="414" y="10"/>
                  </a:lnTo>
                  <a:lnTo>
                    <a:pt x="543" y="3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817" y="3"/>
                  </a:lnTo>
                  <a:lnTo>
                    <a:pt x="946" y="10"/>
                  </a:lnTo>
                  <a:lnTo>
                    <a:pt x="1061" y="21"/>
                  </a:lnTo>
                  <a:lnTo>
                    <a:pt x="1162" y="39"/>
                  </a:lnTo>
                  <a:lnTo>
                    <a:pt x="1245" y="61"/>
                  </a:lnTo>
                  <a:lnTo>
                    <a:pt x="1277" y="72"/>
                  </a:lnTo>
                  <a:lnTo>
                    <a:pt x="1306" y="82"/>
                  </a:lnTo>
                  <a:lnTo>
                    <a:pt x="1331" y="97"/>
                  </a:lnTo>
                  <a:lnTo>
                    <a:pt x="1346" y="107"/>
                  </a:lnTo>
                  <a:lnTo>
                    <a:pt x="1356" y="122"/>
                  </a:lnTo>
                  <a:lnTo>
                    <a:pt x="1360" y="136"/>
                  </a:lnTo>
                  <a:lnTo>
                    <a:pt x="1360" y="13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4" name="Freeform 8"/>
            <p:cNvSpPr>
              <a:spLocks/>
            </p:cNvSpPr>
            <p:nvPr/>
          </p:nvSpPr>
          <p:spPr bwMode="auto">
            <a:xfrm>
              <a:off x="780036" y="4691963"/>
              <a:ext cx="1609857" cy="910915"/>
            </a:xfrm>
            <a:custGeom>
              <a:avLst/>
              <a:gdLst/>
              <a:ahLst/>
              <a:cxnLst>
                <a:cxn ang="0">
                  <a:pos x="4" y="31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0" y="33"/>
                </a:cxn>
                <a:cxn ang="0">
                  <a:pos x="83" y="65"/>
                </a:cxn>
                <a:cxn ang="0">
                  <a:pos x="129" y="94"/>
                </a:cxn>
                <a:cxn ang="0">
                  <a:pos x="180" y="119"/>
                </a:cxn>
                <a:cxn ang="0">
                  <a:pos x="234" y="144"/>
                </a:cxn>
                <a:cxn ang="0">
                  <a:pos x="291" y="162"/>
                </a:cxn>
                <a:cxn ang="0">
                  <a:pos x="349" y="176"/>
                </a:cxn>
                <a:cxn ang="0">
                  <a:pos x="410" y="187"/>
                </a:cxn>
                <a:cxn ang="0">
                  <a:pos x="410" y="187"/>
                </a:cxn>
                <a:cxn ang="0">
                  <a:pos x="471" y="194"/>
                </a:cxn>
                <a:cxn ang="0">
                  <a:pos x="532" y="198"/>
                </a:cxn>
                <a:cxn ang="0">
                  <a:pos x="590" y="194"/>
                </a:cxn>
                <a:cxn ang="0">
                  <a:pos x="648" y="187"/>
                </a:cxn>
                <a:cxn ang="0">
                  <a:pos x="701" y="173"/>
                </a:cxn>
                <a:cxn ang="0">
                  <a:pos x="752" y="158"/>
                </a:cxn>
                <a:cxn ang="0">
                  <a:pos x="802" y="137"/>
                </a:cxn>
                <a:cxn ang="0">
                  <a:pos x="849" y="115"/>
                </a:cxn>
                <a:cxn ang="0">
                  <a:pos x="752" y="425"/>
                </a:cxn>
                <a:cxn ang="0">
                  <a:pos x="752" y="425"/>
                </a:cxn>
                <a:cxn ang="0">
                  <a:pos x="748" y="439"/>
                </a:cxn>
                <a:cxn ang="0">
                  <a:pos x="737" y="450"/>
                </a:cxn>
                <a:cxn ang="0">
                  <a:pos x="727" y="461"/>
                </a:cxn>
                <a:cxn ang="0">
                  <a:pos x="712" y="471"/>
                </a:cxn>
                <a:cxn ang="0">
                  <a:pos x="676" y="486"/>
                </a:cxn>
                <a:cxn ang="0">
                  <a:pos x="630" y="497"/>
                </a:cxn>
                <a:cxn ang="0">
                  <a:pos x="572" y="504"/>
                </a:cxn>
                <a:cxn ang="0">
                  <a:pos x="511" y="507"/>
                </a:cxn>
                <a:cxn ang="0">
                  <a:pos x="446" y="504"/>
                </a:cxn>
                <a:cxn ang="0">
                  <a:pos x="374" y="493"/>
                </a:cxn>
                <a:cxn ang="0">
                  <a:pos x="374" y="493"/>
                </a:cxn>
                <a:cxn ang="0">
                  <a:pos x="302" y="479"/>
                </a:cxn>
                <a:cxn ang="0">
                  <a:pos x="234" y="461"/>
                </a:cxn>
                <a:cxn ang="0">
                  <a:pos x="173" y="439"/>
                </a:cxn>
                <a:cxn ang="0">
                  <a:pos x="115" y="414"/>
                </a:cxn>
                <a:cxn ang="0">
                  <a:pos x="72" y="389"/>
                </a:cxn>
                <a:cxn ang="0">
                  <a:pos x="36" y="364"/>
                </a:cxn>
                <a:cxn ang="0">
                  <a:pos x="22" y="349"/>
                </a:cxn>
                <a:cxn ang="0">
                  <a:pos x="14" y="335"/>
                </a:cxn>
                <a:cxn ang="0">
                  <a:pos x="7" y="324"/>
                </a:cxn>
                <a:cxn ang="0">
                  <a:pos x="4" y="310"/>
                </a:cxn>
                <a:cxn ang="0">
                  <a:pos x="4" y="310"/>
                </a:cxn>
              </a:cxnLst>
              <a:rect l="0" t="0" r="r" b="b"/>
              <a:pathLst>
                <a:path w="849" h="507">
                  <a:moveTo>
                    <a:pt x="4" y="31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40" y="33"/>
                  </a:lnTo>
                  <a:lnTo>
                    <a:pt x="83" y="65"/>
                  </a:lnTo>
                  <a:lnTo>
                    <a:pt x="129" y="94"/>
                  </a:lnTo>
                  <a:lnTo>
                    <a:pt x="180" y="119"/>
                  </a:lnTo>
                  <a:lnTo>
                    <a:pt x="234" y="144"/>
                  </a:lnTo>
                  <a:lnTo>
                    <a:pt x="291" y="162"/>
                  </a:lnTo>
                  <a:lnTo>
                    <a:pt x="349" y="176"/>
                  </a:lnTo>
                  <a:lnTo>
                    <a:pt x="410" y="187"/>
                  </a:lnTo>
                  <a:lnTo>
                    <a:pt x="410" y="187"/>
                  </a:lnTo>
                  <a:lnTo>
                    <a:pt x="471" y="194"/>
                  </a:lnTo>
                  <a:lnTo>
                    <a:pt x="532" y="198"/>
                  </a:lnTo>
                  <a:lnTo>
                    <a:pt x="590" y="194"/>
                  </a:lnTo>
                  <a:lnTo>
                    <a:pt x="648" y="187"/>
                  </a:lnTo>
                  <a:lnTo>
                    <a:pt x="701" y="173"/>
                  </a:lnTo>
                  <a:lnTo>
                    <a:pt x="752" y="158"/>
                  </a:lnTo>
                  <a:lnTo>
                    <a:pt x="802" y="137"/>
                  </a:lnTo>
                  <a:lnTo>
                    <a:pt x="849" y="115"/>
                  </a:lnTo>
                  <a:lnTo>
                    <a:pt x="752" y="425"/>
                  </a:lnTo>
                  <a:lnTo>
                    <a:pt x="752" y="425"/>
                  </a:lnTo>
                  <a:lnTo>
                    <a:pt x="748" y="439"/>
                  </a:lnTo>
                  <a:lnTo>
                    <a:pt x="737" y="450"/>
                  </a:lnTo>
                  <a:lnTo>
                    <a:pt x="727" y="461"/>
                  </a:lnTo>
                  <a:lnTo>
                    <a:pt x="712" y="471"/>
                  </a:lnTo>
                  <a:lnTo>
                    <a:pt x="676" y="486"/>
                  </a:lnTo>
                  <a:lnTo>
                    <a:pt x="630" y="497"/>
                  </a:lnTo>
                  <a:lnTo>
                    <a:pt x="572" y="504"/>
                  </a:lnTo>
                  <a:lnTo>
                    <a:pt x="511" y="507"/>
                  </a:lnTo>
                  <a:lnTo>
                    <a:pt x="446" y="504"/>
                  </a:lnTo>
                  <a:lnTo>
                    <a:pt x="374" y="493"/>
                  </a:lnTo>
                  <a:lnTo>
                    <a:pt x="374" y="493"/>
                  </a:lnTo>
                  <a:lnTo>
                    <a:pt x="302" y="479"/>
                  </a:lnTo>
                  <a:lnTo>
                    <a:pt x="234" y="461"/>
                  </a:lnTo>
                  <a:lnTo>
                    <a:pt x="173" y="439"/>
                  </a:lnTo>
                  <a:lnTo>
                    <a:pt x="115" y="414"/>
                  </a:lnTo>
                  <a:lnTo>
                    <a:pt x="72" y="389"/>
                  </a:lnTo>
                  <a:lnTo>
                    <a:pt x="36" y="364"/>
                  </a:lnTo>
                  <a:lnTo>
                    <a:pt x="22" y="349"/>
                  </a:lnTo>
                  <a:lnTo>
                    <a:pt x="14" y="335"/>
                  </a:lnTo>
                  <a:lnTo>
                    <a:pt x="7" y="324"/>
                  </a:lnTo>
                  <a:lnTo>
                    <a:pt x="4" y="310"/>
                  </a:lnTo>
                  <a:lnTo>
                    <a:pt x="4" y="3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5" name="Freeform 9"/>
            <p:cNvSpPr>
              <a:spLocks/>
            </p:cNvSpPr>
            <p:nvPr/>
          </p:nvSpPr>
          <p:spPr bwMode="auto">
            <a:xfrm>
              <a:off x="1843793" y="5261509"/>
              <a:ext cx="606778" cy="950442"/>
            </a:xfrm>
            <a:custGeom>
              <a:avLst/>
              <a:gdLst/>
              <a:ahLst/>
              <a:cxnLst>
                <a:cxn ang="0">
                  <a:pos x="65" y="14"/>
                </a:cxn>
                <a:cxn ang="0">
                  <a:pos x="122" y="39"/>
                </a:cxn>
                <a:cxn ang="0">
                  <a:pos x="202" y="93"/>
                </a:cxn>
                <a:cxn ang="0">
                  <a:pos x="252" y="144"/>
                </a:cxn>
                <a:cxn ang="0">
                  <a:pos x="281" y="208"/>
                </a:cxn>
                <a:cxn ang="0">
                  <a:pos x="288" y="244"/>
                </a:cxn>
                <a:cxn ang="0">
                  <a:pos x="281" y="280"/>
                </a:cxn>
                <a:cxn ang="0">
                  <a:pos x="266" y="320"/>
                </a:cxn>
                <a:cxn ang="0">
                  <a:pos x="238" y="363"/>
                </a:cxn>
                <a:cxn ang="0">
                  <a:pos x="198" y="410"/>
                </a:cxn>
                <a:cxn ang="0">
                  <a:pos x="220" y="417"/>
                </a:cxn>
                <a:cxn ang="0">
                  <a:pos x="266" y="435"/>
                </a:cxn>
                <a:cxn ang="0">
                  <a:pos x="310" y="467"/>
                </a:cxn>
                <a:cxn ang="0">
                  <a:pos x="320" y="489"/>
                </a:cxn>
                <a:cxn ang="0">
                  <a:pos x="317" y="514"/>
                </a:cxn>
                <a:cxn ang="0">
                  <a:pos x="302" y="521"/>
                </a:cxn>
                <a:cxn ang="0">
                  <a:pos x="259" y="529"/>
                </a:cxn>
                <a:cxn ang="0">
                  <a:pos x="130" y="467"/>
                </a:cxn>
                <a:cxn ang="0">
                  <a:pos x="119" y="453"/>
                </a:cxn>
                <a:cxn ang="0">
                  <a:pos x="115" y="431"/>
                </a:cxn>
                <a:cxn ang="0">
                  <a:pos x="144" y="399"/>
                </a:cxn>
                <a:cxn ang="0">
                  <a:pos x="151" y="388"/>
                </a:cxn>
                <a:cxn ang="0">
                  <a:pos x="187" y="345"/>
                </a:cxn>
                <a:cxn ang="0">
                  <a:pos x="209" y="302"/>
                </a:cxn>
                <a:cxn ang="0">
                  <a:pos x="220" y="248"/>
                </a:cxn>
                <a:cxn ang="0">
                  <a:pos x="205" y="190"/>
                </a:cxn>
                <a:cxn ang="0">
                  <a:pos x="158" y="133"/>
                </a:cxn>
                <a:cxn ang="0">
                  <a:pos x="65" y="79"/>
                </a:cxn>
                <a:cxn ang="0">
                  <a:pos x="0" y="54"/>
                </a:cxn>
                <a:cxn ang="0">
                  <a:pos x="0" y="29"/>
                </a:cxn>
                <a:cxn ang="0">
                  <a:pos x="11" y="3"/>
                </a:cxn>
                <a:cxn ang="0">
                  <a:pos x="40" y="0"/>
                </a:cxn>
                <a:cxn ang="0">
                  <a:pos x="65" y="14"/>
                </a:cxn>
              </a:cxnLst>
              <a:rect l="0" t="0" r="r" b="b"/>
              <a:pathLst>
                <a:path w="320" h="529">
                  <a:moveTo>
                    <a:pt x="65" y="14"/>
                  </a:moveTo>
                  <a:lnTo>
                    <a:pt x="65" y="14"/>
                  </a:lnTo>
                  <a:lnTo>
                    <a:pt x="83" y="21"/>
                  </a:lnTo>
                  <a:lnTo>
                    <a:pt x="122" y="39"/>
                  </a:lnTo>
                  <a:lnTo>
                    <a:pt x="176" y="72"/>
                  </a:lnTo>
                  <a:lnTo>
                    <a:pt x="202" y="93"/>
                  </a:lnTo>
                  <a:lnTo>
                    <a:pt x="230" y="118"/>
                  </a:lnTo>
                  <a:lnTo>
                    <a:pt x="252" y="144"/>
                  </a:lnTo>
                  <a:lnTo>
                    <a:pt x="270" y="176"/>
                  </a:lnTo>
                  <a:lnTo>
                    <a:pt x="281" y="208"/>
                  </a:lnTo>
                  <a:lnTo>
                    <a:pt x="284" y="226"/>
                  </a:lnTo>
                  <a:lnTo>
                    <a:pt x="288" y="244"/>
                  </a:lnTo>
                  <a:lnTo>
                    <a:pt x="284" y="262"/>
                  </a:lnTo>
                  <a:lnTo>
                    <a:pt x="281" y="280"/>
                  </a:lnTo>
                  <a:lnTo>
                    <a:pt x="274" y="302"/>
                  </a:lnTo>
                  <a:lnTo>
                    <a:pt x="266" y="320"/>
                  </a:lnTo>
                  <a:lnTo>
                    <a:pt x="256" y="342"/>
                  </a:lnTo>
                  <a:lnTo>
                    <a:pt x="238" y="363"/>
                  </a:lnTo>
                  <a:lnTo>
                    <a:pt x="220" y="388"/>
                  </a:lnTo>
                  <a:lnTo>
                    <a:pt x="198" y="410"/>
                  </a:lnTo>
                  <a:lnTo>
                    <a:pt x="198" y="410"/>
                  </a:lnTo>
                  <a:lnTo>
                    <a:pt x="220" y="417"/>
                  </a:lnTo>
                  <a:lnTo>
                    <a:pt x="241" y="424"/>
                  </a:lnTo>
                  <a:lnTo>
                    <a:pt x="266" y="435"/>
                  </a:lnTo>
                  <a:lnTo>
                    <a:pt x="292" y="449"/>
                  </a:lnTo>
                  <a:lnTo>
                    <a:pt x="310" y="467"/>
                  </a:lnTo>
                  <a:lnTo>
                    <a:pt x="317" y="478"/>
                  </a:lnTo>
                  <a:lnTo>
                    <a:pt x="320" y="489"/>
                  </a:lnTo>
                  <a:lnTo>
                    <a:pt x="320" y="503"/>
                  </a:lnTo>
                  <a:lnTo>
                    <a:pt x="317" y="514"/>
                  </a:lnTo>
                  <a:lnTo>
                    <a:pt x="317" y="514"/>
                  </a:lnTo>
                  <a:lnTo>
                    <a:pt x="302" y="521"/>
                  </a:lnTo>
                  <a:lnTo>
                    <a:pt x="284" y="529"/>
                  </a:lnTo>
                  <a:lnTo>
                    <a:pt x="259" y="529"/>
                  </a:lnTo>
                  <a:lnTo>
                    <a:pt x="130" y="467"/>
                  </a:lnTo>
                  <a:lnTo>
                    <a:pt x="130" y="467"/>
                  </a:lnTo>
                  <a:lnTo>
                    <a:pt x="126" y="464"/>
                  </a:lnTo>
                  <a:lnTo>
                    <a:pt x="119" y="453"/>
                  </a:lnTo>
                  <a:lnTo>
                    <a:pt x="115" y="442"/>
                  </a:lnTo>
                  <a:lnTo>
                    <a:pt x="115" y="431"/>
                  </a:lnTo>
                  <a:lnTo>
                    <a:pt x="119" y="424"/>
                  </a:lnTo>
                  <a:lnTo>
                    <a:pt x="144" y="399"/>
                  </a:lnTo>
                  <a:lnTo>
                    <a:pt x="144" y="399"/>
                  </a:lnTo>
                  <a:lnTo>
                    <a:pt x="151" y="388"/>
                  </a:lnTo>
                  <a:lnTo>
                    <a:pt x="176" y="363"/>
                  </a:lnTo>
                  <a:lnTo>
                    <a:pt x="187" y="345"/>
                  </a:lnTo>
                  <a:lnTo>
                    <a:pt x="198" y="324"/>
                  </a:lnTo>
                  <a:lnTo>
                    <a:pt x="209" y="302"/>
                  </a:lnTo>
                  <a:lnTo>
                    <a:pt x="216" y="273"/>
                  </a:lnTo>
                  <a:lnTo>
                    <a:pt x="220" y="248"/>
                  </a:lnTo>
                  <a:lnTo>
                    <a:pt x="216" y="219"/>
                  </a:lnTo>
                  <a:lnTo>
                    <a:pt x="205" y="190"/>
                  </a:lnTo>
                  <a:lnTo>
                    <a:pt x="184" y="162"/>
                  </a:lnTo>
                  <a:lnTo>
                    <a:pt x="158" y="133"/>
                  </a:lnTo>
                  <a:lnTo>
                    <a:pt x="119" y="104"/>
                  </a:lnTo>
                  <a:lnTo>
                    <a:pt x="65" y="79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0" y="29"/>
                  </a:lnTo>
                  <a:lnTo>
                    <a:pt x="4" y="14"/>
                  </a:lnTo>
                  <a:lnTo>
                    <a:pt x="11" y="3"/>
                  </a:lnTo>
                  <a:lnTo>
                    <a:pt x="22" y="0"/>
                  </a:lnTo>
                  <a:lnTo>
                    <a:pt x="40" y="0"/>
                  </a:lnTo>
                  <a:lnTo>
                    <a:pt x="65" y="14"/>
                  </a:lnTo>
                  <a:lnTo>
                    <a:pt x="65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6" name="Freeform 10"/>
            <p:cNvSpPr>
              <a:spLocks/>
            </p:cNvSpPr>
            <p:nvPr/>
          </p:nvSpPr>
          <p:spPr bwMode="auto">
            <a:xfrm>
              <a:off x="499401" y="5124962"/>
              <a:ext cx="608674" cy="950442"/>
            </a:xfrm>
            <a:custGeom>
              <a:avLst/>
              <a:gdLst/>
              <a:ahLst/>
              <a:cxnLst>
                <a:cxn ang="0">
                  <a:pos x="256" y="15"/>
                </a:cxn>
                <a:cxn ang="0">
                  <a:pos x="256" y="15"/>
                </a:cxn>
                <a:cxn ang="0">
                  <a:pos x="227" y="29"/>
                </a:cxn>
                <a:cxn ang="0">
                  <a:pos x="188" y="51"/>
                </a:cxn>
                <a:cxn ang="0">
                  <a:pos x="137" y="79"/>
                </a:cxn>
                <a:cxn ang="0">
                  <a:pos x="112" y="97"/>
                </a:cxn>
                <a:cxn ang="0">
                  <a:pos x="90" y="115"/>
                </a:cxn>
                <a:cxn ang="0">
                  <a:pos x="69" y="141"/>
                </a:cxn>
                <a:cxn ang="0">
                  <a:pos x="54" y="166"/>
                </a:cxn>
                <a:cxn ang="0">
                  <a:pos x="44" y="198"/>
                </a:cxn>
                <a:cxn ang="0">
                  <a:pos x="44" y="230"/>
                </a:cxn>
                <a:cxn ang="0">
                  <a:pos x="47" y="270"/>
                </a:cxn>
                <a:cxn ang="0">
                  <a:pos x="62" y="313"/>
                </a:cxn>
                <a:cxn ang="0">
                  <a:pos x="87" y="360"/>
                </a:cxn>
                <a:cxn ang="0">
                  <a:pos x="123" y="410"/>
                </a:cxn>
                <a:cxn ang="0">
                  <a:pos x="123" y="410"/>
                </a:cxn>
                <a:cxn ang="0">
                  <a:pos x="101" y="418"/>
                </a:cxn>
                <a:cxn ang="0">
                  <a:pos x="76" y="425"/>
                </a:cxn>
                <a:cxn ang="0">
                  <a:pos x="54" y="436"/>
                </a:cxn>
                <a:cxn ang="0">
                  <a:pos x="29" y="450"/>
                </a:cxn>
                <a:cxn ang="0">
                  <a:pos x="11" y="468"/>
                </a:cxn>
                <a:cxn ang="0">
                  <a:pos x="4" y="479"/>
                </a:cxn>
                <a:cxn ang="0">
                  <a:pos x="0" y="490"/>
                </a:cxn>
                <a:cxn ang="0">
                  <a:pos x="0" y="504"/>
                </a:cxn>
                <a:cxn ang="0">
                  <a:pos x="4" y="515"/>
                </a:cxn>
                <a:cxn ang="0">
                  <a:pos x="4" y="515"/>
                </a:cxn>
                <a:cxn ang="0">
                  <a:pos x="18" y="522"/>
                </a:cxn>
                <a:cxn ang="0">
                  <a:pos x="36" y="529"/>
                </a:cxn>
                <a:cxn ang="0">
                  <a:pos x="62" y="529"/>
                </a:cxn>
                <a:cxn ang="0">
                  <a:pos x="188" y="468"/>
                </a:cxn>
                <a:cxn ang="0">
                  <a:pos x="188" y="468"/>
                </a:cxn>
                <a:cxn ang="0">
                  <a:pos x="195" y="464"/>
                </a:cxn>
                <a:cxn ang="0">
                  <a:pos x="198" y="454"/>
                </a:cxn>
                <a:cxn ang="0">
                  <a:pos x="206" y="443"/>
                </a:cxn>
                <a:cxn ang="0">
                  <a:pos x="202" y="432"/>
                </a:cxn>
                <a:cxn ang="0">
                  <a:pos x="198" y="425"/>
                </a:cxn>
                <a:cxn ang="0">
                  <a:pos x="177" y="400"/>
                </a:cxn>
                <a:cxn ang="0">
                  <a:pos x="177" y="400"/>
                </a:cxn>
                <a:cxn ang="0">
                  <a:pos x="166" y="382"/>
                </a:cxn>
                <a:cxn ang="0">
                  <a:pos x="144" y="353"/>
                </a:cxn>
                <a:cxn ang="0">
                  <a:pos x="123" y="317"/>
                </a:cxn>
                <a:cxn ang="0">
                  <a:pos x="116" y="292"/>
                </a:cxn>
                <a:cxn ang="0">
                  <a:pos x="108" y="270"/>
                </a:cxn>
                <a:cxn ang="0">
                  <a:pos x="108" y="245"/>
                </a:cxn>
                <a:cxn ang="0">
                  <a:pos x="112" y="216"/>
                </a:cxn>
                <a:cxn ang="0">
                  <a:pos x="123" y="191"/>
                </a:cxn>
                <a:cxn ang="0">
                  <a:pos x="141" y="162"/>
                </a:cxn>
                <a:cxn ang="0">
                  <a:pos x="170" y="133"/>
                </a:cxn>
                <a:cxn ang="0">
                  <a:pos x="206" y="108"/>
                </a:cxn>
                <a:cxn ang="0">
                  <a:pos x="256" y="79"/>
                </a:cxn>
                <a:cxn ang="0">
                  <a:pos x="321" y="54"/>
                </a:cxn>
                <a:cxn ang="0">
                  <a:pos x="321" y="54"/>
                </a:cxn>
                <a:cxn ang="0">
                  <a:pos x="321" y="40"/>
                </a:cxn>
                <a:cxn ang="0">
                  <a:pos x="321" y="29"/>
                </a:cxn>
                <a:cxn ang="0">
                  <a:pos x="317" y="15"/>
                </a:cxn>
                <a:cxn ang="0">
                  <a:pos x="310" y="4"/>
                </a:cxn>
                <a:cxn ang="0">
                  <a:pos x="299" y="0"/>
                </a:cxn>
                <a:cxn ang="0">
                  <a:pos x="281" y="0"/>
                </a:cxn>
                <a:cxn ang="0">
                  <a:pos x="256" y="15"/>
                </a:cxn>
                <a:cxn ang="0">
                  <a:pos x="256" y="15"/>
                </a:cxn>
              </a:cxnLst>
              <a:rect l="0" t="0" r="r" b="b"/>
              <a:pathLst>
                <a:path w="321" h="529">
                  <a:moveTo>
                    <a:pt x="256" y="15"/>
                  </a:moveTo>
                  <a:lnTo>
                    <a:pt x="256" y="15"/>
                  </a:lnTo>
                  <a:lnTo>
                    <a:pt x="227" y="29"/>
                  </a:lnTo>
                  <a:lnTo>
                    <a:pt x="188" y="51"/>
                  </a:lnTo>
                  <a:lnTo>
                    <a:pt x="137" y="79"/>
                  </a:lnTo>
                  <a:lnTo>
                    <a:pt x="112" y="97"/>
                  </a:lnTo>
                  <a:lnTo>
                    <a:pt x="90" y="115"/>
                  </a:lnTo>
                  <a:lnTo>
                    <a:pt x="69" y="141"/>
                  </a:lnTo>
                  <a:lnTo>
                    <a:pt x="54" y="166"/>
                  </a:lnTo>
                  <a:lnTo>
                    <a:pt x="44" y="198"/>
                  </a:lnTo>
                  <a:lnTo>
                    <a:pt x="44" y="230"/>
                  </a:lnTo>
                  <a:lnTo>
                    <a:pt x="47" y="270"/>
                  </a:lnTo>
                  <a:lnTo>
                    <a:pt x="62" y="313"/>
                  </a:lnTo>
                  <a:lnTo>
                    <a:pt x="87" y="360"/>
                  </a:lnTo>
                  <a:lnTo>
                    <a:pt x="123" y="410"/>
                  </a:lnTo>
                  <a:lnTo>
                    <a:pt x="123" y="410"/>
                  </a:lnTo>
                  <a:lnTo>
                    <a:pt x="101" y="418"/>
                  </a:lnTo>
                  <a:lnTo>
                    <a:pt x="76" y="425"/>
                  </a:lnTo>
                  <a:lnTo>
                    <a:pt x="54" y="436"/>
                  </a:lnTo>
                  <a:lnTo>
                    <a:pt x="29" y="450"/>
                  </a:lnTo>
                  <a:lnTo>
                    <a:pt x="11" y="468"/>
                  </a:lnTo>
                  <a:lnTo>
                    <a:pt x="4" y="479"/>
                  </a:lnTo>
                  <a:lnTo>
                    <a:pt x="0" y="490"/>
                  </a:lnTo>
                  <a:lnTo>
                    <a:pt x="0" y="504"/>
                  </a:lnTo>
                  <a:lnTo>
                    <a:pt x="4" y="515"/>
                  </a:lnTo>
                  <a:lnTo>
                    <a:pt x="4" y="515"/>
                  </a:lnTo>
                  <a:lnTo>
                    <a:pt x="18" y="522"/>
                  </a:lnTo>
                  <a:lnTo>
                    <a:pt x="36" y="529"/>
                  </a:lnTo>
                  <a:lnTo>
                    <a:pt x="62" y="529"/>
                  </a:lnTo>
                  <a:lnTo>
                    <a:pt x="188" y="468"/>
                  </a:lnTo>
                  <a:lnTo>
                    <a:pt x="188" y="468"/>
                  </a:lnTo>
                  <a:lnTo>
                    <a:pt x="195" y="464"/>
                  </a:lnTo>
                  <a:lnTo>
                    <a:pt x="198" y="454"/>
                  </a:lnTo>
                  <a:lnTo>
                    <a:pt x="206" y="443"/>
                  </a:lnTo>
                  <a:lnTo>
                    <a:pt x="202" y="432"/>
                  </a:lnTo>
                  <a:lnTo>
                    <a:pt x="198" y="425"/>
                  </a:lnTo>
                  <a:lnTo>
                    <a:pt x="177" y="400"/>
                  </a:lnTo>
                  <a:lnTo>
                    <a:pt x="177" y="400"/>
                  </a:lnTo>
                  <a:lnTo>
                    <a:pt x="166" y="382"/>
                  </a:lnTo>
                  <a:lnTo>
                    <a:pt x="144" y="353"/>
                  </a:lnTo>
                  <a:lnTo>
                    <a:pt x="123" y="317"/>
                  </a:lnTo>
                  <a:lnTo>
                    <a:pt x="116" y="292"/>
                  </a:lnTo>
                  <a:lnTo>
                    <a:pt x="108" y="270"/>
                  </a:lnTo>
                  <a:lnTo>
                    <a:pt x="108" y="245"/>
                  </a:lnTo>
                  <a:lnTo>
                    <a:pt x="112" y="216"/>
                  </a:lnTo>
                  <a:lnTo>
                    <a:pt x="123" y="191"/>
                  </a:lnTo>
                  <a:lnTo>
                    <a:pt x="141" y="162"/>
                  </a:lnTo>
                  <a:lnTo>
                    <a:pt x="170" y="133"/>
                  </a:lnTo>
                  <a:lnTo>
                    <a:pt x="206" y="108"/>
                  </a:lnTo>
                  <a:lnTo>
                    <a:pt x="256" y="79"/>
                  </a:lnTo>
                  <a:lnTo>
                    <a:pt x="321" y="54"/>
                  </a:lnTo>
                  <a:lnTo>
                    <a:pt x="321" y="54"/>
                  </a:lnTo>
                  <a:lnTo>
                    <a:pt x="321" y="40"/>
                  </a:lnTo>
                  <a:lnTo>
                    <a:pt x="321" y="29"/>
                  </a:lnTo>
                  <a:lnTo>
                    <a:pt x="317" y="15"/>
                  </a:lnTo>
                  <a:lnTo>
                    <a:pt x="310" y="4"/>
                  </a:lnTo>
                  <a:lnTo>
                    <a:pt x="299" y="0"/>
                  </a:lnTo>
                  <a:lnTo>
                    <a:pt x="281" y="0"/>
                  </a:lnTo>
                  <a:lnTo>
                    <a:pt x="256" y="15"/>
                  </a:lnTo>
                  <a:lnTo>
                    <a:pt x="256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7" name="Freeform 11"/>
            <p:cNvSpPr>
              <a:spLocks/>
            </p:cNvSpPr>
            <p:nvPr/>
          </p:nvSpPr>
          <p:spPr bwMode="auto">
            <a:xfrm>
              <a:off x="582833" y="3716367"/>
              <a:ext cx="2059252" cy="1254080"/>
            </a:xfrm>
            <a:custGeom>
              <a:avLst/>
              <a:gdLst/>
              <a:ahLst/>
              <a:cxnLst>
                <a:cxn ang="0">
                  <a:pos x="1079" y="468"/>
                </a:cxn>
                <a:cxn ang="0">
                  <a:pos x="1086" y="399"/>
                </a:cxn>
                <a:cxn ang="0">
                  <a:pos x="1068" y="331"/>
                </a:cxn>
                <a:cxn ang="0">
                  <a:pos x="1029" y="263"/>
                </a:cxn>
                <a:cxn ang="0">
                  <a:pos x="975" y="201"/>
                </a:cxn>
                <a:cxn ang="0">
                  <a:pos x="903" y="140"/>
                </a:cxn>
                <a:cxn ang="0">
                  <a:pos x="820" y="90"/>
                </a:cxn>
                <a:cxn ang="0">
                  <a:pos x="723" y="50"/>
                </a:cxn>
                <a:cxn ang="0">
                  <a:pos x="615" y="18"/>
                </a:cxn>
                <a:cxn ang="0">
                  <a:pos x="561" y="11"/>
                </a:cxn>
                <a:cxn ang="0">
                  <a:pos x="453" y="0"/>
                </a:cxn>
                <a:cxn ang="0">
                  <a:pos x="352" y="3"/>
                </a:cxn>
                <a:cxn ang="0">
                  <a:pos x="259" y="18"/>
                </a:cxn>
                <a:cxn ang="0">
                  <a:pos x="176" y="47"/>
                </a:cxn>
                <a:cxn ang="0">
                  <a:pos x="104" y="86"/>
                </a:cxn>
                <a:cxn ang="0">
                  <a:pos x="50" y="137"/>
                </a:cxn>
                <a:cxn ang="0">
                  <a:pos x="18" y="198"/>
                </a:cxn>
                <a:cxn ang="0">
                  <a:pos x="7" y="230"/>
                </a:cxn>
                <a:cxn ang="0">
                  <a:pos x="3" y="298"/>
                </a:cxn>
                <a:cxn ang="0">
                  <a:pos x="21" y="367"/>
                </a:cxn>
                <a:cxn ang="0">
                  <a:pos x="57" y="435"/>
                </a:cxn>
                <a:cxn ang="0">
                  <a:pos x="111" y="500"/>
                </a:cxn>
                <a:cxn ang="0">
                  <a:pos x="183" y="558"/>
                </a:cxn>
                <a:cxn ang="0">
                  <a:pos x="266" y="608"/>
                </a:cxn>
                <a:cxn ang="0">
                  <a:pos x="363" y="647"/>
                </a:cxn>
                <a:cxn ang="0">
                  <a:pos x="471" y="680"/>
                </a:cxn>
                <a:cxn ang="0">
                  <a:pos x="525" y="691"/>
                </a:cxn>
                <a:cxn ang="0">
                  <a:pos x="633" y="698"/>
                </a:cxn>
                <a:cxn ang="0">
                  <a:pos x="737" y="694"/>
                </a:cxn>
                <a:cxn ang="0">
                  <a:pos x="831" y="680"/>
                </a:cxn>
                <a:cxn ang="0">
                  <a:pos x="913" y="651"/>
                </a:cxn>
                <a:cxn ang="0">
                  <a:pos x="982" y="612"/>
                </a:cxn>
                <a:cxn ang="0">
                  <a:pos x="1036" y="561"/>
                </a:cxn>
                <a:cxn ang="0">
                  <a:pos x="1072" y="500"/>
                </a:cxn>
                <a:cxn ang="0">
                  <a:pos x="1079" y="468"/>
                </a:cxn>
              </a:cxnLst>
              <a:rect l="0" t="0" r="r" b="b"/>
              <a:pathLst>
                <a:path w="1086" h="698">
                  <a:moveTo>
                    <a:pt x="1079" y="468"/>
                  </a:moveTo>
                  <a:lnTo>
                    <a:pt x="1079" y="468"/>
                  </a:lnTo>
                  <a:lnTo>
                    <a:pt x="1086" y="432"/>
                  </a:lnTo>
                  <a:lnTo>
                    <a:pt x="1086" y="399"/>
                  </a:lnTo>
                  <a:lnTo>
                    <a:pt x="1079" y="363"/>
                  </a:lnTo>
                  <a:lnTo>
                    <a:pt x="1068" y="331"/>
                  </a:lnTo>
                  <a:lnTo>
                    <a:pt x="1050" y="295"/>
                  </a:lnTo>
                  <a:lnTo>
                    <a:pt x="1029" y="263"/>
                  </a:lnTo>
                  <a:lnTo>
                    <a:pt x="1003" y="230"/>
                  </a:lnTo>
                  <a:lnTo>
                    <a:pt x="975" y="201"/>
                  </a:lnTo>
                  <a:lnTo>
                    <a:pt x="942" y="169"/>
                  </a:lnTo>
                  <a:lnTo>
                    <a:pt x="903" y="140"/>
                  </a:lnTo>
                  <a:lnTo>
                    <a:pt x="863" y="115"/>
                  </a:lnTo>
                  <a:lnTo>
                    <a:pt x="820" y="90"/>
                  </a:lnTo>
                  <a:lnTo>
                    <a:pt x="773" y="68"/>
                  </a:lnTo>
                  <a:lnTo>
                    <a:pt x="723" y="50"/>
                  </a:lnTo>
                  <a:lnTo>
                    <a:pt x="669" y="32"/>
                  </a:lnTo>
                  <a:lnTo>
                    <a:pt x="615" y="18"/>
                  </a:lnTo>
                  <a:lnTo>
                    <a:pt x="615" y="18"/>
                  </a:lnTo>
                  <a:lnTo>
                    <a:pt x="561" y="11"/>
                  </a:lnTo>
                  <a:lnTo>
                    <a:pt x="507" y="3"/>
                  </a:lnTo>
                  <a:lnTo>
                    <a:pt x="453" y="0"/>
                  </a:lnTo>
                  <a:lnTo>
                    <a:pt x="403" y="0"/>
                  </a:lnTo>
                  <a:lnTo>
                    <a:pt x="352" y="3"/>
                  </a:lnTo>
                  <a:lnTo>
                    <a:pt x="302" y="11"/>
                  </a:lnTo>
                  <a:lnTo>
                    <a:pt x="259" y="18"/>
                  </a:lnTo>
                  <a:lnTo>
                    <a:pt x="215" y="32"/>
                  </a:lnTo>
                  <a:lnTo>
                    <a:pt x="176" y="47"/>
                  </a:lnTo>
                  <a:lnTo>
                    <a:pt x="140" y="68"/>
                  </a:lnTo>
                  <a:lnTo>
                    <a:pt x="104" y="86"/>
                  </a:lnTo>
                  <a:lnTo>
                    <a:pt x="75" y="111"/>
                  </a:lnTo>
                  <a:lnTo>
                    <a:pt x="50" y="137"/>
                  </a:lnTo>
                  <a:lnTo>
                    <a:pt x="32" y="165"/>
                  </a:lnTo>
                  <a:lnTo>
                    <a:pt x="18" y="198"/>
                  </a:lnTo>
                  <a:lnTo>
                    <a:pt x="7" y="230"/>
                  </a:lnTo>
                  <a:lnTo>
                    <a:pt x="7" y="230"/>
                  </a:lnTo>
                  <a:lnTo>
                    <a:pt x="0" y="266"/>
                  </a:lnTo>
                  <a:lnTo>
                    <a:pt x="3" y="298"/>
                  </a:lnTo>
                  <a:lnTo>
                    <a:pt x="7" y="334"/>
                  </a:lnTo>
                  <a:lnTo>
                    <a:pt x="21" y="367"/>
                  </a:lnTo>
                  <a:lnTo>
                    <a:pt x="36" y="403"/>
                  </a:lnTo>
                  <a:lnTo>
                    <a:pt x="57" y="435"/>
                  </a:lnTo>
                  <a:lnTo>
                    <a:pt x="82" y="468"/>
                  </a:lnTo>
                  <a:lnTo>
                    <a:pt x="111" y="500"/>
                  </a:lnTo>
                  <a:lnTo>
                    <a:pt x="147" y="529"/>
                  </a:lnTo>
                  <a:lnTo>
                    <a:pt x="183" y="558"/>
                  </a:lnTo>
                  <a:lnTo>
                    <a:pt x="223" y="583"/>
                  </a:lnTo>
                  <a:lnTo>
                    <a:pt x="266" y="608"/>
                  </a:lnTo>
                  <a:lnTo>
                    <a:pt x="313" y="629"/>
                  </a:lnTo>
                  <a:lnTo>
                    <a:pt x="363" y="647"/>
                  </a:lnTo>
                  <a:lnTo>
                    <a:pt x="417" y="665"/>
                  </a:lnTo>
                  <a:lnTo>
                    <a:pt x="471" y="680"/>
                  </a:lnTo>
                  <a:lnTo>
                    <a:pt x="471" y="680"/>
                  </a:lnTo>
                  <a:lnTo>
                    <a:pt x="525" y="691"/>
                  </a:lnTo>
                  <a:lnTo>
                    <a:pt x="579" y="694"/>
                  </a:lnTo>
                  <a:lnTo>
                    <a:pt x="633" y="698"/>
                  </a:lnTo>
                  <a:lnTo>
                    <a:pt x="687" y="698"/>
                  </a:lnTo>
                  <a:lnTo>
                    <a:pt x="737" y="694"/>
                  </a:lnTo>
                  <a:lnTo>
                    <a:pt x="784" y="687"/>
                  </a:lnTo>
                  <a:lnTo>
                    <a:pt x="831" y="680"/>
                  </a:lnTo>
                  <a:lnTo>
                    <a:pt x="870" y="665"/>
                  </a:lnTo>
                  <a:lnTo>
                    <a:pt x="913" y="651"/>
                  </a:lnTo>
                  <a:lnTo>
                    <a:pt x="949" y="633"/>
                  </a:lnTo>
                  <a:lnTo>
                    <a:pt x="982" y="612"/>
                  </a:lnTo>
                  <a:lnTo>
                    <a:pt x="1011" y="586"/>
                  </a:lnTo>
                  <a:lnTo>
                    <a:pt x="1036" y="561"/>
                  </a:lnTo>
                  <a:lnTo>
                    <a:pt x="1054" y="532"/>
                  </a:lnTo>
                  <a:lnTo>
                    <a:pt x="1072" y="500"/>
                  </a:lnTo>
                  <a:lnTo>
                    <a:pt x="1079" y="468"/>
                  </a:lnTo>
                  <a:lnTo>
                    <a:pt x="1079" y="4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8" name="Freeform 12"/>
            <p:cNvSpPr>
              <a:spLocks/>
            </p:cNvSpPr>
            <p:nvPr/>
          </p:nvSpPr>
          <p:spPr bwMode="auto">
            <a:xfrm>
              <a:off x="1005681" y="3955325"/>
              <a:ext cx="299596" cy="246145"/>
            </a:xfrm>
            <a:custGeom>
              <a:avLst/>
              <a:gdLst/>
              <a:ahLst/>
              <a:cxnLst>
                <a:cxn ang="0">
                  <a:pos x="122" y="137"/>
                </a:cxn>
                <a:cxn ang="0">
                  <a:pos x="122" y="137"/>
                </a:cxn>
                <a:cxn ang="0">
                  <a:pos x="100" y="130"/>
                </a:cxn>
                <a:cxn ang="0">
                  <a:pos x="72" y="122"/>
                </a:cxn>
                <a:cxn ang="0">
                  <a:pos x="72" y="122"/>
                </a:cxn>
                <a:cxn ang="0">
                  <a:pos x="36" y="115"/>
                </a:cxn>
                <a:cxn ang="0">
                  <a:pos x="7" y="115"/>
                </a:cxn>
                <a:cxn ang="0">
                  <a:pos x="7" y="115"/>
                </a:cxn>
                <a:cxn ang="0">
                  <a:pos x="0" y="94"/>
                </a:cxn>
                <a:cxn ang="0">
                  <a:pos x="3" y="72"/>
                </a:cxn>
                <a:cxn ang="0">
                  <a:pos x="10" y="50"/>
                </a:cxn>
                <a:cxn ang="0">
                  <a:pos x="25" y="29"/>
                </a:cxn>
                <a:cxn ang="0">
                  <a:pos x="25" y="29"/>
                </a:cxn>
                <a:cxn ang="0">
                  <a:pos x="36" y="18"/>
                </a:cxn>
                <a:cxn ang="0">
                  <a:pos x="50" y="11"/>
                </a:cxn>
                <a:cxn ang="0">
                  <a:pos x="64" y="4"/>
                </a:cxn>
                <a:cxn ang="0">
                  <a:pos x="79" y="0"/>
                </a:cxn>
                <a:cxn ang="0">
                  <a:pos x="93" y="0"/>
                </a:cxn>
                <a:cxn ang="0">
                  <a:pos x="108" y="0"/>
                </a:cxn>
                <a:cxn ang="0">
                  <a:pos x="122" y="7"/>
                </a:cxn>
                <a:cxn ang="0">
                  <a:pos x="133" y="14"/>
                </a:cxn>
                <a:cxn ang="0">
                  <a:pos x="133" y="14"/>
                </a:cxn>
                <a:cxn ang="0">
                  <a:pos x="144" y="25"/>
                </a:cxn>
                <a:cxn ang="0">
                  <a:pos x="151" y="40"/>
                </a:cxn>
                <a:cxn ang="0">
                  <a:pos x="154" y="54"/>
                </a:cxn>
                <a:cxn ang="0">
                  <a:pos x="158" y="68"/>
                </a:cxn>
                <a:cxn ang="0">
                  <a:pos x="154" y="83"/>
                </a:cxn>
                <a:cxn ang="0">
                  <a:pos x="151" y="97"/>
                </a:cxn>
                <a:cxn ang="0">
                  <a:pos x="144" y="115"/>
                </a:cxn>
                <a:cxn ang="0">
                  <a:pos x="133" y="126"/>
                </a:cxn>
                <a:cxn ang="0">
                  <a:pos x="133" y="126"/>
                </a:cxn>
                <a:cxn ang="0">
                  <a:pos x="122" y="137"/>
                </a:cxn>
                <a:cxn ang="0">
                  <a:pos x="122" y="137"/>
                </a:cxn>
              </a:cxnLst>
              <a:rect l="0" t="0" r="r" b="b"/>
              <a:pathLst>
                <a:path w="158" h="137">
                  <a:moveTo>
                    <a:pt x="122" y="137"/>
                  </a:moveTo>
                  <a:lnTo>
                    <a:pt x="122" y="137"/>
                  </a:lnTo>
                  <a:lnTo>
                    <a:pt x="100" y="130"/>
                  </a:lnTo>
                  <a:lnTo>
                    <a:pt x="72" y="122"/>
                  </a:lnTo>
                  <a:lnTo>
                    <a:pt x="72" y="122"/>
                  </a:lnTo>
                  <a:lnTo>
                    <a:pt x="36" y="115"/>
                  </a:lnTo>
                  <a:lnTo>
                    <a:pt x="7" y="115"/>
                  </a:lnTo>
                  <a:lnTo>
                    <a:pt x="7" y="115"/>
                  </a:lnTo>
                  <a:lnTo>
                    <a:pt x="0" y="94"/>
                  </a:lnTo>
                  <a:lnTo>
                    <a:pt x="3" y="72"/>
                  </a:lnTo>
                  <a:lnTo>
                    <a:pt x="10" y="50"/>
                  </a:lnTo>
                  <a:lnTo>
                    <a:pt x="25" y="29"/>
                  </a:lnTo>
                  <a:lnTo>
                    <a:pt x="25" y="29"/>
                  </a:lnTo>
                  <a:lnTo>
                    <a:pt x="36" y="18"/>
                  </a:lnTo>
                  <a:lnTo>
                    <a:pt x="50" y="11"/>
                  </a:lnTo>
                  <a:lnTo>
                    <a:pt x="64" y="4"/>
                  </a:lnTo>
                  <a:lnTo>
                    <a:pt x="79" y="0"/>
                  </a:lnTo>
                  <a:lnTo>
                    <a:pt x="93" y="0"/>
                  </a:lnTo>
                  <a:lnTo>
                    <a:pt x="108" y="0"/>
                  </a:lnTo>
                  <a:lnTo>
                    <a:pt x="122" y="7"/>
                  </a:lnTo>
                  <a:lnTo>
                    <a:pt x="133" y="14"/>
                  </a:lnTo>
                  <a:lnTo>
                    <a:pt x="133" y="14"/>
                  </a:lnTo>
                  <a:lnTo>
                    <a:pt x="144" y="25"/>
                  </a:lnTo>
                  <a:lnTo>
                    <a:pt x="151" y="40"/>
                  </a:lnTo>
                  <a:lnTo>
                    <a:pt x="154" y="54"/>
                  </a:lnTo>
                  <a:lnTo>
                    <a:pt x="158" y="68"/>
                  </a:lnTo>
                  <a:lnTo>
                    <a:pt x="154" y="83"/>
                  </a:lnTo>
                  <a:lnTo>
                    <a:pt x="151" y="97"/>
                  </a:lnTo>
                  <a:lnTo>
                    <a:pt x="144" y="115"/>
                  </a:lnTo>
                  <a:lnTo>
                    <a:pt x="133" y="126"/>
                  </a:lnTo>
                  <a:lnTo>
                    <a:pt x="133" y="126"/>
                  </a:lnTo>
                  <a:lnTo>
                    <a:pt x="122" y="137"/>
                  </a:lnTo>
                  <a:lnTo>
                    <a:pt x="122" y="1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9" name="Freeform 13"/>
            <p:cNvSpPr>
              <a:spLocks/>
            </p:cNvSpPr>
            <p:nvPr/>
          </p:nvSpPr>
          <p:spPr bwMode="auto">
            <a:xfrm>
              <a:off x="1762257" y="4104449"/>
              <a:ext cx="278739" cy="271298"/>
            </a:xfrm>
            <a:custGeom>
              <a:avLst/>
              <a:gdLst/>
              <a:ahLst/>
              <a:cxnLst>
                <a:cxn ang="0">
                  <a:pos x="122" y="151"/>
                </a:cxn>
                <a:cxn ang="0">
                  <a:pos x="122" y="151"/>
                </a:cxn>
                <a:cxn ang="0">
                  <a:pos x="94" y="144"/>
                </a:cxn>
                <a:cxn ang="0">
                  <a:pos x="94" y="144"/>
                </a:cxn>
                <a:cxn ang="0">
                  <a:pos x="54" y="136"/>
                </a:cxn>
                <a:cxn ang="0">
                  <a:pos x="18" y="136"/>
                </a:cxn>
                <a:cxn ang="0">
                  <a:pos x="18" y="136"/>
                </a:cxn>
                <a:cxn ang="0">
                  <a:pos x="11" y="118"/>
                </a:cxn>
                <a:cxn ang="0">
                  <a:pos x="4" y="97"/>
                </a:cxn>
                <a:cxn ang="0">
                  <a:pos x="4" y="97"/>
                </a:cxn>
                <a:cxn ang="0">
                  <a:pos x="0" y="79"/>
                </a:cxn>
                <a:cxn ang="0">
                  <a:pos x="4" y="64"/>
                </a:cxn>
                <a:cxn ang="0">
                  <a:pos x="7" y="50"/>
                </a:cxn>
                <a:cxn ang="0">
                  <a:pos x="14" y="36"/>
                </a:cxn>
                <a:cxn ang="0">
                  <a:pos x="22" y="25"/>
                </a:cxn>
                <a:cxn ang="0">
                  <a:pos x="32" y="14"/>
                </a:cxn>
                <a:cxn ang="0">
                  <a:pos x="47" y="7"/>
                </a:cxn>
                <a:cxn ang="0">
                  <a:pos x="61" y="3"/>
                </a:cxn>
                <a:cxn ang="0">
                  <a:pos x="61" y="3"/>
                </a:cxn>
                <a:cxn ang="0">
                  <a:pos x="76" y="0"/>
                </a:cxn>
                <a:cxn ang="0">
                  <a:pos x="90" y="3"/>
                </a:cxn>
                <a:cxn ang="0">
                  <a:pos x="104" y="11"/>
                </a:cxn>
                <a:cxn ang="0">
                  <a:pos x="115" y="18"/>
                </a:cxn>
                <a:cxn ang="0">
                  <a:pos x="126" y="29"/>
                </a:cxn>
                <a:cxn ang="0">
                  <a:pos x="137" y="39"/>
                </a:cxn>
                <a:cxn ang="0">
                  <a:pos x="144" y="54"/>
                </a:cxn>
                <a:cxn ang="0">
                  <a:pos x="147" y="72"/>
                </a:cxn>
                <a:cxn ang="0">
                  <a:pos x="147" y="72"/>
                </a:cxn>
                <a:cxn ang="0">
                  <a:pos x="147" y="97"/>
                </a:cxn>
                <a:cxn ang="0">
                  <a:pos x="144" y="118"/>
                </a:cxn>
                <a:cxn ang="0">
                  <a:pos x="133" y="136"/>
                </a:cxn>
                <a:cxn ang="0">
                  <a:pos x="122" y="151"/>
                </a:cxn>
                <a:cxn ang="0">
                  <a:pos x="122" y="151"/>
                </a:cxn>
              </a:cxnLst>
              <a:rect l="0" t="0" r="r" b="b"/>
              <a:pathLst>
                <a:path w="147" h="151">
                  <a:moveTo>
                    <a:pt x="122" y="151"/>
                  </a:moveTo>
                  <a:lnTo>
                    <a:pt x="122" y="151"/>
                  </a:lnTo>
                  <a:lnTo>
                    <a:pt x="94" y="144"/>
                  </a:lnTo>
                  <a:lnTo>
                    <a:pt x="94" y="144"/>
                  </a:lnTo>
                  <a:lnTo>
                    <a:pt x="54" y="136"/>
                  </a:lnTo>
                  <a:lnTo>
                    <a:pt x="18" y="136"/>
                  </a:lnTo>
                  <a:lnTo>
                    <a:pt x="18" y="136"/>
                  </a:lnTo>
                  <a:lnTo>
                    <a:pt x="11" y="118"/>
                  </a:lnTo>
                  <a:lnTo>
                    <a:pt x="4" y="97"/>
                  </a:lnTo>
                  <a:lnTo>
                    <a:pt x="4" y="97"/>
                  </a:lnTo>
                  <a:lnTo>
                    <a:pt x="0" y="79"/>
                  </a:lnTo>
                  <a:lnTo>
                    <a:pt x="4" y="64"/>
                  </a:lnTo>
                  <a:lnTo>
                    <a:pt x="7" y="50"/>
                  </a:lnTo>
                  <a:lnTo>
                    <a:pt x="14" y="36"/>
                  </a:lnTo>
                  <a:lnTo>
                    <a:pt x="22" y="25"/>
                  </a:lnTo>
                  <a:lnTo>
                    <a:pt x="32" y="14"/>
                  </a:lnTo>
                  <a:lnTo>
                    <a:pt x="47" y="7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76" y="0"/>
                  </a:lnTo>
                  <a:lnTo>
                    <a:pt x="90" y="3"/>
                  </a:lnTo>
                  <a:lnTo>
                    <a:pt x="104" y="11"/>
                  </a:lnTo>
                  <a:lnTo>
                    <a:pt x="115" y="18"/>
                  </a:lnTo>
                  <a:lnTo>
                    <a:pt x="126" y="29"/>
                  </a:lnTo>
                  <a:lnTo>
                    <a:pt x="137" y="39"/>
                  </a:lnTo>
                  <a:lnTo>
                    <a:pt x="144" y="54"/>
                  </a:lnTo>
                  <a:lnTo>
                    <a:pt x="147" y="72"/>
                  </a:lnTo>
                  <a:lnTo>
                    <a:pt x="147" y="72"/>
                  </a:lnTo>
                  <a:lnTo>
                    <a:pt x="147" y="97"/>
                  </a:lnTo>
                  <a:lnTo>
                    <a:pt x="144" y="118"/>
                  </a:lnTo>
                  <a:lnTo>
                    <a:pt x="133" y="136"/>
                  </a:lnTo>
                  <a:lnTo>
                    <a:pt x="122" y="151"/>
                  </a:lnTo>
                  <a:lnTo>
                    <a:pt x="122" y="1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0" name="Freeform 14"/>
            <p:cNvSpPr>
              <a:spLocks/>
            </p:cNvSpPr>
            <p:nvPr/>
          </p:nvSpPr>
          <p:spPr bwMode="auto">
            <a:xfrm>
              <a:off x="1100490" y="3897832"/>
              <a:ext cx="109978" cy="141937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54" y="46"/>
                </a:cxn>
                <a:cxn ang="0">
                  <a:pos x="58" y="28"/>
                </a:cxn>
                <a:cxn ang="0">
                  <a:pos x="54" y="14"/>
                </a:cxn>
                <a:cxn ang="0">
                  <a:pos x="47" y="7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7" y="1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0" y="50"/>
                </a:cxn>
                <a:cxn ang="0">
                  <a:pos x="4" y="64"/>
                </a:cxn>
                <a:cxn ang="0">
                  <a:pos x="11" y="75"/>
                </a:cxn>
                <a:cxn ang="0">
                  <a:pos x="22" y="79"/>
                </a:cxn>
                <a:cxn ang="0">
                  <a:pos x="22" y="79"/>
                </a:cxn>
                <a:cxn ang="0">
                  <a:pos x="32" y="79"/>
                </a:cxn>
                <a:cxn ang="0">
                  <a:pos x="43" y="72"/>
                </a:cxn>
                <a:cxn ang="0">
                  <a:pos x="50" y="61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58" h="79">
                  <a:moveTo>
                    <a:pt x="54" y="46"/>
                  </a:moveTo>
                  <a:lnTo>
                    <a:pt x="54" y="46"/>
                  </a:lnTo>
                  <a:lnTo>
                    <a:pt x="58" y="28"/>
                  </a:lnTo>
                  <a:lnTo>
                    <a:pt x="54" y="14"/>
                  </a:lnTo>
                  <a:lnTo>
                    <a:pt x="47" y="7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7" y="1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4" y="64"/>
                  </a:lnTo>
                  <a:lnTo>
                    <a:pt x="11" y="75"/>
                  </a:lnTo>
                  <a:lnTo>
                    <a:pt x="22" y="79"/>
                  </a:lnTo>
                  <a:lnTo>
                    <a:pt x="22" y="79"/>
                  </a:lnTo>
                  <a:lnTo>
                    <a:pt x="32" y="79"/>
                  </a:lnTo>
                  <a:lnTo>
                    <a:pt x="43" y="72"/>
                  </a:lnTo>
                  <a:lnTo>
                    <a:pt x="50" y="61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1" name="Freeform 15"/>
            <p:cNvSpPr>
              <a:spLocks/>
            </p:cNvSpPr>
            <p:nvPr/>
          </p:nvSpPr>
          <p:spPr bwMode="auto">
            <a:xfrm>
              <a:off x="1843793" y="4072109"/>
              <a:ext cx="109978" cy="147327"/>
            </a:xfrm>
            <a:custGeom>
              <a:avLst/>
              <a:gdLst/>
              <a:ahLst/>
              <a:cxnLst>
                <a:cxn ang="0">
                  <a:pos x="54" y="47"/>
                </a:cxn>
                <a:cxn ang="0">
                  <a:pos x="54" y="47"/>
                </a:cxn>
                <a:cxn ang="0">
                  <a:pos x="58" y="32"/>
                </a:cxn>
                <a:cxn ang="0">
                  <a:pos x="54" y="18"/>
                </a:cxn>
                <a:cxn ang="0">
                  <a:pos x="47" y="7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7" y="21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0" y="50"/>
                </a:cxn>
                <a:cxn ang="0">
                  <a:pos x="4" y="65"/>
                </a:cxn>
                <a:cxn ang="0">
                  <a:pos x="11" y="75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33" y="79"/>
                </a:cxn>
                <a:cxn ang="0">
                  <a:pos x="43" y="75"/>
                </a:cxn>
                <a:cxn ang="0">
                  <a:pos x="51" y="61"/>
                </a:cxn>
                <a:cxn ang="0">
                  <a:pos x="54" y="47"/>
                </a:cxn>
                <a:cxn ang="0">
                  <a:pos x="54" y="47"/>
                </a:cxn>
              </a:cxnLst>
              <a:rect l="0" t="0" r="r" b="b"/>
              <a:pathLst>
                <a:path w="58" h="82">
                  <a:moveTo>
                    <a:pt x="54" y="47"/>
                  </a:moveTo>
                  <a:lnTo>
                    <a:pt x="54" y="47"/>
                  </a:lnTo>
                  <a:lnTo>
                    <a:pt x="58" y="32"/>
                  </a:lnTo>
                  <a:lnTo>
                    <a:pt x="54" y="18"/>
                  </a:lnTo>
                  <a:lnTo>
                    <a:pt x="47" y="7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7" y="21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4" y="65"/>
                  </a:lnTo>
                  <a:lnTo>
                    <a:pt x="11" y="75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33" y="79"/>
                  </a:lnTo>
                  <a:lnTo>
                    <a:pt x="43" y="75"/>
                  </a:lnTo>
                  <a:lnTo>
                    <a:pt x="51" y="61"/>
                  </a:lnTo>
                  <a:lnTo>
                    <a:pt x="54" y="47"/>
                  </a:lnTo>
                  <a:lnTo>
                    <a:pt x="54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2" name="Freeform 16"/>
            <p:cNvSpPr>
              <a:spLocks/>
            </p:cNvSpPr>
            <p:nvPr/>
          </p:nvSpPr>
          <p:spPr bwMode="auto">
            <a:xfrm>
              <a:off x="1108075" y="4873427"/>
              <a:ext cx="252192" cy="6468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33" y="18"/>
                </a:cxn>
                <a:cxn ang="0">
                  <a:pos x="50" y="36"/>
                </a:cxn>
                <a:cxn ang="0">
                  <a:pos x="0" y="14"/>
                </a:cxn>
                <a:cxn ang="0">
                  <a:pos x="72" y="0"/>
                </a:cxn>
                <a:cxn ang="0">
                  <a:pos x="75" y="0"/>
                </a:cxn>
              </a:cxnLst>
              <a:rect l="0" t="0" r="r" b="b"/>
              <a:pathLst>
                <a:path w="133" h="36">
                  <a:moveTo>
                    <a:pt x="75" y="0"/>
                  </a:moveTo>
                  <a:lnTo>
                    <a:pt x="133" y="18"/>
                  </a:lnTo>
                  <a:lnTo>
                    <a:pt x="50" y="36"/>
                  </a:lnTo>
                  <a:lnTo>
                    <a:pt x="0" y="14"/>
                  </a:lnTo>
                  <a:lnTo>
                    <a:pt x="72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3" name="Freeform 17"/>
            <p:cNvSpPr>
              <a:spLocks/>
            </p:cNvSpPr>
            <p:nvPr/>
          </p:nvSpPr>
          <p:spPr bwMode="auto">
            <a:xfrm>
              <a:off x="178947" y="3773861"/>
              <a:ext cx="1003079" cy="1298997"/>
            </a:xfrm>
            <a:custGeom>
              <a:avLst/>
              <a:gdLst/>
              <a:ahLst/>
              <a:cxnLst>
                <a:cxn ang="0">
                  <a:pos x="101" y="403"/>
                </a:cxn>
                <a:cxn ang="0">
                  <a:pos x="116" y="360"/>
                </a:cxn>
                <a:cxn ang="0">
                  <a:pos x="141" y="270"/>
                </a:cxn>
                <a:cxn ang="0">
                  <a:pos x="155" y="177"/>
                </a:cxn>
                <a:cxn ang="0">
                  <a:pos x="148" y="141"/>
                </a:cxn>
                <a:cxn ang="0">
                  <a:pos x="130" y="126"/>
                </a:cxn>
                <a:cxn ang="0">
                  <a:pos x="112" y="112"/>
                </a:cxn>
                <a:cxn ang="0">
                  <a:pos x="72" y="79"/>
                </a:cxn>
                <a:cxn ang="0">
                  <a:pos x="44" y="40"/>
                </a:cxn>
                <a:cxn ang="0">
                  <a:pos x="44" y="18"/>
                </a:cxn>
                <a:cxn ang="0">
                  <a:pos x="58" y="0"/>
                </a:cxn>
                <a:cxn ang="0">
                  <a:pos x="40" y="4"/>
                </a:cxn>
                <a:cxn ang="0">
                  <a:pos x="11" y="18"/>
                </a:cxn>
                <a:cxn ang="0">
                  <a:pos x="0" y="36"/>
                </a:cxn>
                <a:cxn ang="0">
                  <a:pos x="4" y="61"/>
                </a:cxn>
                <a:cxn ang="0">
                  <a:pos x="26" y="94"/>
                </a:cxn>
                <a:cxn ang="0">
                  <a:pos x="65" y="141"/>
                </a:cxn>
                <a:cxn ang="0">
                  <a:pos x="72" y="162"/>
                </a:cxn>
                <a:cxn ang="0">
                  <a:pos x="80" y="220"/>
                </a:cxn>
                <a:cxn ang="0">
                  <a:pos x="72" y="299"/>
                </a:cxn>
                <a:cxn ang="0">
                  <a:pos x="54" y="346"/>
                </a:cxn>
                <a:cxn ang="0">
                  <a:pos x="29" y="389"/>
                </a:cxn>
                <a:cxn ang="0">
                  <a:pos x="29" y="392"/>
                </a:cxn>
                <a:cxn ang="0">
                  <a:pos x="40" y="418"/>
                </a:cxn>
                <a:cxn ang="0">
                  <a:pos x="101" y="479"/>
                </a:cxn>
                <a:cxn ang="0">
                  <a:pos x="256" y="587"/>
                </a:cxn>
                <a:cxn ang="0">
                  <a:pos x="378" y="659"/>
                </a:cxn>
                <a:cxn ang="0">
                  <a:pos x="486" y="713"/>
                </a:cxn>
                <a:cxn ang="0">
                  <a:pos x="529" y="723"/>
                </a:cxn>
                <a:cxn ang="0">
                  <a:pos x="529" y="716"/>
                </a:cxn>
                <a:cxn ang="0">
                  <a:pos x="508" y="684"/>
                </a:cxn>
                <a:cxn ang="0">
                  <a:pos x="432" y="612"/>
                </a:cxn>
                <a:cxn ang="0">
                  <a:pos x="313" y="511"/>
                </a:cxn>
              </a:cxnLst>
              <a:rect l="0" t="0" r="r" b="b"/>
              <a:pathLst>
                <a:path w="529" h="723">
                  <a:moveTo>
                    <a:pt x="313" y="511"/>
                  </a:moveTo>
                  <a:lnTo>
                    <a:pt x="101" y="403"/>
                  </a:lnTo>
                  <a:lnTo>
                    <a:pt x="101" y="403"/>
                  </a:lnTo>
                  <a:lnTo>
                    <a:pt x="116" y="360"/>
                  </a:lnTo>
                  <a:lnTo>
                    <a:pt x="126" y="320"/>
                  </a:lnTo>
                  <a:lnTo>
                    <a:pt x="141" y="270"/>
                  </a:lnTo>
                  <a:lnTo>
                    <a:pt x="151" y="220"/>
                  </a:lnTo>
                  <a:lnTo>
                    <a:pt x="155" y="177"/>
                  </a:lnTo>
                  <a:lnTo>
                    <a:pt x="151" y="159"/>
                  </a:lnTo>
                  <a:lnTo>
                    <a:pt x="148" y="141"/>
                  </a:lnTo>
                  <a:lnTo>
                    <a:pt x="141" y="130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12" y="112"/>
                  </a:lnTo>
                  <a:lnTo>
                    <a:pt x="94" y="97"/>
                  </a:lnTo>
                  <a:lnTo>
                    <a:pt x="72" y="79"/>
                  </a:lnTo>
                  <a:lnTo>
                    <a:pt x="54" y="61"/>
                  </a:lnTo>
                  <a:lnTo>
                    <a:pt x="44" y="40"/>
                  </a:lnTo>
                  <a:lnTo>
                    <a:pt x="44" y="29"/>
                  </a:lnTo>
                  <a:lnTo>
                    <a:pt x="44" y="18"/>
                  </a:lnTo>
                  <a:lnTo>
                    <a:pt x="51" y="1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" y="4"/>
                  </a:lnTo>
                  <a:lnTo>
                    <a:pt x="22" y="11"/>
                  </a:lnTo>
                  <a:lnTo>
                    <a:pt x="11" y="18"/>
                  </a:lnTo>
                  <a:lnTo>
                    <a:pt x="4" y="25"/>
                  </a:lnTo>
                  <a:lnTo>
                    <a:pt x="0" y="36"/>
                  </a:lnTo>
                  <a:lnTo>
                    <a:pt x="0" y="47"/>
                  </a:lnTo>
                  <a:lnTo>
                    <a:pt x="4" y="61"/>
                  </a:lnTo>
                  <a:lnTo>
                    <a:pt x="15" y="76"/>
                  </a:lnTo>
                  <a:lnTo>
                    <a:pt x="26" y="94"/>
                  </a:lnTo>
                  <a:lnTo>
                    <a:pt x="44" y="115"/>
                  </a:lnTo>
                  <a:lnTo>
                    <a:pt x="65" y="141"/>
                  </a:lnTo>
                  <a:lnTo>
                    <a:pt x="65" y="141"/>
                  </a:lnTo>
                  <a:lnTo>
                    <a:pt x="72" y="162"/>
                  </a:lnTo>
                  <a:lnTo>
                    <a:pt x="76" y="187"/>
                  </a:lnTo>
                  <a:lnTo>
                    <a:pt x="80" y="220"/>
                  </a:lnTo>
                  <a:lnTo>
                    <a:pt x="80" y="259"/>
                  </a:lnTo>
                  <a:lnTo>
                    <a:pt x="72" y="299"/>
                  </a:lnTo>
                  <a:lnTo>
                    <a:pt x="65" y="320"/>
                  </a:lnTo>
                  <a:lnTo>
                    <a:pt x="54" y="346"/>
                  </a:lnTo>
                  <a:lnTo>
                    <a:pt x="44" y="367"/>
                  </a:lnTo>
                  <a:lnTo>
                    <a:pt x="29" y="389"/>
                  </a:lnTo>
                  <a:lnTo>
                    <a:pt x="29" y="389"/>
                  </a:lnTo>
                  <a:lnTo>
                    <a:pt x="29" y="392"/>
                  </a:lnTo>
                  <a:lnTo>
                    <a:pt x="29" y="400"/>
                  </a:lnTo>
                  <a:lnTo>
                    <a:pt x="40" y="418"/>
                  </a:lnTo>
                  <a:lnTo>
                    <a:pt x="62" y="443"/>
                  </a:lnTo>
                  <a:lnTo>
                    <a:pt x="101" y="479"/>
                  </a:lnTo>
                  <a:lnTo>
                    <a:pt x="162" y="526"/>
                  </a:lnTo>
                  <a:lnTo>
                    <a:pt x="256" y="587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439" y="691"/>
                  </a:lnTo>
                  <a:lnTo>
                    <a:pt x="486" y="713"/>
                  </a:lnTo>
                  <a:lnTo>
                    <a:pt x="511" y="723"/>
                  </a:lnTo>
                  <a:lnTo>
                    <a:pt x="529" y="723"/>
                  </a:lnTo>
                  <a:lnTo>
                    <a:pt x="529" y="720"/>
                  </a:lnTo>
                  <a:lnTo>
                    <a:pt x="529" y="716"/>
                  </a:lnTo>
                  <a:lnTo>
                    <a:pt x="526" y="705"/>
                  </a:lnTo>
                  <a:lnTo>
                    <a:pt x="508" y="684"/>
                  </a:lnTo>
                  <a:lnTo>
                    <a:pt x="486" y="662"/>
                  </a:lnTo>
                  <a:lnTo>
                    <a:pt x="432" y="612"/>
                  </a:lnTo>
                  <a:lnTo>
                    <a:pt x="375" y="562"/>
                  </a:lnTo>
                  <a:lnTo>
                    <a:pt x="313" y="511"/>
                  </a:lnTo>
                  <a:lnTo>
                    <a:pt x="313" y="5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4" name="Freeform 18"/>
            <p:cNvSpPr>
              <a:spLocks/>
            </p:cNvSpPr>
            <p:nvPr/>
          </p:nvSpPr>
          <p:spPr bwMode="auto">
            <a:xfrm>
              <a:off x="1741399" y="4517685"/>
              <a:ext cx="1596584" cy="652194"/>
            </a:xfrm>
            <a:custGeom>
              <a:avLst/>
              <a:gdLst/>
              <a:ahLst/>
              <a:cxnLst>
                <a:cxn ang="0">
                  <a:pos x="540" y="299"/>
                </a:cxn>
                <a:cxn ang="0">
                  <a:pos x="554" y="255"/>
                </a:cxn>
                <a:cxn ang="0">
                  <a:pos x="587" y="169"/>
                </a:cxn>
                <a:cxn ang="0">
                  <a:pos x="633" y="83"/>
                </a:cxn>
                <a:cxn ang="0">
                  <a:pos x="655" y="61"/>
                </a:cxn>
                <a:cxn ang="0">
                  <a:pos x="680" y="58"/>
                </a:cxn>
                <a:cxn ang="0">
                  <a:pos x="705" y="58"/>
                </a:cxn>
                <a:cxn ang="0">
                  <a:pos x="756" y="54"/>
                </a:cxn>
                <a:cxn ang="0">
                  <a:pos x="799" y="40"/>
                </a:cxn>
                <a:cxn ang="0">
                  <a:pos x="813" y="22"/>
                </a:cxn>
                <a:cxn ang="0">
                  <a:pos x="813" y="0"/>
                </a:cxn>
                <a:cxn ang="0">
                  <a:pos x="824" y="11"/>
                </a:cxn>
                <a:cxn ang="0">
                  <a:pos x="842" y="43"/>
                </a:cxn>
                <a:cxn ang="0">
                  <a:pos x="838" y="61"/>
                </a:cxn>
                <a:cxn ang="0">
                  <a:pos x="820" y="79"/>
                </a:cxn>
                <a:cxn ang="0">
                  <a:pos x="784" y="94"/>
                </a:cxn>
                <a:cxn ang="0">
                  <a:pos x="723" y="108"/>
                </a:cxn>
                <a:cxn ang="0">
                  <a:pos x="705" y="122"/>
                </a:cxn>
                <a:cxn ang="0">
                  <a:pos x="666" y="162"/>
                </a:cxn>
                <a:cxn ang="0">
                  <a:pos x="626" y="234"/>
                </a:cxn>
                <a:cxn ang="0">
                  <a:pos x="612" y="277"/>
                </a:cxn>
                <a:cxn ang="0">
                  <a:pos x="608" y="331"/>
                </a:cxn>
                <a:cxn ang="0">
                  <a:pos x="608" y="331"/>
                </a:cxn>
                <a:cxn ang="0">
                  <a:pos x="583" y="345"/>
                </a:cxn>
                <a:cxn ang="0">
                  <a:pos x="497" y="360"/>
                </a:cxn>
                <a:cxn ang="0">
                  <a:pos x="310" y="356"/>
                </a:cxn>
                <a:cxn ang="0">
                  <a:pos x="169" y="342"/>
                </a:cxn>
                <a:cxn ang="0">
                  <a:pos x="18" y="320"/>
                </a:cxn>
                <a:cxn ang="0">
                  <a:pos x="0" y="309"/>
                </a:cxn>
                <a:cxn ang="0">
                  <a:pos x="7" y="306"/>
                </a:cxn>
                <a:cxn ang="0">
                  <a:pos x="119" y="295"/>
                </a:cxn>
                <a:cxn ang="0">
                  <a:pos x="263" y="295"/>
                </a:cxn>
              </a:cxnLst>
              <a:rect l="0" t="0" r="r" b="b"/>
              <a:pathLst>
                <a:path w="842" h="363">
                  <a:moveTo>
                    <a:pt x="263" y="295"/>
                  </a:moveTo>
                  <a:lnTo>
                    <a:pt x="540" y="299"/>
                  </a:lnTo>
                  <a:lnTo>
                    <a:pt x="540" y="299"/>
                  </a:lnTo>
                  <a:lnTo>
                    <a:pt x="554" y="255"/>
                  </a:lnTo>
                  <a:lnTo>
                    <a:pt x="569" y="216"/>
                  </a:lnTo>
                  <a:lnTo>
                    <a:pt x="587" y="169"/>
                  </a:lnTo>
                  <a:lnTo>
                    <a:pt x="608" y="122"/>
                  </a:lnTo>
                  <a:lnTo>
                    <a:pt x="633" y="83"/>
                  </a:lnTo>
                  <a:lnTo>
                    <a:pt x="644" y="68"/>
                  </a:lnTo>
                  <a:lnTo>
                    <a:pt x="655" y="61"/>
                  </a:lnTo>
                  <a:lnTo>
                    <a:pt x="669" y="54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705" y="58"/>
                  </a:lnTo>
                  <a:lnTo>
                    <a:pt x="727" y="58"/>
                  </a:lnTo>
                  <a:lnTo>
                    <a:pt x="756" y="54"/>
                  </a:lnTo>
                  <a:lnTo>
                    <a:pt x="781" y="47"/>
                  </a:lnTo>
                  <a:lnTo>
                    <a:pt x="799" y="40"/>
                  </a:lnTo>
                  <a:lnTo>
                    <a:pt x="810" y="32"/>
                  </a:lnTo>
                  <a:lnTo>
                    <a:pt x="813" y="22"/>
                  </a:lnTo>
                  <a:lnTo>
                    <a:pt x="813" y="11"/>
                  </a:lnTo>
                  <a:lnTo>
                    <a:pt x="813" y="0"/>
                  </a:lnTo>
                  <a:lnTo>
                    <a:pt x="813" y="0"/>
                  </a:lnTo>
                  <a:lnTo>
                    <a:pt x="824" y="11"/>
                  </a:lnTo>
                  <a:lnTo>
                    <a:pt x="835" y="25"/>
                  </a:lnTo>
                  <a:lnTo>
                    <a:pt x="842" y="43"/>
                  </a:lnTo>
                  <a:lnTo>
                    <a:pt x="842" y="50"/>
                  </a:lnTo>
                  <a:lnTo>
                    <a:pt x="838" y="61"/>
                  </a:lnTo>
                  <a:lnTo>
                    <a:pt x="831" y="68"/>
                  </a:lnTo>
                  <a:lnTo>
                    <a:pt x="820" y="79"/>
                  </a:lnTo>
                  <a:lnTo>
                    <a:pt x="806" y="86"/>
                  </a:lnTo>
                  <a:lnTo>
                    <a:pt x="784" y="94"/>
                  </a:lnTo>
                  <a:lnTo>
                    <a:pt x="759" y="101"/>
                  </a:lnTo>
                  <a:lnTo>
                    <a:pt x="723" y="108"/>
                  </a:lnTo>
                  <a:lnTo>
                    <a:pt x="723" y="108"/>
                  </a:lnTo>
                  <a:lnTo>
                    <a:pt x="705" y="122"/>
                  </a:lnTo>
                  <a:lnTo>
                    <a:pt x="687" y="140"/>
                  </a:lnTo>
                  <a:lnTo>
                    <a:pt x="666" y="162"/>
                  </a:lnTo>
                  <a:lnTo>
                    <a:pt x="644" y="194"/>
                  </a:lnTo>
                  <a:lnTo>
                    <a:pt x="626" y="234"/>
                  </a:lnTo>
                  <a:lnTo>
                    <a:pt x="619" y="255"/>
                  </a:lnTo>
                  <a:lnTo>
                    <a:pt x="612" y="277"/>
                  </a:lnTo>
                  <a:lnTo>
                    <a:pt x="608" y="302"/>
                  </a:lnTo>
                  <a:lnTo>
                    <a:pt x="608" y="331"/>
                  </a:lnTo>
                  <a:lnTo>
                    <a:pt x="608" y="331"/>
                  </a:lnTo>
                  <a:lnTo>
                    <a:pt x="608" y="331"/>
                  </a:lnTo>
                  <a:lnTo>
                    <a:pt x="601" y="338"/>
                  </a:lnTo>
                  <a:lnTo>
                    <a:pt x="583" y="345"/>
                  </a:lnTo>
                  <a:lnTo>
                    <a:pt x="551" y="356"/>
                  </a:lnTo>
                  <a:lnTo>
                    <a:pt x="497" y="360"/>
                  </a:lnTo>
                  <a:lnTo>
                    <a:pt x="418" y="363"/>
                  </a:lnTo>
                  <a:lnTo>
                    <a:pt x="310" y="356"/>
                  </a:lnTo>
                  <a:lnTo>
                    <a:pt x="169" y="342"/>
                  </a:lnTo>
                  <a:lnTo>
                    <a:pt x="169" y="342"/>
                  </a:lnTo>
                  <a:lnTo>
                    <a:pt x="47" y="324"/>
                  </a:lnTo>
                  <a:lnTo>
                    <a:pt x="18" y="320"/>
                  </a:lnTo>
                  <a:lnTo>
                    <a:pt x="0" y="313"/>
                  </a:lnTo>
                  <a:lnTo>
                    <a:pt x="0" y="309"/>
                  </a:lnTo>
                  <a:lnTo>
                    <a:pt x="0" y="309"/>
                  </a:lnTo>
                  <a:lnTo>
                    <a:pt x="7" y="306"/>
                  </a:lnTo>
                  <a:lnTo>
                    <a:pt x="54" y="299"/>
                  </a:lnTo>
                  <a:lnTo>
                    <a:pt x="119" y="295"/>
                  </a:lnTo>
                  <a:lnTo>
                    <a:pt x="187" y="295"/>
                  </a:lnTo>
                  <a:lnTo>
                    <a:pt x="263" y="295"/>
                  </a:lnTo>
                  <a:lnTo>
                    <a:pt x="263" y="2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7" name="Freeform 21"/>
            <p:cNvSpPr>
              <a:spLocks/>
            </p:cNvSpPr>
            <p:nvPr/>
          </p:nvSpPr>
          <p:spPr bwMode="auto">
            <a:xfrm>
              <a:off x="343914" y="2902473"/>
              <a:ext cx="333728" cy="316215"/>
            </a:xfrm>
            <a:custGeom>
              <a:avLst/>
              <a:gdLst/>
              <a:ahLst/>
              <a:cxnLst>
                <a:cxn ang="0">
                  <a:pos x="172" y="75"/>
                </a:cxn>
                <a:cxn ang="0">
                  <a:pos x="172" y="75"/>
                </a:cxn>
                <a:cxn ang="0">
                  <a:pos x="176" y="89"/>
                </a:cxn>
                <a:cxn ang="0">
                  <a:pos x="176" y="104"/>
                </a:cxn>
                <a:cxn ang="0">
                  <a:pos x="172" y="115"/>
                </a:cxn>
                <a:cxn ang="0">
                  <a:pos x="162" y="125"/>
                </a:cxn>
                <a:cxn ang="0">
                  <a:pos x="93" y="169"/>
                </a:cxn>
                <a:cxn ang="0">
                  <a:pos x="93" y="169"/>
                </a:cxn>
                <a:cxn ang="0">
                  <a:pos x="79" y="176"/>
                </a:cxn>
                <a:cxn ang="0">
                  <a:pos x="64" y="176"/>
                </a:cxn>
                <a:cxn ang="0">
                  <a:pos x="54" y="169"/>
                </a:cxn>
                <a:cxn ang="0">
                  <a:pos x="43" y="158"/>
                </a:cxn>
                <a:cxn ang="0">
                  <a:pos x="3" y="97"/>
                </a:cxn>
                <a:cxn ang="0">
                  <a:pos x="3" y="97"/>
                </a:cxn>
                <a:cxn ang="0">
                  <a:pos x="0" y="86"/>
                </a:cxn>
                <a:cxn ang="0">
                  <a:pos x="0" y="71"/>
                </a:cxn>
                <a:cxn ang="0">
                  <a:pos x="3" y="61"/>
                </a:cxn>
                <a:cxn ang="0">
                  <a:pos x="14" y="50"/>
                </a:cxn>
                <a:cxn ang="0">
                  <a:pos x="82" y="7"/>
                </a:cxn>
                <a:cxn ang="0">
                  <a:pos x="82" y="7"/>
                </a:cxn>
                <a:cxn ang="0">
                  <a:pos x="97" y="0"/>
                </a:cxn>
                <a:cxn ang="0">
                  <a:pos x="111" y="0"/>
                </a:cxn>
                <a:cxn ang="0">
                  <a:pos x="122" y="7"/>
                </a:cxn>
                <a:cxn ang="0">
                  <a:pos x="133" y="14"/>
                </a:cxn>
                <a:cxn ang="0">
                  <a:pos x="172" y="75"/>
                </a:cxn>
              </a:cxnLst>
              <a:rect l="0" t="0" r="r" b="b"/>
              <a:pathLst>
                <a:path w="176" h="176">
                  <a:moveTo>
                    <a:pt x="172" y="75"/>
                  </a:moveTo>
                  <a:lnTo>
                    <a:pt x="172" y="75"/>
                  </a:lnTo>
                  <a:lnTo>
                    <a:pt x="176" y="89"/>
                  </a:lnTo>
                  <a:lnTo>
                    <a:pt x="176" y="104"/>
                  </a:lnTo>
                  <a:lnTo>
                    <a:pt x="172" y="115"/>
                  </a:lnTo>
                  <a:lnTo>
                    <a:pt x="162" y="125"/>
                  </a:lnTo>
                  <a:lnTo>
                    <a:pt x="93" y="169"/>
                  </a:lnTo>
                  <a:lnTo>
                    <a:pt x="93" y="169"/>
                  </a:lnTo>
                  <a:lnTo>
                    <a:pt x="79" y="176"/>
                  </a:lnTo>
                  <a:lnTo>
                    <a:pt x="64" y="176"/>
                  </a:lnTo>
                  <a:lnTo>
                    <a:pt x="54" y="169"/>
                  </a:lnTo>
                  <a:lnTo>
                    <a:pt x="43" y="158"/>
                  </a:lnTo>
                  <a:lnTo>
                    <a:pt x="3" y="97"/>
                  </a:lnTo>
                  <a:lnTo>
                    <a:pt x="3" y="97"/>
                  </a:lnTo>
                  <a:lnTo>
                    <a:pt x="0" y="86"/>
                  </a:lnTo>
                  <a:lnTo>
                    <a:pt x="0" y="71"/>
                  </a:lnTo>
                  <a:lnTo>
                    <a:pt x="3" y="61"/>
                  </a:lnTo>
                  <a:lnTo>
                    <a:pt x="14" y="50"/>
                  </a:lnTo>
                  <a:lnTo>
                    <a:pt x="82" y="7"/>
                  </a:lnTo>
                  <a:lnTo>
                    <a:pt x="82" y="7"/>
                  </a:lnTo>
                  <a:lnTo>
                    <a:pt x="97" y="0"/>
                  </a:lnTo>
                  <a:lnTo>
                    <a:pt x="111" y="0"/>
                  </a:lnTo>
                  <a:lnTo>
                    <a:pt x="122" y="7"/>
                  </a:lnTo>
                  <a:lnTo>
                    <a:pt x="133" y="14"/>
                  </a:lnTo>
                  <a:lnTo>
                    <a:pt x="172" y="7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9" name="Freeform 23"/>
            <p:cNvSpPr>
              <a:spLocks noEditPoints="1"/>
            </p:cNvSpPr>
            <p:nvPr/>
          </p:nvSpPr>
          <p:spPr bwMode="auto">
            <a:xfrm>
              <a:off x="937419" y="2895286"/>
              <a:ext cx="388717" cy="134751"/>
            </a:xfrm>
            <a:custGeom>
              <a:avLst/>
              <a:gdLst/>
              <a:ahLst/>
              <a:cxnLst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0" y="47"/>
                </a:cxn>
                <a:cxn ang="0">
                  <a:pos x="0" y="47"/>
                </a:cxn>
                <a:cxn ang="0">
                  <a:pos x="50" y="25"/>
                </a:cxn>
                <a:cxn ang="0">
                  <a:pos x="104" y="11"/>
                </a:cxn>
                <a:cxn ang="0">
                  <a:pos x="154" y="4"/>
                </a:cxn>
                <a:cxn ang="0">
                  <a:pos x="205" y="0"/>
                </a:cxn>
                <a:cxn ang="0">
                  <a:pos x="205" y="0"/>
                </a:cxn>
                <a:cxn ang="0">
                  <a:pos x="205" y="32"/>
                </a:cxn>
                <a:cxn ang="0">
                  <a:pos x="205" y="32"/>
                </a:cxn>
                <a:cxn ang="0">
                  <a:pos x="158" y="36"/>
                </a:cxn>
                <a:cxn ang="0">
                  <a:pos x="108" y="43"/>
                </a:cxn>
                <a:cxn ang="0">
                  <a:pos x="61" y="58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0" y="47"/>
                </a:cxn>
                <a:cxn ang="0">
                  <a:pos x="0" y="47"/>
                </a:cxn>
              </a:cxnLst>
              <a:rect l="0" t="0" r="r" b="b"/>
              <a:pathLst>
                <a:path w="205" h="75">
                  <a:moveTo>
                    <a:pt x="14" y="75"/>
                  </a:move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close/>
                  <a:moveTo>
                    <a:pt x="0" y="47"/>
                  </a:moveTo>
                  <a:lnTo>
                    <a:pt x="0" y="47"/>
                  </a:lnTo>
                  <a:lnTo>
                    <a:pt x="50" y="25"/>
                  </a:lnTo>
                  <a:lnTo>
                    <a:pt x="104" y="11"/>
                  </a:lnTo>
                  <a:lnTo>
                    <a:pt x="154" y="4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205" y="32"/>
                  </a:lnTo>
                  <a:lnTo>
                    <a:pt x="205" y="32"/>
                  </a:lnTo>
                  <a:lnTo>
                    <a:pt x="158" y="36"/>
                  </a:lnTo>
                  <a:lnTo>
                    <a:pt x="108" y="43"/>
                  </a:lnTo>
                  <a:lnTo>
                    <a:pt x="61" y="58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0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0" name="Freeform 24"/>
            <p:cNvSpPr>
              <a:spLocks noEditPoints="1"/>
            </p:cNvSpPr>
            <p:nvPr/>
          </p:nvSpPr>
          <p:spPr bwMode="auto">
            <a:xfrm>
              <a:off x="1066359" y="3109091"/>
              <a:ext cx="178241" cy="82647"/>
            </a:xfrm>
            <a:custGeom>
              <a:avLst/>
              <a:gdLst/>
              <a:ahLst/>
              <a:cxnLst>
                <a:cxn ang="0">
                  <a:pos x="11" y="39"/>
                </a:cxn>
                <a:cxn ang="0">
                  <a:pos x="11" y="39"/>
                </a:cxn>
                <a:cxn ang="0">
                  <a:pos x="4" y="3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4" y="14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14" y="7"/>
                </a:cxn>
                <a:cxn ang="0">
                  <a:pos x="14" y="7"/>
                </a:cxn>
                <a:cxn ang="0">
                  <a:pos x="14" y="7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4" y="32"/>
                </a:cxn>
                <a:cxn ang="0">
                  <a:pos x="94" y="32"/>
                </a:cxn>
                <a:cxn ang="0">
                  <a:pos x="61" y="32"/>
                </a:cxn>
                <a:cxn ang="0">
                  <a:pos x="61" y="32"/>
                </a:cxn>
                <a:cxn ang="0">
                  <a:pos x="61" y="32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5" y="32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11" y="39"/>
                </a:cxn>
                <a:cxn ang="0">
                  <a:pos x="11" y="39"/>
                </a:cxn>
                <a:cxn ang="0">
                  <a:pos x="29" y="32"/>
                </a:cxn>
                <a:cxn ang="0">
                  <a:pos x="25" y="28"/>
                </a:cxn>
                <a:cxn ang="0">
                  <a:pos x="25" y="28"/>
                </a:cxn>
                <a:cxn ang="0">
                  <a:pos x="29" y="32"/>
                </a:cxn>
                <a:cxn ang="0">
                  <a:pos x="29" y="32"/>
                </a:cxn>
                <a:cxn ang="0">
                  <a:pos x="36" y="25"/>
                </a:cxn>
                <a:cxn ang="0">
                  <a:pos x="29" y="25"/>
                </a:cxn>
                <a:cxn ang="0">
                  <a:pos x="29" y="25"/>
                </a:cxn>
                <a:cxn ang="0">
                  <a:pos x="36" y="25"/>
                </a:cxn>
                <a:cxn ang="0">
                  <a:pos x="36" y="25"/>
                </a:cxn>
              </a:cxnLst>
              <a:rect l="0" t="0" r="r" b="b"/>
              <a:pathLst>
                <a:path w="94" h="46">
                  <a:moveTo>
                    <a:pt x="11" y="39"/>
                  </a:moveTo>
                  <a:lnTo>
                    <a:pt x="11" y="39"/>
                  </a:lnTo>
                  <a:lnTo>
                    <a:pt x="4" y="3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4" y="14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4" y="32"/>
                  </a:lnTo>
                  <a:lnTo>
                    <a:pt x="94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5" y="32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11" y="39"/>
                  </a:lnTo>
                  <a:lnTo>
                    <a:pt x="11" y="39"/>
                  </a:lnTo>
                  <a:close/>
                  <a:moveTo>
                    <a:pt x="29" y="32"/>
                  </a:moveTo>
                  <a:lnTo>
                    <a:pt x="25" y="28"/>
                  </a:lnTo>
                  <a:lnTo>
                    <a:pt x="25" y="28"/>
                  </a:lnTo>
                  <a:lnTo>
                    <a:pt x="29" y="32"/>
                  </a:lnTo>
                  <a:lnTo>
                    <a:pt x="29" y="32"/>
                  </a:lnTo>
                  <a:close/>
                  <a:moveTo>
                    <a:pt x="36" y="25"/>
                  </a:moveTo>
                  <a:lnTo>
                    <a:pt x="29" y="25"/>
                  </a:lnTo>
                  <a:lnTo>
                    <a:pt x="29" y="25"/>
                  </a:lnTo>
                  <a:lnTo>
                    <a:pt x="36" y="25"/>
                  </a:lnTo>
                  <a:lnTo>
                    <a:pt x="36" y="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1" name="Freeform 25"/>
            <p:cNvSpPr>
              <a:spLocks/>
            </p:cNvSpPr>
            <p:nvPr/>
          </p:nvSpPr>
          <p:spPr bwMode="auto">
            <a:xfrm>
              <a:off x="2226821" y="3030037"/>
              <a:ext cx="149798" cy="97021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46" y="15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75" y="54"/>
                </a:cxn>
                <a:cxn ang="0">
                  <a:pos x="75" y="54"/>
                </a:cxn>
                <a:cxn ang="0">
                  <a:pos x="36" y="44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79" h="54">
                  <a:moveTo>
                    <a:pt x="0" y="29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46" y="15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5" y="54"/>
                  </a:lnTo>
                  <a:lnTo>
                    <a:pt x="75" y="54"/>
                  </a:lnTo>
                  <a:lnTo>
                    <a:pt x="36" y="44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2" name="Freeform 26"/>
            <p:cNvSpPr>
              <a:spLocks/>
            </p:cNvSpPr>
            <p:nvPr/>
          </p:nvSpPr>
          <p:spPr bwMode="auto">
            <a:xfrm>
              <a:off x="3044075" y="3897832"/>
              <a:ext cx="164968" cy="341369"/>
            </a:xfrm>
            <a:custGeom>
              <a:avLst/>
              <a:gdLst/>
              <a:ahLst/>
              <a:cxnLst>
                <a:cxn ang="0">
                  <a:pos x="54" y="187"/>
                </a:cxn>
                <a:cxn ang="0">
                  <a:pos x="54" y="187"/>
                </a:cxn>
                <a:cxn ang="0">
                  <a:pos x="54" y="158"/>
                </a:cxn>
                <a:cxn ang="0">
                  <a:pos x="54" y="158"/>
                </a:cxn>
                <a:cxn ang="0">
                  <a:pos x="54" y="158"/>
                </a:cxn>
                <a:cxn ang="0">
                  <a:pos x="51" y="118"/>
                </a:cxn>
                <a:cxn ang="0">
                  <a:pos x="43" y="86"/>
                </a:cxn>
                <a:cxn ang="0">
                  <a:pos x="36" y="68"/>
                </a:cxn>
                <a:cxn ang="0">
                  <a:pos x="25" y="54"/>
                </a:cxn>
                <a:cxn ang="0">
                  <a:pos x="15" y="39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40" y="18"/>
                </a:cxn>
                <a:cxn ang="0">
                  <a:pos x="51" y="36"/>
                </a:cxn>
                <a:cxn ang="0">
                  <a:pos x="65" y="54"/>
                </a:cxn>
                <a:cxn ang="0">
                  <a:pos x="72" y="72"/>
                </a:cxn>
                <a:cxn ang="0">
                  <a:pos x="79" y="93"/>
                </a:cxn>
                <a:cxn ang="0">
                  <a:pos x="83" y="115"/>
                </a:cxn>
                <a:cxn ang="0">
                  <a:pos x="87" y="158"/>
                </a:cxn>
                <a:cxn ang="0">
                  <a:pos x="87" y="158"/>
                </a:cxn>
                <a:cxn ang="0">
                  <a:pos x="87" y="158"/>
                </a:cxn>
                <a:cxn ang="0">
                  <a:pos x="87" y="190"/>
                </a:cxn>
                <a:cxn ang="0">
                  <a:pos x="87" y="190"/>
                </a:cxn>
                <a:cxn ang="0">
                  <a:pos x="54" y="187"/>
                </a:cxn>
                <a:cxn ang="0">
                  <a:pos x="54" y="187"/>
                </a:cxn>
              </a:cxnLst>
              <a:rect l="0" t="0" r="r" b="b"/>
              <a:pathLst>
                <a:path w="87" h="190">
                  <a:moveTo>
                    <a:pt x="54" y="187"/>
                  </a:moveTo>
                  <a:lnTo>
                    <a:pt x="54" y="187"/>
                  </a:lnTo>
                  <a:lnTo>
                    <a:pt x="54" y="158"/>
                  </a:lnTo>
                  <a:lnTo>
                    <a:pt x="54" y="158"/>
                  </a:lnTo>
                  <a:lnTo>
                    <a:pt x="54" y="158"/>
                  </a:lnTo>
                  <a:lnTo>
                    <a:pt x="51" y="118"/>
                  </a:lnTo>
                  <a:lnTo>
                    <a:pt x="43" y="86"/>
                  </a:lnTo>
                  <a:lnTo>
                    <a:pt x="36" y="68"/>
                  </a:lnTo>
                  <a:lnTo>
                    <a:pt x="25" y="54"/>
                  </a:lnTo>
                  <a:lnTo>
                    <a:pt x="15" y="39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40" y="18"/>
                  </a:lnTo>
                  <a:lnTo>
                    <a:pt x="51" y="36"/>
                  </a:lnTo>
                  <a:lnTo>
                    <a:pt x="65" y="54"/>
                  </a:lnTo>
                  <a:lnTo>
                    <a:pt x="72" y="72"/>
                  </a:lnTo>
                  <a:lnTo>
                    <a:pt x="79" y="93"/>
                  </a:lnTo>
                  <a:lnTo>
                    <a:pt x="83" y="115"/>
                  </a:lnTo>
                  <a:lnTo>
                    <a:pt x="87" y="158"/>
                  </a:lnTo>
                  <a:lnTo>
                    <a:pt x="87" y="158"/>
                  </a:lnTo>
                  <a:lnTo>
                    <a:pt x="87" y="158"/>
                  </a:lnTo>
                  <a:lnTo>
                    <a:pt x="87" y="190"/>
                  </a:lnTo>
                  <a:lnTo>
                    <a:pt x="87" y="190"/>
                  </a:lnTo>
                  <a:lnTo>
                    <a:pt x="54" y="187"/>
                  </a:lnTo>
                  <a:lnTo>
                    <a:pt x="54" y="1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3" name="Freeform 27"/>
            <p:cNvSpPr>
              <a:spLocks/>
            </p:cNvSpPr>
            <p:nvPr/>
          </p:nvSpPr>
          <p:spPr bwMode="auto">
            <a:xfrm>
              <a:off x="2846872" y="3935562"/>
              <a:ext cx="109978" cy="188651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40" y="25"/>
                </a:cxn>
                <a:cxn ang="0">
                  <a:pos x="47" y="51"/>
                </a:cxn>
                <a:cxn ang="0">
                  <a:pos x="58" y="97"/>
                </a:cxn>
                <a:cxn ang="0">
                  <a:pos x="58" y="97"/>
                </a:cxn>
                <a:cxn ang="0">
                  <a:pos x="25" y="105"/>
                </a:cxn>
                <a:cxn ang="0">
                  <a:pos x="25" y="105"/>
                </a:cxn>
                <a:cxn ang="0">
                  <a:pos x="14" y="58"/>
                </a:cxn>
                <a:cxn ang="0">
                  <a:pos x="7" y="36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58" h="105">
                  <a:moveTo>
                    <a:pt x="0" y="15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40" y="25"/>
                  </a:lnTo>
                  <a:lnTo>
                    <a:pt x="47" y="51"/>
                  </a:lnTo>
                  <a:lnTo>
                    <a:pt x="58" y="97"/>
                  </a:lnTo>
                  <a:lnTo>
                    <a:pt x="58" y="97"/>
                  </a:lnTo>
                  <a:lnTo>
                    <a:pt x="25" y="105"/>
                  </a:lnTo>
                  <a:lnTo>
                    <a:pt x="25" y="105"/>
                  </a:lnTo>
                  <a:lnTo>
                    <a:pt x="14" y="58"/>
                  </a:lnTo>
                  <a:lnTo>
                    <a:pt x="7" y="36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4" name="Freeform 28"/>
            <p:cNvSpPr>
              <a:spLocks/>
            </p:cNvSpPr>
            <p:nvPr/>
          </p:nvSpPr>
          <p:spPr bwMode="auto">
            <a:xfrm>
              <a:off x="152400" y="3400152"/>
              <a:ext cx="94809" cy="167091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0" y="6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22" y="1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3" y="36"/>
                </a:cxn>
                <a:cxn ang="0">
                  <a:pos x="36" y="43"/>
                </a:cxn>
                <a:cxn ang="0">
                  <a:pos x="32" y="54"/>
                </a:cxn>
                <a:cxn ang="0">
                  <a:pos x="32" y="61"/>
                </a:cxn>
                <a:cxn ang="0">
                  <a:pos x="32" y="61"/>
                </a:cxn>
                <a:cxn ang="0">
                  <a:pos x="32" y="61"/>
                </a:cxn>
                <a:cxn ang="0">
                  <a:pos x="32" y="72"/>
                </a:cxn>
                <a:cxn ang="0">
                  <a:pos x="36" y="79"/>
                </a:cxn>
                <a:cxn ang="0">
                  <a:pos x="36" y="79"/>
                </a:cxn>
                <a:cxn ang="0">
                  <a:pos x="36" y="79"/>
                </a:cxn>
                <a:cxn ang="0">
                  <a:pos x="7" y="93"/>
                </a:cxn>
                <a:cxn ang="0">
                  <a:pos x="7" y="93"/>
                </a:cxn>
                <a:cxn ang="0">
                  <a:pos x="0" y="79"/>
                </a:cxn>
                <a:cxn ang="0">
                  <a:pos x="0" y="61"/>
                </a:cxn>
                <a:cxn ang="0">
                  <a:pos x="0" y="61"/>
                </a:cxn>
              </a:cxnLst>
              <a:rect l="0" t="0" r="r" b="b"/>
              <a:pathLst>
                <a:path w="50" h="93">
                  <a:moveTo>
                    <a:pt x="0" y="61"/>
                  </a:moveTo>
                  <a:lnTo>
                    <a:pt x="0" y="61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22" y="1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3" y="36"/>
                  </a:lnTo>
                  <a:lnTo>
                    <a:pt x="36" y="43"/>
                  </a:lnTo>
                  <a:lnTo>
                    <a:pt x="32" y="54"/>
                  </a:lnTo>
                  <a:lnTo>
                    <a:pt x="32" y="61"/>
                  </a:lnTo>
                  <a:lnTo>
                    <a:pt x="32" y="61"/>
                  </a:lnTo>
                  <a:lnTo>
                    <a:pt x="32" y="61"/>
                  </a:lnTo>
                  <a:lnTo>
                    <a:pt x="32" y="72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7" y="93"/>
                  </a:lnTo>
                  <a:lnTo>
                    <a:pt x="7" y="93"/>
                  </a:lnTo>
                  <a:lnTo>
                    <a:pt x="0" y="79"/>
                  </a:lnTo>
                  <a:lnTo>
                    <a:pt x="0" y="61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5" name="Freeform 29"/>
            <p:cNvSpPr>
              <a:spLocks/>
            </p:cNvSpPr>
            <p:nvPr/>
          </p:nvSpPr>
          <p:spPr bwMode="auto">
            <a:xfrm>
              <a:off x="330641" y="3509749"/>
              <a:ext cx="121356" cy="141937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0" y="72"/>
                </a:cxn>
                <a:cxn ang="0">
                  <a:pos x="7" y="50"/>
                </a:cxn>
                <a:cxn ang="0">
                  <a:pos x="18" y="32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64" y="21"/>
                </a:cxn>
                <a:cxn ang="0">
                  <a:pos x="64" y="21"/>
                </a:cxn>
                <a:cxn ang="0">
                  <a:pos x="43" y="50"/>
                </a:cxn>
                <a:cxn ang="0">
                  <a:pos x="36" y="64"/>
                </a:cxn>
                <a:cxn ang="0">
                  <a:pos x="32" y="79"/>
                </a:cxn>
                <a:cxn ang="0">
                  <a:pos x="32" y="79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64" h="79">
                  <a:moveTo>
                    <a:pt x="0" y="72"/>
                  </a:moveTo>
                  <a:lnTo>
                    <a:pt x="0" y="72"/>
                  </a:lnTo>
                  <a:lnTo>
                    <a:pt x="7" y="50"/>
                  </a:lnTo>
                  <a:lnTo>
                    <a:pt x="18" y="3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43" y="50"/>
                  </a:lnTo>
                  <a:lnTo>
                    <a:pt x="36" y="64"/>
                  </a:lnTo>
                  <a:lnTo>
                    <a:pt x="32" y="79"/>
                  </a:lnTo>
                  <a:lnTo>
                    <a:pt x="32" y="79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6" name="Freeform 30"/>
            <p:cNvSpPr>
              <a:spLocks/>
            </p:cNvSpPr>
            <p:nvPr/>
          </p:nvSpPr>
          <p:spPr bwMode="auto">
            <a:xfrm>
              <a:off x="2975813" y="4492532"/>
              <a:ext cx="354586" cy="174278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0" y="79"/>
                </a:cxn>
                <a:cxn ang="0">
                  <a:pos x="15" y="64"/>
                </a:cxn>
                <a:cxn ang="0">
                  <a:pos x="15" y="64"/>
                </a:cxn>
                <a:cxn ang="0">
                  <a:pos x="22" y="50"/>
                </a:cxn>
                <a:cxn ang="0">
                  <a:pos x="33" y="39"/>
                </a:cxn>
                <a:cxn ang="0">
                  <a:pos x="33" y="39"/>
                </a:cxn>
                <a:cxn ang="0">
                  <a:pos x="58" y="25"/>
                </a:cxn>
                <a:cxn ang="0">
                  <a:pos x="58" y="25"/>
                </a:cxn>
                <a:cxn ang="0">
                  <a:pos x="65" y="21"/>
                </a:cxn>
                <a:cxn ang="0">
                  <a:pos x="72" y="25"/>
                </a:cxn>
                <a:cxn ang="0">
                  <a:pos x="76" y="28"/>
                </a:cxn>
                <a:cxn ang="0">
                  <a:pos x="76" y="28"/>
                </a:cxn>
                <a:cxn ang="0">
                  <a:pos x="76" y="36"/>
                </a:cxn>
                <a:cxn ang="0">
                  <a:pos x="76" y="39"/>
                </a:cxn>
                <a:cxn ang="0">
                  <a:pos x="79" y="39"/>
                </a:cxn>
                <a:cxn ang="0">
                  <a:pos x="79" y="39"/>
                </a:cxn>
                <a:cxn ang="0">
                  <a:pos x="87" y="39"/>
                </a:cxn>
                <a:cxn ang="0">
                  <a:pos x="94" y="36"/>
                </a:cxn>
                <a:cxn ang="0">
                  <a:pos x="105" y="25"/>
                </a:cxn>
                <a:cxn ang="0">
                  <a:pos x="105" y="25"/>
                </a:cxn>
                <a:cxn ang="0">
                  <a:pos x="108" y="18"/>
                </a:cxn>
                <a:cxn ang="0">
                  <a:pos x="115" y="7"/>
                </a:cxn>
                <a:cxn ang="0">
                  <a:pos x="115" y="7"/>
                </a:cxn>
                <a:cxn ang="0">
                  <a:pos x="126" y="3"/>
                </a:cxn>
                <a:cxn ang="0">
                  <a:pos x="137" y="0"/>
                </a:cxn>
                <a:cxn ang="0">
                  <a:pos x="137" y="0"/>
                </a:cxn>
                <a:cxn ang="0">
                  <a:pos x="148" y="3"/>
                </a:cxn>
                <a:cxn ang="0">
                  <a:pos x="155" y="7"/>
                </a:cxn>
                <a:cxn ang="0">
                  <a:pos x="173" y="21"/>
                </a:cxn>
                <a:cxn ang="0">
                  <a:pos x="173" y="21"/>
                </a:cxn>
                <a:cxn ang="0">
                  <a:pos x="180" y="32"/>
                </a:cxn>
                <a:cxn ang="0">
                  <a:pos x="184" y="39"/>
                </a:cxn>
                <a:cxn ang="0">
                  <a:pos x="187" y="50"/>
                </a:cxn>
                <a:cxn ang="0">
                  <a:pos x="187" y="50"/>
                </a:cxn>
                <a:cxn ang="0">
                  <a:pos x="184" y="61"/>
                </a:cxn>
                <a:cxn ang="0">
                  <a:pos x="173" y="68"/>
                </a:cxn>
                <a:cxn ang="0">
                  <a:pos x="155" y="79"/>
                </a:cxn>
                <a:cxn ang="0">
                  <a:pos x="155" y="79"/>
                </a:cxn>
                <a:cxn ang="0">
                  <a:pos x="141" y="82"/>
                </a:cxn>
                <a:cxn ang="0">
                  <a:pos x="126" y="82"/>
                </a:cxn>
                <a:cxn ang="0">
                  <a:pos x="101" y="86"/>
                </a:cxn>
                <a:cxn ang="0">
                  <a:pos x="101" y="86"/>
                </a:cxn>
                <a:cxn ang="0">
                  <a:pos x="72" y="93"/>
                </a:cxn>
                <a:cxn ang="0">
                  <a:pos x="44" y="97"/>
                </a:cxn>
                <a:cxn ang="0">
                  <a:pos x="44" y="97"/>
                </a:cxn>
                <a:cxn ang="0">
                  <a:pos x="36" y="97"/>
                </a:cxn>
                <a:cxn ang="0">
                  <a:pos x="29" y="97"/>
                </a:cxn>
                <a:cxn ang="0">
                  <a:pos x="29" y="97"/>
                </a:cxn>
                <a:cxn ang="0">
                  <a:pos x="26" y="90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1" y="86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0" y="79"/>
                </a:cxn>
              </a:cxnLst>
              <a:rect l="0" t="0" r="r" b="b"/>
              <a:pathLst>
                <a:path w="187" h="97">
                  <a:moveTo>
                    <a:pt x="0" y="79"/>
                  </a:moveTo>
                  <a:lnTo>
                    <a:pt x="0" y="79"/>
                  </a:lnTo>
                  <a:lnTo>
                    <a:pt x="15" y="64"/>
                  </a:lnTo>
                  <a:lnTo>
                    <a:pt x="15" y="64"/>
                  </a:lnTo>
                  <a:lnTo>
                    <a:pt x="22" y="50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58" y="25"/>
                  </a:lnTo>
                  <a:lnTo>
                    <a:pt x="58" y="25"/>
                  </a:lnTo>
                  <a:lnTo>
                    <a:pt x="65" y="21"/>
                  </a:lnTo>
                  <a:lnTo>
                    <a:pt x="72" y="25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6" y="39"/>
                  </a:lnTo>
                  <a:lnTo>
                    <a:pt x="79" y="39"/>
                  </a:lnTo>
                  <a:lnTo>
                    <a:pt x="79" y="39"/>
                  </a:lnTo>
                  <a:lnTo>
                    <a:pt x="87" y="39"/>
                  </a:lnTo>
                  <a:lnTo>
                    <a:pt x="94" y="36"/>
                  </a:lnTo>
                  <a:lnTo>
                    <a:pt x="105" y="25"/>
                  </a:lnTo>
                  <a:lnTo>
                    <a:pt x="105" y="25"/>
                  </a:lnTo>
                  <a:lnTo>
                    <a:pt x="108" y="18"/>
                  </a:lnTo>
                  <a:lnTo>
                    <a:pt x="115" y="7"/>
                  </a:lnTo>
                  <a:lnTo>
                    <a:pt x="115" y="7"/>
                  </a:lnTo>
                  <a:lnTo>
                    <a:pt x="126" y="3"/>
                  </a:lnTo>
                  <a:lnTo>
                    <a:pt x="137" y="0"/>
                  </a:lnTo>
                  <a:lnTo>
                    <a:pt x="137" y="0"/>
                  </a:lnTo>
                  <a:lnTo>
                    <a:pt x="148" y="3"/>
                  </a:lnTo>
                  <a:lnTo>
                    <a:pt x="155" y="7"/>
                  </a:lnTo>
                  <a:lnTo>
                    <a:pt x="173" y="21"/>
                  </a:lnTo>
                  <a:lnTo>
                    <a:pt x="173" y="21"/>
                  </a:lnTo>
                  <a:lnTo>
                    <a:pt x="180" y="32"/>
                  </a:lnTo>
                  <a:lnTo>
                    <a:pt x="184" y="39"/>
                  </a:lnTo>
                  <a:lnTo>
                    <a:pt x="187" y="50"/>
                  </a:lnTo>
                  <a:lnTo>
                    <a:pt x="187" y="50"/>
                  </a:lnTo>
                  <a:lnTo>
                    <a:pt x="184" y="61"/>
                  </a:lnTo>
                  <a:lnTo>
                    <a:pt x="173" y="68"/>
                  </a:lnTo>
                  <a:lnTo>
                    <a:pt x="155" y="79"/>
                  </a:lnTo>
                  <a:lnTo>
                    <a:pt x="155" y="79"/>
                  </a:lnTo>
                  <a:lnTo>
                    <a:pt x="141" y="82"/>
                  </a:lnTo>
                  <a:lnTo>
                    <a:pt x="126" y="82"/>
                  </a:lnTo>
                  <a:lnTo>
                    <a:pt x="101" y="86"/>
                  </a:lnTo>
                  <a:lnTo>
                    <a:pt x="101" y="86"/>
                  </a:lnTo>
                  <a:lnTo>
                    <a:pt x="72" y="93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36" y="97"/>
                  </a:lnTo>
                  <a:lnTo>
                    <a:pt x="29" y="97"/>
                  </a:lnTo>
                  <a:lnTo>
                    <a:pt x="29" y="97"/>
                  </a:lnTo>
                  <a:lnTo>
                    <a:pt x="26" y="90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1" y="86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7" name="Freeform 31"/>
            <p:cNvSpPr>
              <a:spLocks/>
            </p:cNvSpPr>
            <p:nvPr/>
          </p:nvSpPr>
          <p:spPr bwMode="auto">
            <a:xfrm>
              <a:off x="199805" y="3773861"/>
              <a:ext cx="259777" cy="258721"/>
            </a:xfrm>
            <a:custGeom>
              <a:avLst/>
              <a:gdLst/>
              <a:ahLst/>
              <a:cxnLst>
                <a:cxn ang="0">
                  <a:pos x="137" y="144"/>
                </a:cxn>
                <a:cxn ang="0">
                  <a:pos x="137" y="144"/>
                </a:cxn>
                <a:cxn ang="0">
                  <a:pos x="137" y="119"/>
                </a:cxn>
                <a:cxn ang="0">
                  <a:pos x="133" y="90"/>
                </a:cxn>
                <a:cxn ang="0">
                  <a:pos x="130" y="76"/>
                </a:cxn>
                <a:cxn ang="0">
                  <a:pos x="122" y="65"/>
                </a:cxn>
                <a:cxn ang="0">
                  <a:pos x="115" y="54"/>
                </a:cxn>
                <a:cxn ang="0">
                  <a:pos x="108" y="51"/>
                </a:cxn>
                <a:cxn ang="0">
                  <a:pos x="108" y="51"/>
                </a:cxn>
                <a:cxn ang="0">
                  <a:pos x="105" y="72"/>
                </a:cxn>
                <a:cxn ang="0">
                  <a:pos x="105" y="83"/>
                </a:cxn>
                <a:cxn ang="0">
                  <a:pos x="97" y="90"/>
                </a:cxn>
                <a:cxn ang="0">
                  <a:pos x="97" y="90"/>
                </a:cxn>
                <a:cxn ang="0">
                  <a:pos x="90" y="90"/>
                </a:cxn>
                <a:cxn ang="0">
                  <a:pos x="87" y="90"/>
                </a:cxn>
                <a:cxn ang="0">
                  <a:pos x="79" y="79"/>
                </a:cxn>
                <a:cxn ang="0">
                  <a:pos x="79" y="69"/>
                </a:cxn>
                <a:cxn ang="0">
                  <a:pos x="76" y="58"/>
                </a:cxn>
                <a:cxn ang="0">
                  <a:pos x="76" y="58"/>
                </a:cxn>
                <a:cxn ang="0">
                  <a:pos x="76" y="36"/>
                </a:cxn>
                <a:cxn ang="0">
                  <a:pos x="76" y="18"/>
                </a:cxn>
                <a:cxn ang="0">
                  <a:pos x="72" y="11"/>
                </a:cxn>
                <a:cxn ang="0">
                  <a:pos x="69" y="7"/>
                </a:cxn>
                <a:cxn ang="0">
                  <a:pos x="58" y="4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33" y="4"/>
                </a:cxn>
                <a:cxn ang="0">
                  <a:pos x="18" y="11"/>
                </a:cxn>
                <a:cxn ang="0">
                  <a:pos x="11" y="22"/>
                </a:cxn>
                <a:cxn ang="0">
                  <a:pos x="4" y="33"/>
                </a:cxn>
                <a:cxn ang="0">
                  <a:pos x="0" y="47"/>
                </a:cxn>
                <a:cxn ang="0">
                  <a:pos x="0" y="61"/>
                </a:cxn>
                <a:cxn ang="0">
                  <a:pos x="7" y="76"/>
                </a:cxn>
                <a:cxn ang="0">
                  <a:pos x="18" y="87"/>
                </a:cxn>
                <a:cxn ang="0">
                  <a:pos x="18" y="87"/>
                </a:cxn>
                <a:cxn ang="0">
                  <a:pos x="47" y="119"/>
                </a:cxn>
                <a:cxn ang="0">
                  <a:pos x="65" y="133"/>
                </a:cxn>
                <a:cxn ang="0">
                  <a:pos x="83" y="144"/>
                </a:cxn>
                <a:cxn ang="0">
                  <a:pos x="83" y="144"/>
                </a:cxn>
                <a:cxn ang="0">
                  <a:pos x="94" y="144"/>
                </a:cxn>
                <a:cxn ang="0">
                  <a:pos x="101" y="144"/>
                </a:cxn>
                <a:cxn ang="0">
                  <a:pos x="108" y="141"/>
                </a:cxn>
                <a:cxn ang="0">
                  <a:pos x="119" y="137"/>
                </a:cxn>
                <a:cxn ang="0">
                  <a:pos x="137" y="144"/>
                </a:cxn>
              </a:cxnLst>
              <a:rect l="0" t="0" r="r" b="b"/>
              <a:pathLst>
                <a:path w="137" h="144">
                  <a:moveTo>
                    <a:pt x="137" y="144"/>
                  </a:moveTo>
                  <a:lnTo>
                    <a:pt x="137" y="144"/>
                  </a:lnTo>
                  <a:lnTo>
                    <a:pt x="137" y="119"/>
                  </a:lnTo>
                  <a:lnTo>
                    <a:pt x="133" y="90"/>
                  </a:lnTo>
                  <a:lnTo>
                    <a:pt x="130" y="76"/>
                  </a:lnTo>
                  <a:lnTo>
                    <a:pt x="122" y="65"/>
                  </a:lnTo>
                  <a:lnTo>
                    <a:pt x="115" y="54"/>
                  </a:lnTo>
                  <a:lnTo>
                    <a:pt x="108" y="51"/>
                  </a:lnTo>
                  <a:lnTo>
                    <a:pt x="108" y="51"/>
                  </a:lnTo>
                  <a:lnTo>
                    <a:pt x="105" y="72"/>
                  </a:lnTo>
                  <a:lnTo>
                    <a:pt x="105" y="83"/>
                  </a:lnTo>
                  <a:lnTo>
                    <a:pt x="97" y="90"/>
                  </a:lnTo>
                  <a:lnTo>
                    <a:pt x="97" y="90"/>
                  </a:lnTo>
                  <a:lnTo>
                    <a:pt x="90" y="90"/>
                  </a:lnTo>
                  <a:lnTo>
                    <a:pt x="87" y="90"/>
                  </a:lnTo>
                  <a:lnTo>
                    <a:pt x="79" y="79"/>
                  </a:lnTo>
                  <a:lnTo>
                    <a:pt x="79" y="69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36"/>
                  </a:lnTo>
                  <a:lnTo>
                    <a:pt x="76" y="18"/>
                  </a:lnTo>
                  <a:lnTo>
                    <a:pt x="72" y="11"/>
                  </a:lnTo>
                  <a:lnTo>
                    <a:pt x="69" y="7"/>
                  </a:lnTo>
                  <a:lnTo>
                    <a:pt x="58" y="4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33" y="4"/>
                  </a:lnTo>
                  <a:lnTo>
                    <a:pt x="18" y="11"/>
                  </a:lnTo>
                  <a:lnTo>
                    <a:pt x="11" y="22"/>
                  </a:lnTo>
                  <a:lnTo>
                    <a:pt x="4" y="33"/>
                  </a:lnTo>
                  <a:lnTo>
                    <a:pt x="0" y="47"/>
                  </a:lnTo>
                  <a:lnTo>
                    <a:pt x="0" y="61"/>
                  </a:lnTo>
                  <a:lnTo>
                    <a:pt x="7" y="76"/>
                  </a:lnTo>
                  <a:lnTo>
                    <a:pt x="18" y="87"/>
                  </a:lnTo>
                  <a:lnTo>
                    <a:pt x="18" y="87"/>
                  </a:lnTo>
                  <a:lnTo>
                    <a:pt x="47" y="119"/>
                  </a:lnTo>
                  <a:lnTo>
                    <a:pt x="65" y="133"/>
                  </a:lnTo>
                  <a:lnTo>
                    <a:pt x="83" y="144"/>
                  </a:lnTo>
                  <a:lnTo>
                    <a:pt x="83" y="144"/>
                  </a:lnTo>
                  <a:lnTo>
                    <a:pt x="94" y="144"/>
                  </a:lnTo>
                  <a:lnTo>
                    <a:pt x="101" y="144"/>
                  </a:lnTo>
                  <a:lnTo>
                    <a:pt x="108" y="141"/>
                  </a:lnTo>
                  <a:lnTo>
                    <a:pt x="119" y="137"/>
                  </a:lnTo>
                  <a:lnTo>
                    <a:pt x="137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Programming is Hard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1408" name="Freeform 32"/>
          <p:cNvSpPr>
            <a:spLocks/>
          </p:cNvSpPr>
          <p:nvPr/>
        </p:nvSpPr>
        <p:spPr bwMode="auto">
          <a:xfrm>
            <a:off x="1100490" y="4375748"/>
            <a:ext cx="551788" cy="283875"/>
          </a:xfrm>
          <a:custGeom>
            <a:avLst/>
            <a:gdLst/>
            <a:ahLst/>
            <a:cxnLst>
              <a:cxn ang="0">
                <a:pos x="14" y="29"/>
              </a:cxn>
              <a:cxn ang="0">
                <a:pos x="14" y="29"/>
              </a:cxn>
              <a:cxn ang="0">
                <a:pos x="4" y="32"/>
              </a:cxn>
              <a:cxn ang="0">
                <a:pos x="0" y="39"/>
              </a:cxn>
              <a:cxn ang="0">
                <a:pos x="0" y="47"/>
              </a:cxn>
              <a:cxn ang="0">
                <a:pos x="4" y="50"/>
              </a:cxn>
              <a:cxn ang="0">
                <a:pos x="14" y="57"/>
              </a:cxn>
              <a:cxn ang="0">
                <a:pos x="36" y="65"/>
              </a:cxn>
              <a:cxn ang="0">
                <a:pos x="90" y="72"/>
              </a:cxn>
              <a:cxn ang="0">
                <a:pos x="130" y="79"/>
              </a:cxn>
              <a:cxn ang="0">
                <a:pos x="130" y="79"/>
              </a:cxn>
              <a:cxn ang="0">
                <a:pos x="144" y="86"/>
              </a:cxn>
              <a:cxn ang="0">
                <a:pos x="158" y="97"/>
              </a:cxn>
              <a:cxn ang="0">
                <a:pos x="191" y="126"/>
              </a:cxn>
              <a:cxn ang="0">
                <a:pos x="223" y="147"/>
              </a:cxn>
              <a:cxn ang="0">
                <a:pos x="237" y="155"/>
              </a:cxn>
              <a:cxn ang="0">
                <a:pos x="252" y="158"/>
              </a:cxn>
              <a:cxn ang="0">
                <a:pos x="252" y="158"/>
              </a:cxn>
              <a:cxn ang="0">
                <a:pos x="273" y="151"/>
              </a:cxn>
              <a:cxn ang="0">
                <a:pos x="288" y="144"/>
              </a:cxn>
              <a:cxn ang="0">
                <a:pos x="291" y="133"/>
              </a:cxn>
              <a:cxn ang="0">
                <a:pos x="288" y="119"/>
              </a:cxn>
              <a:cxn ang="0">
                <a:pos x="281" y="108"/>
              </a:cxn>
              <a:cxn ang="0">
                <a:pos x="273" y="93"/>
              </a:cxn>
              <a:cxn ang="0">
                <a:pos x="252" y="72"/>
              </a:cxn>
              <a:cxn ang="0">
                <a:pos x="252" y="72"/>
              </a:cxn>
              <a:cxn ang="0">
                <a:pos x="234" y="54"/>
              </a:cxn>
              <a:cxn ang="0">
                <a:pos x="212" y="36"/>
              </a:cxn>
              <a:cxn ang="0">
                <a:pos x="184" y="18"/>
              </a:cxn>
              <a:cxn ang="0">
                <a:pos x="148" y="3"/>
              </a:cxn>
              <a:cxn ang="0">
                <a:pos x="126" y="0"/>
              </a:cxn>
              <a:cxn ang="0">
                <a:pos x="104" y="0"/>
              </a:cxn>
              <a:cxn ang="0">
                <a:pos x="83" y="0"/>
              </a:cxn>
              <a:cxn ang="0">
                <a:pos x="61" y="7"/>
              </a:cxn>
              <a:cxn ang="0">
                <a:pos x="40" y="14"/>
              </a:cxn>
              <a:cxn ang="0">
                <a:pos x="14" y="29"/>
              </a:cxn>
              <a:cxn ang="0">
                <a:pos x="14" y="29"/>
              </a:cxn>
            </a:cxnLst>
            <a:rect l="0" t="0" r="r" b="b"/>
            <a:pathLst>
              <a:path w="291" h="158">
                <a:moveTo>
                  <a:pt x="14" y="29"/>
                </a:moveTo>
                <a:lnTo>
                  <a:pt x="14" y="29"/>
                </a:lnTo>
                <a:lnTo>
                  <a:pt x="4" y="32"/>
                </a:lnTo>
                <a:lnTo>
                  <a:pt x="0" y="39"/>
                </a:lnTo>
                <a:lnTo>
                  <a:pt x="0" y="47"/>
                </a:lnTo>
                <a:lnTo>
                  <a:pt x="4" y="50"/>
                </a:lnTo>
                <a:lnTo>
                  <a:pt x="14" y="57"/>
                </a:lnTo>
                <a:lnTo>
                  <a:pt x="36" y="65"/>
                </a:lnTo>
                <a:lnTo>
                  <a:pt x="90" y="72"/>
                </a:lnTo>
                <a:lnTo>
                  <a:pt x="130" y="79"/>
                </a:lnTo>
                <a:lnTo>
                  <a:pt x="130" y="79"/>
                </a:lnTo>
                <a:lnTo>
                  <a:pt x="144" y="86"/>
                </a:lnTo>
                <a:lnTo>
                  <a:pt x="158" y="97"/>
                </a:lnTo>
                <a:lnTo>
                  <a:pt x="191" y="126"/>
                </a:lnTo>
                <a:lnTo>
                  <a:pt x="223" y="147"/>
                </a:lnTo>
                <a:lnTo>
                  <a:pt x="237" y="155"/>
                </a:lnTo>
                <a:lnTo>
                  <a:pt x="252" y="158"/>
                </a:lnTo>
                <a:lnTo>
                  <a:pt x="252" y="158"/>
                </a:lnTo>
                <a:lnTo>
                  <a:pt x="273" y="151"/>
                </a:lnTo>
                <a:lnTo>
                  <a:pt x="288" y="144"/>
                </a:lnTo>
                <a:lnTo>
                  <a:pt x="291" y="133"/>
                </a:lnTo>
                <a:lnTo>
                  <a:pt x="288" y="119"/>
                </a:lnTo>
                <a:lnTo>
                  <a:pt x="281" y="108"/>
                </a:lnTo>
                <a:lnTo>
                  <a:pt x="273" y="93"/>
                </a:lnTo>
                <a:lnTo>
                  <a:pt x="252" y="72"/>
                </a:lnTo>
                <a:lnTo>
                  <a:pt x="252" y="72"/>
                </a:lnTo>
                <a:lnTo>
                  <a:pt x="234" y="54"/>
                </a:lnTo>
                <a:lnTo>
                  <a:pt x="212" y="36"/>
                </a:lnTo>
                <a:lnTo>
                  <a:pt x="184" y="18"/>
                </a:lnTo>
                <a:lnTo>
                  <a:pt x="148" y="3"/>
                </a:lnTo>
                <a:lnTo>
                  <a:pt x="126" y="0"/>
                </a:lnTo>
                <a:lnTo>
                  <a:pt x="104" y="0"/>
                </a:lnTo>
                <a:lnTo>
                  <a:pt x="83" y="0"/>
                </a:lnTo>
                <a:lnTo>
                  <a:pt x="61" y="7"/>
                </a:lnTo>
                <a:lnTo>
                  <a:pt x="40" y="14"/>
                </a:lnTo>
                <a:lnTo>
                  <a:pt x="14" y="29"/>
                </a:lnTo>
                <a:lnTo>
                  <a:pt x="14" y="2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58"/>
          <p:cNvGrpSpPr/>
          <p:nvPr/>
        </p:nvGrpSpPr>
        <p:grpSpPr>
          <a:xfrm>
            <a:off x="152400" y="1938247"/>
            <a:ext cx="903508" cy="1752180"/>
            <a:chOff x="761999" y="2057400"/>
            <a:chExt cx="756425" cy="1009686"/>
          </a:xfrm>
        </p:grpSpPr>
        <p:sp>
          <p:nvSpPr>
            <p:cNvPr id="48" name="TextBox 47"/>
            <p:cNvSpPr txBox="1"/>
            <p:nvPr/>
          </p:nvSpPr>
          <p:spPr>
            <a:xfrm>
              <a:off x="1143000" y="205740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cxnSp>
          <p:nvCxnSpPr>
            <p:cNvPr id="51" name="Straight Arrow Connector 6"/>
            <p:cNvCxnSpPr/>
            <p:nvPr/>
          </p:nvCxnSpPr>
          <p:spPr>
            <a:xfrm rot="5400000">
              <a:off x="996969" y="2686086"/>
              <a:ext cx="761207" cy="79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62000" y="2297668"/>
              <a:ext cx="671293" cy="195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61999" y="2514601"/>
              <a:ext cx="671293" cy="195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Rd(b)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61999" y="2754869"/>
              <a:ext cx="671293" cy="195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Wr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59"/>
          <p:cNvGrpSpPr/>
          <p:nvPr/>
        </p:nvGrpSpPr>
        <p:grpSpPr>
          <a:xfrm>
            <a:off x="1295400" y="1752599"/>
            <a:ext cx="956687" cy="1753097"/>
            <a:chOff x="1936677" y="2057400"/>
            <a:chExt cx="800947" cy="1009512"/>
          </a:xfrm>
        </p:grpSpPr>
        <p:sp>
          <p:nvSpPr>
            <p:cNvPr id="49" name="TextBox 48"/>
            <p:cNvSpPr txBox="1"/>
            <p:nvPr/>
          </p:nvSpPr>
          <p:spPr>
            <a:xfrm>
              <a:off x="2362200" y="205740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rot="5400000">
              <a:off x="2204223" y="2685912"/>
              <a:ext cx="761206" cy="79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936677" y="2320677"/>
              <a:ext cx="671294" cy="194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36677" y="2549277"/>
              <a:ext cx="671293" cy="194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Wr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(c)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36677" y="2777877"/>
              <a:ext cx="671293" cy="194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Group 60"/>
          <p:cNvGrpSpPr/>
          <p:nvPr/>
        </p:nvGrpSpPr>
        <p:grpSpPr>
          <a:xfrm>
            <a:off x="2380250" y="2163603"/>
            <a:ext cx="860056" cy="1638148"/>
            <a:chOff x="2006724" y="2057400"/>
            <a:chExt cx="720047" cy="1033159"/>
          </a:xfrm>
        </p:grpSpPr>
        <p:sp>
          <p:nvSpPr>
            <p:cNvPr id="62" name="TextBox 61"/>
            <p:cNvSpPr txBox="1"/>
            <p:nvPr/>
          </p:nvSpPr>
          <p:spPr>
            <a:xfrm>
              <a:off x="2351347" y="205740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5400000">
              <a:off x="2204223" y="2709559"/>
              <a:ext cx="761206" cy="79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006724" y="2362200"/>
              <a:ext cx="671294" cy="213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Rd(x)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006724" y="2711295"/>
              <a:ext cx="671294" cy="213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9" name="Content Placeholder 2"/>
          <p:cNvSpPr>
            <a:spLocks noGrp="1"/>
          </p:cNvSpPr>
          <p:nvPr>
            <p:ph idx="1"/>
          </p:nvPr>
        </p:nvSpPr>
        <p:spPr>
          <a:xfrm>
            <a:off x="3962400" y="2209800"/>
            <a:ext cx="5181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Tools offload some burden of managing data accesses:</a:t>
            </a:r>
          </a:p>
          <a:p>
            <a:pPr lvl="1"/>
            <a:r>
              <a:rPr lang="en-US" dirty="0" smtClean="0"/>
              <a:t>Memory Race Replay</a:t>
            </a:r>
          </a:p>
          <a:p>
            <a:pPr lvl="1"/>
            <a:r>
              <a:rPr lang="en-US" dirty="0" smtClean="0"/>
              <a:t>Atomicity Violation Survival</a:t>
            </a:r>
          </a:p>
          <a:p>
            <a:pPr lvl="1"/>
            <a:r>
              <a:rPr lang="en-US" dirty="0" smtClean="0"/>
              <a:t>Transactional Memory</a:t>
            </a:r>
          </a:p>
          <a:p>
            <a:pPr lvl="1"/>
            <a:r>
              <a:rPr lang="en-US" dirty="0" smtClean="0"/>
              <a:t>Speculative Optimizations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0" name="Rectangle 59"/>
          <p:cNvSpPr/>
          <p:nvPr/>
        </p:nvSpPr>
        <p:spPr>
          <a:xfrm>
            <a:off x="0" y="1752600"/>
            <a:ext cx="3352800" cy="472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993291" y="5486400"/>
            <a:ext cx="5998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Many tools are using Bloom filters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False Set Overlap with BF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Bloom filter was intended for fast </a:t>
            </a:r>
            <a:r>
              <a:rPr lang="en-US" b="1" dirty="0" smtClean="0">
                <a:solidFill>
                  <a:srgbClr val="7030A0"/>
                </a:solidFill>
              </a:rPr>
              <a:t>Querying</a:t>
            </a:r>
          </a:p>
          <a:p>
            <a:endParaRPr lang="en-US" dirty="0" smtClean="0"/>
          </a:p>
          <a:p>
            <a:r>
              <a:rPr lang="en-US" dirty="0" smtClean="0"/>
              <a:t>Recent systems use filter for </a:t>
            </a:r>
            <a:r>
              <a:rPr lang="en-US" b="1" dirty="0" smtClean="0">
                <a:solidFill>
                  <a:srgbClr val="7030A0"/>
                </a:solidFill>
              </a:rPr>
              <a:t>Intersection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/>
              <a:t>Imprecision can produce False Set Overlaps (FSO)</a:t>
            </a:r>
          </a:p>
          <a:p>
            <a:pPr lvl="1"/>
            <a:r>
              <a:rPr lang="en-US" dirty="0" smtClean="0"/>
              <a:t>Limited study of Bloom filter intersection</a:t>
            </a:r>
          </a:p>
          <a:p>
            <a:pPr lvl="1"/>
            <a:r>
              <a:rPr lang="en-US" dirty="0" smtClean="0"/>
              <a:t>Our goal is to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Demystify Bloom filter Intersection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When using BFs for address Set Overlaps: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BF Intersection and </a:t>
            </a:r>
            <a:r>
              <a:rPr lang="en-US" dirty="0" err="1" smtClean="0"/>
              <a:t>QoQ</a:t>
            </a:r>
            <a:r>
              <a:rPr lang="en-US" dirty="0" smtClean="0"/>
              <a:t> compare?</a:t>
            </a:r>
          </a:p>
          <a:p>
            <a:pPr marL="914400" lvl="1" indent="-514350"/>
            <a:r>
              <a:rPr lang="en-US" dirty="0" smtClean="0"/>
              <a:t>Empirical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exact FSO probability?</a:t>
            </a:r>
          </a:p>
          <a:p>
            <a:pPr marL="914400" lvl="1" indent="-514350"/>
            <a:r>
              <a:rPr lang="en-US" dirty="0" smtClean="0"/>
              <a:t>Theoretical Study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theoretical implications?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cap="none" dirty="0" smtClean="0"/>
              <a:t>How do BF Intersection and </a:t>
            </a:r>
            <a:r>
              <a:rPr lang="en-US" cap="none" dirty="0" err="1" smtClean="0"/>
              <a:t>QoQ</a:t>
            </a:r>
            <a:r>
              <a:rPr lang="en-US" cap="none" dirty="0" smtClean="0"/>
              <a:t> compare?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 Filters for Set Overlap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For many trials: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sets </a:t>
            </a:r>
            <a:r>
              <a:rPr lang="en-US" i="1" dirty="0" smtClean="0"/>
              <a:t>A </a:t>
            </a:r>
            <a:r>
              <a:rPr lang="en-US" dirty="0" smtClean="0"/>
              <a:t>= {a</a:t>
            </a:r>
            <a:r>
              <a:rPr lang="en-US" baseline="-25000" dirty="0" smtClean="0"/>
              <a:t>1</a:t>
            </a:r>
            <a:r>
              <a:rPr lang="en-US" dirty="0" smtClean="0"/>
              <a:t>,a</a:t>
            </a:r>
            <a:r>
              <a:rPr lang="en-US" baseline="-25000" dirty="0" smtClean="0"/>
              <a:t>2</a:t>
            </a:r>
            <a:r>
              <a:rPr lang="en-US" dirty="0" smtClean="0"/>
              <a:t>,…,a</a:t>
            </a:r>
            <a:r>
              <a:rPr lang="en-US" baseline="-25000" dirty="0" smtClean="0"/>
              <a:t>n</a:t>
            </a:r>
            <a:r>
              <a:rPr lang="en-US" dirty="0" smtClean="0"/>
              <a:t>} </a:t>
            </a:r>
            <a:r>
              <a:rPr lang="en-US" i="1" dirty="0" smtClean="0"/>
              <a:t>B </a:t>
            </a:r>
            <a:r>
              <a:rPr lang="en-US" dirty="0" smtClean="0"/>
              <a:t>= {b</a:t>
            </a:r>
            <a:r>
              <a:rPr lang="en-US" baseline="-25000" dirty="0" smtClean="0"/>
              <a:t>1</a:t>
            </a:r>
            <a:r>
              <a:rPr lang="en-US" dirty="0" smtClean="0"/>
              <a:t>,b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</a:t>
            </a: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-	A and B are disjoint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Measure Intersects with FSOs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                        count # trials with a FSO</a:t>
            </a:r>
          </a:p>
          <a:p>
            <a:pPr marL="514350" indent="-514350">
              <a:buNone/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Measure Queues of Queries with FSOs</a:t>
            </a:r>
            <a:endParaRPr lang="en-US" sz="26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 For each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in </a:t>
            </a:r>
            <a:r>
              <a:rPr lang="en-US" i="1" dirty="0" smtClean="0"/>
              <a:t>B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count # trials with at least one FP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136" name="Group 135"/>
          <p:cNvGrpSpPr/>
          <p:nvPr/>
        </p:nvGrpSpPr>
        <p:grpSpPr>
          <a:xfrm>
            <a:off x="1143000" y="2844800"/>
            <a:ext cx="5305954" cy="431800"/>
            <a:chOff x="1295400" y="2768600"/>
            <a:chExt cx="5305954" cy="431800"/>
          </a:xfrm>
        </p:grpSpPr>
        <p:grpSp>
          <p:nvGrpSpPr>
            <p:cNvPr id="6" name="Group 5"/>
            <p:cNvGrpSpPr/>
            <p:nvPr/>
          </p:nvGrpSpPr>
          <p:grpSpPr>
            <a:xfrm>
              <a:off x="1295400" y="2769513"/>
              <a:ext cx="2098826" cy="430887"/>
              <a:chOff x="2164140" y="2388513"/>
              <a:chExt cx="2098826" cy="430887"/>
            </a:xfrm>
          </p:grpSpPr>
          <p:grpSp>
            <p:nvGrpSpPr>
              <p:cNvPr id="7" name="Group 93"/>
              <p:cNvGrpSpPr>
                <a:grpSpLocks/>
              </p:cNvGrpSpPr>
              <p:nvPr/>
            </p:nvGrpSpPr>
            <p:grpSpPr bwMode="auto">
              <a:xfrm>
                <a:off x="2819400" y="2514600"/>
                <a:ext cx="1443566" cy="203364"/>
                <a:chOff x="1371600" y="2590800"/>
                <a:chExt cx="1219200" cy="304800"/>
              </a:xfrm>
            </p:grpSpPr>
            <p:grpSp>
              <p:nvGrpSpPr>
                <p:cNvPr id="10" name="Group 67"/>
                <p:cNvGrpSpPr>
                  <a:grpSpLocks/>
                </p:cNvGrpSpPr>
                <p:nvPr/>
              </p:nvGrpSpPr>
              <p:grpSpPr bwMode="auto">
                <a:xfrm>
                  <a:off x="1371600" y="2590800"/>
                  <a:ext cx="609600" cy="304800"/>
                  <a:chOff x="1371600" y="2590800"/>
                  <a:chExt cx="609600" cy="304800"/>
                </a:xfrm>
              </p:grpSpPr>
              <p:sp>
                <p:nvSpPr>
                  <p:cNvPr id="36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764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39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288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" name="Group 68"/>
                <p:cNvGrpSpPr>
                  <a:grpSpLocks/>
                </p:cNvGrpSpPr>
                <p:nvPr/>
              </p:nvGrpSpPr>
              <p:grpSpPr bwMode="auto">
                <a:xfrm>
                  <a:off x="1981200" y="2590800"/>
                  <a:ext cx="609600" cy="304800"/>
                  <a:chOff x="1371600" y="2590800"/>
                  <a:chExt cx="609600" cy="304800"/>
                </a:xfrm>
              </p:grpSpPr>
              <p:sp>
                <p:nvSpPr>
                  <p:cNvPr id="3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764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5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288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8" name="TextBox 7"/>
              <p:cNvSpPr txBox="1"/>
              <p:nvPr/>
            </p:nvSpPr>
            <p:spPr>
              <a:xfrm>
                <a:off x="2164140" y="2388513"/>
                <a:ext cx="5674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i="1" dirty="0" smtClean="0"/>
                  <a:t>A</a:t>
                </a:r>
                <a:r>
                  <a:rPr lang="en-US" sz="2800" i="1" dirty="0" smtClean="0">
                    <a:latin typeface="Times New Roman"/>
                    <a:cs typeface="Times New Roman"/>
                  </a:rPr>
                  <a:t>→</a:t>
                </a:r>
                <a:endParaRPr lang="en-US" sz="2800" i="1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502528" y="2768600"/>
              <a:ext cx="2098826" cy="430887"/>
              <a:chOff x="2164140" y="2388513"/>
              <a:chExt cx="2098826" cy="430887"/>
            </a:xfrm>
          </p:grpSpPr>
          <p:grpSp>
            <p:nvGrpSpPr>
              <p:cNvPr id="41" name="Group 93"/>
              <p:cNvGrpSpPr>
                <a:grpSpLocks/>
              </p:cNvGrpSpPr>
              <p:nvPr/>
            </p:nvGrpSpPr>
            <p:grpSpPr bwMode="auto">
              <a:xfrm>
                <a:off x="2819400" y="2514600"/>
                <a:ext cx="1443566" cy="203364"/>
                <a:chOff x="1371600" y="2590800"/>
                <a:chExt cx="1219200" cy="304800"/>
              </a:xfrm>
            </p:grpSpPr>
            <p:grpSp>
              <p:nvGrpSpPr>
                <p:cNvPr id="43" name="Group 67"/>
                <p:cNvGrpSpPr>
                  <a:grpSpLocks/>
                </p:cNvGrpSpPr>
                <p:nvPr/>
              </p:nvGrpSpPr>
              <p:grpSpPr bwMode="auto">
                <a:xfrm>
                  <a:off x="1371600" y="2590800"/>
                  <a:ext cx="609600" cy="304800"/>
                  <a:chOff x="1371600" y="2590800"/>
                  <a:chExt cx="609600" cy="304800"/>
                </a:xfrm>
              </p:grpSpPr>
              <p:sp>
                <p:nvSpPr>
                  <p:cNvPr id="50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1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764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288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44" name="Group 68"/>
                <p:cNvGrpSpPr>
                  <a:grpSpLocks/>
                </p:cNvGrpSpPr>
                <p:nvPr/>
              </p:nvGrpSpPr>
              <p:grpSpPr bwMode="auto">
                <a:xfrm>
                  <a:off x="1981200" y="2590800"/>
                  <a:ext cx="609600" cy="304800"/>
                  <a:chOff x="1371600" y="2590800"/>
                  <a:chExt cx="609600" cy="304800"/>
                </a:xfrm>
              </p:grpSpPr>
              <p:sp>
                <p:nvSpPr>
                  <p:cNvPr id="46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764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9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288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42" name="TextBox 41"/>
              <p:cNvSpPr txBox="1"/>
              <p:nvPr/>
            </p:nvSpPr>
            <p:spPr>
              <a:xfrm>
                <a:off x="2164140" y="2388513"/>
                <a:ext cx="55463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i="1" dirty="0" smtClean="0"/>
                  <a:t>B</a:t>
                </a:r>
                <a:r>
                  <a:rPr lang="en-US" sz="2800" i="1" dirty="0" smtClean="0">
                    <a:latin typeface="Times New Roman"/>
                    <a:cs typeface="Times New Roman"/>
                  </a:rPr>
                  <a:t>→</a:t>
                </a:r>
                <a:endParaRPr lang="en-US" sz="2800" i="1" dirty="0"/>
              </a:p>
            </p:txBody>
          </p:sp>
        </p:grpSp>
      </p:grpSp>
      <p:grpSp>
        <p:nvGrpSpPr>
          <p:cNvPr id="121" name="Group 120"/>
          <p:cNvGrpSpPr/>
          <p:nvPr/>
        </p:nvGrpSpPr>
        <p:grpSpPr>
          <a:xfrm>
            <a:off x="1219200" y="3657600"/>
            <a:ext cx="1754054" cy="492444"/>
            <a:chOff x="1797714" y="3469957"/>
            <a:chExt cx="1754054" cy="492444"/>
          </a:xfrm>
        </p:grpSpPr>
        <p:grpSp>
          <p:nvGrpSpPr>
            <p:cNvPr id="82" name="Group 81"/>
            <p:cNvGrpSpPr/>
            <p:nvPr/>
          </p:nvGrpSpPr>
          <p:grpSpPr>
            <a:xfrm>
              <a:off x="1797714" y="3469957"/>
              <a:ext cx="1748915" cy="492443"/>
              <a:chOff x="2514054" y="2505670"/>
              <a:chExt cx="1748915" cy="492443"/>
            </a:xfrm>
          </p:grpSpPr>
          <p:grpSp>
            <p:nvGrpSpPr>
              <p:cNvPr id="83" name="Group 93"/>
              <p:cNvGrpSpPr>
                <a:grpSpLocks/>
              </p:cNvGrpSpPr>
              <p:nvPr/>
            </p:nvGrpSpPr>
            <p:grpSpPr bwMode="auto">
              <a:xfrm>
                <a:off x="2819401" y="2514600"/>
                <a:ext cx="1443568" cy="203364"/>
                <a:chOff x="1371600" y="2590800"/>
                <a:chExt cx="1219200" cy="304800"/>
              </a:xfrm>
            </p:grpSpPr>
            <p:grpSp>
              <p:nvGrpSpPr>
                <p:cNvPr id="85" name="Group 67"/>
                <p:cNvGrpSpPr>
                  <a:grpSpLocks/>
                </p:cNvGrpSpPr>
                <p:nvPr/>
              </p:nvGrpSpPr>
              <p:grpSpPr bwMode="auto">
                <a:xfrm>
                  <a:off x="1371600" y="2590800"/>
                  <a:ext cx="609600" cy="304800"/>
                  <a:chOff x="1371600" y="2590800"/>
                  <a:chExt cx="609600" cy="304800"/>
                </a:xfrm>
              </p:grpSpPr>
              <p:sp>
                <p:nvSpPr>
                  <p:cNvPr id="91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764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288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86" name="Group 68"/>
                <p:cNvGrpSpPr>
                  <a:grpSpLocks/>
                </p:cNvGrpSpPr>
                <p:nvPr/>
              </p:nvGrpSpPr>
              <p:grpSpPr bwMode="auto">
                <a:xfrm>
                  <a:off x="1981200" y="2590800"/>
                  <a:ext cx="609600" cy="304800"/>
                  <a:chOff x="1371600" y="2590800"/>
                  <a:chExt cx="609600" cy="304800"/>
                </a:xfrm>
              </p:grpSpPr>
              <p:sp>
                <p:nvSpPr>
                  <p:cNvPr id="8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716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240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9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6764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0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28800" y="2590800"/>
                    <a:ext cx="152400" cy="30480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none" lIns="81631" tIns="40816" rIns="81631" bIns="40816" anchor="ctr"/>
                  <a:lstStyle/>
                  <a:p>
                    <a:pPr algn="ctr" defTabSz="414338" hangingPunct="0">
                      <a:lnSpc>
                        <a:spcPct val="95000"/>
                      </a:lnSpc>
                      <a:buClr>
                        <a:srgbClr val="000000"/>
                      </a:buClr>
                      <a:buSzPct val="45000"/>
                      <a:buFont typeface="Wingdings" pitchFamily="2" charset="2"/>
                      <a:buNone/>
                      <a:tabLst>
                        <a:tab pos="0" algn="l"/>
                        <a:tab pos="414338" algn="l"/>
                        <a:tab pos="828675" algn="l"/>
                        <a:tab pos="1244600" algn="l"/>
                        <a:tab pos="1658938" algn="l"/>
                        <a:tab pos="2073275" algn="l"/>
                        <a:tab pos="2487613" algn="l"/>
                        <a:tab pos="2903538" algn="l"/>
                        <a:tab pos="3317875" algn="l"/>
                        <a:tab pos="3732213" algn="l"/>
                        <a:tab pos="4146550" algn="l"/>
                        <a:tab pos="4562475" algn="l"/>
                        <a:tab pos="4976813" algn="l"/>
                        <a:tab pos="5389563" algn="l"/>
                        <a:tab pos="5805488" algn="l"/>
                        <a:tab pos="6221413" algn="l"/>
                        <a:tab pos="6635750" algn="l"/>
                        <a:tab pos="7048500" algn="l"/>
                        <a:tab pos="7462838" algn="l"/>
                        <a:tab pos="7880350" algn="l"/>
                        <a:tab pos="8294688" algn="l"/>
                      </a:tabLst>
                    </a:pPr>
                    <a:endParaRPr lang="en-GB" sz="1600" b="1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84" name="TextBox 83"/>
              <p:cNvSpPr txBox="1"/>
              <p:nvPr/>
            </p:nvSpPr>
            <p:spPr>
              <a:xfrm>
                <a:off x="2514054" y="2505670"/>
                <a:ext cx="29655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200" i="1" dirty="0" smtClean="0">
                    <a:latin typeface="Times New Roman"/>
                    <a:cs typeface="Times New Roman"/>
                  </a:rPr>
                  <a:t>∩</a:t>
                </a:r>
                <a:endParaRPr lang="en-US" sz="3200" i="1" dirty="0"/>
              </a:p>
            </p:txBody>
          </p:sp>
        </p:grpSp>
        <p:grpSp>
          <p:nvGrpSpPr>
            <p:cNvPr id="109" name="Group 93"/>
            <p:cNvGrpSpPr>
              <a:grpSpLocks/>
            </p:cNvGrpSpPr>
            <p:nvPr/>
          </p:nvGrpSpPr>
          <p:grpSpPr bwMode="auto">
            <a:xfrm>
              <a:off x="2108200" y="3759036"/>
              <a:ext cx="1443568" cy="203365"/>
              <a:chOff x="1350148" y="2514419"/>
              <a:chExt cx="1219200" cy="304802"/>
            </a:xfrm>
          </p:grpSpPr>
          <p:grpSp>
            <p:nvGrpSpPr>
              <p:cNvPr id="111" name="Group 67"/>
              <p:cNvGrpSpPr>
                <a:grpSpLocks/>
              </p:cNvGrpSpPr>
              <p:nvPr/>
            </p:nvGrpSpPr>
            <p:grpSpPr bwMode="auto">
              <a:xfrm>
                <a:off x="1350148" y="2514419"/>
                <a:ext cx="609600" cy="304802"/>
                <a:chOff x="1350148" y="2514419"/>
                <a:chExt cx="609600" cy="304802"/>
              </a:xfrm>
            </p:grpSpPr>
            <p:sp>
              <p:nvSpPr>
                <p:cNvPr id="117" name="Rectangle 8"/>
                <p:cNvSpPr>
                  <a:spLocks noChangeArrowheads="1"/>
                </p:cNvSpPr>
                <p:nvPr/>
              </p:nvSpPr>
              <p:spPr bwMode="auto">
                <a:xfrm>
                  <a:off x="1350148" y="2514420"/>
                  <a:ext cx="152400" cy="304801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Rectangle 8"/>
                <p:cNvSpPr>
                  <a:spLocks noChangeArrowheads="1"/>
                </p:cNvSpPr>
                <p:nvPr/>
              </p:nvSpPr>
              <p:spPr bwMode="auto">
                <a:xfrm>
                  <a:off x="15025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" name="Rectangle 8"/>
                <p:cNvSpPr>
                  <a:spLocks noChangeArrowheads="1"/>
                </p:cNvSpPr>
                <p:nvPr/>
              </p:nvSpPr>
              <p:spPr bwMode="auto">
                <a:xfrm>
                  <a:off x="16549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0" name="Rectangle 8"/>
                <p:cNvSpPr>
                  <a:spLocks noChangeArrowheads="1"/>
                </p:cNvSpPr>
                <p:nvPr/>
              </p:nvSpPr>
              <p:spPr bwMode="auto">
                <a:xfrm>
                  <a:off x="18073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2" name="Group 68"/>
              <p:cNvGrpSpPr>
                <a:grpSpLocks/>
              </p:cNvGrpSpPr>
              <p:nvPr/>
            </p:nvGrpSpPr>
            <p:grpSpPr bwMode="auto">
              <a:xfrm>
                <a:off x="1959748" y="2514419"/>
                <a:ext cx="609600" cy="304800"/>
                <a:chOff x="1350148" y="2514419"/>
                <a:chExt cx="609600" cy="304800"/>
              </a:xfrm>
            </p:grpSpPr>
            <p:sp>
              <p:nvSpPr>
                <p:cNvPr id="113" name="Rectangle 8"/>
                <p:cNvSpPr>
                  <a:spLocks noChangeArrowheads="1"/>
                </p:cNvSpPr>
                <p:nvPr/>
              </p:nvSpPr>
              <p:spPr bwMode="auto">
                <a:xfrm>
                  <a:off x="13501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Rectangle 8"/>
                <p:cNvSpPr>
                  <a:spLocks noChangeArrowheads="1"/>
                </p:cNvSpPr>
                <p:nvPr/>
              </p:nvSpPr>
              <p:spPr bwMode="auto">
                <a:xfrm>
                  <a:off x="15025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5" name="Rectangle 8"/>
                <p:cNvSpPr>
                  <a:spLocks noChangeArrowheads="1"/>
                </p:cNvSpPr>
                <p:nvPr/>
              </p:nvSpPr>
              <p:spPr bwMode="auto">
                <a:xfrm>
                  <a:off x="16549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Rectangle 8"/>
                <p:cNvSpPr>
                  <a:spLocks noChangeArrowheads="1"/>
                </p:cNvSpPr>
                <p:nvPr/>
              </p:nvSpPr>
              <p:spPr bwMode="auto">
                <a:xfrm>
                  <a:off x="1807348" y="2514419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123" name="Group 122"/>
          <p:cNvGrpSpPr/>
          <p:nvPr/>
        </p:nvGrpSpPr>
        <p:grpSpPr>
          <a:xfrm>
            <a:off x="1676400" y="4876800"/>
            <a:ext cx="2327429" cy="430887"/>
            <a:chOff x="1935540" y="2388513"/>
            <a:chExt cx="2327429" cy="430887"/>
          </a:xfrm>
        </p:grpSpPr>
        <p:grpSp>
          <p:nvGrpSpPr>
            <p:cNvPr id="124" name="Group 93"/>
            <p:cNvGrpSpPr>
              <a:grpSpLocks/>
            </p:cNvGrpSpPr>
            <p:nvPr/>
          </p:nvGrpSpPr>
          <p:grpSpPr bwMode="auto">
            <a:xfrm>
              <a:off x="2819401" y="2514600"/>
              <a:ext cx="1443568" cy="203364"/>
              <a:chOff x="1371600" y="2590800"/>
              <a:chExt cx="1219200" cy="304800"/>
            </a:xfrm>
          </p:grpSpPr>
          <p:grpSp>
            <p:nvGrpSpPr>
              <p:cNvPr id="126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3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7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2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25" name="TextBox 124"/>
            <p:cNvSpPr txBox="1"/>
            <p:nvPr/>
          </p:nvSpPr>
          <p:spPr>
            <a:xfrm>
              <a:off x="1935540" y="2388513"/>
              <a:ext cx="779059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/>
                <a:t>is</a:t>
              </a:r>
              <a:r>
                <a:rPr lang="en-US" sz="2800" i="1" dirty="0" smtClean="0"/>
                <a:t> b</a:t>
              </a:r>
              <a:r>
                <a:rPr lang="en-US" sz="2800" i="1" baseline="-25000" dirty="0" smtClean="0"/>
                <a:t>i</a:t>
              </a:r>
              <a:r>
                <a:rPr lang="en-US" sz="2800" i="1" dirty="0" smtClean="0"/>
                <a:t> </a:t>
              </a:r>
              <a:r>
                <a:rPr lang="el-GR" sz="2800" dirty="0" smtClean="0"/>
                <a:t>ϵ</a:t>
              </a:r>
              <a:endParaRPr lang="en-US" sz="2800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 of Queries vs. Intersection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60960" y="1447800"/>
          <a:ext cx="920496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426541" y="3962400"/>
            <a:ext cx="2209800" cy="461665"/>
            <a:chOff x="3200400" y="3957935"/>
            <a:chExt cx="2057400" cy="461665"/>
          </a:xfrm>
        </p:grpSpPr>
        <p:grpSp>
          <p:nvGrpSpPr>
            <p:cNvPr id="9" name="Group 8"/>
            <p:cNvGrpSpPr/>
            <p:nvPr/>
          </p:nvGrpSpPr>
          <p:grpSpPr>
            <a:xfrm>
              <a:off x="3200400" y="4038600"/>
              <a:ext cx="2057400" cy="332232"/>
              <a:chOff x="3200400" y="4038600"/>
              <a:chExt cx="2057400" cy="332232"/>
            </a:xfrm>
          </p:grpSpPr>
          <p:sp>
            <p:nvSpPr>
              <p:cNvPr id="7" name="Right Arrow 6"/>
              <p:cNvSpPr/>
              <p:nvPr/>
            </p:nvSpPr>
            <p:spPr>
              <a:xfrm>
                <a:off x="3200400" y="4038600"/>
                <a:ext cx="521208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ight Arrow 7"/>
              <p:cNvSpPr/>
              <p:nvPr/>
            </p:nvSpPr>
            <p:spPr>
              <a:xfrm flipH="1">
                <a:off x="4724400" y="4038600"/>
                <a:ext cx="533400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810000" y="3957935"/>
              <a:ext cx="762000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3000" b="1" dirty="0" smtClean="0"/>
                <a:t>4x</a:t>
              </a:r>
              <a:endParaRPr lang="en-US" sz="3000" b="1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71866" y="4805065"/>
            <a:ext cx="2201334" cy="461665"/>
            <a:chOff x="3200400" y="3957935"/>
            <a:chExt cx="1981200" cy="461665"/>
          </a:xfrm>
        </p:grpSpPr>
        <p:grpSp>
          <p:nvGrpSpPr>
            <p:cNvPr id="19" name="Group 8"/>
            <p:cNvGrpSpPr/>
            <p:nvPr/>
          </p:nvGrpSpPr>
          <p:grpSpPr>
            <a:xfrm>
              <a:off x="3200400" y="3957935"/>
              <a:ext cx="1981200" cy="412897"/>
              <a:chOff x="3200400" y="3957935"/>
              <a:chExt cx="1981200" cy="412897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3200400" y="4038600"/>
                <a:ext cx="521208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ight Arrow 21"/>
              <p:cNvSpPr/>
              <p:nvPr/>
            </p:nvSpPr>
            <p:spPr>
              <a:xfrm flipH="1">
                <a:off x="4648200" y="3957935"/>
                <a:ext cx="533400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3810000" y="3957935"/>
              <a:ext cx="762000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3000" b="1" dirty="0" smtClean="0"/>
                <a:t>4x</a:t>
              </a:r>
              <a:endParaRPr lang="en-US" sz="30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17690" y="5033665"/>
            <a:ext cx="2197410" cy="489097"/>
            <a:chOff x="3200400" y="3881735"/>
            <a:chExt cx="2046249" cy="489097"/>
          </a:xfrm>
        </p:grpSpPr>
        <p:grpSp>
          <p:nvGrpSpPr>
            <p:cNvPr id="24" name="Group 8"/>
            <p:cNvGrpSpPr/>
            <p:nvPr/>
          </p:nvGrpSpPr>
          <p:grpSpPr>
            <a:xfrm>
              <a:off x="3200400" y="4006703"/>
              <a:ext cx="2046249" cy="364129"/>
              <a:chOff x="3200400" y="4006703"/>
              <a:chExt cx="2046249" cy="364129"/>
            </a:xfrm>
          </p:grpSpPr>
          <p:sp>
            <p:nvSpPr>
              <p:cNvPr id="26" name="Right Arrow 25"/>
              <p:cNvSpPr/>
              <p:nvPr/>
            </p:nvSpPr>
            <p:spPr>
              <a:xfrm>
                <a:off x="3200400" y="4038600"/>
                <a:ext cx="521208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ight Arrow 26"/>
              <p:cNvSpPr/>
              <p:nvPr/>
            </p:nvSpPr>
            <p:spPr>
              <a:xfrm flipH="1">
                <a:off x="4713249" y="4006703"/>
                <a:ext cx="533400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810000" y="3881735"/>
              <a:ext cx="762000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3000" b="1" dirty="0" smtClean="0"/>
                <a:t>4x</a:t>
              </a:r>
              <a:endParaRPr lang="en-US" sz="30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969264" y="2108537"/>
            <a:ext cx="7205472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For equivalent FSO rate, </a:t>
            </a:r>
          </a:p>
          <a:p>
            <a:pPr algn="ctr"/>
            <a:r>
              <a:rPr lang="en-US" sz="3000" b="1" dirty="0" smtClean="0"/>
              <a:t>Intersection requires ≥ 4x more bits!</a:t>
            </a:r>
            <a:endParaRPr lang="en-US" sz="3000" b="1" dirty="0"/>
          </a:p>
        </p:txBody>
      </p:sp>
      <p:grpSp>
        <p:nvGrpSpPr>
          <p:cNvPr id="32" name="Group 31"/>
          <p:cNvGrpSpPr/>
          <p:nvPr/>
        </p:nvGrpSpPr>
        <p:grpSpPr>
          <a:xfrm>
            <a:off x="990600" y="4419600"/>
            <a:ext cx="996182" cy="990600"/>
            <a:chOff x="990600" y="4419600"/>
            <a:chExt cx="996182" cy="990600"/>
          </a:xfrm>
        </p:grpSpPr>
        <p:sp>
          <p:nvSpPr>
            <p:cNvPr id="29" name="Down Arrow 28"/>
            <p:cNvSpPr/>
            <p:nvPr/>
          </p:nvSpPr>
          <p:spPr>
            <a:xfrm>
              <a:off x="990600" y="44196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Down Arrow 29"/>
            <p:cNvSpPr/>
            <p:nvPr/>
          </p:nvSpPr>
          <p:spPr>
            <a:xfrm rot="5400000">
              <a:off x="1485900" y="49149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19200" y="4724400"/>
              <a:ext cx="767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Better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 of Queries vs. Intersection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64008" y="1447800"/>
          <a:ext cx="920800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3" name="Group 17"/>
          <p:cNvGrpSpPr/>
          <p:nvPr/>
        </p:nvGrpSpPr>
        <p:grpSpPr>
          <a:xfrm>
            <a:off x="3329050" y="4572000"/>
            <a:ext cx="2650066" cy="461665"/>
            <a:chOff x="3200400" y="3957935"/>
            <a:chExt cx="2385058" cy="461665"/>
          </a:xfrm>
        </p:grpSpPr>
        <p:grpSp>
          <p:nvGrpSpPr>
            <p:cNvPr id="7" name="Group 8"/>
            <p:cNvGrpSpPr/>
            <p:nvPr/>
          </p:nvGrpSpPr>
          <p:grpSpPr>
            <a:xfrm>
              <a:off x="3200400" y="4038600"/>
              <a:ext cx="2385058" cy="376535"/>
              <a:chOff x="3200400" y="4038600"/>
              <a:chExt cx="2385058" cy="376535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3200400" y="4038600"/>
                <a:ext cx="521208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ight Arrow 21"/>
              <p:cNvSpPr/>
              <p:nvPr/>
            </p:nvSpPr>
            <p:spPr>
              <a:xfrm flipH="1">
                <a:off x="5052058" y="4082903"/>
                <a:ext cx="533400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4005833" y="3957935"/>
              <a:ext cx="762000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3000" b="1" dirty="0" smtClean="0"/>
                <a:t>8x</a:t>
              </a:r>
              <a:endParaRPr lang="en-US" sz="3000" b="1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971550" y="2108537"/>
            <a:ext cx="72009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Doubling address set from 32 to 64</a:t>
            </a:r>
          </a:p>
          <a:p>
            <a:pPr algn="ctr"/>
            <a:r>
              <a:rPr lang="en-US" sz="3000" b="1" dirty="0" smtClean="0"/>
              <a:t>=&gt; Doubling size from 4x to 8x</a:t>
            </a:r>
            <a:endParaRPr lang="en-US" sz="3000" b="1" dirty="0"/>
          </a:p>
        </p:txBody>
      </p:sp>
      <p:grpSp>
        <p:nvGrpSpPr>
          <p:cNvPr id="8" name="Group 17"/>
          <p:cNvGrpSpPr/>
          <p:nvPr/>
        </p:nvGrpSpPr>
        <p:grpSpPr>
          <a:xfrm>
            <a:off x="3786250" y="5024735"/>
            <a:ext cx="2650066" cy="461665"/>
            <a:chOff x="3200400" y="3957935"/>
            <a:chExt cx="2385058" cy="461665"/>
          </a:xfrm>
        </p:grpSpPr>
        <p:grpSp>
          <p:nvGrpSpPr>
            <p:cNvPr id="9" name="Group 8"/>
            <p:cNvGrpSpPr/>
            <p:nvPr/>
          </p:nvGrpSpPr>
          <p:grpSpPr>
            <a:xfrm>
              <a:off x="3200400" y="4038600"/>
              <a:ext cx="2385058" cy="376535"/>
              <a:chOff x="3200400" y="4038600"/>
              <a:chExt cx="2385058" cy="376535"/>
            </a:xfrm>
          </p:grpSpPr>
          <p:sp>
            <p:nvSpPr>
              <p:cNvPr id="30" name="Right Arrow 29"/>
              <p:cNvSpPr/>
              <p:nvPr/>
            </p:nvSpPr>
            <p:spPr>
              <a:xfrm>
                <a:off x="3200400" y="4038600"/>
                <a:ext cx="521208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ight Arrow 30"/>
              <p:cNvSpPr/>
              <p:nvPr/>
            </p:nvSpPr>
            <p:spPr>
              <a:xfrm flipH="1">
                <a:off x="5052058" y="4082903"/>
                <a:ext cx="533400" cy="33223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4005833" y="3957935"/>
              <a:ext cx="762000" cy="4616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3000" b="1" dirty="0" smtClean="0"/>
                <a:t>8x</a:t>
              </a:r>
              <a:endParaRPr lang="en-US" sz="3000" b="1" dirty="0"/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990600" y="4419600"/>
            <a:ext cx="996182" cy="990600"/>
            <a:chOff x="990600" y="4419600"/>
            <a:chExt cx="996182" cy="990600"/>
          </a:xfrm>
        </p:grpSpPr>
        <p:sp>
          <p:nvSpPr>
            <p:cNvPr id="18" name="Down Arrow 17"/>
            <p:cNvSpPr/>
            <p:nvPr/>
          </p:nvSpPr>
          <p:spPr>
            <a:xfrm>
              <a:off x="990600" y="44196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Down Arrow 18"/>
            <p:cNvSpPr/>
            <p:nvPr/>
          </p:nvSpPr>
          <p:spPr>
            <a:xfrm rot="5400000">
              <a:off x="1485900" y="49149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19200" y="4724400"/>
              <a:ext cx="767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Better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Study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BF Intersection requires &gt; bits for == FSO rate</a:t>
            </a:r>
          </a:p>
          <a:p>
            <a:pPr marL="571500" indent="-571500">
              <a:buFont typeface="+mj-lt"/>
              <a:buAutoNum type="romanLcPeriod"/>
            </a:pP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Space overhead increases with set size</a:t>
            </a:r>
          </a:p>
          <a:p>
            <a:pPr marL="571500" indent="-571500">
              <a:buFont typeface="+mj-lt"/>
              <a:buAutoNum type="romanLcPeriod"/>
            </a:pP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Partitioned intersect is better than </a:t>
            </a:r>
            <a:r>
              <a:rPr lang="en-US" dirty="0" err="1" smtClean="0"/>
              <a:t>Unpartitioned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269287" cy="1362075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cap="none" dirty="0" smtClean="0"/>
              <a:t>What is the exact probability of False Set Overlap (FSO)?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 Filters for Set Overlap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grpSp>
        <p:nvGrpSpPr>
          <p:cNvPr id="6" name="Group 127"/>
          <p:cNvGrpSpPr/>
          <p:nvPr/>
        </p:nvGrpSpPr>
        <p:grpSpPr>
          <a:xfrm>
            <a:off x="914400" y="3886200"/>
            <a:ext cx="7315200" cy="228600"/>
            <a:chOff x="1371600" y="5105400"/>
            <a:chExt cx="7315200" cy="228600"/>
          </a:xfrm>
        </p:grpSpPr>
        <p:grpSp>
          <p:nvGrpSpPr>
            <p:cNvPr id="7" name="Group 107"/>
            <p:cNvGrpSpPr/>
            <p:nvPr/>
          </p:nvGrpSpPr>
          <p:grpSpPr>
            <a:xfrm>
              <a:off x="1371600" y="5105400"/>
              <a:ext cx="1828800" cy="228600"/>
              <a:chOff x="1371600" y="5105400"/>
              <a:chExt cx="18288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71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00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828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057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286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14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743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71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08"/>
            <p:cNvGrpSpPr/>
            <p:nvPr/>
          </p:nvGrpSpPr>
          <p:grpSpPr>
            <a:xfrm>
              <a:off x="3200400" y="5105400"/>
              <a:ext cx="1828800" cy="228600"/>
              <a:chOff x="3200400" y="5105400"/>
              <a:chExt cx="1828800" cy="2286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109"/>
            <p:cNvGrpSpPr/>
            <p:nvPr/>
          </p:nvGrpSpPr>
          <p:grpSpPr>
            <a:xfrm>
              <a:off x="5029200" y="5105400"/>
              <a:ext cx="1828800" cy="228600"/>
              <a:chOff x="3200400" y="5105400"/>
              <a:chExt cx="1828800" cy="228600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118"/>
            <p:cNvGrpSpPr/>
            <p:nvPr/>
          </p:nvGrpSpPr>
          <p:grpSpPr>
            <a:xfrm>
              <a:off x="6858000" y="5105400"/>
              <a:ext cx="1828800" cy="228600"/>
              <a:chOff x="3200400" y="5105400"/>
              <a:chExt cx="18288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1306513" y="5410200"/>
          <a:ext cx="6153150" cy="628650"/>
        </p:xfrm>
        <a:graphic>
          <a:graphicData uri="http://schemas.openxmlformats.org/presentationml/2006/ole">
            <p:oleObj spid="_x0000_s65544" name="Equation" r:id="rId4" imgW="1993680" imgH="203040" progId="Equation.3">
              <p:embed/>
            </p:oleObj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914400" y="3260725"/>
            <a:ext cx="7315200" cy="549275"/>
            <a:chOff x="914400" y="2684463"/>
            <a:chExt cx="7315200" cy="549275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14400" y="3200400"/>
              <a:ext cx="73152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" name="Object 4"/>
            <p:cNvGraphicFramePr>
              <a:graphicFrameLocks noChangeAspect="1"/>
            </p:cNvGraphicFramePr>
            <p:nvPr/>
          </p:nvGraphicFramePr>
          <p:xfrm>
            <a:off x="3690938" y="2684463"/>
            <a:ext cx="1254125" cy="549275"/>
          </p:xfrm>
          <a:graphic>
            <a:graphicData uri="http://schemas.openxmlformats.org/presentationml/2006/ole">
              <p:oleObj spid="_x0000_s65545" name="Equation" r:id="rId5" imgW="406080" imgH="177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3" name="Group 45"/>
          <p:cNvGrpSpPr/>
          <p:nvPr/>
        </p:nvGrpSpPr>
        <p:grpSpPr>
          <a:xfrm>
            <a:off x="1600200" y="3072825"/>
            <a:ext cx="6019800" cy="584775"/>
            <a:chOff x="1600200" y="2590800"/>
            <a:chExt cx="6019800" cy="584775"/>
          </a:xfrm>
        </p:grpSpPr>
        <p:sp>
          <p:nvSpPr>
            <p:cNvPr id="47" name="TextBox 5"/>
            <p:cNvSpPr txBox="1"/>
            <p:nvPr/>
          </p:nvSpPr>
          <p:spPr>
            <a:xfrm>
              <a:off x="1600200" y="2590800"/>
              <a:ext cx="624402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8" name="TextBox 5"/>
            <p:cNvSpPr txBox="1"/>
            <p:nvPr/>
          </p:nvSpPr>
          <p:spPr>
            <a:xfrm>
              <a:off x="3581400" y="2590800"/>
              <a:ext cx="624402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7014065" y="2590800"/>
              <a:ext cx="605935" cy="49244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err="1" smtClean="0"/>
                <a:t>h</a:t>
              </a:r>
              <a:r>
                <a:rPr lang="en-US" sz="3200" baseline="-25000" dirty="0" err="1" smtClean="0"/>
                <a:t>k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12801" y="25908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14400" y="3886200"/>
            <a:ext cx="7315200" cy="228600"/>
            <a:chOff x="914400" y="3886200"/>
            <a:chExt cx="7315200" cy="228600"/>
          </a:xfrm>
        </p:grpSpPr>
        <p:sp>
          <p:nvSpPr>
            <p:cNvPr id="96" name="Rectangle 95"/>
            <p:cNvSpPr/>
            <p:nvPr/>
          </p:nvSpPr>
          <p:spPr>
            <a:xfrm>
              <a:off x="1828800" y="38862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343400" y="38862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629400" y="38862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7"/>
            <p:cNvGrpSpPr/>
            <p:nvPr/>
          </p:nvGrpSpPr>
          <p:grpSpPr>
            <a:xfrm>
              <a:off x="914400" y="3886200"/>
              <a:ext cx="7315200" cy="228600"/>
              <a:chOff x="914400" y="4038600"/>
              <a:chExt cx="73152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5412801" y="3657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914400" y="4191000"/>
            <a:ext cx="7315200" cy="1217612"/>
            <a:chOff x="914400" y="4191000"/>
            <a:chExt cx="7315200" cy="1217612"/>
          </a:xfrm>
        </p:grpSpPr>
        <p:sp>
          <p:nvSpPr>
            <p:cNvPr id="57" name="Left Brace 56"/>
            <p:cNvSpPr/>
            <p:nvPr/>
          </p:nvSpPr>
          <p:spPr>
            <a:xfrm rot="16200000">
              <a:off x="4419600" y="685800"/>
              <a:ext cx="304800" cy="7315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6565" name="Object 5"/>
            <p:cNvGraphicFramePr>
              <a:graphicFrameLocks noChangeAspect="1"/>
            </p:cNvGraphicFramePr>
            <p:nvPr/>
          </p:nvGraphicFramePr>
          <p:xfrm>
            <a:off x="1436688" y="4191000"/>
            <a:ext cx="5605462" cy="1217612"/>
          </p:xfrm>
          <a:graphic>
            <a:graphicData uri="http://schemas.openxmlformats.org/presentationml/2006/ole">
              <p:oleObj spid="_x0000_s66565" name="Equation" r:id="rId4" imgW="1815840" imgH="393480" progId="Equation.3">
                <p:embed/>
              </p:oleObj>
            </a:graphicData>
          </a:graphic>
        </p:graphicFrame>
      </p:grp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1306513" y="5410200"/>
          <a:ext cx="6153150" cy="628650"/>
        </p:xfrm>
        <a:graphic>
          <a:graphicData uri="http://schemas.openxmlformats.org/presentationml/2006/ole">
            <p:oleObj spid="_x0000_s66567" name="Equation" r:id="rId5" imgW="1993680" imgH="203040" progId="Equation.3">
              <p:embed/>
            </p:oleObj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914400" y="3260725"/>
            <a:ext cx="7315200" cy="549275"/>
            <a:chOff x="914400" y="2684463"/>
            <a:chExt cx="7315200" cy="549275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914400" y="3200400"/>
              <a:ext cx="73152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" name="Object 4"/>
            <p:cNvGraphicFramePr>
              <a:graphicFrameLocks noChangeAspect="1"/>
            </p:cNvGraphicFramePr>
            <p:nvPr/>
          </p:nvGraphicFramePr>
          <p:xfrm>
            <a:off x="3690938" y="2684463"/>
            <a:ext cx="1254125" cy="549275"/>
          </p:xfrm>
          <a:graphic>
            <a:graphicData uri="http://schemas.openxmlformats.org/presentationml/2006/ole">
              <p:oleObj spid="_x0000_s66568" name="Equation" r:id="rId6" imgW="406080" imgH="177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Bit-vector-based data structure [1970]</a:t>
            </a:r>
          </a:p>
          <a:p>
            <a:pPr lvl="1"/>
            <a:r>
              <a:rPr lang="en-US" dirty="0" smtClean="0"/>
              <a:t>offers </a:t>
            </a:r>
            <a:r>
              <a:rPr lang="en-US" b="1" dirty="0" smtClean="0">
                <a:solidFill>
                  <a:srgbClr val="7030A0"/>
                </a:solidFill>
              </a:rPr>
              <a:t>fast</a:t>
            </a:r>
            <a:r>
              <a:rPr lang="en-US" dirty="0" smtClean="0"/>
              <a:t> set operations</a:t>
            </a:r>
          </a:p>
          <a:p>
            <a:pPr lvl="1"/>
            <a:r>
              <a:rPr lang="en-US" dirty="0" smtClean="0"/>
              <a:t>in exchange for some </a:t>
            </a:r>
            <a:r>
              <a:rPr lang="en-US" b="1" dirty="0" smtClean="0">
                <a:solidFill>
                  <a:srgbClr val="C00000"/>
                </a:solidFill>
              </a:rPr>
              <a:t>imprecision</a:t>
            </a:r>
          </a:p>
          <a:p>
            <a:pPr lvl="1"/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Recently used to compare memory accesses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With unconventional practices: Intersection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We show new practices are inefficient!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(in theory)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" name="Group 93"/>
          <p:cNvGrpSpPr>
            <a:grpSpLocks/>
          </p:cNvGrpSpPr>
          <p:nvPr/>
        </p:nvGrpSpPr>
        <p:grpSpPr bwMode="auto">
          <a:xfrm rot="5400000">
            <a:off x="-1911267" y="3885264"/>
            <a:ext cx="4330699" cy="203364"/>
            <a:chOff x="1371600" y="2590800"/>
            <a:chExt cx="3657600" cy="304800"/>
          </a:xfrm>
        </p:grpSpPr>
        <p:grpSp>
          <p:nvGrpSpPr>
            <p:cNvPr id="10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" name="Group 93"/>
          <p:cNvGrpSpPr>
            <a:grpSpLocks/>
          </p:cNvGrpSpPr>
          <p:nvPr/>
        </p:nvGrpSpPr>
        <p:grpSpPr bwMode="auto">
          <a:xfrm rot="5400000">
            <a:off x="-1581231" y="3885265"/>
            <a:ext cx="4330699" cy="203364"/>
            <a:chOff x="1371600" y="2590800"/>
            <a:chExt cx="3657600" cy="304800"/>
          </a:xfrm>
        </p:grpSpPr>
        <p:grpSp>
          <p:nvGrpSpPr>
            <p:cNvPr id="41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67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59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55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51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120804" y="1143000"/>
            <a:ext cx="6319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&amp;</a:t>
            </a:r>
            <a:endParaRPr lang="en-US" sz="4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5" descr="C:\Users\Mark Jeffrey\AppData\Local\Microsoft\Windows\Temporary Internet Files\Content.IE5\ERUX6UGY\MC9001051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133600"/>
            <a:ext cx="1194478" cy="1066800"/>
          </a:xfrm>
          <a:prstGeom prst="rect">
            <a:avLst/>
          </a:prstGeom>
          <a:noFill/>
        </p:spPr>
      </p:pic>
      <p:pic>
        <p:nvPicPr>
          <p:cNvPr id="157" name="Picture 5" descr="C:\Users\Mark Jeffrey\AppData\Local\Microsoft\Windows\Temporary Internet Files\Content.IE5\ERUX6UGY\MC9001051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810000"/>
            <a:ext cx="1194478" cy="1066800"/>
          </a:xfrm>
          <a:prstGeom prst="rect">
            <a:avLst/>
          </a:prstGeom>
          <a:noFill/>
        </p:spPr>
      </p:pic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Unpartitioned</a:t>
            </a:r>
            <a:r>
              <a:rPr lang="en-US" dirty="0" smtClean="0"/>
              <a:t> BF Intersection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Partitioned BF Intersection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Queue of BF Queries</a:t>
            </a:r>
          </a:p>
          <a:p>
            <a:endParaRPr lang="en-US" dirty="0" smtClean="0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2376488" y="2133600"/>
          <a:ext cx="3910012" cy="827088"/>
        </p:xfrm>
        <a:graphic>
          <a:graphicData uri="http://schemas.openxmlformats.org/presentationml/2006/ole">
            <p:oleObj spid="_x0000_s331778" name="Equation" r:id="rId5" imgW="1320480" imgH="27936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of FSO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3" name="Group 100"/>
          <p:cNvGrpSpPr/>
          <p:nvPr/>
        </p:nvGrpSpPr>
        <p:grpSpPr>
          <a:xfrm>
            <a:off x="5445825" y="1512125"/>
            <a:ext cx="3644899" cy="704910"/>
            <a:chOff x="4737101" y="2608062"/>
            <a:chExt cx="4330699" cy="827298"/>
          </a:xfrm>
        </p:grpSpPr>
        <p:grpSp>
          <p:nvGrpSpPr>
            <p:cNvPr id="6" name="Group 93"/>
            <p:cNvGrpSpPr>
              <a:grpSpLocks/>
            </p:cNvGrpSpPr>
            <p:nvPr/>
          </p:nvGrpSpPr>
          <p:grpSpPr bwMode="auto">
            <a:xfrm>
              <a:off x="4737101" y="3231996"/>
              <a:ext cx="4330699" cy="203364"/>
              <a:chOff x="1371600" y="2590800"/>
              <a:chExt cx="3657600" cy="304800"/>
            </a:xfrm>
          </p:grpSpPr>
          <p:grpSp>
            <p:nvGrpSpPr>
              <p:cNvPr id="7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5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46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4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" name="Group 83"/>
              <p:cNvGrpSpPr>
                <a:grpSpLocks/>
              </p:cNvGrpSpPr>
              <p:nvPr/>
            </p:nvGrpSpPr>
            <p:grpSpPr bwMode="auto">
              <a:xfrm>
                <a:off x="38100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4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" name="Group 88"/>
              <p:cNvGrpSpPr>
                <a:grpSpLocks/>
              </p:cNvGrpSpPr>
              <p:nvPr/>
            </p:nvGrpSpPr>
            <p:grpSpPr bwMode="auto">
              <a:xfrm>
                <a:off x="4419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" name="Group 76"/>
            <p:cNvGrpSpPr/>
            <p:nvPr/>
          </p:nvGrpSpPr>
          <p:grpSpPr>
            <a:xfrm>
              <a:off x="5575301" y="2608062"/>
              <a:ext cx="2412103" cy="623934"/>
              <a:chOff x="5562600" y="4741662"/>
              <a:chExt cx="2412103" cy="623934"/>
            </a:xfrm>
          </p:grpSpPr>
          <p:cxnSp>
            <p:nvCxnSpPr>
              <p:cNvPr id="62" name="Curved Connector 61"/>
              <p:cNvCxnSpPr>
                <a:stCxn id="70" idx="2"/>
                <a:endCxn id="44" idx="0"/>
              </p:cNvCxnSpPr>
              <p:nvPr/>
            </p:nvCxnSpPr>
            <p:spPr>
              <a:xfrm rot="16200000" flipH="1">
                <a:off x="6030675" y="4777189"/>
                <a:ext cx="262720" cy="9140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urved Connector 63"/>
              <p:cNvCxnSpPr>
                <a:stCxn id="71" idx="2"/>
                <a:endCxn id="38" idx="0"/>
              </p:cNvCxnSpPr>
              <p:nvPr/>
            </p:nvCxnSpPr>
            <p:spPr>
              <a:xfrm rot="16200000" flipH="1">
                <a:off x="6670153" y="5055775"/>
                <a:ext cx="262720" cy="3569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72" idx="2"/>
                <a:endCxn id="48" idx="0"/>
              </p:cNvCxnSpPr>
              <p:nvPr/>
            </p:nvCxnSpPr>
            <p:spPr>
              <a:xfrm rot="5400000">
                <a:off x="6736304" y="4263871"/>
                <a:ext cx="262720" cy="194072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45"/>
              <p:cNvGrpSpPr/>
              <p:nvPr/>
            </p:nvGrpSpPr>
            <p:grpSpPr>
              <a:xfrm>
                <a:off x="5562600" y="4741662"/>
                <a:ext cx="2412103" cy="469578"/>
                <a:chOff x="3048000" y="2836662"/>
                <a:chExt cx="2412103" cy="469578"/>
              </a:xfrm>
            </p:grpSpPr>
            <p:sp>
              <p:nvSpPr>
                <p:cNvPr id="70" name="TextBox 5"/>
                <p:cNvSpPr txBox="1"/>
                <p:nvPr/>
              </p:nvSpPr>
              <p:spPr>
                <a:xfrm>
                  <a:off x="3048000" y="2836662"/>
                  <a:ext cx="284778" cy="36121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1</a:t>
                  </a:r>
                  <a:endParaRPr lang="en-US" sz="2000" i="1" baseline="30000" dirty="0"/>
                </a:p>
              </p:txBody>
            </p:sp>
            <p:sp>
              <p:nvSpPr>
                <p:cNvPr id="71" name="TextBox 5"/>
                <p:cNvSpPr txBox="1"/>
                <p:nvPr/>
              </p:nvSpPr>
              <p:spPr>
                <a:xfrm>
                  <a:off x="3966065" y="2836662"/>
                  <a:ext cx="284778" cy="36121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2</a:t>
                  </a:r>
                  <a:endParaRPr lang="en-US" sz="2000" i="1" baseline="30000" dirty="0"/>
                </a:p>
              </p:txBody>
            </p:sp>
            <p:sp>
              <p:nvSpPr>
                <p:cNvPr id="72" name="TextBox 5"/>
                <p:cNvSpPr txBox="1"/>
                <p:nvPr/>
              </p:nvSpPr>
              <p:spPr>
                <a:xfrm>
                  <a:off x="5186753" y="2836662"/>
                  <a:ext cx="273350" cy="361214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err="1" smtClean="0"/>
                    <a:t>h</a:t>
                  </a:r>
                  <a:r>
                    <a:rPr lang="en-US" sz="2000" baseline="-25000" dirty="0" err="1" smtClean="0"/>
                    <a:t>k</a:t>
                  </a:r>
                  <a:endParaRPr lang="en-US" sz="2000" i="1" baseline="30000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4638099" y="2836662"/>
                  <a:ext cx="231449" cy="469578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2000" dirty="0"/>
                </a:p>
              </p:txBody>
            </p:sp>
          </p:grpSp>
        </p:grpSp>
      </p:grpSp>
      <p:grpSp>
        <p:nvGrpSpPr>
          <p:cNvPr id="15" name="Group 105"/>
          <p:cNvGrpSpPr/>
          <p:nvPr/>
        </p:nvGrpSpPr>
        <p:grpSpPr>
          <a:xfrm>
            <a:off x="5410200" y="3124200"/>
            <a:ext cx="3657600" cy="704911"/>
            <a:chOff x="4572000" y="4589263"/>
            <a:chExt cx="4495798" cy="827304"/>
          </a:xfrm>
        </p:grpSpPr>
        <p:grpSp>
          <p:nvGrpSpPr>
            <p:cNvPr id="16" name="Group 93"/>
            <p:cNvGrpSpPr>
              <a:grpSpLocks/>
            </p:cNvGrpSpPr>
            <p:nvPr/>
          </p:nvGrpSpPr>
          <p:grpSpPr bwMode="auto">
            <a:xfrm>
              <a:off x="4572000" y="5213193"/>
              <a:ext cx="4495798" cy="203374"/>
              <a:chOff x="1298050" y="2590787"/>
              <a:chExt cx="3797039" cy="304814"/>
            </a:xfrm>
          </p:grpSpPr>
          <p:grpSp>
            <p:nvGrpSpPr>
              <p:cNvPr id="17" name="Group 67"/>
              <p:cNvGrpSpPr>
                <a:grpSpLocks/>
              </p:cNvGrpSpPr>
              <p:nvPr/>
            </p:nvGrpSpPr>
            <p:grpSpPr bwMode="auto">
              <a:xfrm>
                <a:off x="1298050" y="2590787"/>
                <a:ext cx="609599" cy="304799"/>
                <a:chOff x="1298050" y="2590787"/>
                <a:chExt cx="609599" cy="304799"/>
              </a:xfrm>
            </p:grpSpPr>
            <p:sp>
              <p:nvSpPr>
                <p:cNvPr id="93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50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6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" name="Group 68"/>
              <p:cNvGrpSpPr>
                <a:grpSpLocks/>
              </p:cNvGrpSpPr>
              <p:nvPr/>
            </p:nvGrpSpPr>
            <p:grpSpPr bwMode="auto">
              <a:xfrm>
                <a:off x="1907649" y="2590791"/>
                <a:ext cx="609600" cy="304799"/>
                <a:chOff x="1298049" y="2590791"/>
                <a:chExt cx="609600" cy="304799"/>
              </a:xfrm>
            </p:grpSpPr>
            <p:sp>
              <p:nvSpPr>
                <p:cNvPr id="89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9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1"/>
                <a:chOff x="1371600" y="2590800"/>
                <a:chExt cx="609600" cy="304801"/>
              </a:xfrm>
            </p:grpSpPr>
            <p:sp>
              <p:nvSpPr>
                <p:cNvPr id="8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1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0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8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1" name="Group 83"/>
              <p:cNvGrpSpPr>
                <a:grpSpLocks/>
              </p:cNvGrpSpPr>
              <p:nvPr/>
            </p:nvGrpSpPr>
            <p:grpSpPr bwMode="auto">
              <a:xfrm>
                <a:off x="3875890" y="2590791"/>
                <a:ext cx="609600" cy="304799"/>
                <a:chOff x="1437490" y="2590791"/>
                <a:chExt cx="609600" cy="304799"/>
              </a:xfrm>
            </p:grpSpPr>
            <p:sp>
              <p:nvSpPr>
                <p:cNvPr id="77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1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0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2" name="Group 88"/>
              <p:cNvGrpSpPr>
                <a:grpSpLocks/>
              </p:cNvGrpSpPr>
              <p:nvPr/>
            </p:nvGrpSpPr>
            <p:grpSpPr bwMode="auto">
              <a:xfrm>
                <a:off x="4485490" y="2590791"/>
                <a:ext cx="609599" cy="304799"/>
                <a:chOff x="1437490" y="2590791"/>
                <a:chExt cx="609599" cy="304799"/>
              </a:xfrm>
            </p:grpSpPr>
            <p:sp>
              <p:nvSpPr>
                <p:cNvPr id="69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6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8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3" name="Group 76"/>
            <p:cNvGrpSpPr/>
            <p:nvPr/>
          </p:nvGrpSpPr>
          <p:grpSpPr>
            <a:xfrm>
              <a:off x="5573486" y="4589263"/>
              <a:ext cx="2862752" cy="623937"/>
              <a:chOff x="5562600" y="4741663"/>
              <a:chExt cx="2862752" cy="623937"/>
            </a:xfrm>
          </p:grpSpPr>
          <p:cxnSp>
            <p:nvCxnSpPr>
              <p:cNvPr id="98" name="Curved Connector 61"/>
              <p:cNvCxnSpPr>
                <a:stCxn id="102" idx="2"/>
                <a:endCxn id="91" idx="0"/>
              </p:cNvCxnSpPr>
              <p:nvPr/>
            </p:nvCxnSpPr>
            <p:spPr>
              <a:xfrm rot="16200000" flipH="1">
                <a:off x="5591834" y="5223417"/>
                <a:ext cx="259055" cy="2529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urved Connector 63"/>
              <p:cNvCxnSpPr>
                <a:stCxn id="103" idx="2"/>
                <a:endCxn id="81" idx="0"/>
              </p:cNvCxnSpPr>
              <p:nvPr/>
            </p:nvCxnSpPr>
            <p:spPr>
              <a:xfrm rot="16200000" flipH="1">
                <a:off x="6635745" y="5097573"/>
                <a:ext cx="259061" cy="2769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>
                <a:stCxn id="104" idx="2"/>
                <a:endCxn id="69" idx="0"/>
              </p:cNvCxnSpPr>
              <p:nvPr/>
            </p:nvCxnSpPr>
            <p:spPr>
              <a:xfrm rot="16200000" flipH="1">
                <a:off x="8006881" y="4947123"/>
                <a:ext cx="259055" cy="57788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Group 45"/>
              <p:cNvGrpSpPr/>
              <p:nvPr/>
            </p:nvGrpSpPr>
            <p:grpSpPr>
              <a:xfrm>
                <a:off x="5562600" y="4741663"/>
                <a:ext cx="2430979" cy="469581"/>
                <a:chOff x="3048000" y="2836663"/>
                <a:chExt cx="2430979" cy="469581"/>
              </a:xfrm>
            </p:grpSpPr>
            <p:sp>
              <p:nvSpPr>
                <p:cNvPr id="102" name="TextBox 5"/>
                <p:cNvSpPr txBox="1"/>
                <p:nvPr/>
              </p:nvSpPr>
              <p:spPr>
                <a:xfrm>
                  <a:off x="3048000" y="2836663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1</a:t>
                  </a:r>
                  <a:endParaRPr lang="en-US" sz="2000" i="1" baseline="30000" dirty="0"/>
                </a:p>
              </p:txBody>
            </p:sp>
            <p:sp>
              <p:nvSpPr>
                <p:cNvPr id="103" name="TextBox 5"/>
                <p:cNvSpPr txBox="1"/>
                <p:nvPr/>
              </p:nvSpPr>
              <p:spPr>
                <a:xfrm>
                  <a:off x="3966065" y="2836663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2</a:t>
                  </a:r>
                  <a:endParaRPr lang="en-US" sz="2000" i="1" baseline="30000" dirty="0"/>
                </a:p>
              </p:txBody>
            </p:sp>
            <p:sp>
              <p:nvSpPr>
                <p:cNvPr id="104" name="TextBox 5"/>
                <p:cNvSpPr txBox="1"/>
                <p:nvPr/>
              </p:nvSpPr>
              <p:spPr>
                <a:xfrm>
                  <a:off x="5186752" y="2836663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err="1" smtClean="0"/>
                    <a:t>h</a:t>
                  </a:r>
                  <a:r>
                    <a:rPr lang="en-US" sz="2000" baseline="-25000" dirty="0" err="1" smtClean="0"/>
                    <a:t>k</a:t>
                  </a:r>
                  <a:endParaRPr lang="en-US" sz="2000" i="1" baseline="30000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4638099" y="2836663"/>
                  <a:ext cx="239438" cy="469581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2000" dirty="0"/>
                </a:p>
              </p:txBody>
            </p:sp>
          </p:grpSp>
        </p:grpSp>
      </p:grpSp>
      <p:graphicFrame>
        <p:nvGraphicFramePr>
          <p:cNvPr id="110" name="Object 109"/>
          <p:cNvGraphicFramePr>
            <a:graphicFrameLocks noChangeAspect="1"/>
          </p:cNvGraphicFramePr>
          <p:nvPr/>
        </p:nvGraphicFramePr>
        <p:xfrm>
          <a:off x="2330450" y="3943350"/>
          <a:ext cx="3910013" cy="788988"/>
        </p:xfrm>
        <a:graphic>
          <a:graphicData uri="http://schemas.openxmlformats.org/presentationml/2006/ole">
            <p:oleObj spid="_x0000_s331779" name="Equation" r:id="rId6" imgW="1320480" imgH="266400" progId="Equation.3">
              <p:embed/>
            </p:oleObj>
          </a:graphicData>
        </a:graphic>
      </p:graphicFrame>
      <p:graphicFrame>
        <p:nvGraphicFramePr>
          <p:cNvPr id="331780" name="Object 4"/>
          <p:cNvGraphicFramePr>
            <a:graphicFrameLocks noChangeAspect="1"/>
          </p:cNvGraphicFramePr>
          <p:nvPr/>
        </p:nvGraphicFramePr>
        <p:xfrm>
          <a:off x="552450" y="5405438"/>
          <a:ext cx="5260975" cy="901700"/>
        </p:xfrm>
        <a:graphic>
          <a:graphicData uri="http://schemas.openxmlformats.org/presentationml/2006/ole">
            <p:oleObj spid="_x0000_s331780" name="Equation" r:id="rId7" imgW="1777680" imgH="304560" progId="Equation.3">
              <p:embed/>
            </p:oleObj>
          </a:graphicData>
        </a:graphic>
      </p:graphicFrame>
      <p:pic>
        <p:nvPicPr>
          <p:cNvPr id="159" name="Picture 5" descr="C:\Users\Mark Jeffrey\AppData\Local\Microsoft\Windows\Temporary Internet Files\Content.IE5\ERUX6UGY\MC9001051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28600" y="4800600"/>
            <a:ext cx="1194478" cy="1066800"/>
          </a:xfrm>
          <a:prstGeom prst="rect">
            <a:avLst/>
          </a:prstGeom>
          <a:noFill/>
        </p:spPr>
      </p:pic>
      <p:grpSp>
        <p:nvGrpSpPr>
          <p:cNvPr id="109" name="Group 108"/>
          <p:cNvGrpSpPr/>
          <p:nvPr/>
        </p:nvGrpSpPr>
        <p:grpSpPr>
          <a:xfrm>
            <a:off x="6248400" y="4508501"/>
            <a:ext cx="2631085" cy="2197099"/>
            <a:chOff x="6131915" y="990600"/>
            <a:chExt cx="2631085" cy="2197099"/>
          </a:xfrm>
        </p:grpSpPr>
        <p:grpSp>
          <p:nvGrpSpPr>
            <p:cNvPr id="111" name="Group 93"/>
            <p:cNvGrpSpPr>
              <a:grpSpLocks/>
            </p:cNvGrpSpPr>
            <p:nvPr/>
          </p:nvGrpSpPr>
          <p:grpSpPr bwMode="auto">
            <a:xfrm rot="5400000">
              <a:off x="7592441" y="2017141"/>
              <a:ext cx="2197099" cy="144030"/>
              <a:chOff x="1371600" y="2590800"/>
              <a:chExt cx="3657600" cy="304800"/>
            </a:xfrm>
          </p:grpSpPr>
          <p:grpSp>
            <p:nvGrpSpPr>
              <p:cNvPr id="126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5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7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4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8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44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5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6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7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9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4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2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3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0" name="Group 83"/>
              <p:cNvGrpSpPr>
                <a:grpSpLocks/>
              </p:cNvGrpSpPr>
              <p:nvPr/>
            </p:nvGrpSpPr>
            <p:grpSpPr bwMode="auto">
              <a:xfrm>
                <a:off x="38100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36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7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9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1" name="Group 88"/>
              <p:cNvGrpSpPr>
                <a:grpSpLocks/>
              </p:cNvGrpSpPr>
              <p:nvPr/>
            </p:nvGrpSpPr>
            <p:grpSpPr bwMode="auto">
              <a:xfrm>
                <a:off x="4419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3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2" name="Group 82"/>
            <p:cNvGrpSpPr/>
            <p:nvPr/>
          </p:nvGrpSpPr>
          <p:grpSpPr>
            <a:xfrm>
              <a:off x="6131917" y="1907362"/>
              <a:ext cx="1945283" cy="310649"/>
              <a:chOff x="6131917" y="1907362"/>
              <a:chExt cx="1945283" cy="310649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6131917" y="1907362"/>
                <a:ext cx="1942833" cy="309269"/>
                <a:chOff x="2743200" y="5334000"/>
                <a:chExt cx="2743200" cy="609600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49530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44196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38862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2" name="Rectangle 121"/>
                <p:cNvSpPr/>
                <p:nvPr/>
              </p:nvSpPr>
              <p:spPr>
                <a:xfrm>
                  <a:off x="3352800" y="5410201"/>
                  <a:ext cx="533400" cy="53339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grpSp>
              <p:nvGrpSpPr>
                <p:cNvPr id="123" name="Group 82"/>
                <p:cNvGrpSpPr/>
                <p:nvPr/>
              </p:nvGrpSpPr>
              <p:grpSpPr>
                <a:xfrm>
                  <a:off x="2743200" y="5334000"/>
                  <a:ext cx="609599" cy="609600"/>
                  <a:chOff x="3682836" y="3790950"/>
                  <a:chExt cx="609599" cy="609600"/>
                </a:xfrm>
              </p:grpSpPr>
              <p:sp>
                <p:nvSpPr>
                  <p:cNvPr id="124" name="Rectangle 123"/>
                  <p:cNvSpPr/>
                  <p:nvPr/>
                </p:nvSpPr>
                <p:spPr>
                  <a:xfrm>
                    <a:off x="3682836" y="3867151"/>
                    <a:ext cx="609599" cy="533399"/>
                  </a:xfrm>
                  <a:prstGeom prst="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>
                    <a:off x="3378036" y="4095750"/>
                    <a:ext cx="609600" cy="0"/>
                  </a:xfrm>
                  <a:prstGeom prst="line">
                    <a:avLst/>
                  </a:prstGeom>
                  <a:ln w="254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5" name="Rectangle 114"/>
              <p:cNvSpPr/>
              <p:nvPr/>
            </p:nvSpPr>
            <p:spPr>
              <a:xfrm>
                <a:off x="7699427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2</a:t>
                </a:r>
                <a:endParaRPr lang="en-US" sz="1400" dirty="0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7321654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3</a:t>
                </a:r>
                <a:endParaRPr lang="en-US" sz="1400" dirty="0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6943881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4</a:t>
                </a:r>
                <a:endParaRPr lang="en-US" sz="14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6566109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5</a:t>
                </a:r>
                <a:endParaRPr lang="en-US" sz="1400" dirty="0"/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8077200" y="1931002"/>
              <a:ext cx="5741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r>
                <a:rPr lang="en-US" sz="1600" baseline="-25000" dirty="0" smtClean="0"/>
                <a:t>1 </a:t>
              </a:r>
              <a:r>
                <a:rPr lang="el-GR" sz="1600" dirty="0" smtClean="0"/>
                <a:t>ϵ</a:t>
              </a:r>
              <a:r>
                <a:rPr lang="en-US" sz="1600" dirty="0" smtClean="0"/>
                <a:t>?</a:t>
              </a:r>
              <a:endParaRPr lang="en-US" sz="16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ontent Placeholder 6"/>
          <p:cNvSpPr>
            <a:spLocks noGrp="1"/>
          </p:cNvSpPr>
          <p:nvPr>
            <p:ph idx="1"/>
          </p:nvPr>
        </p:nvSpPr>
        <p:spPr>
          <a:xfrm>
            <a:off x="304800" y="4419600"/>
            <a:ext cx="6934200" cy="76200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US" b="1" dirty="0" smtClean="0"/>
              <a:t>Theorem </a:t>
            </a:r>
            <a:r>
              <a:rPr lang="en-US" dirty="0" smtClean="0"/>
              <a:t>[</a:t>
            </a:r>
            <a:r>
              <a:rPr lang="en-US" dirty="0" err="1" smtClean="0"/>
              <a:t>Guo</a:t>
            </a:r>
            <a:r>
              <a:rPr lang="en-US" dirty="0" smtClean="0"/>
              <a:t> et al. TKDE ‘10]</a:t>
            </a:r>
            <a:r>
              <a:rPr lang="en-US" b="1" dirty="0" smtClean="0"/>
              <a:t>:</a:t>
            </a:r>
          </a:p>
          <a:p>
            <a:pPr marL="0">
              <a:buNone/>
            </a:pPr>
            <a:endParaRPr lang="en-US" dirty="0" smtClean="0"/>
          </a:p>
          <a:p>
            <a:pPr marL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Theorem: BF(A)∩BF(B) vs. BF(A∩B)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0" y="4800600"/>
          <a:ext cx="9215438" cy="827088"/>
        </p:xfrm>
        <a:graphic>
          <a:graphicData uri="http://schemas.openxmlformats.org/presentationml/2006/ole">
            <p:oleObj spid="_x0000_s424962" name="Equation" r:id="rId4" imgW="3111480" imgH="279360" progId="Equation.3">
              <p:embed/>
            </p:oleObj>
          </a:graphicData>
        </a:graphic>
      </p:graphicFrame>
      <p:grpSp>
        <p:nvGrpSpPr>
          <p:cNvPr id="3" name="Group 100"/>
          <p:cNvGrpSpPr/>
          <p:nvPr/>
        </p:nvGrpSpPr>
        <p:grpSpPr>
          <a:xfrm>
            <a:off x="795874" y="2183250"/>
            <a:ext cx="3979551" cy="584775"/>
            <a:chOff x="762000" y="4368225"/>
            <a:chExt cx="3979551" cy="584775"/>
          </a:xfrm>
        </p:grpSpPr>
        <p:grpSp>
          <p:nvGrpSpPr>
            <p:cNvPr id="6" name="Group 48"/>
            <p:cNvGrpSpPr/>
            <p:nvPr/>
          </p:nvGrpSpPr>
          <p:grpSpPr>
            <a:xfrm>
              <a:off x="762000" y="4572000"/>
              <a:ext cx="2887133" cy="203364"/>
              <a:chOff x="381000" y="5562600"/>
              <a:chExt cx="2887133" cy="203364"/>
            </a:xfrm>
          </p:grpSpPr>
          <p:grpSp>
            <p:nvGrpSpPr>
              <p:cNvPr id="8" name="Group 67"/>
              <p:cNvGrpSpPr>
                <a:grpSpLocks/>
              </p:cNvGrpSpPr>
              <p:nvPr/>
            </p:nvGrpSpPr>
            <p:grpSpPr bwMode="auto">
              <a:xfrm>
                <a:off x="381000" y="5562600"/>
                <a:ext cx="721783" cy="203364"/>
                <a:chOff x="1371600" y="2590800"/>
                <a:chExt cx="609600" cy="304800"/>
              </a:xfrm>
            </p:grpSpPr>
            <p:sp>
              <p:nvSpPr>
                <p:cNvPr id="4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68"/>
              <p:cNvGrpSpPr>
                <a:grpSpLocks/>
              </p:cNvGrpSpPr>
              <p:nvPr/>
            </p:nvGrpSpPr>
            <p:grpSpPr bwMode="auto">
              <a:xfrm>
                <a:off x="1102783" y="5562600"/>
                <a:ext cx="721783" cy="203364"/>
                <a:chOff x="1371600" y="2590800"/>
                <a:chExt cx="609600" cy="304800"/>
              </a:xfrm>
            </p:grpSpPr>
            <p:sp>
              <p:nvSpPr>
                <p:cNvPr id="4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73"/>
              <p:cNvGrpSpPr>
                <a:grpSpLocks/>
              </p:cNvGrpSpPr>
              <p:nvPr/>
            </p:nvGrpSpPr>
            <p:grpSpPr bwMode="auto">
              <a:xfrm>
                <a:off x="1824566" y="5562600"/>
                <a:ext cx="721783" cy="203364"/>
                <a:chOff x="1371600" y="2590800"/>
                <a:chExt cx="609600" cy="304800"/>
              </a:xfrm>
            </p:grpSpPr>
            <p:sp>
              <p:nvSpPr>
                <p:cNvPr id="3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" name="Group 78"/>
              <p:cNvGrpSpPr>
                <a:grpSpLocks/>
              </p:cNvGrpSpPr>
              <p:nvPr/>
            </p:nvGrpSpPr>
            <p:grpSpPr bwMode="auto">
              <a:xfrm>
                <a:off x="2546350" y="5562600"/>
                <a:ext cx="721783" cy="203364"/>
                <a:chOff x="1371600" y="2590800"/>
                <a:chExt cx="609600" cy="304800"/>
              </a:xfrm>
            </p:grpSpPr>
            <p:sp>
              <p:nvSpPr>
                <p:cNvPr id="33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73" name="TextBox 72"/>
            <p:cNvSpPr txBox="1"/>
            <p:nvPr/>
          </p:nvSpPr>
          <p:spPr>
            <a:xfrm>
              <a:off x="3657600" y="4368225"/>
              <a:ext cx="10839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BF(</a:t>
              </a:r>
              <a:r>
                <a:rPr lang="en-US" sz="3200" i="1" dirty="0" smtClean="0"/>
                <a:t>A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</p:grpSp>
      <p:grpSp>
        <p:nvGrpSpPr>
          <p:cNvPr id="12" name="Group 145"/>
          <p:cNvGrpSpPr/>
          <p:nvPr/>
        </p:nvGrpSpPr>
        <p:grpSpPr>
          <a:xfrm>
            <a:off x="795876" y="2488050"/>
            <a:ext cx="3965122" cy="584775"/>
            <a:chOff x="762002" y="4368225"/>
            <a:chExt cx="3965122" cy="584775"/>
          </a:xfrm>
        </p:grpSpPr>
        <p:grpSp>
          <p:nvGrpSpPr>
            <p:cNvPr id="13" name="Group 48"/>
            <p:cNvGrpSpPr/>
            <p:nvPr/>
          </p:nvGrpSpPr>
          <p:grpSpPr>
            <a:xfrm>
              <a:off x="762002" y="4572000"/>
              <a:ext cx="2887134" cy="203364"/>
              <a:chOff x="381002" y="5562600"/>
              <a:chExt cx="2887134" cy="203364"/>
            </a:xfrm>
          </p:grpSpPr>
          <p:grpSp>
            <p:nvGrpSpPr>
              <p:cNvPr id="14" name="Group 67"/>
              <p:cNvGrpSpPr>
                <a:grpSpLocks/>
              </p:cNvGrpSpPr>
              <p:nvPr/>
            </p:nvGrpSpPr>
            <p:grpSpPr bwMode="auto">
              <a:xfrm>
                <a:off x="381002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6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" name="Group 68"/>
              <p:cNvGrpSpPr>
                <a:grpSpLocks/>
              </p:cNvGrpSpPr>
              <p:nvPr/>
            </p:nvGrpSpPr>
            <p:grpSpPr bwMode="auto">
              <a:xfrm>
                <a:off x="1102785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6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" name="Group 73"/>
              <p:cNvGrpSpPr>
                <a:grpSpLocks/>
              </p:cNvGrpSpPr>
              <p:nvPr/>
            </p:nvGrpSpPr>
            <p:grpSpPr bwMode="auto">
              <a:xfrm>
                <a:off x="1824568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5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7" name="Group 78"/>
              <p:cNvGrpSpPr>
                <a:grpSpLocks/>
              </p:cNvGrpSpPr>
              <p:nvPr/>
            </p:nvGrpSpPr>
            <p:grpSpPr bwMode="auto">
              <a:xfrm>
                <a:off x="2546352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53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6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48" name="TextBox 147"/>
            <p:cNvSpPr txBox="1"/>
            <p:nvPr/>
          </p:nvSpPr>
          <p:spPr>
            <a:xfrm>
              <a:off x="3657600" y="4368225"/>
              <a:ext cx="10695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BF(</a:t>
              </a:r>
              <a:r>
                <a:rPr lang="en-US" sz="3200" i="1" dirty="0" smtClean="0"/>
                <a:t>B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</p:grpSp>
      <p:grpSp>
        <p:nvGrpSpPr>
          <p:cNvPr id="18" name="Group 168"/>
          <p:cNvGrpSpPr/>
          <p:nvPr/>
        </p:nvGrpSpPr>
        <p:grpSpPr>
          <a:xfrm>
            <a:off x="304800" y="2381072"/>
            <a:ext cx="3383280" cy="615553"/>
            <a:chOff x="226258" y="3674983"/>
            <a:chExt cx="8110022" cy="615553"/>
          </a:xfrm>
        </p:grpSpPr>
        <p:sp>
          <p:nvSpPr>
            <p:cNvPr id="170" name="TextBox 169"/>
            <p:cNvSpPr txBox="1"/>
            <p:nvPr/>
          </p:nvSpPr>
          <p:spPr>
            <a:xfrm>
              <a:off x="226258" y="3674983"/>
              <a:ext cx="1390134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r>
                <a:rPr lang="en-US" sz="40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&amp;</a:t>
              </a:r>
              <a:endParaRPr lang="en-US" sz="40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cxnSp>
          <p:nvCxnSpPr>
            <p:cNvPr id="171" name="Straight Connector 170"/>
            <p:cNvCxnSpPr/>
            <p:nvPr/>
          </p:nvCxnSpPr>
          <p:spPr>
            <a:xfrm>
              <a:off x="381000" y="4267200"/>
              <a:ext cx="7955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258"/>
          <p:cNvGrpSpPr/>
          <p:nvPr/>
        </p:nvGrpSpPr>
        <p:grpSpPr>
          <a:xfrm>
            <a:off x="795874" y="3072825"/>
            <a:ext cx="2887134" cy="737175"/>
            <a:chOff x="795874" y="3072825"/>
            <a:chExt cx="2887134" cy="737175"/>
          </a:xfrm>
        </p:grpSpPr>
        <p:grpSp>
          <p:nvGrpSpPr>
            <p:cNvPr id="20" name="Group 48"/>
            <p:cNvGrpSpPr/>
            <p:nvPr/>
          </p:nvGrpSpPr>
          <p:grpSpPr>
            <a:xfrm>
              <a:off x="795874" y="3072825"/>
              <a:ext cx="2887134" cy="203364"/>
              <a:chOff x="381002" y="5562600"/>
              <a:chExt cx="2887134" cy="203364"/>
            </a:xfrm>
          </p:grpSpPr>
          <p:grpSp>
            <p:nvGrpSpPr>
              <p:cNvPr id="21" name="Group 67"/>
              <p:cNvGrpSpPr>
                <a:grpSpLocks/>
              </p:cNvGrpSpPr>
              <p:nvPr/>
            </p:nvGrpSpPr>
            <p:grpSpPr bwMode="auto">
              <a:xfrm>
                <a:off x="381002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9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2" name="Group 68"/>
              <p:cNvGrpSpPr>
                <a:grpSpLocks/>
              </p:cNvGrpSpPr>
              <p:nvPr/>
            </p:nvGrpSpPr>
            <p:grpSpPr bwMode="auto">
              <a:xfrm>
                <a:off x="1102785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8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3" name="Group 73"/>
              <p:cNvGrpSpPr>
                <a:grpSpLocks/>
              </p:cNvGrpSpPr>
              <p:nvPr/>
            </p:nvGrpSpPr>
            <p:grpSpPr bwMode="auto">
              <a:xfrm>
                <a:off x="1824568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83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5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6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 78"/>
              <p:cNvGrpSpPr>
                <a:grpSpLocks/>
              </p:cNvGrpSpPr>
              <p:nvPr/>
            </p:nvGrpSpPr>
            <p:grpSpPr bwMode="auto">
              <a:xfrm>
                <a:off x="2546352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179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0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1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2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74" name="TextBox 173"/>
            <p:cNvSpPr txBox="1"/>
            <p:nvPr/>
          </p:nvSpPr>
          <p:spPr>
            <a:xfrm>
              <a:off x="1176874" y="3225225"/>
              <a:ext cx="22860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BF(</a:t>
              </a:r>
              <a:r>
                <a:rPr lang="en-US" sz="3200" i="1" dirty="0" smtClean="0"/>
                <a:t>A</a:t>
              </a:r>
              <a:r>
                <a:rPr lang="en-US" sz="3200" dirty="0" smtClean="0"/>
                <a:t>)∩BF(</a:t>
              </a:r>
              <a:r>
                <a:rPr lang="en-US" sz="3200" i="1" dirty="0" smtClean="0"/>
                <a:t>B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</p:grpSp>
      <p:grpSp>
        <p:nvGrpSpPr>
          <p:cNvPr id="25" name="Group 217"/>
          <p:cNvGrpSpPr/>
          <p:nvPr/>
        </p:nvGrpSpPr>
        <p:grpSpPr>
          <a:xfrm>
            <a:off x="5520274" y="3072825"/>
            <a:ext cx="2887134" cy="737175"/>
            <a:chOff x="762002" y="4572000"/>
            <a:chExt cx="2887134" cy="737175"/>
          </a:xfrm>
        </p:grpSpPr>
        <p:grpSp>
          <p:nvGrpSpPr>
            <p:cNvPr id="26" name="Group 48"/>
            <p:cNvGrpSpPr/>
            <p:nvPr/>
          </p:nvGrpSpPr>
          <p:grpSpPr>
            <a:xfrm>
              <a:off x="762002" y="4572000"/>
              <a:ext cx="2887134" cy="203364"/>
              <a:chOff x="381002" y="5562600"/>
              <a:chExt cx="2887134" cy="203364"/>
            </a:xfrm>
          </p:grpSpPr>
          <p:grpSp>
            <p:nvGrpSpPr>
              <p:cNvPr id="27" name="Group 67"/>
              <p:cNvGrpSpPr>
                <a:grpSpLocks/>
              </p:cNvGrpSpPr>
              <p:nvPr/>
            </p:nvGrpSpPr>
            <p:grpSpPr bwMode="auto">
              <a:xfrm>
                <a:off x="381002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23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" name="Group 68"/>
              <p:cNvGrpSpPr>
                <a:grpSpLocks/>
              </p:cNvGrpSpPr>
              <p:nvPr/>
            </p:nvGrpSpPr>
            <p:grpSpPr bwMode="auto">
              <a:xfrm>
                <a:off x="1102785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233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4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5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6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9" name="Group 73"/>
              <p:cNvGrpSpPr>
                <a:grpSpLocks/>
              </p:cNvGrpSpPr>
              <p:nvPr/>
            </p:nvGrpSpPr>
            <p:grpSpPr bwMode="auto">
              <a:xfrm>
                <a:off x="1824568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229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0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1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2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oup 78"/>
              <p:cNvGrpSpPr>
                <a:grpSpLocks/>
              </p:cNvGrpSpPr>
              <p:nvPr/>
            </p:nvGrpSpPr>
            <p:grpSpPr bwMode="auto">
              <a:xfrm>
                <a:off x="2546352" y="5562600"/>
                <a:ext cx="721784" cy="203364"/>
                <a:chOff x="1371600" y="2590800"/>
                <a:chExt cx="609600" cy="304800"/>
              </a:xfrm>
            </p:grpSpPr>
            <p:sp>
              <p:nvSpPr>
                <p:cNvPr id="22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2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20" name="TextBox 219"/>
            <p:cNvSpPr txBox="1"/>
            <p:nvPr/>
          </p:nvSpPr>
          <p:spPr>
            <a:xfrm>
              <a:off x="1143002" y="4724400"/>
              <a:ext cx="22860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BF(</a:t>
              </a:r>
              <a:r>
                <a:rPr lang="en-US" sz="3200" i="1" dirty="0" smtClean="0"/>
                <a:t>A</a:t>
              </a:r>
              <a:r>
                <a:rPr lang="en-US" sz="3200" dirty="0" smtClean="0"/>
                <a:t>∩</a:t>
              </a:r>
              <a:r>
                <a:rPr lang="en-US" sz="3200" i="1" dirty="0" smtClean="0"/>
                <a:t>B</a:t>
              </a:r>
              <a:r>
                <a:rPr lang="en-US" sz="3200" dirty="0" smtClean="0"/>
                <a:t>)</a:t>
              </a:r>
              <a:endParaRPr lang="en-US" sz="3200" dirty="0"/>
            </a:p>
          </p:txBody>
        </p:sp>
      </p:grpSp>
      <p:grpSp>
        <p:nvGrpSpPr>
          <p:cNvPr id="31" name="Group 259"/>
          <p:cNvGrpSpPr/>
          <p:nvPr/>
        </p:nvGrpSpPr>
        <p:grpSpPr>
          <a:xfrm>
            <a:off x="6150109" y="2006026"/>
            <a:ext cx="1777110" cy="1066799"/>
            <a:chOff x="6150109" y="2006026"/>
            <a:chExt cx="1777110" cy="1066799"/>
          </a:xfrm>
        </p:grpSpPr>
        <p:grpSp>
          <p:nvGrpSpPr>
            <p:cNvPr id="224" name="Group 256"/>
            <p:cNvGrpSpPr/>
            <p:nvPr/>
          </p:nvGrpSpPr>
          <p:grpSpPr>
            <a:xfrm>
              <a:off x="6150109" y="2006026"/>
              <a:ext cx="1777110" cy="1066799"/>
              <a:chOff x="5811435" y="4038601"/>
              <a:chExt cx="1777110" cy="1066799"/>
            </a:xfrm>
          </p:grpSpPr>
          <p:sp>
            <p:nvSpPr>
              <p:cNvPr id="241" name="TextBox 240"/>
              <p:cNvSpPr txBox="1"/>
              <p:nvPr/>
            </p:nvSpPr>
            <p:spPr>
              <a:xfrm>
                <a:off x="6172200" y="4038601"/>
                <a:ext cx="914400" cy="4114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3200" i="1" dirty="0" smtClean="0"/>
                  <a:t>A</a:t>
                </a:r>
                <a:r>
                  <a:rPr lang="en-US" sz="3200" dirty="0" smtClean="0"/>
                  <a:t>∩</a:t>
                </a:r>
                <a:r>
                  <a:rPr lang="en-US" sz="3200" i="1" dirty="0" smtClean="0"/>
                  <a:t>B</a:t>
                </a:r>
                <a:endParaRPr lang="en-US" sz="3200" dirty="0"/>
              </a:p>
            </p:txBody>
          </p:sp>
          <p:grpSp>
            <p:nvGrpSpPr>
              <p:cNvPr id="246" name="Group 245"/>
              <p:cNvGrpSpPr/>
              <p:nvPr/>
            </p:nvGrpSpPr>
            <p:grpSpPr>
              <a:xfrm>
                <a:off x="5811435" y="4643735"/>
                <a:ext cx="1777110" cy="461665"/>
                <a:chOff x="5785133" y="4572000"/>
                <a:chExt cx="1777110" cy="461665"/>
              </a:xfrm>
            </p:grpSpPr>
            <p:sp>
              <p:nvSpPr>
                <p:cNvPr id="242" name="TextBox 5"/>
                <p:cNvSpPr txBox="1"/>
                <p:nvPr/>
              </p:nvSpPr>
              <p:spPr>
                <a:xfrm>
                  <a:off x="5785133" y="4572000"/>
                  <a:ext cx="284565" cy="369332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400" dirty="0" smtClean="0"/>
                    <a:t>h</a:t>
                  </a:r>
                  <a:r>
                    <a:rPr lang="en-US" sz="2400" baseline="-25000" dirty="0" smtClean="0"/>
                    <a:t>1</a:t>
                  </a:r>
                  <a:endParaRPr lang="en-US" sz="2400" i="1" baseline="30000" dirty="0"/>
                </a:p>
              </p:txBody>
            </p:sp>
            <p:sp>
              <p:nvSpPr>
                <p:cNvPr id="243" name="TextBox 5"/>
                <p:cNvSpPr txBox="1"/>
                <p:nvPr/>
              </p:nvSpPr>
              <p:spPr>
                <a:xfrm>
                  <a:off x="6328265" y="4572000"/>
                  <a:ext cx="284565" cy="369332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400" dirty="0" smtClean="0"/>
                    <a:t>h</a:t>
                  </a:r>
                  <a:r>
                    <a:rPr lang="en-US" sz="2400" baseline="-25000" dirty="0" smtClean="0"/>
                    <a:t>2</a:t>
                  </a:r>
                  <a:endParaRPr lang="en-US" sz="2400" i="1" baseline="30000" dirty="0"/>
                </a:p>
              </p:txBody>
            </p:sp>
            <p:sp>
              <p:nvSpPr>
                <p:cNvPr id="244" name="TextBox 5"/>
                <p:cNvSpPr txBox="1"/>
                <p:nvPr/>
              </p:nvSpPr>
              <p:spPr>
                <a:xfrm>
                  <a:off x="7288898" y="4572000"/>
                  <a:ext cx="273345" cy="369332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400" dirty="0" err="1" smtClean="0"/>
                    <a:t>h</a:t>
                  </a:r>
                  <a:r>
                    <a:rPr lang="en-US" sz="2400" baseline="-25000" dirty="0" err="1" smtClean="0"/>
                    <a:t>k</a:t>
                  </a:r>
                  <a:endParaRPr lang="en-US" sz="2400" i="1" baseline="30000" dirty="0"/>
                </a:p>
              </p:txBody>
            </p:sp>
            <p:sp>
              <p:nvSpPr>
                <p:cNvPr id="245" name="TextBox 244"/>
                <p:cNvSpPr txBox="1"/>
                <p:nvPr/>
              </p:nvSpPr>
              <p:spPr>
                <a:xfrm>
                  <a:off x="6831698" y="4572000"/>
                  <a:ext cx="231666" cy="461665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400" dirty="0" smtClean="0"/>
                    <a:t>…</a:t>
                  </a:r>
                  <a:endParaRPr lang="en-US" sz="2400" dirty="0"/>
                </a:p>
              </p:txBody>
            </p:sp>
          </p:grpSp>
        </p:grpSp>
        <p:cxnSp>
          <p:nvCxnSpPr>
            <p:cNvPr id="249" name="Straight Arrow Connector 248"/>
            <p:cNvCxnSpPr/>
            <p:nvPr/>
          </p:nvCxnSpPr>
          <p:spPr>
            <a:xfrm rot="5400000">
              <a:off x="6533406" y="2176492"/>
              <a:ext cx="193654" cy="675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Arrow Connector 249"/>
            <p:cNvCxnSpPr/>
            <p:nvPr/>
          </p:nvCxnSpPr>
          <p:spPr>
            <a:xfrm rot="5400000">
              <a:off x="6804972" y="2448058"/>
              <a:ext cx="193654" cy="1325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Arrow Connector 252"/>
            <p:cNvCxnSpPr/>
            <p:nvPr/>
          </p:nvCxnSpPr>
          <p:spPr>
            <a:xfrm rot="16200000" flipH="1">
              <a:off x="7282483" y="2103096"/>
              <a:ext cx="193654" cy="8224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1" name="Rectangle 260"/>
          <p:cNvSpPr/>
          <p:nvPr/>
        </p:nvSpPr>
        <p:spPr>
          <a:xfrm>
            <a:off x="2883725" y="3000499"/>
            <a:ext cx="340425" cy="345375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/>
        </p:nvSpPr>
        <p:spPr>
          <a:xfrm>
            <a:off x="7608125" y="3000500"/>
            <a:ext cx="340425" cy="345375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/>
      <p:bldP spid="261" grpId="0" animBg="1"/>
      <p:bldP spid="26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cap="none" dirty="0" smtClean="0"/>
              <a:t>What are the </a:t>
            </a:r>
            <a:br>
              <a:rPr lang="en-US" cap="none" dirty="0" smtClean="0"/>
            </a:br>
            <a:r>
              <a:rPr lang="en-US" cap="none" dirty="0" smtClean="0"/>
              <a:t>Theoretical Implications?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 filters for Set Overlap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28600" y="5334000"/>
            <a:ext cx="2667000" cy="1066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57600" y="5334000"/>
            <a:ext cx="2133600" cy="1066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477000" y="5334000"/>
            <a:ext cx="2438400" cy="10668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2498" name="Object 3"/>
          <p:cNvGraphicFramePr>
            <a:graphicFrameLocks noChangeAspect="1"/>
          </p:cNvGraphicFramePr>
          <p:nvPr/>
        </p:nvGraphicFramePr>
        <p:xfrm>
          <a:off x="152400" y="5257800"/>
          <a:ext cx="8839200" cy="1216991"/>
        </p:xfrm>
        <a:graphic>
          <a:graphicData uri="http://schemas.openxmlformats.org/presentationml/2006/ole">
            <p:oleObj spid="_x0000_s362498" name="Equation" r:id="rId4" imgW="1752480" imgH="241200" progId="Equation.3">
              <p:embed/>
            </p:oleObj>
          </a:graphicData>
        </a:graphic>
      </p:graphicFrame>
      <p:sp>
        <p:nvSpPr>
          <p:cNvPr id="13" name="Content Placeholder 96"/>
          <p:cNvSpPr txBox="1">
            <a:spLocks/>
          </p:cNvSpPr>
          <p:nvPr/>
        </p:nvSpPr>
        <p:spPr>
          <a:xfrm>
            <a:off x="0" y="5257800"/>
            <a:ext cx="9144000" cy="1142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Queue of Queries gives fewer false conflicts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Partitioned intersection improves on </a:t>
            </a:r>
            <a:r>
              <a:rPr lang="en-US" sz="3200" dirty="0" err="1" smtClean="0"/>
              <a:t>Unpartitioned</a:t>
            </a:r>
            <a:endParaRPr lang="en-US" sz="32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False Conflicts: </a:t>
            </a:r>
            <a:r>
              <a:rPr lang="en-US" dirty="0" err="1" smtClean="0"/>
              <a:t>QoQ</a:t>
            </a:r>
            <a:r>
              <a:rPr lang="en-US" dirty="0" smtClean="0"/>
              <a:t> vs. Intersections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" y="1143000"/>
          <a:ext cx="850392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371600" y="3200400"/>
            <a:ext cx="838200" cy="762000"/>
            <a:chOff x="990600" y="4419600"/>
            <a:chExt cx="996182" cy="990600"/>
          </a:xfrm>
        </p:grpSpPr>
        <p:sp>
          <p:nvSpPr>
            <p:cNvPr id="8" name="Down Arrow 7"/>
            <p:cNvSpPr/>
            <p:nvPr/>
          </p:nvSpPr>
          <p:spPr>
            <a:xfrm>
              <a:off x="990600" y="44196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Down Arrow 8"/>
            <p:cNvSpPr/>
            <p:nvPr/>
          </p:nvSpPr>
          <p:spPr>
            <a:xfrm rot="5400000">
              <a:off x="1485900" y="49149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0" y="4724400"/>
              <a:ext cx="767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Better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62000" y="4724400"/>
            <a:ext cx="7319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For any length </a:t>
            </a:r>
            <a:r>
              <a:rPr lang="en-US" sz="3200" i="1" dirty="0" smtClean="0"/>
              <a:t>m</a:t>
            </a:r>
            <a:r>
              <a:rPr lang="en-US" sz="3200" dirty="0" smtClean="0"/>
              <a:t>, and </a:t>
            </a:r>
            <a:r>
              <a:rPr lang="en-US" sz="3200" i="1" dirty="0" smtClean="0"/>
              <a:t>k</a:t>
            </a:r>
            <a:r>
              <a:rPr lang="en-US" sz="3200" dirty="0" smtClean="0"/>
              <a:t> &gt; 1 hash functions,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3" grpId="0" uiExpand="1" build="allAtOnce" animBg="1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334000" y="5334000"/>
            <a:ext cx="2438400" cy="1066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38942" y="5334000"/>
            <a:ext cx="1981200" cy="1066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Space: </a:t>
            </a:r>
            <a:r>
              <a:rPr lang="en-US" dirty="0" err="1" smtClean="0"/>
              <a:t>QoQ</a:t>
            </a:r>
            <a:r>
              <a:rPr lang="en-US" dirty="0" smtClean="0"/>
              <a:t> vs. Intersection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0040" y="1143000"/>
          <a:ext cx="850392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79851" y="4724400"/>
            <a:ext cx="9303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For equivalent Pr[FSO], when </a:t>
            </a:r>
            <a:r>
              <a:rPr lang="en-US" sz="3200" i="1" dirty="0" err="1" smtClean="0"/>
              <a:t>m</a:t>
            </a:r>
            <a:r>
              <a:rPr lang="en-US" sz="3200" i="1" baseline="-25000" dirty="0" err="1" smtClean="0"/>
              <a:t>Partitioned</a:t>
            </a:r>
            <a:r>
              <a:rPr lang="en-US" sz="3200" dirty="0" smtClean="0"/>
              <a:t>≥|</a:t>
            </a:r>
            <a:r>
              <a:rPr lang="en-US" sz="3200" i="1" dirty="0" smtClean="0"/>
              <a:t>A</a:t>
            </a:r>
            <a:r>
              <a:rPr lang="en-US" sz="3200" dirty="0" smtClean="0"/>
              <a:t>||</a:t>
            </a:r>
            <a:r>
              <a:rPr lang="en-US" sz="3200" i="1" dirty="0" smtClean="0"/>
              <a:t>B</a:t>
            </a:r>
            <a:r>
              <a:rPr lang="en-US" sz="3200" dirty="0" smtClean="0"/>
              <a:t>|, </a:t>
            </a:r>
            <a:r>
              <a:rPr lang="en-US" sz="3200" i="1" dirty="0" smtClean="0"/>
              <a:t>k </a:t>
            </a:r>
            <a:r>
              <a:rPr lang="en-US" sz="3200" dirty="0" smtClean="0"/>
              <a:t>&gt; 1,</a:t>
            </a:r>
            <a:endParaRPr lang="en-US" sz="3200" dirty="0"/>
          </a:p>
        </p:txBody>
      </p:sp>
      <p:grpSp>
        <p:nvGrpSpPr>
          <p:cNvPr id="3" name="Group 8"/>
          <p:cNvGrpSpPr/>
          <p:nvPr/>
        </p:nvGrpSpPr>
        <p:grpSpPr>
          <a:xfrm>
            <a:off x="2590801" y="3002391"/>
            <a:ext cx="1713254" cy="332232"/>
            <a:chOff x="3200400" y="4038600"/>
            <a:chExt cx="2057400" cy="332232"/>
          </a:xfrm>
        </p:grpSpPr>
        <p:sp>
          <p:nvSpPr>
            <p:cNvPr id="22" name="Right Arrow 21"/>
            <p:cNvSpPr/>
            <p:nvPr/>
          </p:nvSpPr>
          <p:spPr>
            <a:xfrm>
              <a:off x="3200400" y="4038600"/>
              <a:ext cx="521208" cy="3322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ight Arrow 22"/>
            <p:cNvSpPr/>
            <p:nvPr/>
          </p:nvSpPr>
          <p:spPr>
            <a:xfrm flipH="1">
              <a:off x="4724400" y="4038600"/>
              <a:ext cx="533400" cy="3322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27013" name="Object 3"/>
          <p:cNvGraphicFramePr>
            <a:graphicFrameLocks noChangeAspect="1"/>
          </p:cNvGraphicFramePr>
          <p:nvPr/>
        </p:nvGraphicFramePr>
        <p:xfrm>
          <a:off x="1312863" y="5050972"/>
          <a:ext cx="6516687" cy="1470025"/>
        </p:xfrm>
        <a:graphic>
          <a:graphicData uri="http://schemas.openxmlformats.org/presentationml/2006/ole">
            <p:oleObj spid="_x0000_s427013" name="Equation" r:id="rId5" imgW="146016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791200" y="5334000"/>
            <a:ext cx="2438400" cy="1066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5334000"/>
            <a:ext cx="1981200" cy="1066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2435" name="Object 3"/>
          <p:cNvGraphicFramePr>
            <a:graphicFrameLocks noChangeAspect="1"/>
          </p:cNvGraphicFramePr>
          <p:nvPr/>
        </p:nvGraphicFramePr>
        <p:xfrm>
          <a:off x="832248" y="5268686"/>
          <a:ext cx="7479505" cy="1301713"/>
        </p:xfrm>
        <a:graphic>
          <a:graphicData uri="http://schemas.openxmlformats.org/presentationml/2006/ole">
            <p:oleObj spid="_x0000_s428034" name="Equation" r:id="rId4" imgW="1676160" imgH="291960" progId="Equation.3">
              <p:embed/>
            </p:oleObj>
          </a:graphicData>
        </a:graphic>
      </p:graphicFrame>
      <p:sp>
        <p:nvSpPr>
          <p:cNvPr id="13" name="Content Placeholder 96"/>
          <p:cNvSpPr txBox="1">
            <a:spLocks/>
          </p:cNvSpPr>
          <p:nvPr/>
        </p:nvSpPr>
        <p:spPr>
          <a:xfrm>
            <a:off x="0" y="5269676"/>
            <a:ext cx="9144000" cy="1142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intersection requires at least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u="sng" dirty="0" smtClean="0">
                <a:solidFill>
                  <a:schemeClr val="bg1"/>
                </a:solidFill>
              </a:rPr>
              <a:t>square root factor</a:t>
            </a:r>
            <a:r>
              <a:rPr lang="en-US" sz="3200" dirty="0" smtClean="0">
                <a:solidFill>
                  <a:schemeClr val="bg1"/>
                </a:solidFill>
              </a:rPr>
              <a:t> more space.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Space: </a:t>
            </a:r>
            <a:r>
              <a:rPr lang="en-US" dirty="0" err="1" smtClean="0"/>
              <a:t>QoQ</a:t>
            </a:r>
            <a:r>
              <a:rPr lang="en-US" dirty="0" smtClean="0"/>
              <a:t> vs. Intersection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0040" y="1143000"/>
          <a:ext cx="850392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-79851" y="4724400"/>
            <a:ext cx="9303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For equivalent Pr[FSO], when </a:t>
            </a:r>
            <a:r>
              <a:rPr lang="en-US" sz="3200" i="1" dirty="0" err="1" smtClean="0"/>
              <a:t>m</a:t>
            </a:r>
            <a:r>
              <a:rPr lang="en-US" sz="3200" i="1" baseline="-25000" dirty="0" err="1" smtClean="0"/>
              <a:t>Partitioned</a:t>
            </a:r>
            <a:r>
              <a:rPr lang="en-US" sz="3200" dirty="0" smtClean="0"/>
              <a:t>≥|</a:t>
            </a:r>
            <a:r>
              <a:rPr lang="en-US" sz="3200" i="1" dirty="0" smtClean="0"/>
              <a:t>A</a:t>
            </a:r>
            <a:r>
              <a:rPr lang="en-US" sz="3200" dirty="0" smtClean="0"/>
              <a:t>||</a:t>
            </a:r>
            <a:r>
              <a:rPr lang="en-US" sz="3200" i="1" dirty="0" smtClean="0"/>
              <a:t>B</a:t>
            </a:r>
            <a:r>
              <a:rPr lang="en-US" sz="3200" dirty="0" smtClean="0"/>
              <a:t>|, </a:t>
            </a:r>
            <a:r>
              <a:rPr lang="en-US" sz="3200" i="1" dirty="0" smtClean="0"/>
              <a:t>k </a:t>
            </a:r>
            <a:r>
              <a:rPr lang="en-US" sz="3200" dirty="0" smtClean="0"/>
              <a:t>&gt; 1,</a:t>
            </a:r>
            <a:endParaRPr lang="en-US" sz="32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514600" y="2971800"/>
            <a:ext cx="1676400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8"/>
          <p:cNvGrpSpPr/>
          <p:nvPr/>
        </p:nvGrpSpPr>
        <p:grpSpPr>
          <a:xfrm>
            <a:off x="2590801" y="3002391"/>
            <a:ext cx="1713254" cy="332232"/>
            <a:chOff x="3200400" y="4038600"/>
            <a:chExt cx="2057400" cy="332232"/>
          </a:xfrm>
        </p:grpSpPr>
        <p:sp>
          <p:nvSpPr>
            <p:cNvPr id="22" name="Right Arrow 21"/>
            <p:cNvSpPr/>
            <p:nvPr/>
          </p:nvSpPr>
          <p:spPr>
            <a:xfrm>
              <a:off x="3200400" y="4038600"/>
              <a:ext cx="521208" cy="3322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ight Arrow 22"/>
            <p:cNvSpPr/>
            <p:nvPr/>
          </p:nvSpPr>
          <p:spPr>
            <a:xfrm flipH="1">
              <a:off x="4724400" y="4038600"/>
              <a:ext cx="533400" cy="3322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343399" y="2857249"/>
          <a:ext cx="1143001" cy="674077"/>
        </p:xfrm>
        <a:graphic>
          <a:graphicData uri="http://schemas.openxmlformats.org/presentationml/2006/ole">
            <p:oleObj spid="_x0000_s428035" name="Equation" r:id="rId6" imgW="49500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0" y="5334000"/>
            <a:ext cx="2895600" cy="1066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5334000"/>
            <a:ext cx="2286000" cy="1066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3459" name="Object 3"/>
          <p:cNvGraphicFramePr>
            <a:graphicFrameLocks noChangeAspect="1"/>
          </p:cNvGraphicFramePr>
          <p:nvPr/>
        </p:nvGraphicFramePr>
        <p:xfrm>
          <a:off x="1490663" y="5181600"/>
          <a:ext cx="6162675" cy="1300163"/>
        </p:xfrm>
        <a:graphic>
          <a:graphicData uri="http://schemas.openxmlformats.org/presentationml/2006/ole">
            <p:oleObj spid="_x0000_s403459" name="Equation" r:id="rId4" imgW="1143000" imgH="24120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Hash: </a:t>
            </a:r>
            <a:r>
              <a:rPr lang="en-US" dirty="0" err="1" smtClean="0"/>
              <a:t>QoQ</a:t>
            </a:r>
            <a:r>
              <a:rPr lang="en-US" dirty="0" smtClean="0"/>
              <a:t> vs. Intersection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0040" y="1143000"/>
          <a:ext cx="850392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600" y="4648200"/>
            <a:ext cx="5529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For a single hash function, </a:t>
            </a:r>
            <a:r>
              <a:rPr lang="en-US" sz="3200" i="1" dirty="0" smtClean="0"/>
              <a:t>k</a:t>
            </a:r>
            <a:r>
              <a:rPr lang="en-US" sz="3200" dirty="0" smtClean="0"/>
              <a:t> = 1,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371600" y="3200400"/>
            <a:ext cx="838200" cy="762000"/>
            <a:chOff x="990600" y="4419600"/>
            <a:chExt cx="996182" cy="990600"/>
          </a:xfrm>
        </p:grpSpPr>
        <p:sp>
          <p:nvSpPr>
            <p:cNvPr id="15" name="Down Arrow 14"/>
            <p:cNvSpPr/>
            <p:nvPr/>
          </p:nvSpPr>
          <p:spPr>
            <a:xfrm>
              <a:off x="990600" y="44196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 rot="5400000">
              <a:off x="1485900" y="4914900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219200" y="4724400"/>
              <a:ext cx="767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Better</a:t>
              </a:r>
              <a:endParaRPr lang="en-US" dirty="0"/>
            </a:p>
          </p:txBody>
        </p:sp>
      </p:grpSp>
      <p:sp>
        <p:nvSpPr>
          <p:cNvPr id="13" name="Content Placeholder 96"/>
          <p:cNvSpPr txBox="1">
            <a:spLocks/>
          </p:cNvSpPr>
          <p:nvPr/>
        </p:nvSpPr>
        <p:spPr>
          <a:xfrm>
            <a:off x="0" y="5269676"/>
            <a:ext cx="9144000" cy="1142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3200" dirty="0" smtClean="0">
                <a:solidFill>
                  <a:schemeClr val="bg1"/>
                </a:solidFill>
              </a:rPr>
              <a:t>exploit the speed of intersection instead of queries!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11" grpId="0"/>
      <p:bldP spid="13" grpId="0" uiExpand="1" build="allAtOnce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Conclusion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Conflict detection often applies Bloom filters</a:t>
            </a:r>
          </a:p>
          <a:p>
            <a:pPr lvl="1"/>
            <a:r>
              <a:rPr lang="en-US" dirty="0" smtClean="0"/>
              <a:t>for fast set operations: y ϵ S and	S</a:t>
            </a:r>
            <a:r>
              <a:rPr lang="en-US" baseline="-25000" dirty="0" smtClean="0"/>
              <a:t>1</a:t>
            </a:r>
            <a:r>
              <a:rPr lang="en-US" dirty="0" smtClean="0"/>
              <a:t>∩S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Many new systems use BF intersect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Our recommendations (in order of preference)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strongly consider querying before intersection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intersect </a:t>
            </a:r>
            <a:r>
              <a:rPr lang="en-US" i="1" dirty="0" smtClean="0"/>
              <a:t>partitioned</a:t>
            </a:r>
            <a:r>
              <a:rPr lang="en-US" dirty="0" smtClean="0"/>
              <a:t> Bloom filters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single hash is required, exploit intersection!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Work: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Analyze the effects of partitioning in RingSTM</a:t>
            </a:r>
          </a:p>
          <a:p>
            <a:r>
              <a:rPr lang="en-US" dirty="0" smtClean="0"/>
              <a:t>Analyze the effects of QoQ in RingSTM</a:t>
            </a:r>
          </a:p>
          <a:p>
            <a:endParaRPr lang="en-US" dirty="0" smtClean="0"/>
          </a:p>
          <a:p>
            <a:r>
              <a:rPr lang="en-US" dirty="0" smtClean="0"/>
              <a:t>Develop a compromise in space and time</a:t>
            </a:r>
          </a:p>
          <a:p>
            <a:pPr lvl="1"/>
            <a:r>
              <a:rPr lang="en-US" dirty="0" smtClean="0"/>
              <a:t>Reduce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/>
              <a:t> space overhead of BF Intersect</a:t>
            </a:r>
          </a:p>
          <a:p>
            <a:pPr lvl="1"/>
            <a:r>
              <a:rPr lang="en-US" dirty="0" smtClean="0"/>
              <a:t>Reduce linear time complexity of Queue of Query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Bloom Filters in Concurrency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371601"/>
          <a:ext cx="8229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447800"/>
                <a:gridCol w="5029200"/>
              </a:tblGrid>
              <a:tr h="3679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System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Application</a:t>
                      </a:r>
                      <a:endParaRPr lang="en-US" sz="24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Bulk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Hardware</a:t>
                      </a:r>
                      <a:r>
                        <a:rPr lang="en-US" sz="2000" baseline="0" dirty="0" smtClean="0"/>
                        <a:t> TM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BulkSC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Memory Consistency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Race Detection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DeLorean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Deterministic Race </a:t>
                      </a:r>
                      <a:r>
                        <a:rPr lang="en-US" sz="2000" baseline="0" dirty="0" smtClean="0"/>
                        <a:t>Replay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SoftSig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Code</a:t>
                      </a:r>
                      <a:r>
                        <a:rPr lang="en-US" sz="2000" baseline="0" dirty="0" smtClean="0"/>
                        <a:t> Analysis/Optimization/Debug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RingSTM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FastPath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 (or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TLS)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SigRace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Race</a:t>
                      </a:r>
                      <a:r>
                        <a:rPr lang="en-US" sz="2000" baseline="0" dirty="0" smtClean="0"/>
                        <a:t> Detection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ColorSafe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Atomicity Violation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InvalSTM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</a:t>
                      </a:r>
                      <a:endParaRPr lang="en-US" sz="2000" dirty="0"/>
                    </a:p>
                  </a:txBody>
                  <a:tcPr/>
                </a:tc>
              </a:tr>
              <a:tr h="345688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AdapSig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1219200"/>
            <a:ext cx="838200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provide new theory to guide tool designers!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Bloom Filter Intersection for </a:t>
            </a:r>
            <a:br>
              <a:rPr lang="en-US" dirty="0" smtClean="0"/>
            </a:br>
            <a:r>
              <a:rPr lang="en-US" dirty="0" smtClean="0"/>
              <a:t>Lazy Address-Set Disambiguation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Thank you!</a:t>
            </a:r>
          </a:p>
          <a:p>
            <a:r>
              <a:rPr lang="en-US" b="1" dirty="0" smtClean="0"/>
              <a:t>markj@eecg.toronto.edu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Tracking Address-Set Conflicts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Address-Sets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" name="Group 66"/>
          <p:cNvGrpSpPr/>
          <p:nvPr/>
        </p:nvGrpSpPr>
        <p:grpSpPr>
          <a:xfrm>
            <a:off x="152400" y="1752600"/>
            <a:ext cx="3185583" cy="4581525"/>
            <a:chOff x="3276600" y="2286000"/>
            <a:chExt cx="2667000" cy="4048125"/>
          </a:xfrm>
        </p:grpSpPr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3276600" y="3124200"/>
              <a:ext cx="2667000" cy="3209925"/>
              <a:chOff x="2064" y="1968"/>
              <a:chExt cx="1680" cy="2022"/>
            </a:xfrm>
          </p:grpSpPr>
          <p:sp>
            <p:nvSpPr>
              <p:cNvPr id="10138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064" y="1968"/>
                <a:ext cx="1680" cy="20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3" name="Freeform 7"/>
              <p:cNvSpPr>
                <a:spLocks/>
              </p:cNvSpPr>
              <p:nvPr/>
            </p:nvSpPr>
            <p:spPr bwMode="auto">
              <a:xfrm>
                <a:off x="2089" y="3717"/>
                <a:ext cx="1360" cy="273"/>
              </a:xfrm>
              <a:custGeom>
                <a:avLst/>
                <a:gdLst/>
                <a:ahLst/>
                <a:cxnLst>
                  <a:cxn ang="0">
                    <a:pos x="1360" y="136"/>
                  </a:cxn>
                  <a:cxn ang="0">
                    <a:pos x="1360" y="136"/>
                  </a:cxn>
                  <a:cxn ang="0">
                    <a:pos x="1356" y="151"/>
                  </a:cxn>
                  <a:cxn ang="0">
                    <a:pos x="1346" y="165"/>
                  </a:cxn>
                  <a:cxn ang="0">
                    <a:pos x="1331" y="176"/>
                  </a:cxn>
                  <a:cxn ang="0">
                    <a:pos x="1306" y="190"/>
                  </a:cxn>
                  <a:cxn ang="0">
                    <a:pos x="1277" y="201"/>
                  </a:cxn>
                  <a:cxn ang="0">
                    <a:pos x="1245" y="212"/>
                  </a:cxn>
                  <a:cxn ang="0">
                    <a:pos x="1162" y="233"/>
                  </a:cxn>
                  <a:cxn ang="0">
                    <a:pos x="1061" y="251"/>
                  </a:cxn>
                  <a:cxn ang="0">
                    <a:pos x="946" y="262"/>
                  </a:cxn>
                  <a:cxn ang="0">
                    <a:pos x="817" y="269"/>
                  </a:cxn>
                  <a:cxn ang="0">
                    <a:pos x="680" y="273"/>
                  </a:cxn>
                  <a:cxn ang="0">
                    <a:pos x="680" y="273"/>
                  </a:cxn>
                  <a:cxn ang="0">
                    <a:pos x="543" y="269"/>
                  </a:cxn>
                  <a:cxn ang="0">
                    <a:pos x="414" y="262"/>
                  </a:cxn>
                  <a:cxn ang="0">
                    <a:pos x="299" y="251"/>
                  </a:cxn>
                  <a:cxn ang="0">
                    <a:pos x="198" y="233"/>
                  </a:cxn>
                  <a:cxn ang="0">
                    <a:pos x="115" y="212"/>
                  </a:cxn>
                  <a:cxn ang="0">
                    <a:pos x="83" y="201"/>
                  </a:cxn>
                  <a:cxn ang="0">
                    <a:pos x="54" y="190"/>
                  </a:cxn>
                  <a:cxn ang="0">
                    <a:pos x="29" y="176"/>
                  </a:cxn>
                  <a:cxn ang="0">
                    <a:pos x="15" y="165"/>
                  </a:cxn>
                  <a:cxn ang="0">
                    <a:pos x="4" y="151"/>
                  </a:cxn>
                  <a:cxn ang="0">
                    <a:pos x="0" y="136"/>
                  </a:cxn>
                  <a:cxn ang="0">
                    <a:pos x="0" y="136"/>
                  </a:cxn>
                  <a:cxn ang="0">
                    <a:pos x="4" y="122"/>
                  </a:cxn>
                  <a:cxn ang="0">
                    <a:pos x="15" y="107"/>
                  </a:cxn>
                  <a:cxn ang="0">
                    <a:pos x="29" y="97"/>
                  </a:cxn>
                  <a:cxn ang="0">
                    <a:pos x="54" y="82"/>
                  </a:cxn>
                  <a:cxn ang="0">
                    <a:pos x="83" y="72"/>
                  </a:cxn>
                  <a:cxn ang="0">
                    <a:pos x="115" y="61"/>
                  </a:cxn>
                  <a:cxn ang="0">
                    <a:pos x="198" y="39"/>
                  </a:cxn>
                  <a:cxn ang="0">
                    <a:pos x="299" y="21"/>
                  </a:cxn>
                  <a:cxn ang="0">
                    <a:pos x="414" y="10"/>
                  </a:cxn>
                  <a:cxn ang="0">
                    <a:pos x="543" y="3"/>
                  </a:cxn>
                  <a:cxn ang="0">
                    <a:pos x="680" y="0"/>
                  </a:cxn>
                  <a:cxn ang="0">
                    <a:pos x="680" y="0"/>
                  </a:cxn>
                  <a:cxn ang="0">
                    <a:pos x="817" y="3"/>
                  </a:cxn>
                  <a:cxn ang="0">
                    <a:pos x="946" y="10"/>
                  </a:cxn>
                  <a:cxn ang="0">
                    <a:pos x="1061" y="21"/>
                  </a:cxn>
                  <a:cxn ang="0">
                    <a:pos x="1162" y="39"/>
                  </a:cxn>
                  <a:cxn ang="0">
                    <a:pos x="1245" y="61"/>
                  </a:cxn>
                  <a:cxn ang="0">
                    <a:pos x="1277" y="72"/>
                  </a:cxn>
                  <a:cxn ang="0">
                    <a:pos x="1306" y="82"/>
                  </a:cxn>
                  <a:cxn ang="0">
                    <a:pos x="1331" y="97"/>
                  </a:cxn>
                  <a:cxn ang="0">
                    <a:pos x="1346" y="107"/>
                  </a:cxn>
                  <a:cxn ang="0">
                    <a:pos x="1356" y="122"/>
                  </a:cxn>
                  <a:cxn ang="0">
                    <a:pos x="1360" y="136"/>
                  </a:cxn>
                  <a:cxn ang="0">
                    <a:pos x="1360" y="136"/>
                  </a:cxn>
                </a:cxnLst>
                <a:rect l="0" t="0" r="r" b="b"/>
                <a:pathLst>
                  <a:path w="1360" h="273">
                    <a:moveTo>
                      <a:pt x="1360" y="136"/>
                    </a:moveTo>
                    <a:lnTo>
                      <a:pt x="1360" y="136"/>
                    </a:lnTo>
                    <a:lnTo>
                      <a:pt x="1356" y="151"/>
                    </a:lnTo>
                    <a:lnTo>
                      <a:pt x="1346" y="165"/>
                    </a:lnTo>
                    <a:lnTo>
                      <a:pt x="1331" y="176"/>
                    </a:lnTo>
                    <a:lnTo>
                      <a:pt x="1306" y="190"/>
                    </a:lnTo>
                    <a:lnTo>
                      <a:pt x="1277" y="201"/>
                    </a:lnTo>
                    <a:lnTo>
                      <a:pt x="1245" y="212"/>
                    </a:lnTo>
                    <a:lnTo>
                      <a:pt x="1162" y="233"/>
                    </a:lnTo>
                    <a:lnTo>
                      <a:pt x="1061" y="251"/>
                    </a:lnTo>
                    <a:lnTo>
                      <a:pt x="946" y="262"/>
                    </a:lnTo>
                    <a:lnTo>
                      <a:pt x="817" y="269"/>
                    </a:lnTo>
                    <a:lnTo>
                      <a:pt x="680" y="273"/>
                    </a:lnTo>
                    <a:lnTo>
                      <a:pt x="680" y="273"/>
                    </a:lnTo>
                    <a:lnTo>
                      <a:pt x="543" y="269"/>
                    </a:lnTo>
                    <a:lnTo>
                      <a:pt x="414" y="262"/>
                    </a:lnTo>
                    <a:lnTo>
                      <a:pt x="299" y="251"/>
                    </a:lnTo>
                    <a:lnTo>
                      <a:pt x="198" y="233"/>
                    </a:lnTo>
                    <a:lnTo>
                      <a:pt x="115" y="212"/>
                    </a:lnTo>
                    <a:lnTo>
                      <a:pt x="83" y="201"/>
                    </a:lnTo>
                    <a:lnTo>
                      <a:pt x="54" y="190"/>
                    </a:lnTo>
                    <a:lnTo>
                      <a:pt x="29" y="176"/>
                    </a:lnTo>
                    <a:lnTo>
                      <a:pt x="15" y="165"/>
                    </a:lnTo>
                    <a:lnTo>
                      <a:pt x="4" y="151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4" y="122"/>
                    </a:lnTo>
                    <a:lnTo>
                      <a:pt x="15" y="107"/>
                    </a:lnTo>
                    <a:lnTo>
                      <a:pt x="29" y="97"/>
                    </a:lnTo>
                    <a:lnTo>
                      <a:pt x="54" y="82"/>
                    </a:lnTo>
                    <a:lnTo>
                      <a:pt x="83" y="72"/>
                    </a:lnTo>
                    <a:lnTo>
                      <a:pt x="115" y="61"/>
                    </a:lnTo>
                    <a:lnTo>
                      <a:pt x="198" y="39"/>
                    </a:lnTo>
                    <a:lnTo>
                      <a:pt x="299" y="21"/>
                    </a:lnTo>
                    <a:lnTo>
                      <a:pt x="414" y="10"/>
                    </a:lnTo>
                    <a:lnTo>
                      <a:pt x="543" y="3"/>
                    </a:lnTo>
                    <a:lnTo>
                      <a:pt x="680" y="0"/>
                    </a:lnTo>
                    <a:lnTo>
                      <a:pt x="680" y="0"/>
                    </a:lnTo>
                    <a:lnTo>
                      <a:pt x="817" y="3"/>
                    </a:lnTo>
                    <a:lnTo>
                      <a:pt x="946" y="10"/>
                    </a:lnTo>
                    <a:lnTo>
                      <a:pt x="1061" y="21"/>
                    </a:lnTo>
                    <a:lnTo>
                      <a:pt x="1162" y="39"/>
                    </a:lnTo>
                    <a:lnTo>
                      <a:pt x="1245" y="61"/>
                    </a:lnTo>
                    <a:lnTo>
                      <a:pt x="1277" y="72"/>
                    </a:lnTo>
                    <a:lnTo>
                      <a:pt x="1306" y="82"/>
                    </a:lnTo>
                    <a:lnTo>
                      <a:pt x="1331" y="97"/>
                    </a:lnTo>
                    <a:lnTo>
                      <a:pt x="1346" y="107"/>
                    </a:lnTo>
                    <a:lnTo>
                      <a:pt x="1356" y="122"/>
                    </a:lnTo>
                    <a:lnTo>
                      <a:pt x="1360" y="136"/>
                    </a:lnTo>
                    <a:lnTo>
                      <a:pt x="1360" y="136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4" name="Freeform 8"/>
              <p:cNvSpPr>
                <a:spLocks/>
              </p:cNvSpPr>
              <p:nvPr/>
            </p:nvSpPr>
            <p:spPr bwMode="auto">
              <a:xfrm>
                <a:off x="2395" y="3076"/>
                <a:ext cx="849" cy="507"/>
              </a:xfrm>
              <a:custGeom>
                <a:avLst/>
                <a:gdLst/>
                <a:ahLst/>
                <a:cxnLst>
                  <a:cxn ang="0">
                    <a:pos x="4" y="3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0" y="33"/>
                  </a:cxn>
                  <a:cxn ang="0">
                    <a:pos x="83" y="65"/>
                  </a:cxn>
                  <a:cxn ang="0">
                    <a:pos x="129" y="94"/>
                  </a:cxn>
                  <a:cxn ang="0">
                    <a:pos x="180" y="119"/>
                  </a:cxn>
                  <a:cxn ang="0">
                    <a:pos x="234" y="144"/>
                  </a:cxn>
                  <a:cxn ang="0">
                    <a:pos x="291" y="162"/>
                  </a:cxn>
                  <a:cxn ang="0">
                    <a:pos x="349" y="176"/>
                  </a:cxn>
                  <a:cxn ang="0">
                    <a:pos x="410" y="187"/>
                  </a:cxn>
                  <a:cxn ang="0">
                    <a:pos x="410" y="187"/>
                  </a:cxn>
                  <a:cxn ang="0">
                    <a:pos x="471" y="194"/>
                  </a:cxn>
                  <a:cxn ang="0">
                    <a:pos x="532" y="198"/>
                  </a:cxn>
                  <a:cxn ang="0">
                    <a:pos x="590" y="194"/>
                  </a:cxn>
                  <a:cxn ang="0">
                    <a:pos x="648" y="187"/>
                  </a:cxn>
                  <a:cxn ang="0">
                    <a:pos x="701" y="173"/>
                  </a:cxn>
                  <a:cxn ang="0">
                    <a:pos x="752" y="158"/>
                  </a:cxn>
                  <a:cxn ang="0">
                    <a:pos x="802" y="137"/>
                  </a:cxn>
                  <a:cxn ang="0">
                    <a:pos x="849" y="115"/>
                  </a:cxn>
                  <a:cxn ang="0">
                    <a:pos x="752" y="425"/>
                  </a:cxn>
                  <a:cxn ang="0">
                    <a:pos x="752" y="425"/>
                  </a:cxn>
                  <a:cxn ang="0">
                    <a:pos x="748" y="439"/>
                  </a:cxn>
                  <a:cxn ang="0">
                    <a:pos x="737" y="450"/>
                  </a:cxn>
                  <a:cxn ang="0">
                    <a:pos x="727" y="461"/>
                  </a:cxn>
                  <a:cxn ang="0">
                    <a:pos x="712" y="471"/>
                  </a:cxn>
                  <a:cxn ang="0">
                    <a:pos x="676" y="486"/>
                  </a:cxn>
                  <a:cxn ang="0">
                    <a:pos x="630" y="497"/>
                  </a:cxn>
                  <a:cxn ang="0">
                    <a:pos x="572" y="504"/>
                  </a:cxn>
                  <a:cxn ang="0">
                    <a:pos x="511" y="507"/>
                  </a:cxn>
                  <a:cxn ang="0">
                    <a:pos x="446" y="504"/>
                  </a:cxn>
                  <a:cxn ang="0">
                    <a:pos x="374" y="493"/>
                  </a:cxn>
                  <a:cxn ang="0">
                    <a:pos x="374" y="493"/>
                  </a:cxn>
                  <a:cxn ang="0">
                    <a:pos x="302" y="479"/>
                  </a:cxn>
                  <a:cxn ang="0">
                    <a:pos x="234" y="461"/>
                  </a:cxn>
                  <a:cxn ang="0">
                    <a:pos x="173" y="439"/>
                  </a:cxn>
                  <a:cxn ang="0">
                    <a:pos x="115" y="414"/>
                  </a:cxn>
                  <a:cxn ang="0">
                    <a:pos x="72" y="389"/>
                  </a:cxn>
                  <a:cxn ang="0">
                    <a:pos x="36" y="364"/>
                  </a:cxn>
                  <a:cxn ang="0">
                    <a:pos x="22" y="349"/>
                  </a:cxn>
                  <a:cxn ang="0">
                    <a:pos x="14" y="335"/>
                  </a:cxn>
                  <a:cxn ang="0">
                    <a:pos x="7" y="324"/>
                  </a:cxn>
                  <a:cxn ang="0">
                    <a:pos x="4" y="310"/>
                  </a:cxn>
                  <a:cxn ang="0">
                    <a:pos x="4" y="310"/>
                  </a:cxn>
                </a:cxnLst>
                <a:rect l="0" t="0" r="r" b="b"/>
                <a:pathLst>
                  <a:path w="849" h="507">
                    <a:moveTo>
                      <a:pt x="4" y="31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0" y="33"/>
                    </a:lnTo>
                    <a:lnTo>
                      <a:pt x="83" y="65"/>
                    </a:lnTo>
                    <a:lnTo>
                      <a:pt x="129" y="94"/>
                    </a:lnTo>
                    <a:lnTo>
                      <a:pt x="180" y="119"/>
                    </a:lnTo>
                    <a:lnTo>
                      <a:pt x="234" y="144"/>
                    </a:lnTo>
                    <a:lnTo>
                      <a:pt x="291" y="162"/>
                    </a:lnTo>
                    <a:lnTo>
                      <a:pt x="349" y="176"/>
                    </a:lnTo>
                    <a:lnTo>
                      <a:pt x="410" y="187"/>
                    </a:lnTo>
                    <a:lnTo>
                      <a:pt x="410" y="187"/>
                    </a:lnTo>
                    <a:lnTo>
                      <a:pt x="471" y="194"/>
                    </a:lnTo>
                    <a:lnTo>
                      <a:pt x="532" y="198"/>
                    </a:lnTo>
                    <a:lnTo>
                      <a:pt x="590" y="194"/>
                    </a:lnTo>
                    <a:lnTo>
                      <a:pt x="648" y="187"/>
                    </a:lnTo>
                    <a:lnTo>
                      <a:pt x="701" y="173"/>
                    </a:lnTo>
                    <a:lnTo>
                      <a:pt x="752" y="158"/>
                    </a:lnTo>
                    <a:lnTo>
                      <a:pt x="802" y="137"/>
                    </a:lnTo>
                    <a:lnTo>
                      <a:pt x="849" y="115"/>
                    </a:lnTo>
                    <a:lnTo>
                      <a:pt x="752" y="425"/>
                    </a:lnTo>
                    <a:lnTo>
                      <a:pt x="752" y="425"/>
                    </a:lnTo>
                    <a:lnTo>
                      <a:pt x="748" y="439"/>
                    </a:lnTo>
                    <a:lnTo>
                      <a:pt x="737" y="450"/>
                    </a:lnTo>
                    <a:lnTo>
                      <a:pt x="727" y="461"/>
                    </a:lnTo>
                    <a:lnTo>
                      <a:pt x="712" y="471"/>
                    </a:lnTo>
                    <a:lnTo>
                      <a:pt x="676" y="486"/>
                    </a:lnTo>
                    <a:lnTo>
                      <a:pt x="630" y="497"/>
                    </a:lnTo>
                    <a:lnTo>
                      <a:pt x="572" y="504"/>
                    </a:lnTo>
                    <a:lnTo>
                      <a:pt x="511" y="507"/>
                    </a:lnTo>
                    <a:lnTo>
                      <a:pt x="446" y="504"/>
                    </a:lnTo>
                    <a:lnTo>
                      <a:pt x="374" y="493"/>
                    </a:lnTo>
                    <a:lnTo>
                      <a:pt x="374" y="493"/>
                    </a:lnTo>
                    <a:lnTo>
                      <a:pt x="302" y="479"/>
                    </a:lnTo>
                    <a:lnTo>
                      <a:pt x="234" y="461"/>
                    </a:lnTo>
                    <a:lnTo>
                      <a:pt x="173" y="439"/>
                    </a:lnTo>
                    <a:lnTo>
                      <a:pt x="115" y="414"/>
                    </a:lnTo>
                    <a:lnTo>
                      <a:pt x="72" y="389"/>
                    </a:lnTo>
                    <a:lnTo>
                      <a:pt x="36" y="364"/>
                    </a:lnTo>
                    <a:lnTo>
                      <a:pt x="22" y="349"/>
                    </a:lnTo>
                    <a:lnTo>
                      <a:pt x="14" y="335"/>
                    </a:lnTo>
                    <a:lnTo>
                      <a:pt x="7" y="324"/>
                    </a:lnTo>
                    <a:lnTo>
                      <a:pt x="4" y="310"/>
                    </a:lnTo>
                    <a:lnTo>
                      <a:pt x="4" y="3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2956" y="3393"/>
                <a:ext cx="320" cy="529"/>
              </a:xfrm>
              <a:custGeom>
                <a:avLst/>
                <a:gdLst/>
                <a:ahLst/>
                <a:cxnLst>
                  <a:cxn ang="0">
                    <a:pos x="65" y="14"/>
                  </a:cxn>
                  <a:cxn ang="0">
                    <a:pos x="122" y="39"/>
                  </a:cxn>
                  <a:cxn ang="0">
                    <a:pos x="202" y="93"/>
                  </a:cxn>
                  <a:cxn ang="0">
                    <a:pos x="252" y="144"/>
                  </a:cxn>
                  <a:cxn ang="0">
                    <a:pos x="281" y="208"/>
                  </a:cxn>
                  <a:cxn ang="0">
                    <a:pos x="288" y="244"/>
                  </a:cxn>
                  <a:cxn ang="0">
                    <a:pos x="281" y="280"/>
                  </a:cxn>
                  <a:cxn ang="0">
                    <a:pos x="266" y="320"/>
                  </a:cxn>
                  <a:cxn ang="0">
                    <a:pos x="238" y="363"/>
                  </a:cxn>
                  <a:cxn ang="0">
                    <a:pos x="198" y="410"/>
                  </a:cxn>
                  <a:cxn ang="0">
                    <a:pos x="220" y="417"/>
                  </a:cxn>
                  <a:cxn ang="0">
                    <a:pos x="266" y="435"/>
                  </a:cxn>
                  <a:cxn ang="0">
                    <a:pos x="310" y="467"/>
                  </a:cxn>
                  <a:cxn ang="0">
                    <a:pos x="320" y="489"/>
                  </a:cxn>
                  <a:cxn ang="0">
                    <a:pos x="317" y="514"/>
                  </a:cxn>
                  <a:cxn ang="0">
                    <a:pos x="302" y="521"/>
                  </a:cxn>
                  <a:cxn ang="0">
                    <a:pos x="259" y="529"/>
                  </a:cxn>
                  <a:cxn ang="0">
                    <a:pos x="130" y="467"/>
                  </a:cxn>
                  <a:cxn ang="0">
                    <a:pos x="119" y="453"/>
                  </a:cxn>
                  <a:cxn ang="0">
                    <a:pos x="115" y="431"/>
                  </a:cxn>
                  <a:cxn ang="0">
                    <a:pos x="144" y="399"/>
                  </a:cxn>
                  <a:cxn ang="0">
                    <a:pos x="151" y="388"/>
                  </a:cxn>
                  <a:cxn ang="0">
                    <a:pos x="187" y="345"/>
                  </a:cxn>
                  <a:cxn ang="0">
                    <a:pos x="209" y="302"/>
                  </a:cxn>
                  <a:cxn ang="0">
                    <a:pos x="220" y="248"/>
                  </a:cxn>
                  <a:cxn ang="0">
                    <a:pos x="205" y="190"/>
                  </a:cxn>
                  <a:cxn ang="0">
                    <a:pos x="158" y="133"/>
                  </a:cxn>
                  <a:cxn ang="0">
                    <a:pos x="65" y="79"/>
                  </a:cxn>
                  <a:cxn ang="0">
                    <a:pos x="0" y="54"/>
                  </a:cxn>
                  <a:cxn ang="0">
                    <a:pos x="0" y="29"/>
                  </a:cxn>
                  <a:cxn ang="0">
                    <a:pos x="11" y="3"/>
                  </a:cxn>
                  <a:cxn ang="0">
                    <a:pos x="40" y="0"/>
                  </a:cxn>
                  <a:cxn ang="0">
                    <a:pos x="65" y="14"/>
                  </a:cxn>
                </a:cxnLst>
                <a:rect l="0" t="0" r="r" b="b"/>
                <a:pathLst>
                  <a:path w="320" h="529">
                    <a:moveTo>
                      <a:pt x="65" y="14"/>
                    </a:moveTo>
                    <a:lnTo>
                      <a:pt x="65" y="14"/>
                    </a:lnTo>
                    <a:lnTo>
                      <a:pt x="83" y="21"/>
                    </a:lnTo>
                    <a:lnTo>
                      <a:pt x="122" y="39"/>
                    </a:lnTo>
                    <a:lnTo>
                      <a:pt x="176" y="72"/>
                    </a:lnTo>
                    <a:lnTo>
                      <a:pt x="202" y="93"/>
                    </a:lnTo>
                    <a:lnTo>
                      <a:pt x="230" y="118"/>
                    </a:lnTo>
                    <a:lnTo>
                      <a:pt x="252" y="144"/>
                    </a:lnTo>
                    <a:lnTo>
                      <a:pt x="270" y="176"/>
                    </a:lnTo>
                    <a:lnTo>
                      <a:pt x="281" y="208"/>
                    </a:lnTo>
                    <a:lnTo>
                      <a:pt x="284" y="226"/>
                    </a:lnTo>
                    <a:lnTo>
                      <a:pt x="288" y="244"/>
                    </a:lnTo>
                    <a:lnTo>
                      <a:pt x="284" y="262"/>
                    </a:lnTo>
                    <a:lnTo>
                      <a:pt x="281" y="280"/>
                    </a:lnTo>
                    <a:lnTo>
                      <a:pt x="274" y="302"/>
                    </a:lnTo>
                    <a:lnTo>
                      <a:pt x="266" y="320"/>
                    </a:lnTo>
                    <a:lnTo>
                      <a:pt x="256" y="342"/>
                    </a:lnTo>
                    <a:lnTo>
                      <a:pt x="238" y="363"/>
                    </a:lnTo>
                    <a:lnTo>
                      <a:pt x="220" y="388"/>
                    </a:lnTo>
                    <a:lnTo>
                      <a:pt x="198" y="410"/>
                    </a:lnTo>
                    <a:lnTo>
                      <a:pt x="198" y="410"/>
                    </a:lnTo>
                    <a:lnTo>
                      <a:pt x="220" y="417"/>
                    </a:lnTo>
                    <a:lnTo>
                      <a:pt x="241" y="424"/>
                    </a:lnTo>
                    <a:lnTo>
                      <a:pt x="266" y="435"/>
                    </a:lnTo>
                    <a:lnTo>
                      <a:pt x="292" y="449"/>
                    </a:lnTo>
                    <a:lnTo>
                      <a:pt x="310" y="467"/>
                    </a:lnTo>
                    <a:lnTo>
                      <a:pt x="317" y="478"/>
                    </a:lnTo>
                    <a:lnTo>
                      <a:pt x="320" y="489"/>
                    </a:lnTo>
                    <a:lnTo>
                      <a:pt x="320" y="503"/>
                    </a:lnTo>
                    <a:lnTo>
                      <a:pt x="317" y="514"/>
                    </a:lnTo>
                    <a:lnTo>
                      <a:pt x="317" y="514"/>
                    </a:lnTo>
                    <a:lnTo>
                      <a:pt x="302" y="521"/>
                    </a:lnTo>
                    <a:lnTo>
                      <a:pt x="284" y="529"/>
                    </a:lnTo>
                    <a:lnTo>
                      <a:pt x="259" y="529"/>
                    </a:lnTo>
                    <a:lnTo>
                      <a:pt x="130" y="467"/>
                    </a:lnTo>
                    <a:lnTo>
                      <a:pt x="130" y="467"/>
                    </a:lnTo>
                    <a:lnTo>
                      <a:pt x="126" y="464"/>
                    </a:lnTo>
                    <a:lnTo>
                      <a:pt x="119" y="453"/>
                    </a:lnTo>
                    <a:lnTo>
                      <a:pt x="115" y="442"/>
                    </a:lnTo>
                    <a:lnTo>
                      <a:pt x="115" y="431"/>
                    </a:lnTo>
                    <a:lnTo>
                      <a:pt x="119" y="424"/>
                    </a:lnTo>
                    <a:lnTo>
                      <a:pt x="144" y="399"/>
                    </a:lnTo>
                    <a:lnTo>
                      <a:pt x="144" y="399"/>
                    </a:lnTo>
                    <a:lnTo>
                      <a:pt x="151" y="388"/>
                    </a:lnTo>
                    <a:lnTo>
                      <a:pt x="176" y="363"/>
                    </a:lnTo>
                    <a:lnTo>
                      <a:pt x="187" y="345"/>
                    </a:lnTo>
                    <a:lnTo>
                      <a:pt x="198" y="324"/>
                    </a:lnTo>
                    <a:lnTo>
                      <a:pt x="209" y="302"/>
                    </a:lnTo>
                    <a:lnTo>
                      <a:pt x="216" y="273"/>
                    </a:lnTo>
                    <a:lnTo>
                      <a:pt x="220" y="248"/>
                    </a:lnTo>
                    <a:lnTo>
                      <a:pt x="216" y="219"/>
                    </a:lnTo>
                    <a:lnTo>
                      <a:pt x="205" y="190"/>
                    </a:lnTo>
                    <a:lnTo>
                      <a:pt x="184" y="162"/>
                    </a:lnTo>
                    <a:lnTo>
                      <a:pt x="158" y="133"/>
                    </a:lnTo>
                    <a:lnTo>
                      <a:pt x="119" y="104"/>
                    </a:lnTo>
                    <a:lnTo>
                      <a:pt x="65" y="79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39"/>
                    </a:lnTo>
                    <a:lnTo>
                      <a:pt x="0" y="29"/>
                    </a:lnTo>
                    <a:lnTo>
                      <a:pt x="4" y="14"/>
                    </a:lnTo>
                    <a:lnTo>
                      <a:pt x="11" y="3"/>
                    </a:lnTo>
                    <a:lnTo>
                      <a:pt x="22" y="0"/>
                    </a:lnTo>
                    <a:lnTo>
                      <a:pt x="40" y="0"/>
                    </a:lnTo>
                    <a:lnTo>
                      <a:pt x="65" y="14"/>
                    </a:lnTo>
                    <a:lnTo>
                      <a:pt x="65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6" name="Freeform 10"/>
              <p:cNvSpPr>
                <a:spLocks/>
              </p:cNvSpPr>
              <p:nvPr/>
            </p:nvSpPr>
            <p:spPr bwMode="auto">
              <a:xfrm>
                <a:off x="2247" y="3317"/>
                <a:ext cx="321" cy="529"/>
              </a:xfrm>
              <a:custGeom>
                <a:avLst/>
                <a:gdLst/>
                <a:ahLst/>
                <a:cxnLst>
                  <a:cxn ang="0">
                    <a:pos x="256" y="15"/>
                  </a:cxn>
                  <a:cxn ang="0">
                    <a:pos x="256" y="15"/>
                  </a:cxn>
                  <a:cxn ang="0">
                    <a:pos x="227" y="29"/>
                  </a:cxn>
                  <a:cxn ang="0">
                    <a:pos x="188" y="51"/>
                  </a:cxn>
                  <a:cxn ang="0">
                    <a:pos x="137" y="79"/>
                  </a:cxn>
                  <a:cxn ang="0">
                    <a:pos x="112" y="97"/>
                  </a:cxn>
                  <a:cxn ang="0">
                    <a:pos x="90" y="115"/>
                  </a:cxn>
                  <a:cxn ang="0">
                    <a:pos x="69" y="141"/>
                  </a:cxn>
                  <a:cxn ang="0">
                    <a:pos x="54" y="166"/>
                  </a:cxn>
                  <a:cxn ang="0">
                    <a:pos x="44" y="198"/>
                  </a:cxn>
                  <a:cxn ang="0">
                    <a:pos x="44" y="230"/>
                  </a:cxn>
                  <a:cxn ang="0">
                    <a:pos x="47" y="270"/>
                  </a:cxn>
                  <a:cxn ang="0">
                    <a:pos x="62" y="313"/>
                  </a:cxn>
                  <a:cxn ang="0">
                    <a:pos x="87" y="360"/>
                  </a:cxn>
                  <a:cxn ang="0">
                    <a:pos x="123" y="410"/>
                  </a:cxn>
                  <a:cxn ang="0">
                    <a:pos x="123" y="410"/>
                  </a:cxn>
                  <a:cxn ang="0">
                    <a:pos x="101" y="418"/>
                  </a:cxn>
                  <a:cxn ang="0">
                    <a:pos x="76" y="425"/>
                  </a:cxn>
                  <a:cxn ang="0">
                    <a:pos x="54" y="436"/>
                  </a:cxn>
                  <a:cxn ang="0">
                    <a:pos x="29" y="450"/>
                  </a:cxn>
                  <a:cxn ang="0">
                    <a:pos x="11" y="468"/>
                  </a:cxn>
                  <a:cxn ang="0">
                    <a:pos x="4" y="479"/>
                  </a:cxn>
                  <a:cxn ang="0">
                    <a:pos x="0" y="490"/>
                  </a:cxn>
                  <a:cxn ang="0">
                    <a:pos x="0" y="504"/>
                  </a:cxn>
                  <a:cxn ang="0">
                    <a:pos x="4" y="515"/>
                  </a:cxn>
                  <a:cxn ang="0">
                    <a:pos x="4" y="515"/>
                  </a:cxn>
                  <a:cxn ang="0">
                    <a:pos x="18" y="522"/>
                  </a:cxn>
                  <a:cxn ang="0">
                    <a:pos x="36" y="529"/>
                  </a:cxn>
                  <a:cxn ang="0">
                    <a:pos x="62" y="529"/>
                  </a:cxn>
                  <a:cxn ang="0">
                    <a:pos x="188" y="468"/>
                  </a:cxn>
                  <a:cxn ang="0">
                    <a:pos x="188" y="468"/>
                  </a:cxn>
                  <a:cxn ang="0">
                    <a:pos x="195" y="464"/>
                  </a:cxn>
                  <a:cxn ang="0">
                    <a:pos x="198" y="454"/>
                  </a:cxn>
                  <a:cxn ang="0">
                    <a:pos x="206" y="443"/>
                  </a:cxn>
                  <a:cxn ang="0">
                    <a:pos x="202" y="432"/>
                  </a:cxn>
                  <a:cxn ang="0">
                    <a:pos x="198" y="425"/>
                  </a:cxn>
                  <a:cxn ang="0">
                    <a:pos x="177" y="400"/>
                  </a:cxn>
                  <a:cxn ang="0">
                    <a:pos x="177" y="400"/>
                  </a:cxn>
                  <a:cxn ang="0">
                    <a:pos x="166" y="382"/>
                  </a:cxn>
                  <a:cxn ang="0">
                    <a:pos x="144" y="353"/>
                  </a:cxn>
                  <a:cxn ang="0">
                    <a:pos x="123" y="317"/>
                  </a:cxn>
                  <a:cxn ang="0">
                    <a:pos x="116" y="292"/>
                  </a:cxn>
                  <a:cxn ang="0">
                    <a:pos x="108" y="270"/>
                  </a:cxn>
                  <a:cxn ang="0">
                    <a:pos x="108" y="245"/>
                  </a:cxn>
                  <a:cxn ang="0">
                    <a:pos x="112" y="216"/>
                  </a:cxn>
                  <a:cxn ang="0">
                    <a:pos x="123" y="191"/>
                  </a:cxn>
                  <a:cxn ang="0">
                    <a:pos x="141" y="162"/>
                  </a:cxn>
                  <a:cxn ang="0">
                    <a:pos x="170" y="133"/>
                  </a:cxn>
                  <a:cxn ang="0">
                    <a:pos x="206" y="108"/>
                  </a:cxn>
                  <a:cxn ang="0">
                    <a:pos x="256" y="79"/>
                  </a:cxn>
                  <a:cxn ang="0">
                    <a:pos x="321" y="54"/>
                  </a:cxn>
                  <a:cxn ang="0">
                    <a:pos x="321" y="54"/>
                  </a:cxn>
                  <a:cxn ang="0">
                    <a:pos x="321" y="40"/>
                  </a:cxn>
                  <a:cxn ang="0">
                    <a:pos x="321" y="29"/>
                  </a:cxn>
                  <a:cxn ang="0">
                    <a:pos x="317" y="15"/>
                  </a:cxn>
                  <a:cxn ang="0">
                    <a:pos x="310" y="4"/>
                  </a:cxn>
                  <a:cxn ang="0">
                    <a:pos x="299" y="0"/>
                  </a:cxn>
                  <a:cxn ang="0">
                    <a:pos x="281" y="0"/>
                  </a:cxn>
                  <a:cxn ang="0">
                    <a:pos x="256" y="15"/>
                  </a:cxn>
                  <a:cxn ang="0">
                    <a:pos x="256" y="15"/>
                  </a:cxn>
                </a:cxnLst>
                <a:rect l="0" t="0" r="r" b="b"/>
                <a:pathLst>
                  <a:path w="321" h="529">
                    <a:moveTo>
                      <a:pt x="256" y="15"/>
                    </a:moveTo>
                    <a:lnTo>
                      <a:pt x="256" y="15"/>
                    </a:lnTo>
                    <a:lnTo>
                      <a:pt x="227" y="29"/>
                    </a:lnTo>
                    <a:lnTo>
                      <a:pt x="188" y="51"/>
                    </a:lnTo>
                    <a:lnTo>
                      <a:pt x="137" y="79"/>
                    </a:lnTo>
                    <a:lnTo>
                      <a:pt x="112" y="97"/>
                    </a:lnTo>
                    <a:lnTo>
                      <a:pt x="90" y="115"/>
                    </a:lnTo>
                    <a:lnTo>
                      <a:pt x="69" y="141"/>
                    </a:lnTo>
                    <a:lnTo>
                      <a:pt x="54" y="166"/>
                    </a:lnTo>
                    <a:lnTo>
                      <a:pt x="44" y="198"/>
                    </a:lnTo>
                    <a:lnTo>
                      <a:pt x="44" y="230"/>
                    </a:lnTo>
                    <a:lnTo>
                      <a:pt x="47" y="270"/>
                    </a:lnTo>
                    <a:lnTo>
                      <a:pt x="62" y="313"/>
                    </a:lnTo>
                    <a:lnTo>
                      <a:pt x="87" y="360"/>
                    </a:lnTo>
                    <a:lnTo>
                      <a:pt x="123" y="410"/>
                    </a:lnTo>
                    <a:lnTo>
                      <a:pt x="123" y="410"/>
                    </a:lnTo>
                    <a:lnTo>
                      <a:pt x="101" y="418"/>
                    </a:lnTo>
                    <a:lnTo>
                      <a:pt x="76" y="425"/>
                    </a:lnTo>
                    <a:lnTo>
                      <a:pt x="54" y="436"/>
                    </a:lnTo>
                    <a:lnTo>
                      <a:pt x="29" y="450"/>
                    </a:lnTo>
                    <a:lnTo>
                      <a:pt x="11" y="468"/>
                    </a:lnTo>
                    <a:lnTo>
                      <a:pt x="4" y="479"/>
                    </a:lnTo>
                    <a:lnTo>
                      <a:pt x="0" y="490"/>
                    </a:lnTo>
                    <a:lnTo>
                      <a:pt x="0" y="504"/>
                    </a:lnTo>
                    <a:lnTo>
                      <a:pt x="4" y="515"/>
                    </a:lnTo>
                    <a:lnTo>
                      <a:pt x="4" y="515"/>
                    </a:lnTo>
                    <a:lnTo>
                      <a:pt x="18" y="522"/>
                    </a:lnTo>
                    <a:lnTo>
                      <a:pt x="36" y="529"/>
                    </a:lnTo>
                    <a:lnTo>
                      <a:pt x="62" y="529"/>
                    </a:lnTo>
                    <a:lnTo>
                      <a:pt x="188" y="468"/>
                    </a:lnTo>
                    <a:lnTo>
                      <a:pt x="188" y="468"/>
                    </a:lnTo>
                    <a:lnTo>
                      <a:pt x="195" y="464"/>
                    </a:lnTo>
                    <a:lnTo>
                      <a:pt x="198" y="454"/>
                    </a:lnTo>
                    <a:lnTo>
                      <a:pt x="206" y="443"/>
                    </a:lnTo>
                    <a:lnTo>
                      <a:pt x="202" y="432"/>
                    </a:lnTo>
                    <a:lnTo>
                      <a:pt x="198" y="425"/>
                    </a:lnTo>
                    <a:lnTo>
                      <a:pt x="177" y="400"/>
                    </a:lnTo>
                    <a:lnTo>
                      <a:pt x="177" y="400"/>
                    </a:lnTo>
                    <a:lnTo>
                      <a:pt x="166" y="382"/>
                    </a:lnTo>
                    <a:lnTo>
                      <a:pt x="144" y="353"/>
                    </a:lnTo>
                    <a:lnTo>
                      <a:pt x="123" y="317"/>
                    </a:lnTo>
                    <a:lnTo>
                      <a:pt x="116" y="292"/>
                    </a:lnTo>
                    <a:lnTo>
                      <a:pt x="108" y="270"/>
                    </a:lnTo>
                    <a:lnTo>
                      <a:pt x="108" y="245"/>
                    </a:lnTo>
                    <a:lnTo>
                      <a:pt x="112" y="216"/>
                    </a:lnTo>
                    <a:lnTo>
                      <a:pt x="123" y="191"/>
                    </a:lnTo>
                    <a:lnTo>
                      <a:pt x="141" y="162"/>
                    </a:lnTo>
                    <a:lnTo>
                      <a:pt x="170" y="133"/>
                    </a:lnTo>
                    <a:lnTo>
                      <a:pt x="206" y="108"/>
                    </a:lnTo>
                    <a:lnTo>
                      <a:pt x="256" y="79"/>
                    </a:lnTo>
                    <a:lnTo>
                      <a:pt x="321" y="54"/>
                    </a:lnTo>
                    <a:lnTo>
                      <a:pt x="321" y="54"/>
                    </a:lnTo>
                    <a:lnTo>
                      <a:pt x="321" y="40"/>
                    </a:lnTo>
                    <a:lnTo>
                      <a:pt x="321" y="29"/>
                    </a:lnTo>
                    <a:lnTo>
                      <a:pt x="317" y="15"/>
                    </a:lnTo>
                    <a:lnTo>
                      <a:pt x="310" y="4"/>
                    </a:lnTo>
                    <a:lnTo>
                      <a:pt x="299" y="0"/>
                    </a:lnTo>
                    <a:lnTo>
                      <a:pt x="281" y="0"/>
                    </a:lnTo>
                    <a:lnTo>
                      <a:pt x="256" y="15"/>
                    </a:lnTo>
                    <a:lnTo>
                      <a:pt x="256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auto">
              <a:xfrm>
                <a:off x="2291" y="2533"/>
                <a:ext cx="1086" cy="698"/>
              </a:xfrm>
              <a:custGeom>
                <a:avLst/>
                <a:gdLst/>
                <a:ahLst/>
                <a:cxnLst>
                  <a:cxn ang="0">
                    <a:pos x="1079" y="468"/>
                  </a:cxn>
                  <a:cxn ang="0">
                    <a:pos x="1086" y="399"/>
                  </a:cxn>
                  <a:cxn ang="0">
                    <a:pos x="1068" y="331"/>
                  </a:cxn>
                  <a:cxn ang="0">
                    <a:pos x="1029" y="263"/>
                  </a:cxn>
                  <a:cxn ang="0">
                    <a:pos x="975" y="201"/>
                  </a:cxn>
                  <a:cxn ang="0">
                    <a:pos x="903" y="140"/>
                  </a:cxn>
                  <a:cxn ang="0">
                    <a:pos x="820" y="90"/>
                  </a:cxn>
                  <a:cxn ang="0">
                    <a:pos x="723" y="50"/>
                  </a:cxn>
                  <a:cxn ang="0">
                    <a:pos x="615" y="18"/>
                  </a:cxn>
                  <a:cxn ang="0">
                    <a:pos x="561" y="11"/>
                  </a:cxn>
                  <a:cxn ang="0">
                    <a:pos x="453" y="0"/>
                  </a:cxn>
                  <a:cxn ang="0">
                    <a:pos x="352" y="3"/>
                  </a:cxn>
                  <a:cxn ang="0">
                    <a:pos x="259" y="18"/>
                  </a:cxn>
                  <a:cxn ang="0">
                    <a:pos x="176" y="47"/>
                  </a:cxn>
                  <a:cxn ang="0">
                    <a:pos x="104" y="86"/>
                  </a:cxn>
                  <a:cxn ang="0">
                    <a:pos x="50" y="137"/>
                  </a:cxn>
                  <a:cxn ang="0">
                    <a:pos x="18" y="198"/>
                  </a:cxn>
                  <a:cxn ang="0">
                    <a:pos x="7" y="230"/>
                  </a:cxn>
                  <a:cxn ang="0">
                    <a:pos x="3" y="298"/>
                  </a:cxn>
                  <a:cxn ang="0">
                    <a:pos x="21" y="367"/>
                  </a:cxn>
                  <a:cxn ang="0">
                    <a:pos x="57" y="435"/>
                  </a:cxn>
                  <a:cxn ang="0">
                    <a:pos x="111" y="500"/>
                  </a:cxn>
                  <a:cxn ang="0">
                    <a:pos x="183" y="558"/>
                  </a:cxn>
                  <a:cxn ang="0">
                    <a:pos x="266" y="608"/>
                  </a:cxn>
                  <a:cxn ang="0">
                    <a:pos x="363" y="647"/>
                  </a:cxn>
                  <a:cxn ang="0">
                    <a:pos x="471" y="680"/>
                  </a:cxn>
                  <a:cxn ang="0">
                    <a:pos x="525" y="691"/>
                  </a:cxn>
                  <a:cxn ang="0">
                    <a:pos x="633" y="698"/>
                  </a:cxn>
                  <a:cxn ang="0">
                    <a:pos x="737" y="694"/>
                  </a:cxn>
                  <a:cxn ang="0">
                    <a:pos x="831" y="680"/>
                  </a:cxn>
                  <a:cxn ang="0">
                    <a:pos x="913" y="651"/>
                  </a:cxn>
                  <a:cxn ang="0">
                    <a:pos x="982" y="612"/>
                  </a:cxn>
                  <a:cxn ang="0">
                    <a:pos x="1036" y="561"/>
                  </a:cxn>
                  <a:cxn ang="0">
                    <a:pos x="1072" y="500"/>
                  </a:cxn>
                  <a:cxn ang="0">
                    <a:pos x="1079" y="468"/>
                  </a:cxn>
                </a:cxnLst>
                <a:rect l="0" t="0" r="r" b="b"/>
                <a:pathLst>
                  <a:path w="1086" h="698">
                    <a:moveTo>
                      <a:pt x="1079" y="468"/>
                    </a:moveTo>
                    <a:lnTo>
                      <a:pt x="1079" y="468"/>
                    </a:lnTo>
                    <a:lnTo>
                      <a:pt x="1086" y="432"/>
                    </a:lnTo>
                    <a:lnTo>
                      <a:pt x="1086" y="399"/>
                    </a:lnTo>
                    <a:lnTo>
                      <a:pt x="1079" y="363"/>
                    </a:lnTo>
                    <a:lnTo>
                      <a:pt x="1068" y="331"/>
                    </a:lnTo>
                    <a:lnTo>
                      <a:pt x="1050" y="295"/>
                    </a:lnTo>
                    <a:lnTo>
                      <a:pt x="1029" y="263"/>
                    </a:lnTo>
                    <a:lnTo>
                      <a:pt x="1003" y="230"/>
                    </a:lnTo>
                    <a:lnTo>
                      <a:pt x="975" y="201"/>
                    </a:lnTo>
                    <a:lnTo>
                      <a:pt x="942" y="169"/>
                    </a:lnTo>
                    <a:lnTo>
                      <a:pt x="903" y="140"/>
                    </a:lnTo>
                    <a:lnTo>
                      <a:pt x="863" y="115"/>
                    </a:lnTo>
                    <a:lnTo>
                      <a:pt x="820" y="90"/>
                    </a:lnTo>
                    <a:lnTo>
                      <a:pt x="773" y="68"/>
                    </a:lnTo>
                    <a:lnTo>
                      <a:pt x="723" y="50"/>
                    </a:lnTo>
                    <a:lnTo>
                      <a:pt x="669" y="32"/>
                    </a:lnTo>
                    <a:lnTo>
                      <a:pt x="615" y="18"/>
                    </a:lnTo>
                    <a:lnTo>
                      <a:pt x="615" y="18"/>
                    </a:lnTo>
                    <a:lnTo>
                      <a:pt x="561" y="11"/>
                    </a:lnTo>
                    <a:lnTo>
                      <a:pt x="507" y="3"/>
                    </a:lnTo>
                    <a:lnTo>
                      <a:pt x="453" y="0"/>
                    </a:lnTo>
                    <a:lnTo>
                      <a:pt x="403" y="0"/>
                    </a:lnTo>
                    <a:lnTo>
                      <a:pt x="352" y="3"/>
                    </a:lnTo>
                    <a:lnTo>
                      <a:pt x="302" y="11"/>
                    </a:lnTo>
                    <a:lnTo>
                      <a:pt x="259" y="18"/>
                    </a:lnTo>
                    <a:lnTo>
                      <a:pt x="215" y="32"/>
                    </a:lnTo>
                    <a:lnTo>
                      <a:pt x="176" y="47"/>
                    </a:lnTo>
                    <a:lnTo>
                      <a:pt x="140" y="68"/>
                    </a:lnTo>
                    <a:lnTo>
                      <a:pt x="104" y="86"/>
                    </a:lnTo>
                    <a:lnTo>
                      <a:pt x="75" y="111"/>
                    </a:lnTo>
                    <a:lnTo>
                      <a:pt x="50" y="137"/>
                    </a:lnTo>
                    <a:lnTo>
                      <a:pt x="32" y="165"/>
                    </a:lnTo>
                    <a:lnTo>
                      <a:pt x="18" y="198"/>
                    </a:lnTo>
                    <a:lnTo>
                      <a:pt x="7" y="230"/>
                    </a:lnTo>
                    <a:lnTo>
                      <a:pt x="7" y="230"/>
                    </a:lnTo>
                    <a:lnTo>
                      <a:pt x="0" y="266"/>
                    </a:lnTo>
                    <a:lnTo>
                      <a:pt x="3" y="298"/>
                    </a:lnTo>
                    <a:lnTo>
                      <a:pt x="7" y="334"/>
                    </a:lnTo>
                    <a:lnTo>
                      <a:pt x="21" y="367"/>
                    </a:lnTo>
                    <a:lnTo>
                      <a:pt x="36" y="403"/>
                    </a:lnTo>
                    <a:lnTo>
                      <a:pt x="57" y="435"/>
                    </a:lnTo>
                    <a:lnTo>
                      <a:pt x="82" y="468"/>
                    </a:lnTo>
                    <a:lnTo>
                      <a:pt x="111" y="500"/>
                    </a:lnTo>
                    <a:lnTo>
                      <a:pt x="147" y="529"/>
                    </a:lnTo>
                    <a:lnTo>
                      <a:pt x="183" y="558"/>
                    </a:lnTo>
                    <a:lnTo>
                      <a:pt x="223" y="583"/>
                    </a:lnTo>
                    <a:lnTo>
                      <a:pt x="266" y="608"/>
                    </a:lnTo>
                    <a:lnTo>
                      <a:pt x="313" y="629"/>
                    </a:lnTo>
                    <a:lnTo>
                      <a:pt x="363" y="647"/>
                    </a:lnTo>
                    <a:lnTo>
                      <a:pt x="417" y="665"/>
                    </a:lnTo>
                    <a:lnTo>
                      <a:pt x="471" y="680"/>
                    </a:lnTo>
                    <a:lnTo>
                      <a:pt x="471" y="680"/>
                    </a:lnTo>
                    <a:lnTo>
                      <a:pt x="525" y="691"/>
                    </a:lnTo>
                    <a:lnTo>
                      <a:pt x="579" y="694"/>
                    </a:lnTo>
                    <a:lnTo>
                      <a:pt x="633" y="698"/>
                    </a:lnTo>
                    <a:lnTo>
                      <a:pt x="687" y="698"/>
                    </a:lnTo>
                    <a:lnTo>
                      <a:pt x="737" y="694"/>
                    </a:lnTo>
                    <a:lnTo>
                      <a:pt x="784" y="687"/>
                    </a:lnTo>
                    <a:lnTo>
                      <a:pt x="831" y="680"/>
                    </a:lnTo>
                    <a:lnTo>
                      <a:pt x="870" y="665"/>
                    </a:lnTo>
                    <a:lnTo>
                      <a:pt x="913" y="651"/>
                    </a:lnTo>
                    <a:lnTo>
                      <a:pt x="949" y="633"/>
                    </a:lnTo>
                    <a:lnTo>
                      <a:pt x="982" y="612"/>
                    </a:lnTo>
                    <a:lnTo>
                      <a:pt x="1011" y="586"/>
                    </a:lnTo>
                    <a:lnTo>
                      <a:pt x="1036" y="561"/>
                    </a:lnTo>
                    <a:lnTo>
                      <a:pt x="1054" y="532"/>
                    </a:lnTo>
                    <a:lnTo>
                      <a:pt x="1072" y="500"/>
                    </a:lnTo>
                    <a:lnTo>
                      <a:pt x="1079" y="468"/>
                    </a:lnTo>
                    <a:lnTo>
                      <a:pt x="1079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8" name="Freeform 12"/>
              <p:cNvSpPr>
                <a:spLocks/>
              </p:cNvSpPr>
              <p:nvPr/>
            </p:nvSpPr>
            <p:spPr bwMode="auto">
              <a:xfrm>
                <a:off x="2514" y="2666"/>
                <a:ext cx="158" cy="137"/>
              </a:xfrm>
              <a:custGeom>
                <a:avLst/>
                <a:gdLst/>
                <a:ahLst/>
                <a:cxnLst>
                  <a:cxn ang="0">
                    <a:pos x="122" y="137"/>
                  </a:cxn>
                  <a:cxn ang="0">
                    <a:pos x="122" y="137"/>
                  </a:cxn>
                  <a:cxn ang="0">
                    <a:pos x="100" y="130"/>
                  </a:cxn>
                  <a:cxn ang="0">
                    <a:pos x="72" y="122"/>
                  </a:cxn>
                  <a:cxn ang="0">
                    <a:pos x="72" y="122"/>
                  </a:cxn>
                  <a:cxn ang="0">
                    <a:pos x="36" y="115"/>
                  </a:cxn>
                  <a:cxn ang="0">
                    <a:pos x="7" y="115"/>
                  </a:cxn>
                  <a:cxn ang="0">
                    <a:pos x="7" y="115"/>
                  </a:cxn>
                  <a:cxn ang="0">
                    <a:pos x="0" y="94"/>
                  </a:cxn>
                  <a:cxn ang="0">
                    <a:pos x="3" y="72"/>
                  </a:cxn>
                  <a:cxn ang="0">
                    <a:pos x="10" y="50"/>
                  </a:cxn>
                  <a:cxn ang="0">
                    <a:pos x="25" y="29"/>
                  </a:cxn>
                  <a:cxn ang="0">
                    <a:pos x="25" y="29"/>
                  </a:cxn>
                  <a:cxn ang="0">
                    <a:pos x="36" y="18"/>
                  </a:cxn>
                  <a:cxn ang="0">
                    <a:pos x="50" y="11"/>
                  </a:cxn>
                  <a:cxn ang="0">
                    <a:pos x="64" y="4"/>
                  </a:cxn>
                  <a:cxn ang="0">
                    <a:pos x="79" y="0"/>
                  </a:cxn>
                  <a:cxn ang="0">
                    <a:pos x="93" y="0"/>
                  </a:cxn>
                  <a:cxn ang="0">
                    <a:pos x="108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33" y="14"/>
                  </a:cxn>
                  <a:cxn ang="0">
                    <a:pos x="144" y="25"/>
                  </a:cxn>
                  <a:cxn ang="0">
                    <a:pos x="151" y="40"/>
                  </a:cxn>
                  <a:cxn ang="0">
                    <a:pos x="154" y="54"/>
                  </a:cxn>
                  <a:cxn ang="0">
                    <a:pos x="158" y="68"/>
                  </a:cxn>
                  <a:cxn ang="0">
                    <a:pos x="154" y="83"/>
                  </a:cxn>
                  <a:cxn ang="0">
                    <a:pos x="151" y="97"/>
                  </a:cxn>
                  <a:cxn ang="0">
                    <a:pos x="144" y="115"/>
                  </a:cxn>
                  <a:cxn ang="0">
                    <a:pos x="133" y="126"/>
                  </a:cxn>
                  <a:cxn ang="0">
                    <a:pos x="133" y="126"/>
                  </a:cxn>
                  <a:cxn ang="0">
                    <a:pos x="122" y="137"/>
                  </a:cxn>
                  <a:cxn ang="0">
                    <a:pos x="122" y="137"/>
                  </a:cxn>
                </a:cxnLst>
                <a:rect l="0" t="0" r="r" b="b"/>
                <a:pathLst>
                  <a:path w="158" h="137">
                    <a:moveTo>
                      <a:pt x="122" y="137"/>
                    </a:moveTo>
                    <a:lnTo>
                      <a:pt x="122" y="137"/>
                    </a:lnTo>
                    <a:lnTo>
                      <a:pt x="100" y="130"/>
                    </a:lnTo>
                    <a:lnTo>
                      <a:pt x="72" y="122"/>
                    </a:lnTo>
                    <a:lnTo>
                      <a:pt x="72" y="122"/>
                    </a:lnTo>
                    <a:lnTo>
                      <a:pt x="36" y="115"/>
                    </a:lnTo>
                    <a:lnTo>
                      <a:pt x="7" y="115"/>
                    </a:lnTo>
                    <a:lnTo>
                      <a:pt x="7" y="115"/>
                    </a:lnTo>
                    <a:lnTo>
                      <a:pt x="0" y="94"/>
                    </a:lnTo>
                    <a:lnTo>
                      <a:pt x="3" y="72"/>
                    </a:lnTo>
                    <a:lnTo>
                      <a:pt x="10" y="50"/>
                    </a:lnTo>
                    <a:lnTo>
                      <a:pt x="25" y="29"/>
                    </a:lnTo>
                    <a:lnTo>
                      <a:pt x="25" y="29"/>
                    </a:lnTo>
                    <a:lnTo>
                      <a:pt x="36" y="18"/>
                    </a:lnTo>
                    <a:lnTo>
                      <a:pt x="50" y="11"/>
                    </a:lnTo>
                    <a:lnTo>
                      <a:pt x="64" y="4"/>
                    </a:lnTo>
                    <a:lnTo>
                      <a:pt x="79" y="0"/>
                    </a:lnTo>
                    <a:lnTo>
                      <a:pt x="93" y="0"/>
                    </a:lnTo>
                    <a:lnTo>
                      <a:pt x="108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44" y="25"/>
                    </a:lnTo>
                    <a:lnTo>
                      <a:pt x="151" y="40"/>
                    </a:lnTo>
                    <a:lnTo>
                      <a:pt x="154" y="54"/>
                    </a:lnTo>
                    <a:lnTo>
                      <a:pt x="158" y="68"/>
                    </a:lnTo>
                    <a:lnTo>
                      <a:pt x="154" y="83"/>
                    </a:lnTo>
                    <a:lnTo>
                      <a:pt x="151" y="97"/>
                    </a:lnTo>
                    <a:lnTo>
                      <a:pt x="144" y="115"/>
                    </a:lnTo>
                    <a:lnTo>
                      <a:pt x="133" y="126"/>
                    </a:lnTo>
                    <a:lnTo>
                      <a:pt x="133" y="126"/>
                    </a:lnTo>
                    <a:lnTo>
                      <a:pt x="122" y="137"/>
                    </a:lnTo>
                    <a:lnTo>
                      <a:pt x="122" y="13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9" name="Freeform 13"/>
              <p:cNvSpPr>
                <a:spLocks/>
              </p:cNvSpPr>
              <p:nvPr/>
            </p:nvSpPr>
            <p:spPr bwMode="auto">
              <a:xfrm>
                <a:off x="2913" y="2749"/>
                <a:ext cx="147" cy="151"/>
              </a:xfrm>
              <a:custGeom>
                <a:avLst/>
                <a:gdLst/>
                <a:ahLst/>
                <a:cxnLst>
                  <a:cxn ang="0">
                    <a:pos x="122" y="151"/>
                  </a:cxn>
                  <a:cxn ang="0">
                    <a:pos x="122" y="151"/>
                  </a:cxn>
                  <a:cxn ang="0">
                    <a:pos x="94" y="144"/>
                  </a:cxn>
                  <a:cxn ang="0">
                    <a:pos x="94" y="144"/>
                  </a:cxn>
                  <a:cxn ang="0">
                    <a:pos x="54" y="136"/>
                  </a:cxn>
                  <a:cxn ang="0">
                    <a:pos x="18" y="136"/>
                  </a:cxn>
                  <a:cxn ang="0">
                    <a:pos x="18" y="136"/>
                  </a:cxn>
                  <a:cxn ang="0">
                    <a:pos x="11" y="118"/>
                  </a:cxn>
                  <a:cxn ang="0">
                    <a:pos x="4" y="97"/>
                  </a:cxn>
                  <a:cxn ang="0">
                    <a:pos x="4" y="97"/>
                  </a:cxn>
                  <a:cxn ang="0">
                    <a:pos x="0" y="79"/>
                  </a:cxn>
                  <a:cxn ang="0">
                    <a:pos x="4" y="64"/>
                  </a:cxn>
                  <a:cxn ang="0">
                    <a:pos x="7" y="50"/>
                  </a:cxn>
                  <a:cxn ang="0">
                    <a:pos x="14" y="36"/>
                  </a:cxn>
                  <a:cxn ang="0">
                    <a:pos x="22" y="25"/>
                  </a:cxn>
                  <a:cxn ang="0">
                    <a:pos x="32" y="14"/>
                  </a:cxn>
                  <a:cxn ang="0">
                    <a:pos x="47" y="7"/>
                  </a:cxn>
                  <a:cxn ang="0">
                    <a:pos x="61" y="3"/>
                  </a:cxn>
                  <a:cxn ang="0">
                    <a:pos x="61" y="3"/>
                  </a:cxn>
                  <a:cxn ang="0">
                    <a:pos x="76" y="0"/>
                  </a:cxn>
                  <a:cxn ang="0">
                    <a:pos x="90" y="3"/>
                  </a:cxn>
                  <a:cxn ang="0">
                    <a:pos x="104" y="11"/>
                  </a:cxn>
                  <a:cxn ang="0">
                    <a:pos x="115" y="18"/>
                  </a:cxn>
                  <a:cxn ang="0">
                    <a:pos x="126" y="29"/>
                  </a:cxn>
                  <a:cxn ang="0">
                    <a:pos x="137" y="39"/>
                  </a:cxn>
                  <a:cxn ang="0">
                    <a:pos x="144" y="54"/>
                  </a:cxn>
                  <a:cxn ang="0">
                    <a:pos x="147" y="72"/>
                  </a:cxn>
                  <a:cxn ang="0">
                    <a:pos x="147" y="72"/>
                  </a:cxn>
                  <a:cxn ang="0">
                    <a:pos x="147" y="97"/>
                  </a:cxn>
                  <a:cxn ang="0">
                    <a:pos x="144" y="118"/>
                  </a:cxn>
                  <a:cxn ang="0">
                    <a:pos x="133" y="136"/>
                  </a:cxn>
                  <a:cxn ang="0">
                    <a:pos x="122" y="151"/>
                  </a:cxn>
                  <a:cxn ang="0">
                    <a:pos x="122" y="151"/>
                  </a:cxn>
                </a:cxnLst>
                <a:rect l="0" t="0" r="r" b="b"/>
                <a:pathLst>
                  <a:path w="147" h="151">
                    <a:moveTo>
                      <a:pt x="122" y="151"/>
                    </a:moveTo>
                    <a:lnTo>
                      <a:pt x="122" y="151"/>
                    </a:lnTo>
                    <a:lnTo>
                      <a:pt x="94" y="144"/>
                    </a:lnTo>
                    <a:lnTo>
                      <a:pt x="94" y="144"/>
                    </a:lnTo>
                    <a:lnTo>
                      <a:pt x="54" y="136"/>
                    </a:lnTo>
                    <a:lnTo>
                      <a:pt x="18" y="136"/>
                    </a:lnTo>
                    <a:lnTo>
                      <a:pt x="18" y="136"/>
                    </a:lnTo>
                    <a:lnTo>
                      <a:pt x="11" y="118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0" y="79"/>
                    </a:lnTo>
                    <a:lnTo>
                      <a:pt x="4" y="64"/>
                    </a:lnTo>
                    <a:lnTo>
                      <a:pt x="7" y="50"/>
                    </a:lnTo>
                    <a:lnTo>
                      <a:pt x="14" y="36"/>
                    </a:lnTo>
                    <a:lnTo>
                      <a:pt x="22" y="25"/>
                    </a:lnTo>
                    <a:lnTo>
                      <a:pt x="32" y="14"/>
                    </a:lnTo>
                    <a:lnTo>
                      <a:pt x="47" y="7"/>
                    </a:lnTo>
                    <a:lnTo>
                      <a:pt x="61" y="3"/>
                    </a:lnTo>
                    <a:lnTo>
                      <a:pt x="61" y="3"/>
                    </a:lnTo>
                    <a:lnTo>
                      <a:pt x="76" y="0"/>
                    </a:lnTo>
                    <a:lnTo>
                      <a:pt x="90" y="3"/>
                    </a:lnTo>
                    <a:lnTo>
                      <a:pt x="104" y="11"/>
                    </a:lnTo>
                    <a:lnTo>
                      <a:pt x="115" y="18"/>
                    </a:lnTo>
                    <a:lnTo>
                      <a:pt x="126" y="29"/>
                    </a:lnTo>
                    <a:lnTo>
                      <a:pt x="137" y="39"/>
                    </a:lnTo>
                    <a:lnTo>
                      <a:pt x="144" y="54"/>
                    </a:lnTo>
                    <a:lnTo>
                      <a:pt x="147" y="72"/>
                    </a:lnTo>
                    <a:lnTo>
                      <a:pt x="147" y="72"/>
                    </a:lnTo>
                    <a:lnTo>
                      <a:pt x="147" y="97"/>
                    </a:lnTo>
                    <a:lnTo>
                      <a:pt x="144" y="118"/>
                    </a:lnTo>
                    <a:lnTo>
                      <a:pt x="133" y="136"/>
                    </a:lnTo>
                    <a:lnTo>
                      <a:pt x="122" y="151"/>
                    </a:lnTo>
                    <a:lnTo>
                      <a:pt x="122" y="1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0" name="Freeform 14"/>
              <p:cNvSpPr>
                <a:spLocks/>
              </p:cNvSpPr>
              <p:nvPr/>
            </p:nvSpPr>
            <p:spPr bwMode="auto">
              <a:xfrm>
                <a:off x="2564" y="2634"/>
                <a:ext cx="58" cy="79"/>
              </a:xfrm>
              <a:custGeom>
                <a:avLst/>
                <a:gdLst/>
                <a:ahLst/>
                <a:cxnLst>
                  <a:cxn ang="0">
                    <a:pos x="54" y="46"/>
                  </a:cxn>
                  <a:cxn ang="0">
                    <a:pos x="54" y="46"/>
                  </a:cxn>
                  <a:cxn ang="0">
                    <a:pos x="58" y="28"/>
                  </a:cxn>
                  <a:cxn ang="0">
                    <a:pos x="54" y="14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18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4"/>
                  </a:cxn>
                  <a:cxn ang="0">
                    <a:pos x="11" y="75"/>
                  </a:cxn>
                  <a:cxn ang="0">
                    <a:pos x="22" y="79"/>
                  </a:cxn>
                  <a:cxn ang="0">
                    <a:pos x="22" y="79"/>
                  </a:cxn>
                  <a:cxn ang="0">
                    <a:pos x="32" y="79"/>
                  </a:cxn>
                  <a:cxn ang="0">
                    <a:pos x="43" y="72"/>
                  </a:cxn>
                  <a:cxn ang="0">
                    <a:pos x="50" y="61"/>
                  </a:cxn>
                  <a:cxn ang="0">
                    <a:pos x="54" y="46"/>
                  </a:cxn>
                  <a:cxn ang="0">
                    <a:pos x="54" y="46"/>
                  </a:cxn>
                </a:cxnLst>
                <a:rect l="0" t="0" r="r" b="b"/>
                <a:pathLst>
                  <a:path w="58" h="79">
                    <a:moveTo>
                      <a:pt x="54" y="46"/>
                    </a:moveTo>
                    <a:lnTo>
                      <a:pt x="54" y="46"/>
                    </a:lnTo>
                    <a:lnTo>
                      <a:pt x="58" y="28"/>
                    </a:lnTo>
                    <a:lnTo>
                      <a:pt x="54" y="14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18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4"/>
                    </a:lnTo>
                    <a:lnTo>
                      <a:pt x="11" y="75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32" y="79"/>
                    </a:lnTo>
                    <a:lnTo>
                      <a:pt x="43" y="72"/>
                    </a:lnTo>
                    <a:lnTo>
                      <a:pt x="50" y="61"/>
                    </a:lnTo>
                    <a:lnTo>
                      <a:pt x="54" y="46"/>
                    </a:lnTo>
                    <a:lnTo>
                      <a:pt x="54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1" name="Freeform 15"/>
              <p:cNvSpPr>
                <a:spLocks/>
              </p:cNvSpPr>
              <p:nvPr/>
            </p:nvSpPr>
            <p:spPr bwMode="auto">
              <a:xfrm>
                <a:off x="2956" y="2731"/>
                <a:ext cx="58" cy="82"/>
              </a:xfrm>
              <a:custGeom>
                <a:avLst/>
                <a:gdLst/>
                <a:ahLst/>
                <a:cxnLst>
                  <a:cxn ang="0">
                    <a:pos x="54" y="47"/>
                  </a:cxn>
                  <a:cxn ang="0">
                    <a:pos x="54" y="47"/>
                  </a:cxn>
                  <a:cxn ang="0">
                    <a:pos x="58" y="32"/>
                  </a:cxn>
                  <a:cxn ang="0">
                    <a:pos x="54" y="18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21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5"/>
                  </a:cxn>
                  <a:cxn ang="0">
                    <a:pos x="11" y="75"/>
                  </a:cxn>
                  <a:cxn ang="0">
                    <a:pos x="22" y="82"/>
                  </a:cxn>
                  <a:cxn ang="0">
                    <a:pos x="22" y="82"/>
                  </a:cxn>
                  <a:cxn ang="0">
                    <a:pos x="33" y="79"/>
                  </a:cxn>
                  <a:cxn ang="0">
                    <a:pos x="43" y="75"/>
                  </a:cxn>
                  <a:cxn ang="0">
                    <a:pos x="51" y="61"/>
                  </a:cxn>
                  <a:cxn ang="0">
                    <a:pos x="54" y="47"/>
                  </a:cxn>
                  <a:cxn ang="0">
                    <a:pos x="54" y="47"/>
                  </a:cxn>
                </a:cxnLst>
                <a:rect l="0" t="0" r="r" b="b"/>
                <a:pathLst>
                  <a:path w="58" h="82">
                    <a:moveTo>
                      <a:pt x="54" y="47"/>
                    </a:moveTo>
                    <a:lnTo>
                      <a:pt x="54" y="47"/>
                    </a:lnTo>
                    <a:lnTo>
                      <a:pt x="58" y="32"/>
                    </a:lnTo>
                    <a:lnTo>
                      <a:pt x="54" y="18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21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5"/>
                    </a:lnTo>
                    <a:lnTo>
                      <a:pt x="11" y="75"/>
                    </a:lnTo>
                    <a:lnTo>
                      <a:pt x="22" y="82"/>
                    </a:lnTo>
                    <a:lnTo>
                      <a:pt x="22" y="82"/>
                    </a:lnTo>
                    <a:lnTo>
                      <a:pt x="33" y="79"/>
                    </a:lnTo>
                    <a:lnTo>
                      <a:pt x="43" y="75"/>
                    </a:lnTo>
                    <a:lnTo>
                      <a:pt x="51" y="61"/>
                    </a:lnTo>
                    <a:lnTo>
                      <a:pt x="54" y="47"/>
                    </a:lnTo>
                    <a:lnTo>
                      <a:pt x="54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2" name="Freeform 16"/>
              <p:cNvSpPr>
                <a:spLocks/>
              </p:cNvSpPr>
              <p:nvPr/>
            </p:nvSpPr>
            <p:spPr bwMode="auto">
              <a:xfrm>
                <a:off x="2568" y="3177"/>
                <a:ext cx="133" cy="36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133" y="18"/>
                  </a:cxn>
                  <a:cxn ang="0">
                    <a:pos x="50" y="36"/>
                  </a:cxn>
                  <a:cxn ang="0">
                    <a:pos x="0" y="14"/>
                  </a:cxn>
                  <a:cxn ang="0">
                    <a:pos x="72" y="0"/>
                  </a:cxn>
                  <a:cxn ang="0">
                    <a:pos x="75" y="0"/>
                  </a:cxn>
                </a:cxnLst>
                <a:rect l="0" t="0" r="r" b="b"/>
                <a:pathLst>
                  <a:path w="133" h="36">
                    <a:moveTo>
                      <a:pt x="75" y="0"/>
                    </a:moveTo>
                    <a:lnTo>
                      <a:pt x="133" y="18"/>
                    </a:lnTo>
                    <a:lnTo>
                      <a:pt x="50" y="36"/>
                    </a:lnTo>
                    <a:lnTo>
                      <a:pt x="0" y="14"/>
                    </a:lnTo>
                    <a:lnTo>
                      <a:pt x="72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3" name="Freeform 17"/>
              <p:cNvSpPr>
                <a:spLocks/>
              </p:cNvSpPr>
              <p:nvPr/>
            </p:nvSpPr>
            <p:spPr bwMode="auto">
              <a:xfrm>
                <a:off x="2078" y="2565"/>
                <a:ext cx="529" cy="723"/>
              </a:xfrm>
              <a:custGeom>
                <a:avLst/>
                <a:gdLst/>
                <a:ahLst/>
                <a:cxnLst>
                  <a:cxn ang="0">
                    <a:pos x="101" y="403"/>
                  </a:cxn>
                  <a:cxn ang="0">
                    <a:pos x="116" y="360"/>
                  </a:cxn>
                  <a:cxn ang="0">
                    <a:pos x="141" y="270"/>
                  </a:cxn>
                  <a:cxn ang="0">
                    <a:pos x="155" y="177"/>
                  </a:cxn>
                  <a:cxn ang="0">
                    <a:pos x="148" y="141"/>
                  </a:cxn>
                  <a:cxn ang="0">
                    <a:pos x="130" y="126"/>
                  </a:cxn>
                  <a:cxn ang="0">
                    <a:pos x="112" y="112"/>
                  </a:cxn>
                  <a:cxn ang="0">
                    <a:pos x="72" y="79"/>
                  </a:cxn>
                  <a:cxn ang="0">
                    <a:pos x="44" y="40"/>
                  </a:cxn>
                  <a:cxn ang="0">
                    <a:pos x="44" y="18"/>
                  </a:cxn>
                  <a:cxn ang="0">
                    <a:pos x="58" y="0"/>
                  </a:cxn>
                  <a:cxn ang="0">
                    <a:pos x="40" y="4"/>
                  </a:cxn>
                  <a:cxn ang="0">
                    <a:pos x="11" y="18"/>
                  </a:cxn>
                  <a:cxn ang="0">
                    <a:pos x="0" y="36"/>
                  </a:cxn>
                  <a:cxn ang="0">
                    <a:pos x="4" y="61"/>
                  </a:cxn>
                  <a:cxn ang="0">
                    <a:pos x="26" y="94"/>
                  </a:cxn>
                  <a:cxn ang="0">
                    <a:pos x="65" y="141"/>
                  </a:cxn>
                  <a:cxn ang="0">
                    <a:pos x="72" y="162"/>
                  </a:cxn>
                  <a:cxn ang="0">
                    <a:pos x="80" y="220"/>
                  </a:cxn>
                  <a:cxn ang="0">
                    <a:pos x="72" y="299"/>
                  </a:cxn>
                  <a:cxn ang="0">
                    <a:pos x="54" y="346"/>
                  </a:cxn>
                  <a:cxn ang="0">
                    <a:pos x="29" y="389"/>
                  </a:cxn>
                  <a:cxn ang="0">
                    <a:pos x="29" y="392"/>
                  </a:cxn>
                  <a:cxn ang="0">
                    <a:pos x="40" y="418"/>
                  </a:cxn>
                  <a:cxn ang="0">
                    <a:pos x="101" y="479"/>
                  </a:cxn>
                  <a:cxn ang="0">
                    <a:pos x="256" y="587"/>
                  </a:cxn>
                  <a:cxn ang="0">
                    <a:pos x="378" y="659"/>
                  </a:cxn>
                  <a:cxn ang="0">
                    <a:pos x="486" y="713"/>
                  </a:cxn>
                  <a:cxn ang="0">
                    <a:pos x="529" y="723"/>
                  </a:cxn>
                  <a:cxn ang="0">
                    <a:pos x="529" y="716"/>
                  </a:cxn>
                  <a:cxn ang="0">
                    <a:pos x="508" y="684"/>
                  </a:cxn>
                  <a:cxn ang="0">
                    <a:pos x="432" y="612"/>
                  </a:cxn>
                  <a:cxn ang="0">
                    <a:pos x="313" y="511"/>
                  </a:cxn>
                </a:cxnLst>
                <a:rect l="0" t="0" r="r" b="b"/>
                <a:pathLst>
                  <a:path w="529" h="723">
                    <a:moveTo>
                      <a:pt x="313" y="511"/>
                    </a:moveTo>
                    <a:lnTo>
                      <a:pt x="101" y="403"/>
                    </a:lnTo>
                    <a:lnTo>
                      <a:pt x="101" y="403"/>
                    </a:lnTo>
                    <a:lnTo>
                      <a:pt x="116" y="360"/>
                    </a:lnTo>
                    <a:lnTo>
                      <a:pt x="126" y="320"/>
                    </a:lnTo>
                    <a:lnTo>
                      <a:pt x="141" y="270"/>
                    </a:lnTo>
                    <a:lnTo>
                      <a:pt x="151" y="220"/>
                    </a:lnTo>
                    <a:lnTo>
                      <a:pt x="155" y="177"/>
                    </a:lnTo>
                    <a:lnTo>
                      <a:pt x="151" y="159"/>
                    </a:lnTo>
                    <a:lnTo>
                      <a:pt x="148" y="141"/>
                    </a:lnTo>
                    <a:lnTo>
                      <a:pt x="141" y="130"/>
                    </a:lnTo>
                    <a:lnTo>
                      <a:pt x="130" y="126"/>
                    </a:lnTo>
                    <a:lnTo>
                      <a:pt x="130" y="126"/>
                    </a:lnTo>
                    <a:lnTo>
                      <a:pt x="112" y="112"/>
                    </a:lnTo>
                    <a:lnTo>
                      <a:pt x="94" y="97"/>
                    </a:lnTo>
                    <a:lnTo>
                      <a:pt x="72" y="79"/>
                    </a:lnTo>
                    <a:lnTo>
                      <a:pt x="54" y="61"/>
                    </a:lnTo>
                    <a:lnTo>
                      <a:pt x="44" y="40"/>
                    </a:lnTo>
                    <a:lnTo>
                      <a:pt x="44" y="29"/>
                    </a:lnTo>
                    <a:lnTo>
                      <a:pt x="44" y="18"/>
                    </a:lnTo>
                    <a:lnTo>
                      <a:pt x="51" y="11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" y="4"/>
                    </a:lnTo>
                    <a:lnTo>
                      <a:pt x="22" y="11"/>
                    </a:lnTo>
                    <a:lnTo>
                      <a:pt x="11" y="18"/>
                    </a:lnTo>
                    <a:lnTo>
                      <a:pt x="4" y="25"/>
                    </a:lnTo>
                    <a:lnTo>
                      <a:pt x="0" y="36"/>
                    </a:lnTo>
                    <a:lnTo>
                      <a:pt x="0" y="47"/>
                    </a:lnTo>
                    <a:lnTo>
                      <a:pt x="4" y="61"/>
                    </a:lnTo>
                    <a:lnTo>
                      <a:pt x="15" y="76"/>
                    </a:lnTo>
                    <a:lnTo>
                      <a:pt x="26" y="94"/>
                    </a:lnTo>
                    <a:lnTo>
                      <a:pt x="44" y="115"/>
                    </a:lnTo>
                    <a:lnTo>
                      <a:pt x="65" y="141"/>
                    </a:lnTo>
                    <a:lnTo>
                      <a:pt x="65" y="141"/>
                    </a:lnTo>
                    <a:lnTo>
                      <a:pt x="72" y="162"/>
                    </a:lnTo>
                    <a:lnTo>
                      <a:pt x="76" y="187"/>
                    </a:lnTo>
                    <a:lnTo>
                      <a:pt x="80" y="220"/>
                    </a:lnTo>
                    <a:lnTo>
                      <a:pt x="80" y="259"/>
                    </a:lnTo>
                    <a:lnTo>
                      <a:pt x="72" y="299"/>
                    </a:lnTo>
                    <a:lnTo>
                      <a:pt x="65" y="320"/>
                    </a:lnTo>
                    <a:lnTo>
                      <a:pt x="54" y="346"/>
                    </a:lnTo>
                    <a:lnTo>
                      <a:pt x="44" y="367"/>
                    </a:lnTo>
                    <a:lnTo>
                      <a:pt x="29" y="389"/>
                    </a:lnTo>
                    <a:lnTo>
                      <a:pt x="29" y="389"/>
                    </a:lnTo>
                    <a:lnTo>
                      <a:pt x="29" y="392"/>
                    </a:lnTo>
                    <a:lnTo>
                      <a:pt x="29" y="400"/>
                    </a:lnTo>
                    <a:lnTo>
                      <a:pt x="40" y="418"/>
                    </a:lnTo>
                    <a:lnTo>
                      <a:pt x="62" y="443"/>
                    </a:lnTo>
                    <a:lnTo>
                      <a:pt x="101" y="479"/>
                    </a:lnTo>
                    <a:lnTo>
                      <a:pt x="162" y="526"/>
                    </a:lnTo>
                    <a:lnTo>
                      <a:pt x="256" y="587"/>
                    </a:lnTo>
                    <a:lnTo>
                      <a:pt x="378" y="659"/>
                    </a:lnTo>
                    <a:lnTo>
                      <a:pt x="378" y="659"/>
                    </a:lnTo>
                    <a:lnTo>
                      <a:pt x="439" y="691"/>
                    </a:lnTo>
                    <a:lnTo>
                      <a:pt x="486" y="713"/>
                    </a:lnTo>
                    <a:lnTo>
                      <a:pt x="511" y="723"/>
                    </a:lnTo>
                    <a:lnTo>
                      <a:pt x="529" y="723"/>
                    </a:lnTo>
                    <a:lnTo>
                      <a:pt x="529" y="720"/>
                    </a:lnTo>
                    <a:lnTo>
                      <a:pt x="529" y="716"/>
                    </a:lnTo>
                    <a:lnTo>
                      <a:pt x="526" y="705"/>
                    </a:lnTo>
                    <a:lnTo>
                      <a:pt x="508" y="684"/>
                    </a:lnTo>
                    <a:lnTo>
                      <a:pt x="486" y="662"/>
                    </a:lnTo>
                    <a:lnTo>
                      <a:pt x="432" y="612"/>
                    </a:lnTo>
                    <a:lnTo>
                      <a:pt x="375" y="562"/>
                    </a:lnTo>
                    <a:lnTo>
                      <a:pt x="313" y="511"/>
                    </a:lnTo>
                    <a:lnTo>
                      <a:pt x="313" y="5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4" name="Freeform 18"/>
              <p:cNvSpPr>
                <a:spLocks/>
              </p:cNvSpPr>
              <p:nvPr/>
            </p:nvSpPr>
            <p:spPr bwMode="auto">
              <a:xfrm>
                <a:off x="2902" y="2979"/>
                <a:ext cx="842" cy="363"/>
              </a:xfrm>
              <a:custGeom>
                <a:avLst/>
                <a:gdLst/>
                <a:ahLst/>
                <a:cxnLst>
                  <a:cxn ang="0">
                    <a:pos x="540" y="299"/>
                  </a:cxn>
                  <a:cxn ang="0">
                    <a:pos x="554" y="255"/>
                  </a:cxn>
                  <a:cxn ang="0">
                    <a:pos x="587" y="169"/>
                  </a:cxn>
                  <a:cxn ang="0">
                    <a:pos x="633" y="83"/>
                  </a:cxn>
                  <a:cxn ang="0">
                    <a:pos x="655" y="61"/>
                  </a:cxn>
                  <a:cxn ang="0">
                    <a:pos x="680" y="58"/>
                  </a:cxn>
                  <a:cxn ang="0">
                    <a:pos x="705" y="58"/>
                  </a:cxn>
                  <a:cxn ang="0">
                    <a:pos x="756" y="54"/>
                  </a:cxn>
                  <a:cxn ang="0">
                    <a:pos x="799" y="40"/>
                  </a:cxn>
                  <a:cxn ang="0">
                    <a:pos x="813" y="22"/>
                  </a:cxn>
                  <a:cxn ang="0">
                    <a:pos x="813" y="0"/>
                  </a:cxn>
                  <a:cxn ang="0">
                    <a:pos x="824" y="11"/>
                  </a:cxn>
                  <a:cxn ang="0">
                    <a:pos x="842" y="43"/>
                  </a:cxn>
                  <a:cxn ang="0">
                    <a:pos x="838" y="61"/>
                  </a:cxn>
                  <a:cxn ang="0">
                    <a:pos x="820" y="79"/>
                  </a:cxn>
                  <a:cxn ang="0">
                    <a:pos x="784" y="94"/>
                  </a:cxn>
                  <a:cxn ang="0">
                    <a:pos x="723" y="108"/>
                  </a:cxn>
                  <a:cxn ang="0">
                    <a:pos x="705" y="122"/>
                  </a:cxn>
                  <a:cxn ang="0">
                    <a:pos x="666" y="162"/>
                  </a:cxn>
                  <a:cxn ang="0">
                    <a:pos x="626" y="234"/>
                  </a:cxn>
                  <a:cxn ang="0">
                    <a:pos x="612" y="277"/>
                  </a:cxn>
                  <a:cxn ang="0">
                    <a:pos x="608" y="331"/>
                  </a:cxn>
                  <a:cxn ang="0">
                    <a:pos x="608" y="331"/>
                  </a:cxn>
                  <a:cxn ang="0">
                    <a:pos x="583" y="345"/>
                  </a:cxn>
                  <a:cxn ang="0">
                    <a:pos x="497" y="360"/>
                  </a:cxn>
                  <a:cxn ang="0">
                    <a:pos x="310" y="356"/>
                  </a:cxn>
                  <a:cxn ang="0">
                    <a:pos x="169" y="342"/>
                  </a:cxn>
                  <a:cxn ang="0">
                    <a:pos x="18" y="320"/>
                  </a:cxn>
                  <a:cxn ang="0">
                    <a:pos x="0" y="309"/>
                  </a:cxn>
                  <a:cxn ang="0">
                    <a:pos x="7" y="306"/>
                  </a:cxn>
                  <a:cxn ang="0">
                    <a:pos x="119" y="295"/>
                  </a:cxn>
                  <a:cxn ang="0">
                    <a:pos x="263" y="295"/>
                  </a:cxn>
                </a:cxnLst>
                <a:rect l="0" t="0" r="r" b="b"/>
                <a:pathLst>
                  <a:path w="842" h="363">
                    <a:moveTo>
                      <a:pt x="263" y="295"/>
                    </a:moveTo>
                    <a:lnTo>
                      <a:pt x="540" y="299"/>
                    </a:lnTo>
                    <a:lnTo>
                      <a:pt x="540" y="299"/>
                    </a:lnTo>
                    <a:lnTo>
                      <a:pt x="554" y="255"/>
                    </a:lnTo>
                    <a:lnTo>
                      <a:pt x="569" y="216"/>
                    </a:lnTo>
                    <a:lnTo>
                      <a:pt x="587" y="169"/>
                    </a:lnTo>
                    <a:lnTo>
                      <a:pt x="608" y="122"/>
                    </a:lnTo>
                    <a:lnTo>
                      <a:pt x="633" y="83"/>
                    </a:lnTo>
                    <a:lnTo>
                      <a:pt x="644" y="68"/>
                    </a:lnTo>
                    <a:lnTo>
                      <a:pt x="655" y="61"/>
                    </a:lnTo>
                    <a:lnTo>
                      <a:pt x="669" y="54"/>
                    </a:lnTo>
                    <a:lnTo>
                      <a:pt x="680" y="58"/>
                    </a:lnTo>
                    <a:lnTo>
                      <a:pt x="680" y="58"/>
                    </a:lnTo>
                    <a:lnTo>
                      <a:pt x="705" y="58"/>
                    </a:lnTo>
                    <a:lnTo>
                      <a:pt x="727" y="58"/>
                    </a:lnTo>
                    <a:lnTo>
                      <a:pt x="756" y="54"/>
                    </a:lnTo>
                    <a:lnTo>
                      <a:pt x="781" y="47"/>
                    </a:lnTo>
                    <a:lnTo>
                      <a:pt x="799" y="40"/>
                    </a:lnTo>
                    <a:lnTo>
                      <a:pt x="810" y="32"/>
                    </a:lnTo>
                    <a:lnTo>
                      <a:pt x="813" y="22"/>
                    </a:lnTo>
                    <a:lnTo>
                      <a:pt x="813" y="11"/>
                    </a:lnTo>
                    <a:lnTo>
                      <a:pt x="813" y="0"/>
                    </a:lnTo>
                    <a:lnTo>
                      <a:pt x="813" y="0"/>
                    </a:lnTo>
                    <a:lnTo>
                      <a:pt x="824" y="11"/>
                    </a:lnTo>
                    <a:lnTo>
                      <a:pt x="835" y="25"/>
                    </a:lnTo>
                    <a:lnTo>
                      <a:pt x="842" y="43"/>
                    </a:lnTo>
                    <a:lnTo>
                      <a:pt x="842" y="50"/>
                    </a:lnTo>
                    <a:lnTo>
                      <a:pt x="838" y="61"/>
                    </a:lnTo>
                    <a:lnTo>
                      <a:pt x="831" y="68"/>
                    </a:lnTo>
                    <a:lnTo>
                      <a:pt x="820" y="79"/>
                    </a:lnTo>
                    <a:lnTo>
                      <a:pt x="806" y="86"/>
                    </a:lnTo>
                    <a:lnTo>
                      <a:pt x="784" y="94"/>
                    </a:lnTo>
                    <a:lnTo>
                      <a:pt x="759" y="101"/>
                    </a:lnTo>
                    <a:lnTo>
                      <a:pt x="723" y="108"/>
                    </a:lnTo>
                    <a:lnTo>
                      <a:pt x="723" y="108"/>
                    </a:lnTo>
                    <a:lnTo>
                      <a:pt x="705" y="122"/>
                    </a:lnTo>
                    <a:lnTo>
                      <a:pt x="687" y="140"/>
                    </a:lnTo>
                    <a:lnTo>
                      <a:pt x="666" y="162"/>
                    </a:lnTo>
                    <a:lnTo>
                      <a:pt x="644" y="194"/>
                    </a:lnTo>
                    <a:lnTo>
                      <a:pt x="626" y="234"/>
                    </a:lnTo>
                    <a:lnTo>
                      <a:pt x="619" y="255"/>
                    </a:lnTo>
                    <a:lnTo>
                      <a:pt x="612" y="277"/>
                    </a:lnTo>
                    <a:lnTo>
                      <a:pt x="608" y="302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1" y="338"/>
                    </a:lnTo>
                    <a:lnTo>
                      <a:pt x="583" y="345"/>
                    </a:lnTo>
                    <a:lnTo>
                      <a:pt x="551" y="356"/>
                    </a:lnTo>
                    <a:lnTo>
                      <a:pt x="497" y="360"/>
                    </a:lnTo>
                    <a:lnTo>
                      <a:pt x="418" y="363"/>
                    </a:lnTo>
                    <a:lnTo>
                      <a:pt x="310" y="356"/>
                    </a:lnTo>
                    <a:lnTo>
                      <a:pt x="169" y="342"/>
                    </a:lnTo>
                    <a:lnTo>
                      <a:pt x="169" y="342"/>
                    </a:lnTo>
                    <a:lnTo>
                      <a:pt x="47" y="324"/>
                    </a:lnTo>
                    <a:lnTo>
                      <a:pt x="18" y="320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9"/>
                    </a:lnTo>
                    <a:lnTo>
                      <a:pt x="7" y="306"/>
                    </a:lnTo>
                    <a:lnTo>
                      <a:pt x="54" y="299"/>
                    </a:lnTo>
                    <a:lnTo>
                      <a:pt x="119" y="295"/>
                    </a:lnTo>
                    <a:lnTo>
                      <a:pt x="187" y="295"/>
                    </a:lnTo>
                    <a:lnTo>
                      <a:pt x="263" y="295"/>
                    </a:lnTo>
                    <a:lnTo>
                      <a:pt x="263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7" name="Freeform 21"/>
              <p:cNvSpPr>
                <a:spLocks/>
              </p:cNvSpPr>
              <p:nvPr/>
            </p:nvSpPr>
            <p:spPr bwMode="auto">
              <a:xfrm>
                <a:off x="2165" y="2080"/>
                <a:ext cx="176" cy="176"/>
              </a:xfrm>
              <a:custGeom>
                <a:avLst/>
                <a:gdLst/>
                <a:ahLst/>
                <a:cxnLst>
                  <a:cxn ang="0">
                    <a:pos x="172" y="75"/>
                  </a:cxn>
                  <a:cxn ang="0">
                    <a:pos x="172" y="75"/>
                  </a:cxn>
                  <a:cxn ang="0">
                    <a:pos x="176" y="89"/>
                  </a:cxn>
                  <a:cxn ang="0">
                    <a:pos x="176" y="104"/>
                  </a:cxn>
                  <a:cxn ang="0">
                    <a:pos x="172" y="115"/>
                  </a:cxn>
                  <a:cxn ang="0">
                    <a:pos x="162" y="125"/>
                  </a:cxn>
                  <a:cxn ang="0">
                    <a:pos x="93" y="169"/>
                  </a:cxn>
                  <a:cxn ang="0">
                    <a:pos x="93" y="169"/>
                  </a:cxn>
                  <a:cxn ang="0">
                    <a:pos x="79" y="176"/>
                  </a:cxn>
                  <a:cxn ang="0">
                    <a:pos x="64" y="176"/>
                  </a:cxn>
                  <a:cxn ang="0">
                    <a:pos x="54" y="169"/>
                  </a:cxn>
                  <a:cxn ang="0">
                    <a:pos x="43" y="158"/>
                  </a:cxn>
                  <a:cxn ang="0">
                    <a:pos x="3" y="97"/>
                  </a:cxn>
                  <a:cxn ang="0">
                    <a:pos x="3" y="97"/>
                  </a:cxn>
                  <a:cxn ang="0">
                    <a:pos x="0" y="86"/>
                  </a:cxn>
                  <a:cxn ang="0">
                    <a:pos x="0" y="71"/>
                  </a:cxn>
                  <a:cxn ang="0">
                    <a:pos x="3" y="61"/>
                  </a:cxn>
                  <a:cxn ang="0">
                    <a:pos x="14" y="50"/>
                  </a:cxn>
                  <a:cxn ang="0">
                    <a:pos x="82" y="7"/>
                  </a:cxn>
                  <a:cxn ang="0">
                    <a:pos x="82" y="7"/>
                  </a:cxn>
                  <a:cxn ang="0">
                    <a:pos x="97" y="0"/>
                  </a:cxn>
                  <a:cxn ang="0">
                    <a:pos x="111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72" y="75"/>
                  </a:cxn>
                </a:cxnLst>
                <a:rect l="0" t="0" r="r" b="b"/>
                <a:pathLst>
                  <a:path w="176" h="176">
                    <a:moveTo>
                      <a:pt x="172" y="75"/>
                    </a:moveTo>
                    <a:lnTo>
                      <a:pt x="172" y="75"/>
                    </a:lnTo>
                    <a:lnTo>
                      <a:pt x="176" y="89"/>
                    </a:lnTo>
                    <a:lnTo>
                      <a:pt x="176" y="104"/>
                    </a:lnTo>
                    <a:lnTo>
                      <a:pt x="172" y="115"/>
                    </a:lnTo>
                    <a:lnTo>
                      <a:pt x="162" y="125"/>
                    </a:lnTo>
                    <a:lnTo>
                      <a:pt x="93" y="169"/>
                    </a:lnTo>
                    <a:lnTo>
                      <a:pt x="93" y="169"/>
                    </a:lnTo>
                    <a:lnTo>
                      <a:pt x="79" y="176"/>
                    </a:lnTo>
                    <a:lnTo>
                      <a:pt x="64" y="176"/>
                    </a:lnTo>
                    <a:lnTo>
                      <a:pt x="54" y="169"/>
                    </a:lnTo>
                    <a:lnTo>
                      <a:pt x="43" y="158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0" y="86"/>
                    </a:lnTo>
                    <a:lnTo>
                      <a:pt x="0" y="71"/>
                    </a:lnTo>
                    <a:lnTo>
                      <a:pt x="3" y="61"/>
                    </a:lnTo>
                    <a:lnTo>
                      <a:pt x="14" y="50"/>
                    </a:lnTo>
                    <a:lnTo>
                      <a:pt x="82" y="7"/>
                    </a:lnTo>
                    <a:lnTo>
                      <a:pt x="82" y="7"/>
                    </a:lnTo>
                    <a:lnTo>
                      <a:pt x="97" y="0"/>
                    </a:lnTo>
                    <a:lnTo>
                      <a:pt x="111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7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9" name="Freeform 23"/>
              <p:cNvSpPr>
                <a:spLocks noEditPoints="1"/>
              </p:cNvSpPr>
              <p:nvPr/>
            </p:nvSpPr>
            <p:spPr bwMode="auto">
              <a:xfrm>
                <a:off x="2478" y="2076"/>
                <a:ext cx="205" cy="75"/>
              </a:xfrm>
              <a:custGeom>
                <a:avLst/>
                <a:gdLst/>
                <a:ahLst/>
                <a:cxnLst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  <a:cxn ang="0">
                    <a:pos x="50" y="25"/>
                  </a:cxn>
                  <a:cxn ang="0">
                    <a:pos x="104" y="11"/>
                  </a:cxn>
                  <a:cxn ang="0">
                    <a:pos x="154" y="4"/>
                  </a:cxn>
                  <a:cxn ang="0">
                    <a:pos x="205" y="0"/>
                  </a:cxn>
                  <a:cxn ang="0">
                    <a:pos x="205" y="0"/>
                  </a:cxn>
                  <a:cxn ang="0">
                    <a:pos x="205" y="32"/>
                  </a:cxn>
                  <a:cxn ang="0">
                    <a:pos x="205" y="32"/>
                  </a:cxn>
                  <a:cxn ang="0">
                    <a:pos x="158" y="36"/>
                  </a:cxn>
                  <a:cxn ang="0">
                    <a:pos x="108" y="43"/>
                  </a:cxn>
                  <a:cxn ang="0">
                    <a:pos x="61" y="58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</a:cxnLst>
                <a:rect l="0" t="0" r="r" b="b"/>
                <a:pathLst>
                  <a:path w="205" h="75">
                    <a:moveTo>
                      <a:pt x="14" y="75"/>
                    </a:move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close/>
                    <a:moveTo>
                      <a:pt x="0" y="47"/>
                    </a:moveTo>
                    <a:lnTo>
                      <a:pt x="0" y="47"/>
                    </a:lnTo>
                    <a:lnTo>
                      <a:pt x="50" y="25"/>
                    </a:lnTo>
                    <a:lnTo>
                      <a:pt x="104" y="11"/>
                    </a:lnTo>
                    <a:lnTo>
                      <a:pt x="154" y="4"/>
                    </a:lnTo>
                    <a:lnTo>
                      <a:pt x="205" y="0"/>
                    </a:lnTo>
                    <a:lnTo>
                      <a:pt x="205" y="0"/>
                    </a:lnTo>
                    <a:lnTo>
                      <a:pt x="205" y="32"/>
                    </a:lnTo>
                    <a:lnTo>
                      <a:pt x="205" y="32"/>
                    </a:lnTo>
                    <a:lnTo>
                      <a:pt x="158" y="36"/>
                    </a:lnTo>
                    <a:lnTo>
                      <a:pt x="108" y="43"/>
                    </a:lnTo>
                    <a:lnTo>
                      <a:pt x="61" y="58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0" y="47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0" name="Freeform 24"/>
              <p:cNvSpPr>
                <a:spLocks noEditPoints="1"/>
              </p:cNvSpPr>
              <p:nvPr/>
            </p:nvSpPr>
            <p:spPr bwMode="auto">
              <a:xfrm>
                <a:off x="2546" y="2195"/>
                <a:ext cx="94" cy="46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9"/>
                  </a:cxn>
                  <a:cxn ang="0">
                    <a:pos x="4" y="36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14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32"/>
                  </a:cxn>
                  <a:cxn ang="0">
                    <a:pos x="94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5" y="32"/>
                  </a:cxn>
                  <a:cxn ang="0">
                    <a:pos x="22" y="46"/>
                  </a:cxn>
                  <a:cxn ang="0">
                    <a:pos x="22" y="46"/>
                  </a:cxn>
                  <a:cxn ang="0">
                    <a:pos x="11" y="39"/>
                  </a:cxn>
                  <a:cxn ang="0">
                    <a:pos x="11" y="39"/>
                  </a:cxn>
                  <a:cxn ang="0">
                    <a:pos x="29" y="32"/>
                  </a:cxn>
                  <a:cxn ang="0">
                    <a:pos x="25" y="28"/>
                  </a:cxn>
                  <a:cxn ang="0">
                    <a:pos x="25" y="28"/>
                  </a:cxn>
                  <a:cxn ang="0">
                    <a:pos x="29" y="32"/>
                  </a:cxn>
                  <a:cxn ang="0">
                    <a:pos x="29" y="32"/>
                  </a:cxn>
                  <a:cxn ang="0">
                    <a:pos x="36" y="25"/>
                  </a:cxn>
                  <a:cxn ang="0">
                    <a:pos x="29" y="25"/>
                  </a:cxn>
                  <a:cxn ang="0">
                    <a:pos x="29" y="25"/>
                  </a:cxn>
                  <a:cxn ang="0">
                    <a:pos x="36" y="25"/>
                  </a:cxn>
                  <a:cxn ang="0">
                    <a:pos x="36" y="25"/>
                  </a:cxn>
                </a:cxnLst>
                <a:rect l="0" t="0" r="r" b="b"/>
                <a:pathLst>
                  <a:path w="94" h="46">
                    <a:moveTo>
                      <a:pt x="11" y="39"/>
                    </a:moveTo>
                    <a:lnTo>
                      <a:pt x="11" y="39"/>
                    </a:lnTo>
                    <a:lnTo>
                      <a:pt x="4" y="36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14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32"/>
                    </a:lnTo>
                    <a:lnTo>
                      <a:pt x="94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5" y="32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11" y="39"/>
                    </a:lnTo>
                    <a:lnTo>
                      <a:pt x="11" y="39"/>
                    </a:lnTo>
                    <a:close/>
                    <a:moveTo>
                      <a:pt x="29" y="32"/>
                    </a:moveTo>
                    <a:lnTo>
                      <a:pt x="25" y="28"/>
                    </a:lnTo>
                    <a:lnTo>
                      <a:pt x="25" y="28"/>
                    </a:lnTo>
                    <a:lnTo>
                      <a:pt x="29" y="32"/>
                    </a:lnTo>
                    <a:lnTo>
                      <a:pt x="29" y="32"/>
                    </a:lnTo>
                    <a:close/>
                    <a:moveTo>
                      <a:pt x="36" y="25"/>
                    </a:moveTo>
                    <a:lnTo>
                      <a:pt x="29" y="25"/>
                    </a:lnTo>
                    <a:lnTo>
                      <a:pt x="29" y="25"/>
                    </a:lnTo>
                    <a:lnTo>
                      <a:pt x="36" y="25"/>
                    </a:lnTo>
                    <a:lnTo>
                      <a:pt x="36" y="2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1" name="Freeform 25"/>
              <p:cNvSpPr>
                <a:spLocks/>
              </p:cNvSpPr>
              <p:nvPr/>
            </p:nvSpPr>
            <p:spPr bwMode="auto">
              <a:xfrm>
                <a:off x="3158" y="2151"/>
                <a:ext cx="79" cy="54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46" y="15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5" y="54"/>
                  </a:cxn>
                  <a:cxn ang="0">
                    <a:pos x="75" y="54"/>
                  </a:cxn>
                  <a:cxn ang="0">
                    <a:pos x="36" y="44"/>
                  </a:cxn>
                  <a:cxn ang="0">
                    <a:pos x="0" y="29"/>
                  </a:cxn>
                  <a:cxn ang="0">
                    <a:pos x="0" y="29"/>
                  </a:cxn>
                </a:cxnLst>
                <a:rect l="0" t="0" r="r" b="b"/>
                <a:pathLst>
                  <a:path w="79" h="54">
                    <a:moveTo>
                      <a:pt x="0" y="29"/>
                    </a:moveTo>
                    <a:lnTo>
                      <a:pt x="10" y="0"/>
                    </a:lnTo>
                    <a:lnTo>
                      <a:pt x="10" y="0"/>
                    </a:lnTo>
                    <a:lnTo>
                      <a:pt x="46" y="15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36" y="44"/>
                    </a:lnTo>
                    <a:lnTo>
                      <a:pt x="0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2" name="Freeform 26"/>
              <p:cNvSpPr>
                <a:spLocks/>
              </p:cNvSpPr>
              <p:nvPr/>
            </p:nvSpPr>
            <p:spPr bwMode="auto">
              <a:xfrm>
                <a:off x="3589" y="2634"/>
                <a:ext cx="87" cy="190"/>
              </a:xfrm>
              <a:custGeom>
                <a:avLst/>
                <a:gdLst/>
                <a:ahLst/>
                <a:cxnLst>
                  <a:cxn ang="0">
                    <a:pos x="54" y="187"/>
                  </a:cxn>
                  <a:cxn ang="0">
                    <a:pos x="54" y="187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1" y="118"/>
                  </a:cxn>
                  <a:cxn ang="0">
                    <a:pos x="43" y="86"/>
                  </a:cxn>
                  <a:cxn ang="0">
                    <a:pos x="36" y="68"/>
                  </a:cxn>
                  <a:cxn ang="0">
                    <a:pos x="25" y="54"/>
                  </a:cxn>
                  <a:cxn ang="0">
                    <a:pos x="15" y="39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40" y="18"/>
                  </a:cxn>
                  <a:cxn ang="0">
                    <a:pos x="51" y="36"/>
                  </a:cxn>
                  <a:cxn ang="0">
                    <a:pos x="65" y="54"/>
                  </a:cxn>
                  <a:cxn ang="0">
                    <a:pos x="72" y="72"/>
                  </a:cxn>
                  <a:cxn ang="0">
                    <a:pos x="79" y="93"/>
                  </a:cxn>
                  <a:cxn ang="0">
                    <a:pos x="83" y="115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90"/>
                  </a:cxn>
                  <a:cxn ang="0">
                    <a:pos x="87" y="190"/>
                  </a:cxn>
                  <a:cxn ang="0">
                    <a:pos x="54" y="187"/>
                  </a:cxn>
                  <a:cxn ang="0">
                    <a:pos x="54" y="187"/>
                  </a:cxn>
                </a:cxnLst>
                <a:rect l="0" t="0" r="r" b="b"/>
                <a:pathLst>
                  <a:path w="87" h="190">
                    <a:moveTo>
                      <a:pt x="54" y="187"/>
                    </a:moveTo>
                    <a:lnTo>
                      <a:pt x="54" y="187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1" y="118"/>
                    </a:lnTo>
                    <a:lnTo>
                      <a:pt x="43" y="86"/>
                    </a:lnTo>
                    <a:lnTo>
                      <a:pt x="36" y="68"/>
                    </a:lnTo>
                    <a:lnTo>
                      <a:pt x="25" y="54"/>
                    </a:lnTo>
                    <a:lnTo>
                      <a:pt x="15" y="39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40" y="18"/>
                    </a:lnTo>
                    <a:lnTo>
                      <a:pt x="51" y="36"/>
                    </a:lnTo>
                    <a:lnTo>
                      <a:pt x="65" y="54"/>
                    </a:lnTo>
                    <a:lnTo>
                      <a:pt x="72" y="72"/>
                    </a:lnTo>
                    <a:lnTo>
                      <a:pt x="79" y="93"/>
                    </a:lnTo>
                    <a:lnTo>
                      <a:pt x="83" y="115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90"/>
                    </a:lnTo>
                    <a:lnTo>
                      <a:pt x="87" y="190"/>
                    </a:lnTo>
                    <a:lnTo>
                      <a:pt x="54" y="187"/>
                    </a:lnTo>
                    <a:lnTo>
                      <a:pt x="54" y="18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3" name="Freeform 27"/>
              <p:cNvSpPr>
                <a:spLocks/>
              </p:cNvSpPr>
              <p:nvPr/>
            </p:nvSpPr>
            <p:spPr bwMode="auto">
              <a:xfrm>
                <a:off x="3485" y="2655"/>
                <a:ext cx="58" cy="105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40" y="25"/>
                  </a:cxn>
                  <a:cxn ang="0">
                    <a:pos x="47" y="51"/>
                  </a:cxn>
                  <a:cxn ang="0">
                    <a:pos x="58" y="97"/>
                  </a:cxn>
                  <a:cxn ang="0">
                    <a:pos x="58" y="97"/>
                  </a:cxn>
                  <a:cxn ang="0">
                    <a:pos x="25" y="105"/>
                  </a:cxn>
                  <a:cxn ang="0">
                    <a:pos x="25" y="105"/>
                  </a:cxn>
                  <a:cxn ang="0">
                    <a:pos x="14" y="58"/>
                  </a:cxn>
                  <a:cxn ang="0">
                    <a:pos x="7" y="36"/>
                  </a:cxn>
                  <a:cxn ang="0">
                    <a:pos x="0" y="15"/>
                  </a:cxn>
                  <a:cxn ang="0">
                    <a:pos x="0" y="15"/>
                  </a:cxn>
                </a:cxnLst>
                <a:rect l="0" t="0" r="r" b="b"/>
                <a:pathLst>
                  <a:path w="58" h="105">
                    <a:moveTo>
                      <a:pt x="0" y="15"/>
                    </a:moveTo>
                    <a:lnTo>
                      <a:pt x="29" y="0"/>
                    </a:lnTo>
                    <a:lnTo>
                      <a:pt x="29" y="0"/>
                    </a:lnTo>
                    <a:lnTo>
                      <a:pt x="40" y="25"/>
                    </a:lnTo>
                    <a:lnTo>
                      <a:pt x="47" y="51"/>
                    </a:lnTo>
                    <a:lnTo>
                      <a:pt x="58" y="97"/>
                    </a:lnTo>
                    <a:lnTo>
                      <a:pt x="58" y="97"/>
                    </a:lnTo>
                    <a:lnTo>
                      <a:pt x="25" y="105"/>
                    </a:lnTo>
                    <a:lnTo>
                      <a:pt x="25" y="105"/>
                    </a:lnTo>
                    <a:lnTo>
                      <a:pt x="14" y="58"/>
                    </a:lnTo>
                    <a:lnTo>
                      <a:pt x="7" y="36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4" name="Freeform 28"/>
              <p:cNvSpPr>
                <a:spLocks/>
              </p:cNvSpPr>
              <p:nvPr/>
            </p:nvSpPr>
            <p:spPr bwMode="auto">
              <a:xfrm>
                <a:off x="2064" y="2357"/>
                <a:ext cx="50" cy="93"/>
              </a:xfrm>
              <a:custGeom>
                <a:avLst/>
                <a:gdLst/>
                <a:ahLst/>
                <a:cxnLst>
                  <a:cxn ang="0">
                    <a:pos x="0" y="61"/>
                  </a:cxn>
                  <a:cxn ang="0">
                    <a:pos x="0" y="61"/>
                  </a:cxn>
                  <a:cxn ang="0">
                    <a:pos x="0" y="43"/>
                  </a:cxn>
                  <a:cxn ang="0">
                    <a:pos x="7" y="25"/>
                  </a:cxn>
                  <a:cxn ang="0">
                    <a:pos x="22" y="1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50" y="28"/>
                  </a:cxn>
                  <a:cxn ang="0">
                    <a:pos x="50" y="28"/>
                  </a:cxn>
                  <a:cxn ang="0">
                    <a:pos x="43" y="36"/>
                  </a:cxn>
                  <a:cxn ang="0">
                    <a:pos x="36" y="43"/>
                  </a:cxn>
                  <a:cxn ang="0">
                    <a:pos x="32" y="54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72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7" y="93"/>
                  </a:cxn>
                  <a:cxn ang="0">
                    <a:pos x="7" y="93"/>
                  </a:cxn>
                  <a:cxn ang="0">
                    <a:pos x="0" y="79"/>
                  </a:cxn>
                  <a:cxn ang="0">
                    <a:pos x="0" y="61"/>
                  </a:cxn>
                  <a:cxn ang="0">
                    <a:pos x="0" y="61"/>
                  </a:cxn>
                </a:cxnLst>
                <a:rect l="0" t="0" r="r" b="b"/>
                <a:pathLst>
                  <a:path w="50" h="93">
                    <a:moveTo>
                      <a:pt x="0" y="61"/>
                    </a:moveTo>
                    <a:lnTo>
                      <a:pt x="0" y="61"/>
                    </a:lnTo>
                    <a:lnTo>
                      <a:pt x="0" y="43"/>
                    </a:lnTo>
                    <a:lnTo>
                      <a:pt x="7" y="25"/>
                    </a:lnTo>
                    <a:lnTo>
                      <a:pt x="22" y="1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50" y="28"/>
                    </a:lnTo>
                    <a:lnTo>
                      <a:pt x="50" y="28"/>
                    </a:lnTo>
                    <a:lnTo>
                      <a:pt x="43" y="36"/>
                    </a:lnTo>
                    <a:lnTo>
                      <a:pt x="36" y="43"/>
                    </a:lnTo>
                    <a:lnTo>
                      <a:pt x="32" y="54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72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7" y="93"/>
                    </a:lnTo>
                    <a:lnTo>
                      <a:pt x="7" y="93"/>
                    </a:lnTo>
                    <a:lnTo>
                      <a:pt x="0" y="79"/>
                    </a:lnTo>
                    <a:lnTo>
                      <a:pt x="0" y="6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5" name="Freeform 29"/>
              <p:cNvSpPr>
                <a:spLocks/>
              </p:cNvSpPr>
              <p:nvPr/>
            </p:nvSpPr>
            <p:spPr bwMode="auto">
              <a:xfrm>
                <a:off x="2158" y="2418"/>
                <a:ext cx="64" cy="79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0" y="72"/>
                  </a:cxn>
                  <a:cxn ang="0">
                    <a:pos x="7" y="50"/>
                  </a:cxn>
                  <a:cxn ang="0">
                    <a:pos x="18" y="32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64" y="21"/>
                  </a:cxn>
                  <a:cxn ang="0">
                    <a:pos x="64" y="21"/>
                  </a:cxn>
                  <a:cxn ang="0">
                    <a:pos x="43" y="50"/>
                  </a:cxn>
                  <a:cxn ang="0">
                    <a:pos x="36" y="64"/>
                  </a:cxn>
                  <a:cxn ang="0">
                    <a:pos x="32" y="79"/>
                  </a:cxn>
                  <a:cxn ang="0">
                    <a:pos x="32" y="79"/>
                  </a:cxn>
                  <a:cxn ang="0">
                    <a:pos x="0" y="72"/>
                  </a:cxn>
                  <a:cxn ang="0">
                    <a:pos x="0" y="72"/>
                  </a:cxn>
                </a:cxnLst>
                <a:rect l="0" t="0" r="r" b="b"/>
                <a:pathLst>
                  <a:path w="64" h="79">
                    <a:moveTo>
                      <a:pt x="0" y="72"/>
                    </a:moveTo>
                    <a:lnTo>
                      <a:pt x="0" y="72"/>
                    </a:lnTo>
                    <a:lnTo>
                      <a:pt x="7" y="50"/>
                    </a:lnTo>
                    <a:lnTo>
                      <a:pt x="18" y="32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43" y="50"/>
                    </a:lnTo>
                    <a:lnTo>
                      <a:pt x="36" y="64"/>
                    </a:lnTo>
                    <a:lnTo>
                      <a:pt x="32" y="79"/>
                    </a:lnTo>
                    <a:lnTo>
                      <a:pt x="32" y="79"/>
                    </a:lnTo>
                    <a:lnTo>
                      <a:pt x="0" y="72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6" name="Freeform 30"/>
              <p:cNvSpPr>
                <a:spLocks/>
              </p:cNvSpPr>
              <p:nvPr/>
            </p:nvSpPr>
            <p:spPr bwMode="auto">
              <a:xfrm>
                <a:off x="3553" y="2965"/>
                <a:ext cx="187" cy="97"/>
              </a:xfrm>
              <a:custGeom>
                <a:avLst/>
                <a:gdLst/>
                <a:ahLst/>
                <a:cxnLst>
                  <a:cxn ang="0">
                    <a:pos x="0" y="79"/>
                  </a:cxn>
                  <a:cxn ang="0">
                    <a:pos x="0" y="79"/>
                  </a:cxn>
                  <a:cxn ang="0">
                    <a:pos x="15" y="64"/>
                  </a:cxn>
                  <a:cxn ang="0">
                    <a:pos x="15" y="64"/>
                  </a:cxn>
                  <a:cxn ang="0">
                    <a:pos x="22" y="50"/>
                  </a:cxn>
                  <a:cxn ang="0">
                    <a:pos x="33" y="39"/>
                  </a:cxn>
                  <a:cxn ang="0">
                    <a:pos x="33" y="39"/>
                  </a:cxn>
                  <a:cxn ang="0">
                    <a:pos x="58" y="25"/>
                  </a:cxn>
                  <a:cxn ang="0">
                    <a:pos x="58" y="25"/>
                  </a:cxn>
                  <a:cxn ang="0">
                    <a:pos x="65" y="21"/>
                  </a:cxn>
                  <a:cxn ang="0">
                    <a:pos x="72" y="25"/>
                  </a:cxn>
                  <a:cxn ang="0">
                    <a:pos x="76" y="28"/>
                  </a:cxn>
                  <a:cxn ang="0">
                    <a:pos x="76" y="28"/>
                  </a:cxn>
                  <a:cxn ang="0">
                    <a:pos x="76" y="36"/>
                  </a:cxn>
                  <a:cxn ang="0">
                    <a:pos x="76" y="39"/>
                  </a:cxn>
                  <a:cxn ang="0">
                    <a:pos x="79" y="39"/>
                  </a:cxn>
                  <a:cxn ang="0">
                    <a:pos x="79" y="39"/>
                  </a:cxn>
                  <a:cxn ang="0">
                    <a:pos x="87" y="39"/>
                  </a:cxn>
                  <a:cxn ang="0">
                    <a:pos x="94" y="36"/>
                  </a:cxn>
                  <a:cxn ang="0">
                    <a:pos x="105" y="25"/>
                  </a:cxn>
                  <a:cxn ang="0">
                    <a:pos x="105" y="25"/>
                  </a:cxn>
                  <a:cxn ang="0">
                    <a:pos x="108" y="18"/>
                  </a:cxn>
                  <a:cxn ang="0">
                    <a:pos x="115" y="7"/>
                  </a:cxn>
                  <a:cxn ang="0">
                    <a:pos x="115" y="7"/>
                  </a:cxn>
                  <a:cxn ang="0">
                    <a:pos x="126" y="3"/>
                  </a:cxn>
                  <a:cxn ang="0">
                    <a:pos x="137" y="0"/>
                  </a:cxn>
                  <a:cxn ang="0">
                    <a:pos x="137" y="0"/>
                  </a:cxn>
                  <a:cxn ang="0">
                    <a:pos x="148" y="3"/>
                  </a:cxn>
                  <a:cxn ang="0">
                    <a:pos x="155" y="7"/>
                  </a:cxn>
                  <a:cxn ang="0">
                    <a:pos x="173" y="21"/>
                  </a:cxn>
                  <a:cxn ang="0">
                    <a:pos x="173" y="21"/>
                  </a:cxn>
                  <a:cxn ang="0">
                    <a:pos x="180" y="32"/>
                  </a:cxn>
                  <a:cxn ang="0">
                    <a:pos x="184" y="39"/>
                  </a:cxn>
                  <a:cxn ang="0">
                    <a:pos x="187" y="50"/>
                  </a:cxn>
                  <a:cxn ang="0">
                    <a:pos x="187" y="50"/>
                  </a:cxn>
                  <a:cxn ang="0">
                    <a:pos x="184" y="61"/>
                  </a:cxn>
                  <a:cxn ang="0">
                    <a:pos x="173" y="68"/>
                  </a:cxn>
                  <a:cxn ang="0">
                    <a:pos x="155" y="79"/>
                  </a:cxn>
                  <a:cxn ang="0">
                    <a:pos x="155" y="79"/>
                  </a:cxn>
                  <a:cxn ang="0">
                    <a:pos x="141" y="82"/>
                  </a:cxn>
                  <a:cxn ang="0">
                    <a:pos x="126" y="82"/>
                  </a:cxn>
                  <a:cxn ang="0">
                    <a:pos x="101" y="86"/>
                  </a:cxn>
                  <a:cxn ang="0">
                    <a:pos x="101" y="86"/>
                  </a:cxn>
                  <a:cxn ang="0">
                    <a:pos x="72" y="93"/>
                  </a:cxn>
                  <a:cxn ang="0">
                    <a:pos x="44" y="97"/>
                  </a:cxn>
                  <a:cxn ang="0">
                    <a:pos x="44" y="97"/>
                  </a:cxn>
                  <a:cxn ang="0">
                    <a:pos x="36" y="97"/>
                  </a:cxn>
                  <a:cxn ang="0">
                    <a:pos x="29" y="97"/>
                  </a:cxn>
                  <a:cxn ang="0">
                    <a:pos x="29" y="97"/>
                  </a:cxn>
                  <a:cxn ang="0">
                    <a:pos x="26" y="90"/>
                  </a:cxn>
                  <a:cxn ang="0">
                    <a:pos x="22" y="86"/>
                  </a:cxn>
                  <a:cxn ang="0">
                    <a:pos x="22" y="86"/>
                  </a:cxn>
                  <a:cxn ang="0">
                    <a:pos x="11" y="86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0" y="79"/>
                  </a:cxn>
                </a:cxnLst>
                <a:rect l="0" t="0" r="r" b="b"/>
                <a:pathLst>
                  <a:path w="187" h="97">
                    <a:moveTo>
                      <a:pt x="0" y="79"/>
                    </a:moveTo>
                    <a:lnTo>
                      <a:pt x="0" y="79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22" y="50"/>
                    </a:lnTo>
                    <a:lnTo>
                      <a:pt x="33" y="39"/>
                    </a:lnTo>
                    <a:lnTo>
                      <a:pt x="33" y="39"/>
                    </a:lnTo>
                    <a:lnTo>
                      <a:pt x="58" y="25"/>
                    </a:lnTo>
                    <a:lnTo>
                      <a:pt x="58" y="25"/>
                    </a:lnTo>
                    <a:lnTo>
                      <a:pt x="65" y="21"/>
                    </a:lnTo>
                    <a:lnTo>
                      <a:pt x="72" y="25"/>
                    </a:lnTo>
                    <a:lnTo>
                      <a:pt x="76" y="28"/>
                    </a:lnTo>
                    <a:lnTo>
                      <a:pt x="76" y="28"/>
                    </a:lnTo>
                    <a:lnTo>
                      <a:pt x="76" y="36"/>
                    </a:lnTo>
                    <a:lnTo>
                      <a:pt x="76" y="39"/>
                    </a:lnTo>
                    <a:lnTo>
                      <a:pt x="79" y="39"/>
                    </a:lnTo>
                    <a:lnTo>
                      <a:pt x="79" y="39"/>
                    </a:lnTo>
                    <a:lnTo>
                      <a:pt x="87" y="39"/>
                    </a:lnTo>
                    <a:lnTo>
                      <a:pt x="94" y="36"/>
                    </a:lnTo>
                    <a:lnTo>
                      <a:pt x="105" y="25"/>
                    </a:lnTo>
                    <a:lnTo>
                      <a:pt x="105" y="25"/>
                    </a:lnTo>
                    <a:lnTo>
                      <a:pt x="108" y="18"/>
                    </a:lnTo>
                    <a:lnTo>
                      <a:pt x="115" y="7"/>
                    </a:lnTo>
                    <a:lnTo>
                      <a:pt x="115" y="7"/>
                    </a:lnTo>
                    <a:lnTo>
                      <a:pt x="126" y="3"/>
                    </a:lnTo>
                    <a:lnTo>
                      <a:pt x="137" y="0"/>
                    </a:lnTo>
                    <a:lnTo>
                      <a:pt x="137" y="0"/>
                    </a:lnTo>
                    <a:lnTo>
                      <a:pt x="148" y="3"/>
                    </a:lnTo>
                    <a:lnTo>
                      <a:pt x="155" y="7"/>
                    </a:lnTo>
                    <a:lnTo>
                      <a:pt x="173" y="21"/>
                    </a:lnTo>
                    <a:lnTo>
                      <a:pt x="173" y="21"/>
                    </a:lnTo>
                    <a:lnTo>
                      <a:pt x="180" y="32"/>
                    </a:lnTo>
                    <a:lnTo>
                      <a:pt x="184" y="39"/>
                    </a:lnTo>
                    <a:lnTo>
                      <a:pt x="187" y="50"/>
                    </a:lnTo>
                    <a:lnTo>
                      <a:pt x="187" y="50"/>
                    </a:lnTo>
                    <a:lnTo>
                      <a:pt x="184" y="61"/>
                    </a:lnTo>
                    <a:lnTo>
                      <a:pt x="173" y="68"/>
                    </a:lnTo>
                    <a:lnTo>
                      <a:pt x="155" y="79"/>
                    </a:lnTo>
                    <a:lnTo>
                      <a:pt x="155" y="79"/>
                    </a:lnTo>
                    <a:lnTo>
                      <a:pt x="141" y="82"/>
                    </a:lnTo>
                    <a:lnTo>
                      <a:pt x="126" y="82"/>
                    </a:lnTo>
                    <a:lnTo>
                      <a:pt x="101" y="86"/>
                    </a:lnTo>
                    <a:lnTo>
                      <a:pt x="101" y="86"/>
                    </a:lnTo>
                    <a:lnTo>
                      <a:pt x="72" y="93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36" y="97"/>
                    </a:lnTo>
                    <a:lnTo>
                      <a:pt x="29" y="97"/>
                    </a:lnTo>
                    <a:lnTo>
                      <a:pt x="29" y="97"/>
                    </a:lnTo>
                    <a:lnTo>
                      <a:pt x="26" y="90"/>
                    </a:lnTo>
                    <a:lnTo>
                      <a:pt x="22" y="86"/>
                    </a:lnTo>
                    <a:lnTo>
                      <a:pt x="22" y="86"/>
                    </a:lnTo>
                    <a:lnTo>
                      <a:pt x="11" y="86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7" name="Freeform 31"/>
              <p:cNvSpPr>
                <a:spLocks/>
              </p:cNvSpPr>
              <p:nvPr/>
            </p:nvSpPr>
            <p:spPr bwMode="auto">
              <a:xfrm>
                <a:off x="2089" y="2565"/>
                <a:ext cx="137" cy="144"/>
              </a:xfrm>
              <a:custGeom>
                <a:avLst/>
                <a:gdLst/>
                <a:ahLst/>
                <a:cxnLst>
                  <a:cxn ang="0">
                    <a:pos x="137" y="144"/>
                  </a:cxn>
                  <a:cxn ang="0">
                    <a:pos x="137" y="144"/>
                  </a:cxn>
                  <a:cxn ang="0">
                    <a:pos x="137" y="119"/>
                  </a:cxn>
                  <a:cxn ang="0">
                    <a:pos x="133" y="90"/>
                  </a:cxn>
                  <a:cxn ang="0">
                    <a:pos x="130" y="76"/>
                  </a:cxn>
                  <a:cxn ang="0">
                    <a:pos x="122" y="65"/>
                  </a:cxn>
                  <a:cxn ang="0">
                    <a:pos x="115" y="54"/>
                  </a:cxn>
                  <a:cxn ang="0">
                    <a:pos x="108" y="51"/>
                  </a:cxn>
                  <a:cxn ang="0">
                    <a:pos x="108" y="51"/>
                  </a:cxn>
                  <a:cxn ang="0">
                    <a:pos x="105" y="72"/>
                  </a:cxn>
                  <a:cxn ang="0">
                    <a:pos x="105" y="83"/>
                  </a:cxn>
                  <a:cxn ang="0">
                    <a:pos x="97" y="90"/>
                  </a:cxn>
                  <a:cxn ang="0">
                    <a:pos x="97" y="90"/>
                  </a:cxn>
                  <a:cxn ang="0">
                    <a:pos x="90" y="90"/>
                  </a:cxn>
                  <a:cxn ang="0">
                    <a:pos x="87" y="90"/>
                  </a:cxn>
                  <a:cxn ang="0">
                    <a:pos x="79" y="79"/>
                  </a:cxn>
                  <a:cxn ang="0">
                    <a:pos x="79" y="69"/>
                  </a:cxn>
                  <a:cxn ang="0">
                    <a:pos x="76" y="58"/>
                  </a:cxn>
                  <a:cxn ang="0">
                    <a:pos x="76" y="58"/>
                  </a:cxn>
                  <a:cxn ang="0">
                    <a:pos x="76" y="36"/>
                  </a:cxn>
                  <a:cxn ang="0">
                    <a:pos x="76" y="18"/>
                  </a:cxn>
                  <a:cxn ang="0">
                    <a:pos x="72" y="11"/>
                  </a:cxn>
                  <a:cxn ang="0">
                    <a:pos x="69" y="7"/>
                  </a:cxn>
                  <a:cxn ang="0">
                    <a:pos x="58" y="4"/>
                  </a:cxn>
                  <a:cxn ang="0">
                    <a:pos x="47" y="0"/>
                  </a:cxn>
                  <a:cxn ang="0">
                    <a:pos x="47" y="0"/>
                  </a:cxn>
                  <a:cxn ang="0">
                    <a:pos x="33" y="4"/>
                  </a:cxn>
                  <a:cxn ang="0">
                    <a:pos x="18" y="11"/>
                  </a:cxn>
                  <a:cxn ang="0">
                    <a:pos x="11" y="22"/>
                  </a:cxn>
                  <a:cxn ang="0">
                    <a:pos x="4" y="33"/>
                  </a:cxn>
                  <a:cxn ang="0">
                    <a:pos x="0" y="47"/>
                  </a:cxn>
                  <a:cxn ang="0">
                    <a:pos x="0" y="61"/>
                  </a:cxn>
                  <a:cxn ang="0">
                    <a:pos x="7" y="76"/>
                  </a:cxn>
                  <a:cxn ang="0">
                    <a:pos x="18" y="87"/>
                  </a:cxn>
                  <a:cxn ang="0">
                    <a:pos x="18" y="87"/>
                  </a:cxn>
                  <a:cxn ang="0">
                    <a:pos x="47" y="119"/>
                  </a:cxn>
                  <a:cxn ang="0">
                    <a:pos x="65" y="133"/>
                  </a:cxn>
                  <a:cxn ang="0">
                    <a:pos x="83" y="144"/>
                  </a:cxn>
                  <a:cxn ang="0">
                    <a:pos x="83" y="144"/>
                  </a:cxn>
                  <a:cxn ang="0">
                    <a:pos x="94" y="144"/>
                  </a:cxn>
                  <a:cxn ang="0">
                    <a:pos x="101" y="144"/>
                  </a:cxn>
                  <a:cxn ang="0">
                    <a:pos x="108" y="141"/>
                  </a:cxn>
                  <a:cxn ang="0">
                    <a:pos x="119" y="137"/>
                  </a:cxn>
                  <a:cxn ang="0">
                    <a:pos x="137" y="144"/>
                  </a:cxn>
                </a:cxnLst>
                <a:rect l="0" t="0" r="r" b="b"/>
                <a:pathLst>
                  <a:path w="137" h="144">
                    <a:moveTo>
                      <a:pt x="137" y="144"/>
                    </a:moveTo>
                    <a:lnTo>
                      <a:pt x="137" y="144"/>
                    </a:lnTo>
                    <a:lnTo>
                      <a:pt x="137" y="119"/>
                    </a:lnTo>
                    <a:lnTo>
                      <a:pt x="133" y="90"/>
                    </a:lnTo>
                    <a:lnTo>
                      <a:pt x="130" y="76"/>
                    </a:lnTo>
                    <a:lnTo>
                      <a:pt x="122" y="65"/>
                    </a:lnTo>
                    <a:lnTo>
                      <a:pt x="115" y="54"/>
                    </a:lnTo>
                    <a:lnTo>
                      <a:pt x="108" y="51"/>
                    </a:lnTo>
                    <a:lnTo>
                      <a:pt x="108" y="51"/>
                    </a:lnTo>
                    <a:lnTo>
                      <a:pt x="105" y="72"/>
                    </a:lnTo>
                    <a:lnTo>
                      <a:pt x="105" y="83"/>
                    </a:lnTo>
                    <a:lnTo>
                      <a:pt x="97" y="90"/>
                    </a:lnTo>
                    <a:lnTo>
                      <a:pt x="97" y="90"/>
                    </a:lnTo>
                    <a:lnTo>
                      <a:pt x="90" y="90"/>
                    </a:lnTo>
                    <a:lnTo>
                      <a:pt x="87" y="90"/>
                    </a:lnTo>
                    <a:lnTo>
                      <a:pt x="79" y="79"/>
                    </a:lnTo>
                    <a:lnTo>
                      <a:pt x="79" y="69"/>
                    </a:lnTo>
                    <a:lnTo>
                      <a:pt x="76" y="58"/>
                    </a:lnTo>
                    <a:lnTo>
                      <a:pt x="76" y="58"/>
                    </a:lnTo>
                    <a:lnTo>
                      <a:pt x="76" y="36"/>
                    </a:lnTo>
                    <a:lnTo>
                      <a:pt x="76" y="18"/>
                    </a:lnTo>
                    <a:lnTo>
                      <a:pt x="72" y="11"/>
                    </a:lnTo>
                    <a:lnTo>
                      <a:pt x="69" y="7"/>
                    </a:lnTo>
                    <a:lnTo>
                      <a:pt x="58" y="4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33" y="4"/>
                    </a:lnTo>
                    <a:lnTo>
                      <a:pt x="18" y="11"/>
                    </a:lnTo>
                    <a:lnTo>
                      <a:pt x="11" y="22"/>
                    </a:lnTo>
                    <a:lnTo>
                      <a:pt x="4" y="33"/>
                    </a:lnTo>
                    <a:lnTo>
                      <a:pt x="0" y="47"/>
                    </a:lnTo>
                    <a:lnTo>
                      <a:pt x="0" y="61"/>
                    </a:lnTo>
                    <a:lnTo>
                      <a:pt x="7" y="76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47" y="119"/>
                    </a:lnTo>
                    <a:lnTo>
                      <a:pt x="65" y="133"/>
                    </a:lnTo>
                    <a:lnTo>
                      <a:pt x="83" y="144"/>
                    </a:lnTo>
                    <a:lnTo>
                      <a:pt x="83" y="144"/>
                    </a:lnTo>
                    <a:lnTo>
                      <a:pt x="94" y="144"/>
                    </a:lnTo>
                    <a:lnTo>
                      <a:pt x="101" y="144"/>
                    </a:lnTo>
                    <a:lnTo>
                      <a:pt x="108" y="141"/>
                    </a:lnTo>
                    <a:lnTo>
                      <a:pt x="119" y="137"/>
                    </a:lnTo>
                    <a:lnTo>
                      <a:pt x="137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8" name="Freeform 32"/>
              <p:cNvSpPr>
                <a:spLocks/>
              </p:cNvSpPr>
              <p:nvPr/>
            </p:nvSpPr>
            <p:spPr bwMode="auto">
              <a:xfrm>
                <a:off x="2564" y="2900"/>
                <a:ext cx="291" cy="158"/>
              </a:xfrm>
              <a:custGeom>
                <a:avLst/>
                <a:gdLst/>
                <a:ahLst/>
                <a:cxnLst>
                  <a:cxn ang="0">
                    <a:pos x="14" y="29"/>
                  </a:cxn>
                  <a:cxn ang="0">
                    <a:pos x="14" y="29"/>
                  </a:cxn>
                  <a:cxn ang="0">
                    <a:pos x="4" y="32"/>
                  </a:cxn>
                  <a:cxn ang="0">
                    <a:pos x="0" y="39"/>
                  </a:cxn>
                  <a:cxn ang="0">
                    <a:pos x="0" y="47"/>
                  </a:cxn>
                  <a:cxn ang="0">
                    <a:pos x="4" y="50"/>
                  </a:cxn>
                  <a:cxn ang="0">
                    <a:pos x="14" y="57"/>
                  </a:cxn>
                  <a:cxn ang="0">
                    <a:pos x="36" y="65"/>
                  </a:cxn>
                  <a:cxn ang="0">
                    <a:pos x="90" y="72"/>
                  </a:cxn>
                  <a:cxn ang="0">
                    <a:pos x="130" y="79"/>
                  </a:cxn>
                  <a:cxn ang="0">
                    <a:pos x="130" y="79"/>
                  </a:cxn>
                  <a:cxn ang="0">
                    <a:pos x="144" y="86"/>
                  </a:cxn>
                  <a:cxn ang="0">
                    <a:pos x="158" y="97"/>
                  </a:cxn>
                  <a:cxn ang="0">
                    <a:pos x="191" y="126"/>
                  </a:cxn>
                  <a:cxn ang="0">
                    <a:pos x="223" y="147"/>
                  </a:cxn>
                  <a:cxn ang="0">
                    <a:pos x="237" y="155"/>
                  </a:cxn>
                  <a:cxn ang="0">
                    <a:pos x="252" y="158"/>
                  </a:cxn>
                  <a:cxn ang="0">
                    <a:pos x="252" y="158"/>
                  </a:cxn>
                  <a:cxn ang="0">
                    <a:pos x="273" y="151"/>
                  </a:cxn>
                  <a:cxn ang="0">
                    <a:pos x="288" y="144"/>
                  </a:cxn>
                  <a:cxn ang="0">
                    <a:pos x="291" y="133"/>
                  </a:cxn>
                  <a:cxn ang="0">
                    <a:pos x="288" y="119"/>
                  </a:cxn>
                  <a:cxn ang="0">
                    <a:pos x="281" y="108"/>
                  </a:cxn>
                  <a:cxn ang="0">
                    <a:pos x="273" y="93"/>
                  </a:cxn>
                  <a:cxn ang="0">
                    <a:pos x="252" y="72"/>
                  </a:cxn>
                  <a:cxn ang="0">
                    <a:pos x="252" y="72"/>
                  </a:cxn>
                  <a:cxn ang="0">
                    <a:pos x="234" y="54"/>
                  </a:cxn>
                  <a:cxn ang="0">
                    <a:pos x="212" y="36"/>
                  </a:cxn>
                  <a:cxn ang="0">
                    <a:pos x="184" y="18"/>
                  </a:cxn>
                  <a:cxn ang="0">
                    <a:pos x="148" y="3"/>
                  </a:cxn>
                  <a:cxn ang="0">
                    <a:pos x="126" y="0"/>
                  </a:cxn>
                  <a:cxn ang="0">
                    <a:pos x="104" y="0"/>
                  </a:cxn>
                  <a:cxn ang="0">
                    <a:pos x="83" y="0"/>
                  </a:cxn>
                  <a:cxn ang="0">
                    <a:pos x="61" y="7"/>
                  </a:cxn>
                  <a:cxn ang="0">
                    <a:pos x="40" y="14"/>
                  </a:cxn>
                  <a:cxn ang="0">
                    <a:pos x="14" y="29"/>
                  </a:cxn>
                  <a:cxn ang="0">
                    <a:pos x="14" y="29"/>
                  </a:cxn>
                </a:cxnLst>
                <a:rect l="0" t="0" r="r" b="b"/>
                <a:pathLst>
                  <a:path w="291" h="158">
                    <a:moveTo>
                      <a:pt x="14" y="29"/>
                    </a:moveTo>
                    <a:lnTo>
                      <a:pt x="14" y="29"/>
                    </a:lnTo>
                    <a:lnTo>
                      <a:pt x="4" y="32"/>
                    </a:lnTo>
                    <a:lnTo>
                      <a:pt x="0" y="39"/>
                    </a:lnTo>
                    <a:lnTo>
                      <a:pt x="0" y="47"/>
                    </a:lnTo>
                    <a:lnTo>
                      <a:pt x="4" y="50"/>
                    </a:lnTo>
                    <a:lnTo>
                      <a:pt x="14" y="57"/>
                    </a:lnTo>
                    <a:lnTo>
                      <a:pt x="36" y="65"/>
                    </a:lnTo>
                    <a:lnTo>
                      <a:pt x="90" y="72"/>
                    </a:lnTo>
                    <a:lnTo>
                      <a:pt x="130" y="79"/>
                    </a:lnTo>
                    <a:lnTo>
                      <a:pt x="130" y="79"/>
                    </a:lnTo>
                    <a:lnTo>
                      <a:pt x="144" y="86"/>
                    </a:lnTo>
                    <a:lnTo>
                      <a:pt x="158" y="97"/>
                    </a:lnTo>
                    <a:lnTo>
                      <a:pt x="191" y="126"/>
                    </a:lnTo>
                    <a:lnTo>
                      <a:pt x="223" y="147"/>
                    </a:lnTo>
                    <a:lnTo>
                      <a:pt x="237" y="155"/>
                    </a:lnTo>
                    <a:lnTo>
                      <a:pt x="252" y="158"/>
                    </a:lnTo>
                    <a:lnTo>
                      <a:pt x="252" y="158"/>
                    </a:lnTo>
                    <a:lnTo>
                      <a:pt x="273" y="151"/>
                    </a:lnTo>
                    <a:lnTo>
                      <a:pt x="288" y="144"/>
                    </a:lnTo>
                    <a:lnTo>
                      <a:pt x="291" y="133"/>
                    </a:lnTo>
                    <a:lnTo>
                      <a:pt x="288" y="119"/>
                    </a:lnTo>
                    <a:lnTo>
                      <a:pt x="281" y="108"/>
                    </a:lnTo>
                    <a:lnTo>
                      <a:pt x="273" y="93"/>
                    </a:lnTo>
                    <a:lnTo>
                      <a:pt x="252" y="72"/>
                    </a:lnTo>
                    <a:lnTo>
                      <a:pt x="252" y="72"/>
                    </a:lnTo>
                    <a:lnTo>
                      <a:pt x="234" y="54"/>
                    </a:lnTo>
                    <a:lnTo>
                      <a:pt x="212" y="36"/>
                    </a:lnTo>
                    <a:lnTo>
                      <a:pt x="184" y="18"/>
                    </a:lnTo>
                    <a:lnTo>
                      <a:pt x="148" y="3"/>
                    </a:lnTo>
                    <a:lnTo>
                      <a:pt x="126" y="0"/>
                    </a:lnTo>
                    <a:lnTo>
                      <a:pt x="104" y="0"/>
                    </a:lnTo>
                    <a:lnTo>
                      <a:pt x="83" y="0"/>
                    </a:lnTo>
                    <a:lnTo>
                      <a:pt x="61" y="7"/>
                    </a:lnTo>
                    <a:lnTo>
                      <a:pt x="40" y="14"/>
                    </a:lnTo>
                    <a:lnTo>
                      <a:pt x="14" y="29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58"/>
            <p:cNvGrpSpPr/>
            <p:nvPr/>
          </p:nvGrpSpPr>
          <p:grpSpPr>
            <a:xfrm>
              <a:off x="3327991" y="2450034"/>
              <a:ext cx="801823" cy="1588566"/>
              <a:chOff x="813391" y="2057400"/>
              <a:chExt cx="801823" cy="1036022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11430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cxnSp>
            <p:nvCxnSpPr>
              <p:cNvPr id="51" name="Straight Arrow Connector 6"/>
              <p:cNvCxnSpPr/>
              <p:nvPr/>
            </p:nvCxnSpPr>
            <p:spPr>
              <a:xfrm rot="5400000">
                <a:off x="996969" y="2686086"/>
                <a:ext cx="761207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813391" y="22976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13391" y="25146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Rd(b)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813391" y="27548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312437" y="2286000"/>
              <a:ext cx="801823" cy="1688689"/>
              <a:chOff x="2015584" y="2057400"/>
              <a:chExt cx="801823" cy="1100554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3622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rot="5400000">
                <a:off x="2204223" y="2685912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201558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15584" y="25908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(c)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01558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9" name="Group 60"/>
            <p:cNvGrpSpPr/>
            <p:nvPr/>
          </p:nvGrpSpPr>
          <p:grpSpPr>
            <a:xfrm>
              <a:off x="5141777" y="2649153"/>
              <a:ext cx="801823" cy="1541847"/>
              <a:chOff x="2006724" y="2057400"/>
              <a:chExt cx="801823" cy="1100554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2351347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2204223" y="2709559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200672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Rd(x)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00672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0" y="1752600"/>
            <a:ext cx="3352800" cy="472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ontent Placeholder 2"/>
          <p:cNvSpPr>
            <a:spLocks noGrp="1"/>
          </p:cNvSpPr>
          <p:nvPr>
            <p:ph idx="1"/>
          </p:nvPr>
        </p:nvSpPr>
        <p:spPr>
          <a:xfrm>
            <a:off x="3200400" y="1600200"/>
            <a:ext cx="5943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Read Set:</a:t>
            </a:r>
          </a:p>
          <a:p>
            <a:r>
              <a:rPr lang="en-US" dirty="0" smtClean="0"/>
              <a:t>memory locations read</a:t>
            </a:r>
          </a:p>
          <a:p>
            <a:r>
              <a:rPr lang="en-US" i="1" dirty="0" smtClean="0"/>
              <a:t>R</a:t>
            </a:r>
            <a:r>
              <a:rPr lang="en-US" i="1" baseline="-25000" dirty="0" smtClean="0"/>
              <a:t>T1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/>
              <a:t>{  ,  }</a:t>
            </a:r>
            <a:endParaRPr lang="en-US" baseline="30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Write Set:</a:t>
            </a:r>
          </a:p>
          <a:p>
            <a:r>
              <a:rPr lang="en-US" dirty="0" smtClean="0"/>
              <a:t>memory locations written</a:t>
            </a:r>
          </a:p>
          <a:p>
            <a:r>
              <a:rPr lang="en-US" i="1" dirty="0" smtClean="0"/>
              <a:t>W</a:t>
            </a:r>
            <a:r>
              <a:rPr lang="en-US" i="1" baseline="-25000" dirty="0" smtClean="0"/>
              <a:t>T1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/>
              <a:t>{</a:t>
            </a:r>
            <a:r>
              <a:rPr lang="en-US" i="1" dirty="0" smtClean="0"/>
              <a:t>a</a:t>
            </a:r>
            <a:r>
              <a:rPr lang="en-US" dirty="0" smtClean="0"/>
              <a:t>}</a:t>
            </a:r>
            <a:endParaRPr lang="en-US" baseline="30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2250757"/>
            <a:ext cx="21159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i="1" dirty="0" smtClean="0"/>
              <a:t>a</a:t>
            </a:r>
            <a:endParaRPr lang="en-US" sz="3200" i="1" dirty="0"/>
          </a:p>
        </p:txBody>
      </p:sp>
      <p:sp>
        <p:nvSpPr>
          <p:cNvPr id="67" name="TextBox 66"/>
          <p:cNvSpPr txBox="1"/>
          <p:nvPr/>
        </p:nvSpPr>
        <p:spPr>
          <a:xfrm>
            <a:off x="609600" y="2631757"/>
            <a:ext cx="21159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i="1" dirty="0" smtClean="0"/>
              <a:t>b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718 C 0.05417 -0.03657 0.10903 -0.06528 0.18212 -0.05116 C 0.25504 -0.03657 0.39098 0.06088 0.43855 0.08032 " pathEditMode="relative" rAng="0" ptsTypes="aaA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94 C 0.0349 -0.02199 0.06997 -0.03889 0.13803 -0.03102 C 0.20626 -0.02269 0.35244 0.03842 0.40799 0.04768 C 0.46355 0.0581 0.46754 0.04143 0.47188 0.02569 " pathEditMode="relative" rAng="0" ptsTypes="aaaA">
                                      <p:cBhvr>
                                        <p:cTn id="2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5" grpId="1"/>
      <p:bldP spid="67" grpId="0"/>
      <p:bldP spid="6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Burden: Address-Set Conflicts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" name="Group 66"/>
          <p:cNvGrpSpPr/>
          <p:nvPr/>
        </p:nvGrpSpPr>
        <p:grpSpPr>
          <a:xfrm>
            <a:off x="152400" y="1752600"/>
            <a:ext cx="3185583" cy="4581525"/>
            <a:chOff x="3276600" y="2286000"/>
            <a:chExt cx="2667000" cy="4048125"/>
          </a:xfrm>
        </p:grpSpPr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3276600" y="3124200"/>
              <a:ext cx="2667000" cy="3209925"/>
              <a:chOff x="2064" y="1968"/>
              <a:chExt cx="1680" cy="2022"/>
            </a:xfrm>
          </p:grpSpPr>
          <p:sp>
            <p:nvSpPr>
              <p:cNvPr id="10138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064" y="1968"/>
                <a:ext cx="1680" cy="20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3" name="Freeform 7"/>
              <p:cNvSpPr>
                <a:spLocks/>
              </p:cNvSpPr>
              <p:nvPr/>
            </p:nvSpPr>
            <p:spPr bwMode="auto">
              <a:xfrm>
                <a:off x="2089" y="3717"/>
                <a:ext cx="1360" cy="273"/>
              </a:xfrm>
              <a:custGeom>
                <a:avLst/>
                <a:gdLst/>
                <a:ahLst/>
                <a:cxnLst>
                  <a:cxn ang="0">
                    <a:pos x="1360" y="136"/>
                  </a:cxn>
                  <a:cxn ang="0">
                    <a:pos x="1360" y="136"/>
                  </a:cxn>
                  <a:cxn ang="0">
                    <a:pos x="1356" y="151"/>
                  </a:cxn>
                  <a:cxn ang="0">
                    <a:pos x="1346" y="165"/>
                  </a:cxn>
                  <a:cxn ang="0">
                    <a:pos x="1331" y="176"/>
                  </a:cxn>
                  <a:cxn ang="0">
                    <a:pos x="1306" y="190"/>
                  </a:cxn>
                  <a:cxn ang="0">
                    <a:pos x="1277" y="201"/>
                  </a:cxn>
                  <a:cxn ang="0">
                    <a:pos x="1245" y="212"/>
                  </a:cxn>
                  <a:cxn ang="0">
                    <a:pos x="1162" y="233"/>
                  </a:cxn>
                  <a:cxn ang="0">
                    <a:pos x="1061" y="251"/>
                  </a:cxn>
                  <a:cxn ang="0">
                    <a:pos x="946" y="262"/>
                  </a:cxn>
                  <a:cxn ang="0">
                    <a:pos x="817" y="269"/>
                  </a:cxn>
                  <a:cxn ang="0">
                    <a:pos x="680" y="273"/>
                  </a:cxn>
                  <a:cxn ang="0">
                    <a:pos x="680" y="273"/>
                  </a:cxn>
                  <a:cxn ang="0">
                    <a:pos x="543" y="269"/>
                  </a:cxn>
                  <a:cxn ang="0">
                    <a:pos x="414" y="262"/>
                  </a:cxn>
                  <a:cxn ang="0">
                    <a:pos x="299" y="251"/>
                  </a:cxn>
                  <a:cxn ang="0">
                    <a:pos x="198" y="233"/>
                  </a:cxn>
                  <a:cxn ang="0">
                    <a:pos x="115" y="212"/>
                  </a:cxn>
                  <a:cxn ang="0">
                    <a:pos x="83" y="201"/>
                  </a:cxn>
                  <a:cxn ang="0">
                    <a:pos x="54" y="190"/>
                  </a:cxn>
                  <a:cxn ang="0">
                    <a:pos x="29" y="176"/>
                  </a:cxn>
                  <a:cxn ang="0">
                    <a:pos x="15" y="165"/>
                  </a:cxn>
                  <a:cxn ang="0">
                    <a:pos x="4" y="151"/>
                  </a:cxn>
                  <a:cxn ang="0">
                    <a:pos x="0" y="136"/>
                  </a:cxn>
                  <a:cxn ang="0">
                    <a:pos x="0" y="136"/>
                  </a:cxn>
                  <a:cxn ang="0">
                    <a:pos x="4" y="122"/>
                  </a:cxn>
                  <a:cxn ang="0">
                    <a:pos x="15" y="107"/>
                  </a:cxn>
                  <a:cxn ang="0">
                    <a:pos x="29" y="97"/>
                  </a:cxn>
                  <a:cxn ang="0">
                    <a:pos x="54" y="82"/>
                  </a:cxn>
                  <a:cxn ang="0">
                    <a:pos x="83" y="72"/>
                  </a:cxn>
                  <a:cxn ang="0">
                    <a:pos x="115" y="61"/>
                  </a:cxn>
                  <a:cxn ang="0">
                    <a:pos x="198" y="39"/>
                  </a:cxn>
                  <a:cxn ang="0">
                    <a:pos x="299" y="21"/>
                  </a:cxn>
                  <a:cxn ang="0">
                    <a:pos x="414" y="10"/>
                  </a:cxn>
                  <a:cxn ang="0">
                    <a:pos x="543" y="3"/>
                  </a:cxn>
                  <a:cxn ang="0">
                    <a:pos x="680" y="0"/>
                  </a:cxn>
                  <a:cxn ang="0">
                    <a:pos x="680" y="0"/>
                  </a:cxn>
                  <a:cxn ang="0">
                    <a:pos x="817" y="3"/>
                  </a:cxn>
                  <a:cxn ang="0">
                    <a:pos x="946" y="10"/>
                  </a:cxn>
                  <a:cxn ang="0">
                    <a:pos x="1061" y="21"/>
                  </a:cxn>
                  <a:cxn ang="0">
                    <a:pos x="1162" y="39"/>
                  </a:cxn>
                  <a:cxn ang="0">
                    <a:pos x="1245" y="61"/>
                  </a:cxn>
                  <a:cxn ang="0">
                    <a:pos x="1277" y="72"/>
                  </a:cxn>
                  <a:cxn ang="0">
                    <a:pos x="1306" y="82"/>
                  </a:cxn>
                  <a:cxn ang="0">
                    <a:pos x="1331" y="97"/>
                  </a:cxn>
                  <a:cxn ang="0">
                    <a:pos x="1346" y="107"/>
                  </a:cxn>
                  <a:cxn ang="0">
                    <a:pos x="1356" y="122"/>
                  </a:cxn>
                  <a:cxn ang="0">
                    <a:pos x="1360" y="136"/>
                  </a:cxn>
                  <a:cxn ang="0">
                    <a:pos x="1360" y="136"/>
                  </a:cxn>
                </a:cxnLst>
                <a:rect l="0" t="0" r="r" b="b"/>
                <a:pathLst>
                  <a:path w="1360" h="273">
                    <a:moveTo>
                      <a:pt x="1360" y="136"/>
                    </a:moveTo>
                    <a:lnTo>
                      <a:pt x="1360" y="136"/>
                    </a:lnTo>
                    <a:lnTo>
                      <a:pt x="1356" y="151"/>
                    </a:lnTo>
                    <a:lnTo>
                      <a:pt x="1346" y="165"/>
                    </a:lnTo>
                    <a:lnTo>
                      <a:pt x="1331" y="176"/>
                    </a:lnTo>
                    <a:lnTo>
                      <a:pt x="1306" y="190"/>
                    </a:lnTo>
                    <a:lnTo>
                      <a:pt x="1277" y="201"/>
                    </a:lnTo>
                    <a:lnTo>
                      <a:pt x="1245" y="212"/>
                    </a:lnTo>
                    <a:lnTo>
                      <a:pt x="1162" y="233"/>
                    </a:lnTo>
                    <a:lnTo>
                      <a:pt x="1061" y="251"/>
                    </a:lnTo>
                    <a:lnTo>
                      <a:pt x="946" y="262"/>
                    </a:lnTo>
                    <a:lnTo>
                      <a:pt x="817" y="269"/>
                    </a:lnTo>
                    <a:lnTo>
                      <a:pt x="680" y="273"/>
                    </a:lnTo>
                    <a:lnTo>
                      <a:pt x="680" y="273"/>
                    </a:lnTo>
                    <a:lnTo>
                      <a:pt x="543" y="269"/>
                    </a:lnTo>
                    <a:lnTo>
                      <a:pt x="414" y="262"/>
                    </a:lnTo>
                    <a:lnTo>
                      <a:pt x="299" y="251"/>
                    </a:lnTo>
                    <a:lnTo>
                      <a:pt x="198" y="233"/>
                    </a:lnTo>
                    <a:lnTo>
                      <a:pt x="115" y="212"/>
                    </a:lnTo>
                    <a:lnTo>
                      <a:pt x="83" y="201"/>
                    </a:lnTo>
                    <a:lnTo>
                      <a:pt x="54" y="190"/>
                    </a:lnTo>
                    <a:lnTo>
                      <a:pt x="29" y="176"/>
                    </a:lnTo>
                    <a:lnTo>
                      <a:pt x="15" y="165"/>
                    </a:lnTo>
                    <a:lnTo>
                      <a:pt x="4" y="151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4" y="122"/>
                    </a:lnTo>
                    <a:lnTo>
                      <a:pt x="15" y="107"/>
                    </a:lnTo>
                    <a:lnTo>
                      <a:pt x="29" y="97"/>
                    </a:lnTo>
                    <a:lnTo>
                      <a:pt x="54" y="82"/>
                    </a:lnTo>
                    <a:lnTo>
                      <a:pt x="83" y="72"/>
                    </a:lnTo>
                    <a:lnTo>
                      <a:pt x="115" y="61"/>
                    </a:lnTo>
                    <a:lnTo>
                      <a:pt x="198" y="39"/>
                    </a:lnTo>
                    <a:lnTo>
                      <a:pt x="299" y="21"/>
                    </a:lnTo>
                    <a:lnTo>
                      <a:pt x="414" y="10"/>
                    </a:lnTo>
                    <a:lnTo>
                      <a:pt x="543" y="3"/>
                    </a:lnTo>
                    <a:lnTo>
                      <a:pt x="680" y="0"/>
                    </a:lnTo>
                    <a:lnTo>
                      <a:pt x="680" y="0"/>
                    </a:lnTo>
                    <a:lnTo>
                      <a:pt x="817" y="3"/>
                    </a:lnTo>
                    <a:lnTo>
                      <a:pt x="946" y="10"/>
                    </a:lnTo>
                    <a:lnTo>
                      <a:pt x="1061" y="21"/>
                    </a:lnTo>
                    <a:lnTo>
                      <a:pt x="1162" y="39"/>
                    </a:lnTo>
                    <a:lnTo>
                      <a:pt x="1245" y="61"/>
                    </a:lnTo>
                    <a:lnTo>
                      <a:pt x="1277" y="72"/>
                    </a:lnTo>
                    <a:lnTo>
                      <a:pt x="1306" y="82"/>
                    </a:lnTo>
                    <a:lnTo>
                      <a:pt x="1331" y="97"/>
                    </a:lnTo>
                    <a:lnTo>
                      <a:pt x="1346" y="107"/>
                    </a:lnTo>
                    <a:lnTo>
                      <a:pt x="1356" y="122"/>
                    </a:lnTo>
                    <a:lnTo>
                      <a:pt x="1360" y="136"/>
                    </a:lnTo>
                    <a:lnTo>
                      <a:pt x="1360" y="136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4" name="Freeform 8"/>
              <p:cNvSpPr>
                <a:spLocks/>
              </p:cNvSpPr>
              <p:nvPr/>
            </p:nvSpPr>
            <p:spPr bwMode="auto">
              <a:xfrm>
                <a:off x="2395" y="3076"/>
                <a:ext cx="849" cy="507"/>
              </a:xfrm>
              <a:custGeom>
                <a:avLst/>
                <a:gdLst/>
                <a:ahLst/>
                <a:cxnLst>
                  <a:cxn ang="0">
                    <a:pos x="4" y="3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0" y="33"/>
                  </a:cxn>
                  <a:cxn ang="0">
                    <a:pos x="83" y="65"/>
                  </a:cxn>
                  <a:cxn ang="0">
                    <a:pos x="129" y="94"/>
                  </a:cxn>
                  <a:cxn ang="0">
                    <a:pos x="180" y="119"/>
                  </a:cxn>
                  <a:cxn ang="0">
                    <a:pos x="234" y="144"/>
                  </a:cxn>
                  <a:cxn ang="0">
                    <a:pos x="291" y="162"/>
                  </a:cxn>
                  <a:cxn ang="0">
                    <a:pos x="349" y="176"/>
                  </a:cxn>
                  <a:cxn ang="0">
                    <a:pos x="410" y="187"/>
                  </a:cxn>
                  <a:cxn ang="0">
                    <a:pos x="410" y="187"/>
                  </a:cxn>
                  <a:cxn ang="0">
                    <a:pos x="471" y="194"/>
                  </a:cxn>
                  <a:cxn ang="0">
                    <a:pos x="532" y="198"/>
                  </a:cxn>
                  <a:cxn ang="0">
                    <a:pos x="590" y="194"/>
                  </a:cxn>
                  <a:cxn ang="0">
                    <a:pos x="648" y="187"/>
                  </a:cxn>
                  <a:cxn ang="0">
                    <a:pos x="701" y="173"/>
                  </a:cxn>
                  <a:cxn ang="0">
                    <a:pos x="752" y="158"/>
                  </a:cxn>
                  <a:cxn ang="0">
                    <a:pos x="802" y="137"/>
                  </a:cxn>
                  <a:cxn ang="0">
                    <a:pos x="849" y="115"/>
                  </a:cxn>
                  <a:cxn ang="0">
                    <a:pos x="752" y="425"/>
                  </a:cxn>
                  <a:cxn ang="0">
                    <a:pos x="752" y="425"/>
                  </a:cxn>
                  <a:cxn ang="0">
                    <a:pos x="748" y="439"/>
                  </a:cxn>
                  <a:cxn ang="0">
                    <a:pos x="737" y="450"/>
                  </a:cxn>
                  <a:cxn ang="0">
                    <a:pos x="727" y="461"/>
                  </a:cxn>
                  <a:cxn ang="0">
                    <a:pos x="712" y="471"/>
                  </a:cxn>
                  <a:cxn ang="0">
                    <a:pos x="676" y="486"/>
                  </a:cxn>
                  <a:cxn ang="0">
                    <a:pos x="630" y="497"/>
                  </a:cxn>
                  <a:cxn ang="0">
                    <a:pos x="572" y="504"/>
                  </a:cxn>
                  <a:cxn ang="0">
                    <a:pos x="511" y="507"/>
                  </a:cxn>
                  <a:cxn ang="0">
                    <a:pos x="446" y="504"/>
                  </a:cxn>
                  <a:cxn ang="0">
                    <a:pos x="374" y="493"/>
                  </a:cxn>
                  <a:cxn ang="0">
                    <a:pos x="374" y="493"/>
                  </a:cxn>
                  <a:cxn ang="0">
                    <a:pos x="302" y="479"/>
                  </a:cxn>
                  <a:cxn ang="0">
                    <a:pos x="234" y="461"/>
                  </a:cxn>
                  <a:cxn ang="0">
                    <a:pos x="173" y="439"/>
                  </a:cxn>
                  <a:cxn ang="0">
                    <a:pos x="115" y="414"/>
                  </a:cxn>
                  <a:cxn ang="0">
                    <a:pos x="72" y="389"/>
                  </a:cxn>
                  <a:cxn ang="0">
                    <a:pos x="36" y="364"/>
                  </a:cxn>
                  <a:cxn ang="0">
                    <a:pos x="22" y="349"/>
                  </a:cxn>
                  <a:cxn ang="0">
                    <a:pos x="14" y="335"/>
                  </a:cxn>
                  <a:cxn ang="0">
                    <a:pos x="7" y="324"/>
                  </a:cxn>
                  <a:cxn ang="0">
                    <a:pos x="4" y="310"/>
                  </a:cxn>
                  <a:cxn ang="0">
                    <a:pos x="4" y="310"/>
                  </a:cxn>
                </a:cxnLst>
                <a:rect l="0" t="0" r="r" b="b"/>
                <a:pathLst>
                  <a:path w="849" h="507">
                    <a:moveTo>
                      <a:pt x="4" y="31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0" y="33"/>
                    </a:lnTo>
                    <a:lnTo>
                      <a:pt x="83" y="65"/>
                    </a:lnTo>
                    <a:lnTo>
                      <a:pt x="129" y="94"/>
                    </a:lnTo>
                    <a:lnTo>
                      <a:pt x="180" y="119"/>
                    </a:lnTo>
                    <a:lnTo>
                      <a:pt x="234" y="144"/>
                    </a:lnTo>
                    <a:lnTo>
                      <a:pt x="291" y="162"/>
                    </a:lnTo>
                    <a:lnTo>
                      <a:pt x="349" y="176"/>
                    </a:lnTo>
                    <a:lnTo>
                      <a:pt x="410" y="187"/>
                    </a:lnTo>
                    <a:lnTo>
                      <a:pt x="410" y="187"/>
                    </a:lnTo>
                    <a:lnTo>
                      <a:pt x="471" y="194"/>
                    </a:lnTo>
                    <a:lnTo>
                      <a:pt x="532" y="198"/>
                    </a:lnTo>
                    <a:lnTo>
                      <a:pt x="590" y="194"/>
                    </a:lnTo>
                    <a:lnTo>
                      <a:pt x="648" y="187"/>
                    </a:lnTo>
                    <a:lnTo>
                      <a:pt x="701" y="173"/>
                    </a:lnTo>
                    <a:lnTo>
                      <a:pt x="752" y="158"/>
                    </a:lnTo>
                    <a:lnTo>
                      <a:pt x="802" y="137"/>
                    </a:lnTo>
                    <a:lnTo>
                      <a:pt x="849" y="115"/>
                    </a:lnTo>
                    <a:lnTo>
                      <a:pt x="752" y="425"/>
                    </a:lnTo>
                    <a:lnTo>
                      <a:pt x="752" y="425"/>
                    </a:lnTo>
                    <a:lnTo>
                      <a:pt x="748" y="439"/>
                    </a:lnTo>
                    <a:lnTo>
                      <a:pt x="737" y="450"/>
                    </a:lnTo>
                    <a:lnTo>
                      <a:pt x="727" y="461"/>
                    </a:lnTo>
                    <a:lnTo>
                      <a:pt x="712" y="471"/>
                    </a:lnTo>
                    <a:lnTo>
                      <a:pt x="676" y="486"/>
                    </a:lnTo>
                    <a:lnTo>
                      <a:pt x="630" y="497"/>
                    </a:lnTo>
                    <a:lnTo>
                      <a:pt x="572" y="504"/>
                    </a:lnTo>
                    <a:lnTo>
                      <a:pt x="511" y="507"/>
                    </a:lnTo>
                    <a:lnTo>
                      <a:pt x="446" y="504"/>
                    </a:lnTo>
                    <a:lnTo>
                      <a:pt x="374" y="493"/>
                    </a:lnTo>
                    <a:lnTo>
                      <a:pt x="374" y="493"/>
                    </a:lnTo>
                    <a:lnTo>
                      <a:pt x="302" y="479"/>
                    </a:lnTo>
                    <a:lnTo>
                      <a:pt x="234" y="461"/>
                    </a:lnTo>
                    <a:lnTo>
                      <a:pt x="173" y="439"/>
                    </a:lnTo>
                    <a:lnTo>
                      <a:pt x="115" y="414"/>
                    </a:lnTo>
                    <a:lnTo>
                      <a:pt x="72" y="389"/>
                    </a:lnTo>
                    <a:lnTo>
                      <a:pt x="36" y="364"/>
                    </a:lnTo>
                    <a:lnTo>
                      <a:pt x="22" y="349"/>
                    </a:lnTo>
                    <a:lnTo>
                      <a:pt x="14" y="335"/>
                    </a:lnTo>
                    <a:lnTo>
                      <a:pt x="7" y="324"/>
                    </a:lnTo>
                    <a:lnTo>
                      <a:pt x="4" y="310"/>
                    </a:lnTo>
                    <a:lnTo>
                      <a:pt x="4" y="3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2956" y="3393"/>
                <a:ext cx="320" cy="529"/>
              </a:xfrm>
              <a:custGeom>
                <a:avLst/>
                <a:gdLst/>
                <a:ahLst/>
                <a:cxnLst>
                  <a:cxn ang="0">
                    <a:pos x="65" y="14"/>
                  </a:cxn>
                  <a:cxn ang="0">
                    <a:pos x="122" y="39"/>
                  </a:cxn>
                  <a:cxn ang="0">
                    <a:pos x="202" y="93"/>
                  </a:cxn>
                  <a:cxn ang="0">
                    <a:pos x="252" y="144"/>
                  </a:cxn>
                  <a:cxn ang="0">
                    <a:pos x="281" y="208"/>
                  </a:cxn>
                  <a:cxn ang="0">
                    <a:pos x="288" y="244"/>
                  </a:cxn>
                  <a:cxn ang="0">
                    <a:pos x="281" y="280"/>
                  </a:cxn>
                  <a:cxn ang="0">
                    <a:pos x="266" y="320"/>
                  </a:cxn>
                  <a:cxn ang="0">
                    <a:pos x="238" y="363"/>
                  </a:cxn>
                  <a:cxn ang="0">
                    <a:pos x="198" y="410"/>
                  </a:cxn>
                  <a:cxn ang="0">
                    <a:pos x="220" y="417"/>
                  </a:cxn>
                  <a:cxn ang="0">
                    <a:pos x="266" y="435"/>
                  </a:cxn>
                  <a:cxn ang="0">
                    <a:pos x="310" y="467"/>
                  </a:cxn>
                  <a:cxn ang="0">
                    <a:pos x="320" y="489"/>
                  </a:cxn>
                  <a:cxn ang="0">
                    <a:pos x="317" y="514"/>
                  </a:cxn>
                  <a:cxn ang="0">
                    <a:pos x="302" y="521"/>
                  </a:cxn>
                  <a:cxn ang="0">
                    <a:pos x="259" y="529"/>
                  </a:cxn>
                  <a:cxn ang="0">
                    <a:pos x="130" y="467"/>
                  </a:cxn>
                  <a:cxn ang="0">
                    <a:pos x="119" y="453"/>
                  </a:cxn>
                  <a:cxn ang="0">
                    <a:pos x="115" y="431"/>
                  </a:cxn>
                  <a:cxn ang="0">
                    <a:pos x="144" y="399"/>
                  </a:cxn>
                  <a:cxn ang="0">
                    <a:pos x="151" y="388"/>
                  </a:cxn>
                  <a:cxn ang="0">
                    <a:pos x="187" y="345"/>
                  </a:cxn>
                  <a:cxn ang="0">
                    <a:pos x="209" y="302"/>
                  </a:cxn>
                  <a:cxn ang="0">
                    <a:pos x="220" y="248"/>
                  </a:cxn>
                  <a:cxn ang="0">
                    <a:pos x="205" y="190"/>
                  </a:cxn>
                  <a:cxn ang="0">
                    <a:pos x="158" y="133"/>
                  </a:cxn>
                  <a:cxn ang="0">
                    <a:pos x="65" y="79"/>
                  </a:cxn>
                  <a:cxn ang="0">
                    <a:pos x="0" y="54"/>
                  </a:cxn>
                  <a:cxn ang="0">
                    <a:pos x="0" y="29"/>
                  </a:cxn>
                  <a:cxn ang="0">
                    <a:pos x="11" y="3"/>
                  </a:cxn>
                  <a:cxn ang="0">
                    <a:pos x="40" y="0"/>
                  </a:cxn>
                  <a:cxn ang="0">
                    <a:pos x="65" y="14"/>
                  </a:cxn>
                </a:cxnLst>
                <a:rect l="0" t="0" r="r" b="b"/>
                <a:pathLst>
                  <a:path w="320" h="529">
                    <a:moveTo>
                      <a:pt x="65" y="14"/>
                    </a:moveTo>
                    <a:lnTo>
                      <a:pt x="65" y="14"/>
                    </a:lnTo>
                    <a:lnTo>
                      <a:pt x="83" y="21"/>
                    </a:lnTo>
                    <a:lnTo>
                      <a:pt x="122" y="39"/>
                    </a:lnTo>
                    <a:lnTo>
                      <a:pt x="176" y="72"/>
                    </a:lnTo>
                    <a:lnTo>
                      <a:pt x="202" y="93"/>
                    </a:lnTo>
                    <a:lnTo>
                      <a:pt x="230" y="118"/>
                    </a:lnTo>
                    <a:lnTo>
                      <a:pt x="252" y="144"/>
                    </a:lnTo>
                    <a:lnTo>
                      <a:pt x="270" y="176"/>
                    </a:lnTo>
                    <a:lnTo>
                      <a:pt x="281" y="208"/>
                    </a:lnTo>
                    <a:lnTo>
                      <a:pt x="284" y="226"/>
                    </a:lnTo>
                    <a:lnTo>
                      <a:pt x="288" y="244"/>
                    </a:lnTo>
                    <a:lnTo>
                      <a:pt x="284" y="262"/>
                    </a:lnTo>
                    <a:lnTo>
                      <a:pt x="281" y="280"/>
                    </a:lnTo>
                    <a:lnTo>
                      <a:pt x="274" y="302"/>
                    </a:lnTo>
                    <a:lnTo>
                      <a:pt x="266" y="320"/>
                    </a:lnTo>
                    <a:lnTo>
                      <a:pt x="256" y="342"/>
                    </a:lnTo>
                    <a:lnTo>
                      <a:pt x="238" y="363"/>
                    </a:lnTo>
                    <a:lnTo>
                      <a:pt x="220" y="388"/>
                    </a:lnTo>
                    <a:lnTo>
                      <a:pt x="198" y="410"/>
                    </a:lnTo>
                    <a:lnTo>
                      <a:pt x="198" y="410"/>
                    </a:lnTo>
                    <a:lnTo>
                      <a:pt x="220" y="417"/>
                    </a:lnTo>
                    <a:lnTo>
                      <a:pt x="241" y="424"/>
                    </a:lnTo>
                    <a:lnTo>
                      <a:pt x="266" y="435"/>
                    </a:lnTo>
                    <a:lnTo>
                      <a:pt x="292" y="449"/>
                    </a:lnTo>
                    <a:lnTo>
                      <a:pt x="310" y="467"/>
                    </a:lnTo>
                    <a:lnTo>
                      <a:pt x="317" y="478"/>
                    </a:lnTo>
                    <a:lnTo>
                      <a:pt x="320" y="489"/>
                    </a:lnTo>
                    <a:lnTo>
                      <a:pt x="320" y="503"/>
                    </a:lnTo>
                    <a:lnTo>
                      <a:pt x="317" y="514"/>
                    </a:lnTo>
                    <a:lnTo>
                      <a:pt x="317" y="514"/>
                    </a:lnTo>
                    <a:lnTo>
                      <a:pt x="302" y="521"/>
                    </a:lnTo>
                    <a:lnTo>
                      <a:pt x="284" y="529"/>
                    </a:lnTo>
                    <a:lnTo>
                      <a:pt x="259" y="529"/>
                    </a:lnTo>
                    <a:lnTo>
                      <a:pt x="130" y="467"/>
                    </a:lnTo>
                    <a:lnTo>
                      <a:pt x="130" y="467"/>
                    </a:lnTo>
                    <a:lnTo>
                      <a:pt x="126" y="464"/>
                    </a:lnTo>
                    <a:lnTo>
                      <a:pt x="119" y="453"/>
                    </a:lnTo>
                    <a:lnTo>
                      <a:pt x="115" y="442"/>
                    </a:lnTo>
                    <a:lnTo>
                      <a:pt x="115" y="431"/>
                    </a:lnTo>
                    <a:lnTo>
                      <a:pt x="119" y="424"/>
                    </a:lnTo>
                    <a:lnTo>
                      <a:pt x="144" y="399"/>
                    </a:lnTo>
                    <a:lnTo>
                      <a:pt x="144" y="399"/>
                    </a:lnTo>
                    <a:lnTo>
                      <a:pt x="151" y="388"/>
                    </a:lnTo>
                    <a:lnTo>
                      <a:pt x="176" y="363"/>
                    </a:lnTo>
                    <a:lnTo>
                      <a:pt x="187" y="345"/>
                    </a:lnTo>
                    <a:lnTo>
                      <a:pt x="198" y="324"/>
                    </a:lnTo>
                    <a:lnTo>
                      <a:pt x="209" y="302"/>
                    </a:lnTo>
                    <a:lnTo>
                      <a:pt x="216" y="273"/>
                    </a:lnTo>
                    <a:lnTo>
                      <a:pt x="220" y="248"/>
                    </a:lnTo>
                    <a:lnTo>
                      <a:pt x="216" y="219"/>
                    </a:lnTo>
                    <a:lnTo>
                      <a:pt x="205" y="190"/>
                    </a:lnTo>
                    <a:lnTo>
                      <a:pt x="184" y="162"/>
                    </a:lnTo>
                    <a:lnTo>
                      <a:pt x="158" y="133"/>
                    </a:lnTo>
                    <a:lnTo>
                      <a:pt x="119" y="104"/>
                    </a:lnTo>
                    <a:lnTo>
                      <a:pt x="65" y="79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39"/>
                    </a:lnTo>
                    <a:lnTo>
                      <a:pt x="0" y="29"/>
                    </a:lnTo>
                    <a:lnTo>
                      <a:pt x="4" y="14"/>
                    </a:lnTo>
                    <a:lnTo>
                      <a:pt x="11" y="3"/>
                    </a:lnTo>
                    <a:lnTo>
                      <a:pt x="22" y="0"/>
                    </a:lnTo>
                    <a:lnTo>
                      <a:pt x="40" y="0"/>
                    </a:lnTo>
                    <a:lnTo>
                      <a:pt x="65" y="14"/>
                    </a:lnTo>
                    <a:lnTo>
                      <a:pt x="65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6" name="Freeform 10"/>
              <p:cNvSpPr>
                <a:spLocks/>
              </p:cNvSpPr>
              <p:nvPr/>
            </p:nvSpPr>
            <p:spPr bwMode="auto">
              <a:xfrm>
                <a:off x="2247" y="3317"/>
                <a:ext cx="321" cy="529"/>
              </a:xfrm>
              <a:custGeom>
                <a:avLst/>
                <a:gdLst/>
                <a:ahLst/>
                <a:cxnLst>
                  <a:cxn ang="0">
                    <a:pos x="256" y="15"/>
                  </a:cxn>
                  <a:cxn ang="0">
                    <a:pos x="256" y="15"/>
                  </a:cxn>
                  <a:cxn ang="0">
                    <a:pos x="227" y="29"/>
                  </a:cxn>
                  <a:cxn ang="0">
                    <a:pos x="188" y="51"/>
                  </a:cxn>
                  <a:cxn ang="0">
                    <a:pos x="137" y="79"/>
                  </a:cxn>
                  <a:cxn ang="0">
                    <a:pos x="112" y="97"/>
                  </a:cxn>
                  <a:cxn ang="0">
                    <a:pos x="90" y="115"/>
                  </a:cxn>
                  <a:cxn ang="0">
                    <a:pos x="69" y="141"/>
                  </a:cxn>
                  <a:cxn ang="0">
                    <a:pos x="54" y="166"/>
                  </a:cxn>
                  <a:cxn ang="0">
                    <a:pos x="44" y="198"/>
                  </a:cxn>
                  <a:cxn ang="0">
                    <a:pos x="44" y="230"/>
                  </a:cxn>
                  <a:cxn ang="0">
                    <a:pos x="47" y="270"/>
                  </a:cxn>
                  <a:cxn ang="0">
                    <a:pos x="62" y="313"/>
                  </a:cxn>
                  <a:cxn ang="0">
                    <a:pos x="87" y="360"/>
                  </a:cxn>
                  <a:cxn ang="0">
                    <a:pos x="123" y="410"/>
                  </a:cxn>
                  <a:cxn ang="0">
                    <a:pos x="123" y="410"/>
                  </a:cxn>
                  <a:cxn ang="0">
                    <a:pos x="101" y="418"/>
                  </a:cxn>
                  <a:cxn ang="0">
                    <a:pos x="76" y="425"/>
                  </a:cxn>
                  <a:cxn ang="0">
                    <a:pos x="54" y="436"/>
                  </a:cxn>
                  <a:cxn ang="0">
                    <a:pos x="29" y="450"/>
                  </a:cxn>
                  <a:cxn ang="0">
                    <a:pos x="11" y="468"/>
                  </a:cxn>
                  <a:cxn ang="0">
                    <a:pos x="4" y="479"/>
                  </a:cxn>
                  <a:cxn ang="0">
                    <a:pos x="0" y="490"/>
                  </a:cxn>
                  <a:cxn ang="0">
                    <a:pos x="0" y="504"/>
                  </a:cxn>
                  <a:cxn ang="0">
                    <a:pos x="4" y="515"/>
                  </a:cxn>
                  <a:cxn ang="0">
                    <a:pos x="4" y="515"/>
                  </a:cxn>
                  <a:cxn ang="0">
                    <a:pos x="18" y="522"/>
                  </a:cxn>
                  <a:cxn ang="0">
                    <a:pos x="36" y="529"/>
                  </a:cxn>
                  <a:cxn ang="0">
                    <a:pos x="62" y="529"/>
                  </a:cxn>
                  <a:cxn ang="0">
                    <a:pos x="188" y="468"/>
                  </a:cxn>
                  <a:cxn ang="0">
                    <a:pos x="188" y="468"/>
                  </a:cxn>
                  <a:cxn ang="0">
                    <a:pos x="195" y="464"/>
                  </a:cxn>
                  <a:cxn ang="0">
                    <a:pos x="198" y="454"/>
                  </a:cxn>
                  <a:cxn ang="0">
                    <a:pos x="206" y="443"/>
                  </a:cxn>
                  <a:cxn ang="0">
                    <a:pos x="202" y="432"/>
                  </a:cxn>
                  <a:cxn ang="0">
                    <a:pos x="198" y="425"/>
                  </a:cxn>
                  <a:cxn ang="0">
                    <a:pos x="177" y="400"/>
                  </a:cxn>
                  <a:cxn ang="0">
                    <a:pos x="177" y="400"/>
                  </a:cxn>
                  <a:cxn ang="0">
                    <a:pos x="166" y="382"/>
                  </a:cxn>
                  <a:cxn ang="0">
                    <a:pos x="144" y="353"/>
                  </a:cxn>
                  <a:cxn ang="0">
                    <a:pos x="123" y="317"/>
                  </a:cxn>
                  <a:cxn ang="0">
                    <a:pos x="116" y="292"/>
                  </a:cxn>
                  <a:cxn ang="0">
                    <a:pos x="108" y="270"/>
                  </a:cxn>
                  <a:cxn ang="0">
                    <a:pos x="108" y="245"/>
                  </a:cxn>
                  <a:cxn ang="0">
                    <a:pos x="112" y="216"/>
                  </a:cxn>
                  <a:cxn ang="0">
                    <a:pos x="123" y="191"/>
                  </a:cxn>
                  <a:cxn ang="0">
                    <a:pos x="141" y="162"/>
                  </a:cxn>
                  <a:cxn ang="0">
                    <a:pos x="170" y="133"/>
                  </a:cxn>
                  <a:cxn ang="0">
                    <a:pos x="206" y="108"/>
                  </a:cxn>
                  <a:cxn ang="0">
                    <a:pos x="256" y="79"/>
                  </a:cxn>
                  <a:cxn ang="0">
                    <a:pos x="321" y="54"/>
                  </a:cxn>
                  <a:cxn ang="0">
                    <a:pos x="321" y="54"/>
                  </a:cxn>
                  <a:cxn ang="0">
                    <a:pos x="321" y="40"/>
                  </a:cxn>
                  <a:cxn ang="0">
                    <a:pos x="321" y="29"/>
                  </a:cxn>
                  <a:cxn ang="0">
                    <a:pos x="317" y="15"/>
                  </a:cxn>
                  <a:cxn ang="0">
                    <a:pos x="310" y="4"/>
                  </a:cxn>
                  <a:cxn ang="0">
                    <a:pos x="299" y="0"/>
                  </a:cxn>
                  <a:cxn ang="0">
                    <a:pos x="281" y="0"/>
                  </a:cxn>
                  <a:cxn ang="0">
                    <a:pos x="256" y="15"/>
                  </a:cxn>
                  <a:cxn ang="0">
                    <a:pos x="256" y="15"/>
                  </a:cxn>
                </a:cxnLst>
                <a:rect l="0" t="0" r="r" b="b"/>
                <a:pathLst>
                  <a:path w="321" h="529">
                    <a:moveTo>
                      <a:pt x="256" y="15"/>
                    </a:moveTo>
                    <a:lnTo>
                      <a:pt x="256" y="15"/>
                    </a:lnTo>
                    <a:lnTo>
                      <a:pt x="227" y="29"/>
                    </a:lnTo>
                    <a:lnTo>
                      <a:pt x="188" y="51"/>
                    </a:lnTo>
                    <a:lnTo>
                      <a:pt x="137" y="79"/>
                    </a:lnTo>
                    <a:lnTo>
                      <a:pt x="112" y="97"/>
                    </a:lnTo>
                    <a:lnTo>
                      <a:pt x="90" y="115"/>
                    </a:lnTo>
                    <a:lnTo>
                      <a:pt x="69" y="141"/>
                    </a:lnTo>
                    <a:lnTo>
                      <a:pt x="54" y="166"/>
                    </a:lnTo>
                    <a:lnTo>
                      <a:pt x="44" y="198"/>
                    </a:lnTo>
                    <a:lnTo>
                      <a:pt x="44" y="230"/>
                    </a:lnTo>
                    <a:lnTo>
                      <a:pt x="47" y="270"/>
                    </a:lnTo>
                    <a:lnTo>
                      <a:pt x="62" y="313"/>
                    </a:lnTo>
                    <a:lnTo>
                      <a:pt x="87" y="360"/>
                    </a:lnTo>
                    <a:lnTo>
                      <a:pt x="123" y="410"/>
                    </a:lnTo>
                    <a:lnTo>
                      <a:pt x="123" y="410"/>
                    </a:lnTo>
                    <a:lnTo>
                      <a:pt x="101" y="418"/>
                    </a:lnTo>
                    <a:lnTo>
                      <a:pt x="76" y="425"/>
                    </a:lnTo>
                    <a:lnTo>
                      <a:pt x="54" y="436"/>
                    </a:lnTo>
                    <a:lnTo>
                      <a:pt x="29" y="450"/>
                    </a:lnTo>
                    <a:lnTo>
                      <a:pt x="11" y="468"/>
                    </a:lnTo>
                    <a:lnTo>
                      <a:pt x="4" y="479"/>
                    </a:lnTo>
                    <a:lnTo>
                      <a:pt x="0" y="490"/>
                    </a:lnTo>
                    <a:lnTo>
                      <a:pt x="0" y="504"/>
                    </a:lnTo>
                    <a:lnTo>
                      <a:pt x="4" y="515"/>
                    </a:lnTo>
                    <a:lnTo>
                      <a:pt x="4" y="515"/>
                    </a:lnTo>
                    <a:lnTo>
                      <a:pt x="18" y="522"/>
                    </a:lnTo>
                    <a:lnTo>
                      <a:pt x="36" y="529"/>
                    </a:lnTo>
                    <a:lnTo>
                      <a:pt x="62" y="529"/>
                    </a:lnTo>
                    <a:lnTo>
                      <a:pt x="188" y="468"/>
                    </a:lnTo>
                    <a:lnTo>
                      <a:pt x="188" y="468"/>
                    </a:lnTo>
                    <a:lnTo>
                      <a:pt x="195" y="464"/>
                    </a:lnTo>
                    <a:lnTo>
                      <a:pt x="198" y="454"/>
                    </a:lnTo>
                    <a:lnTo>
                      <a:pt x="206" y="443"/>
                    </a:lnTo>
                    <a:lnTo>
                      <a:pt x="202" y="432"/>
                    </a:lnTo>
                    <a:lnTo>
                      <a:pt x="198" y="425"/>
                    </a:lnTo>
                    <a:lnTo>
                      <a:pt x="177" y="400"/>
                    </a:lnTo>
                    <a:lnTo>
                      <a:pt x="177" y="400"/>
                    </a:lnTo>
                    <a:lnTo>
                      <a:pt x="166" y="382"/>
                    </a:lnTo>
                    <a:lnTo>
                      <a:pt x="144" y="353"/>
                    </a:lnTo>
                    <a:lnTo>
                      <a:pt x="123" y="317"/>
                    </a:lnTo>
                    <a:lnTo>
                      <a:pt x="116" y="292"/>
                    </a:lnTo>
                    <a:lnTo>
                      <a:pt x="108" y="270"/>
                    </a:lnTo>
                    <a:lnTo>
                      <a:pt x="108" y="245"/>
                    </a:lnTo>
                    <a:lnTo>
                      <a:pt x="112" y="216"/>
                    </a:lnTo>
                    <a:lnTo>
                      <a:pt x="123" y="191"/>
                    </a:lnTo>
                    <a:lnTo>
                      <a:pt x="141" y="162"/>
                    </a:lnTo>
                    <a:lnTo>
                      <a:pt x="170" y="133"/>
                    </a:lnTo>
                    <a:lnTo>
                      <a:pt x="206" y="108"/>
                    </a:lnTo>
                    <a:lnTo>
                      <a:pt x="256" y="79"/>
                    </a:lnTo>
                    <a:lnTo>
                      <a:pt x="321" y="54"/>
                    </a:lnTo>
                    <a:lnTo>
                      <a:pt x="321" y="54"/>
                    </a:lnTo>
                    <a:lnTo>
                      <a:pt x="321" y="40"/>
                    </a:lnTo>
                    <a:lnTo>
                      <a:pt x="321" y="29"/>
                    </a:lnTo>
                    <a:lnTo>
                      <a:pt x="317" y="15"/>
                    </a:lnTo>
                    <a:lnTo>
                      <a:pt x="310" y="4"/>
                    </a:lnTo>
                    <a:lnTo>
                      <a:pt x="299" y="0"/>
                    </a:lnTo>
                    <a:lnTo>
                      <a:pt x="281" y="0"/>
                    </a:lnTo>
                    <a:lnTo>
                      <a:pt x="256" y="15"/>
                    </a:lnTo>
                    <a:lnTo>
                      <a:pt x="256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auto">
              <a:xfrm>
                <a:off x="2291" y="2533"/>
                <a:ext cx="1086" cy="698"/>
              </a:xfrm>
              <a:custGeom>
                <a:avLst/>
                <a:gdLst/>
                <a:ahLst/>
                <a:cxnLst>
                  <a:cxn ang="0">
                    <a:pos x="1079" y="468"/>
                  </a:cxn>
                  <a:cxn ang="0">
                    <a:pos x="1086" y="399"/>
                  </a:cxn>
                  <a:cxn ang="0">
                    <a:pos x="1068" y="331"/>
                  </a:cxn>
                  <a:cxn ang="0">
                    <a:pos x="1029" y="263"/>
                  </a:cxn>
                  <a:cxn ang="0">
                    <a:pos x="975" y="201"/>
                  </a:cxn>
                  <a:cxn ang="0">
                    <a:pos x="903" y="140"/>
                  </a:cxn>
                  <a:cxn ang="0">
                    <a:pos x="820" y="90"/>
                  </a:cxn>
                  <a:cxn ang="0">
                    <a:pos x="723" y="50"/>
                  </a:cxn>
                  <a:cxn ang="0">
                    <a:pos x="615" y="18"/>
                  </a:cxn>
                  <a:cxn ang="0">
                    <a:pos x="561" y="11"/>
                  </a:cxn>
                  <a:cxn ang="0">
                    <a:pos x="453" y="0"/>
                  </a:cxn>
                  <a:cxn ang="0">
                    <a:pos x="352" y="3"/>
                  </a:cxn>
                  <a:cxn ang="0">
                    <a:pos x="259" y="18"/>
                  </a:cxn>
                  <a:cxn ang="0">
                    <a:pos x="176" y="47"/>
                  </a:cxn>
                  <a:cxn ang="0">
                    <a:pos x="104" y="86"/>
                  </a:cxn>
                  <a:cxn ang="0">
                    <a:pos x="50" y="137"/>
                  </a:cxn>
                  <a:cxn ang="0">
                    <a:pos x="18" y="198"/>
                  </a:cxn>
                  <a:cxn ang="0">
                    <a:pos x="7" y="230"/>
                  </a:cxn>
                  <a:cxn ang="0">
                    <a:pos x="3" y="298"/>
                  </a:cxn>
                  <a:cxn ang="0">
                    <a:pos x="21" y="367"/>
                  </a:cxn>
                  <a:cxn ang="0">
                    <a:pos x="57" y="435"/>
                  </a:cxn>
                  <a:cxn ang="0">
                    <a:pos x="111" y="500"/>
                  </a:cxn>
                  <a:cxn ang="0">
                    <a:pos x="183" y="558"/>
                  </a:cxn>
                  <a:cxn ang="0">
                    <a:pos x="266" y="608"/>
                  </a:cxn>
                  <a:cxn ang="0">
                    <a:pos x="363" y="647"/>
                  </a:cxn>
                  <a:cxn ang="0">
                    <a:pos x="471" y="680"/>
                  </a:cxn>
                  <a:cxn ang="0">
                    <a:pos x="525" y="691"/>
                  </a:cxn>
                  <a:cxn ang="0">
                    <a:pos x="633" y="698"/>
                  </a:cxn>
                  <a:cxn ang="0">
                    <a:pos x="737" y="694"/>
                  </a:cxn>
                  <a:cxn ang="0">
                    <a:pos x="831" y="680"/>
                  </a:cxn>
                  <a:cxn ang="0">
                    <a:pos x="913" y="651"/>
                  </a:cxn>
                  <a:cxn ang="0">
                    <a:pos x="982" y="612"/>
                  </a:cxn>
                  <a:cxn ang="0">
                    <a:pos x="1036" y="561"/>
                  </a:cxn>
                  <a:cxn ang="0">
                    <a:pos x="1072" y="500"/>
                  </a:cxn>
                  <a:cxn ang="0">
                    <a:pos x="1079" y="468"/>
                  </a:cxn>
                </a:cxnLst>
                <a:rect l="0" t="0" r="r" b="b"/>
                <a:pathLst>
                  <a:path w="1086" h="698">
                    <a:moveTo>
                      <a:pt x="1079" y="468"/>
                    </a:moveTo>
                    <a:lnTo>
                      <a:pt x="1079" y="468"/>
                    </a:lnTo>
                    <a:lnTo>
                      <a:pt x="1086" y="432"/>
                    </a:lnTo>
                    <a:lnTo>
                      <a:pt x="1086" y="399"/>
                    </a:lnTo>
                    <a:lnTo>
                      <a:pt x="1079" y="363"/>
                    </a:lnTo>
                    <a:lnTo>
                      <a:pt x="1068" y="331"/>
                    </a:lnTo>
                    <a:lnTo>
                      <a:pt x="1050" y="295"/>
                    </a:lnTo>
                    <a:lnTo>
                      <a:pt x="1029" y="263"/>
                    </a:lnTo>
                    <a:lnTo>
                      <a:pt x="1003" y="230"/>
                    </a:lnTo>
                    <a:lnTo>
                      <a:pt x="975" y="201"/>
                    </a:lnTo>
                    <a:lnTo>
                      <a:pt x="942" y="169"/>
                    </a:lnTo>
                    <a:lnTo>
                      <a:pt x="903" y="140"/>
                    </a:lnTo>
                    <a:lnTo>
                      <a:pt x="863" y="115"/>
                    </a:lnTo>
                    <a:lnTo>
                      <a:pt x="820" y="90"/>
                    </a:lnTo>
                    <a:lnTo>
                      <a:pt x="773" y="68"/>
                    </a:lnTo>
                    <a:lnTo>
                      <a:pt x="723" y="50"/>
                    </a:lnTo>
                    <a:lnTo>
                      <a:pt x="669" y="32"/>
                    </a:lnTo>
                    <a:lnTo>
                      <a:pt x="615" y="18"/>
                    </a:lnTo>
                    <a:lnTo>
                      <a:pt x="615" y="18"/>
                    </a:lnTo>
                    <a:lnTo>
                      <a:pt x="561" y="11"/>
                    </a:lnTo>
                    <a:lnTo>
                      <a:pt x="507" y="3"/>
                    </a:lnTo>
                    <a:lnTo>
                      <a:pt x="453" y="0"/>
                    </a:lnTo>
                    <a:lnTo>
                      <a:pt x="403" y="0"/>
                    </a:lnTo>
                    <a:lnTo>
                      <a:pt x="352" y="3"/>
                    </a:lnTo>
                    <a:lnTo>
                      <a:pt x="302" y="11"/>
                    </a:lnTo>
                    <a:lnTo>
                      <a:pt x="259" y="18"/>
                    </a:lnTo>
                    <a:lnTo>
                      <a:pt x="215" y="32"/>
                    </a:lnTo>
                    <a:lnTo>
                      <a:pt x="176" y="47"/>
                    </a:lnTo>
                    <a:lnTo>
                      <a:pt x="140" y="68"/>
                    </a:lnTo>
                    <a:lnTo>
                      <a:pt x="104" y="86"/>
                    </a:lnTo>
                    <a:lnTo>
                      <a:pt x="75" y="111"/>
                    </a:lnTo>
                    <a:lnTo>
                      <a:pt x="50" y="137"/>
                    </a:lnTo>
                    <a:lnTo>
                      <a:pt x="32" y="165"/>
                    </a:lnTo>
                    <a:lnTo>
                      <a:pt x="18" y="198"/>
                    </a:lnTo>
                    <a:lnTo>
                      <a:pt x="7" y="230"/>
                    </a:lnTo>
                    <a:lnTo>
                      <a:pt x="7" y="230"/>
                    </a:lnTo>
                    <a:lnTo>
                      <a:pt x="0" y="266"/>
                    </a:lnTo>
                    <a:lnTo>
                      <a:pt x="3" y="298"/>
                    </a:lnTo>
                    <a:lnTo>
                      <a:pt x="7" y="334"/>
                    </a:lnTo>
                    <a:lnTo>
                      <a:pt x="21" y="367"/>
                    </a:lnTo>
                    <a:lnTo>
                      <a:pt x="36" y="403"/>
                    </a:lnTo>
                    <a:lnTo>
                      <a:pt x="57" y="435"/>
                    </a:lnTo>
                    <a:lnTo>
                      <a:pt x="82" y="468"/>
                    </a:lnTo>
                    <a:lnTo>
                      <a:pt x="111" y="500"/>
                    </a:lnTo>
                    <a:lnTo>
                      <a:pt x="147" y="529"/>
                    </a:lnTo>
                    <a:lnTo>
                      <a:pt x="183" y="558"/>
                    </a:lnTo>
                    <a:lnTo>
                      <a:pt x="223" y="583"/>
                    </a:lnTo>
                    <a:lnTo>
                      <a:pt x="266" y="608"/>
                    </a:lnTo>
                    <a:lnTo>
                      <a:pt x="313" y="629"/>
                    </a:lnTo>
                    <a:lnTo>
                      <a:pt x="363" y="647"/>
                    </a:lnTo>
                    <a:lnTo>
                      <a:pt x="417" y="665"/>
                    </a:lnTo>
                    <a:lnTo>
                      <a:pt x="471" y="680"/>
                    </a:lnTo>
                    <a:lnTo>
                      <a:pt x="471" y="680"/>
                    </a:lnTo>
                    <a:lnTo>
                      <a:pt x="525" y="691"/>
                    </a:lnTo>
                    <a:lnTo>
                      <a:pt x="579" y="694"/>
                    </a:lnTo>
                    <a:lnTo>
                      <a:pt x="633" y="698"/>
                    </a:lnTo>
                    <a:lnTo>
                      <a:pt x="687" y="698"/>
                    </a:lnTo>
                    <a:lnTo>
                      <a:pt x="737" y="694"/>
                    </a:lnTo>
                    <a:lnTo>
                      <a:pt x="784" y="687"/>
                    </a:lnTo>
                    <a:lnTo>
                      <a:pt x="831" y="680"/>
                    </a:lnTo>
                    <a:lnTo>
                      <a:pt x="870" y="665"/>
                    </a:lnTo>
                    <a:lnTo>
                      <a:pt x="913" y="651"/>
                    </a:lnTo>
                    <a:lnTo>
                      <a:pt x="949" y="633"/>
                    </a:lnTo>
                    <a:lnTo>
                      <a:pt x="982" y="612"/>
                    </a:lnTo>
                    <a:lnTo>
                      <a:pt x="1011" y="586"/>
                    </a:lnTo>
                    <a:lnTo>
                      <a:pt x="1036" y="561"/>
                    </a:lnTo>
                    <a:lnTo>
                      <a:pt x="1054" y="532"/>
                    </a:lnTo>
                    <a:lnTo>
                      <a:pt x="1072" y="500"/>
                    </a:lnTo>
                    <a:lnTo>
                      <a:pt x="1079" y="468"/>
                    </a:lnTo>
                    <a:lnTo>
                      <a:pt x="1079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8" name="Freeform 12"/>
              <p:cNvSpPr>
                <a:spLocks/>
              </p:cNvSpPr>
              <p:nvPr/>
            </p:nvSpPr>
            <p:spPr bwMode="auto">
              <a:xfrm>
                <a:off x="2514" y="2666"/>
                <a:ext cx="158" cy="137"/>
              </a:xfrm>
              <a:custGeom>
                <a:avLst/>
                <a:gdLst/>
                <a:ahLst/>
                <a:cxnLst>
                  <a:cxn ang="0">
                    <a:pos x="122" y="137"/>
                  </a:cxn>
                  <a:cxn ang="0">
                    <a:pos x="122" y="137"/>
                  </a:cxn>
                  <a:cxn ang="0">
                    <a:pos x="100" y="130"/>
                  </a:cxn>
                  <a:cxn ang="0">
                    <a:pos x="72" y="122"/>
                  </a:cxn>
                  <a:cxn ang="0">
                    <a:pos x="72" y="122"/>
                  </a:cxn>
                  <a:cxn ang="0">
                    <a:pos x="36" y="115"/>
                  </a:cxn>
                  <a:cxn ang="0">
                    <a:pos x="7" y="115"/>
                  </a:cxn>
                  <a:cxn ang="0">
                    <a:pos x="7" y="115"/>
                  </a:cxn>
                  <a:cxn ang="0">
                    <a:pos x="0" y="94"/>
                  </a:cxn>
                  <a:cxn ang="0">
                    <a:pos x="3" y="72"/>
                  </a:cxn>
                  <a:cxn ang="0">
                    <a:pos x="10" y="50"/>
                  </a:cxn>
                  <a:cxn ang="0">
                    <a:pos x="25" y="29"/>
                  </a:cxn>
                  <a:cxn ang="0">
                    <a:pos x="25" y="29"/>
                  </a:cxn>
                  <a:cxn ang="0">
                    <a:pos x="36" y="18"/>
                  </a:cxn>
                  <a:cxn ang="0">
                    <a:pos x="50" y="11"/>
                  </a:cxn>
                  <a:cxn ang="0">
                    <a:pos x="64" y="4"/>
                  </a:cxn>
                  <a:cxn ang="0">
                    <a:pos x="79" y="0"/>
                  </a:cxn>
                  <a:cxn ang="0">
                    <a:pos x="93" y="0"/>
                  </a:cxn>
                  <a:cxn ang="0">
                    <a:pos x="108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33" y="14"/>
                  </a:cxn>
                  <a:cxn ang="0">
                    <a:pos x="144" y="25"/>
                  </a:cxn>
                  <a:cxn ang="0">
                    <a:pos x="151" y="40"/>
                  </a:cxn>
                  <a:cxn ang="0">
                    <a:pos x="154" y="54"/>
                  </a:cxn>
                  <a:cxn ang="0">
                    <a:pos x="158" y="68"/>
                  </a:cxn>
                  <a:cxn ang="0">
                    <a:pos x="154" y="83"/>
                  </a:cxn>
                  <a:cxn ang="0">
                    <a:pos x="151" y="97"/>
                  </a:cxn>
                  <a:cxn ang="0">
                    <a:pos x="144" y="115"/>
                  </a:cxn>
                  <a:cxn ang="0">
                    <a:pos x="133" y="126"/>
                  </a:cxn>
                  <a:cxn ang="0">
                    <a:pos x="133" y="126"/>
                  </a:cxn>
                  <a:cxn ang="0">
                    <a:pos x="122" y="137"/>
                  </a:cxn>
                  <a:cxn ang="0">
                    <a:pos x="122" y="137"/>
                  </a:cxn>
                </a:cxnLst>
                <a:rect l="0" t="0" r="r" b="b"/>
                <a:pathLst>
                  <a:path w="158" h="137">
                    <a:moveTo>
                      <a:pt x="122" y="137"/>
                    </a:moveTo>
                    <a:lnTo>
                      <a:pt x="122" y="137"/>
                    </a:lnTo>
                    <a:lnTo>
                      <a:pt x="100" y="130"/>
                    </a:lnTo>
                    <a:lnTo>
                      <a:pt x="72" y="122"/>
                    </a:lnTo>
                    <a:lnTo>
                      <a:pt x="72" y="122"/>
                    </a:lnTo>
                    <a:lnTo>
                      <a:pt x="36" y="115"/>
                    </a:lnTo>
                    <a:lnTo>
                      <a:pt x="7" y="115"/>
                    </a:lnTo>
                    <a:lnTo>
                      <a:pt x="7" y="115"/>
                    </a:lnTo>
                    <a:lnTo>
                      <a:pt x="0" y="94"/>
                    </a:lnTo>
                    <a:lnTo>
                      <a:pt x="3" y="72"/>
                    </a:lnTo>
                    <a:lnTo>
                      <a:pt x="10" y="50"/>
                    </a:lnTo>
                    <a:lnTo>
                      <a:pt x="25" y="29"/>
                    </a:lnTo>
                    <a:lnTo>
                      <a:pt x="25" y="29"/>
                    </a:lnTo>
                    <a:lnTo>
                      <a:pt x="36" y="18"/>
                    </a:lnTo>
                    <a:lnTo>
                      <a:pt x="50" y="11"/>
                    </a:lnTo>
                    <a:lnTo>
                      <a:pt x="64" y="4"/>
                    </a:lnTo>
                    <a:lnTo>
                      <a:pt x="79" y="0"/>
                    </a:lnTo>
                    <a:lnTo>
                      <a:pt x="93" y="0"/>
                    </a:lnTo>
                    <a:lnTo>
                      <a:pt x="108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44" y="25"/>
                    </a:lnTo>
                    <a:lnTo>
                      <a:pt x="151" y="40"/>
                    </a:lnTo>
                    <a:lnTo>
                      <a:pt x="154" y="54"/>
                    </a:lnTo>
                    <a:lnTo>
                      <a:pt x="158" y="68"/>
                    </a:lnTo>
                    <a:lnTo>
                      <a:pt x="154" y="83"/>
                    </a:lnTo>
                    <a:lnTo>
                      <a:pt x="151" y="97"/>
                    </a:lnTo>
                    <a:lnTo>
                      <a:pt x="144" y="115"/>
                    </a:lnTo>
                    <a:lnTo>
                      <a:pt x="133" y="126"/>
                    </a:lnTo>
                    <a:lnTo>
                      <a:pt x="133" y="126"/>
                    </a:lnTo>
                    <a:lnTo>
                      <a:pt x="122" y="137"/>
                    </a:lnTo>
                    <a:lnTo>
                      <a:pt x="122" y="13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9" name="Freeform 13"/>
              <p:cNvSpPr>
                <a:spLocks/>
              </p:cNvSpPr>
              <p:nvPr/>
            </p:nvSpPr>
            <p:spPr bwMode="auto">
              <a:xfrm>
                <a:off x="2913" y="2749"/>
                <a:ext cx="147" cy="151"/>
              </a:xfrm>
              <a:custGeom>
                <a:avLst/>
                <a:gdLst/>
                <a:ahLst/>
                <a:cxnLst>
                  <a:cxn ang="0">
                    <a:pos x="122" y="151"/>
                  </a:cxn>
                  <a:cxn ang="0">
                    <a:pos x="122" y="151"/>
                  </a:cxn>
                  <a:cxn ang="0">
                    <a:pos x="94" y="144"/>
                  </a:cxn>
                  <a:cxn ang="0">
                    <a:pos x="94" y="144"/>
                  </a:cxn>
                  <a:cxn ang="0">
                    <a:pos x="54" y="136"/>
                  </a:cxn>
                  <a:cxn ang="0">
                    <a:pos x="18" y="136"/>
                  </a:cxn>
                  <a:cxn ang="0">
                    <a:pos x="18" y="136"/>
                  </a:cxn>
                  <a:cxn ang="0">
                    <a:pos x="11" y="118"/>
                  </a:cxn>
                  <a:cxn ang="0">
                    <a:pos x="4" y="97"/>
                  </a:cxn>
                  <a:cxn ang="0">
                    <a:pos x="4" y="97"/>
                  </a:cxn>
                  <a:cxn ang="0">
                    <a:pos x="0" y="79"/>
                  </a:cxn>
                  <a:cxn ang="0">
                    <a:pos x="4" y="64"/>
                  </a:cxn>
                  <a:cxn ang="0">
                    <a:pos x="7" y="50"/>
                  </a:cxn>
                  <a:cxn ang="0">
                    <a:pos x="14" y="36"/>
                  </a:cxn>
                  <a:cxn ang="0">
                    <a:pos x="22" y="25"/>
                  </a:cxn>
                  <a:cxn ang="0">
                    <a:pos x="32" y="14"/>
                  </a:cxn>
                  <a:cxn ang="0">
                    <a:pos x="47" y="7"/>
                  </a:cxn>
                  <a:cxn ang="0">
                    <a:pos x="61" y="3"/>
                  </a:cxn>
                  <a:cxn ang="0">
                    <a:pos x="61" y="3"/>
                  </a:cxn>
                  <a:cxn ang="0">
                    <a:pos x="76" y="0"/>
                  </a:cxn>
                  <a:cxn ang="0">
                    <a:pos x="90" y="3"/>
                  </a:cxn>
                  <a:cxn ang="0">
                    <a:pos x="104" y="11"/>
                  </a:cxn>
                  <a:cxn ang="0">
                    <a:pos x="115" y="18"/>
                  </a:cxn>
                  <a:cxn ang="0">
                    <a:pos x="126" y="29"/>
                  </a:cxn>
                  <a:cxn ang="0">
                    <a:pos x="137" y="39"/>
                  </a:cxn>
                  <a:cxn ang="0">
                    <a:pos x="144" y="54"/>
                  </a:cxn>
                  <a:cxn ang="0">
                    <a:pos x="147" y="72"/>
                  </a:cxn>
                  <a:cxn ang="0">
                    <a:pos x="147" y="72"/>
                  </a:cxn>
                  <a:cxn ang="0">
                    <a:pos x="147" y="97"/>
                  </a:cxn>
                  <a:cxn ang="0">
                    <a:pos x="144" y="118"/>
                  </a:cxn>
                  <a:cxn ang="0">
                    <a:pos x="133" y="136"/>
                  </a:cxn>
                  <a:cxn ang="0">
                    <a:pos x="122" y="151"/>
                  </a:cxn>
                  <a:cxn ang="0">
                    <a:pos x="122" y="151"/>
                  </a:cxn>
                </a:cxnLst>
                <a:rect l="0" t="0" r="r" b="b"/>
                <a:pathLst>
                  <a:path w="147" h="151">
                    <a:moveTo>
                      <a:pt x="122" y="151"/>
                    </a:moveTo>
                    <a:lnTo>
                      <a:pt x="122" y="151"/>
                    </a:lnTo>
                    <a:lnTo>
                      <a:pt x="94" y="144"/>
                    </a:lnTo>
                    <a:lnTo>
                      <a:pt x="94" y="144"/>
                    </a:lnTo>
                    <a:lnTo>
                      <a:pt x="54" y="136"/>
                    </a:lnTo>
                    <a:lnTo>
                      <a:pt x="18" y="136"/>
                    </a:lnTo>
                    <a:lnTo>
                      <a:pt x="18" y="136"/>
                    </a:lnTo>
                    <a:lnTo>
                      <a:pt x="11" y="118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0" y="79"/>
                    </a:lnTo>
                    <a:lnTo>
                      <a:pt x="4" y="64"/>
                    </a:lnTo>
                    <a:lnTo>
                      <a:pt x="7" y="50"/>
                    </a:lnTo>
                    <a:lnTo>
                      <a:pt x="14" y="36"/>
                    </a:lnTo>
                    <a:lnTo>
                      <a:pt x="22" y="25"/>
                    </a:lnTo>
                    <a:lnTo>
                      <a:pt x="32" y="14"/>
                    </a:lnTo>
                    <a:lnTo>
                      <a:pt x="47" y="7"/>
                    </a:lnTo>
                    <a:lnTo>
                      <a:pt x="61" y="3"/>
                    </a:lnTo>
                    <a:lnTo>
                      <a:pt x="61" y="3"/>
                    </a:lnTo>
                    <a:lnTo>
                      <a:pt x="76" y="0"/>
                    </a:lnTo>
                    <a:lnTo>
                      <a:pt x="90" y="3"/>
                    </a:lnTo>
                    <a:lnTo>
                      <a:pt x="104" y="11"/>
                    </a:lnTo>
                    <a:lnTo>
                      <a:pt x="115" y="18"/>
                    </a:lnTo>
                    <a:lnTo>
                      <a:pt x="126" y="29"/>
                    </a:lnTo>
                    <a:lnTo>
                      <a:pt x="137" y="39"/>
                    </a:lnTo>
                    <a:lnTo>
                      <a:pt x="144" y="54"/>
                    </a:lnTo>
                    <a:lnTo>
                      <a:pt x="147" y="72"/>
                    </a:lnTo>
                    <a:lnTo>
                      <a:pt x="147" y="72"/>
                    </a:lnTo>
                    <a:lnTo>
                      <a:pt x="147" y="97"/>
                    </a:lnTo>
                    <a:lnTo>
                      <a:pt x="144" y="118"/>
                    </a:lnTo>
                    <a:lnTo>
                      <a:pt x="133" y="136"/>
                    </a:lnTo>
                    <a:lnTo>
                      <a:pt x="122" y="151"/>
                    </a:lnTo>
                    <a:lnTo>
                      <a:pt x="122" y="1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0" name="Freeform 14"/>
              <p:cNvSpPr>
                <a:spLocks/>
              </p:cNvSpPr>
              <p:nvPr/>
            </p:nvSpPr>
            <p:spPr bwMode="auto">
              <a:xfrm>
                <a:off x="2564" y="2634"/>
                <a:ext cx="58" cy="79"/>
              </a:xfrm>
              <a:custGeom>
                <a:avLst/>
                <a:gdLst/>
                <a:ahLst/>
                <a:cxnLst>
                  <a:cxn ang="0">
                    <a:pos x="54" y="46"/>
                  </a:cxn>
                  <a:cxn ang="0">
                    <a:pos x="54" y="46"/>
                  </a:cxn>
                  <a:cxn ang="0">
                    <a:pos x="58" y="28"/>
                  </a:cxn>
                  <a:cxn ang="0">
                    <a:pos x="54" y="14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18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4"/>
                  </a:cxn>
                  <a:cxn ang="0">
                    <a:pos x="11" y="75"/>
                  </a:cxn>
                  <a:cxn ang="0">
                    <a:pos x="22" y="79"/>
                  </a:cxn>
                  <a:cxn ang="0">
                    <a:pos x="22" y="79"/>
                  </a:cxn>
                  <a:cxn ang="0">
                    <a:pos x="32" y="79"/>
                  </a:cxn>
                  <a:cxn ang="0">
                    <a:pos x="43" y="72"/>
                  </a:cxn>
                  <a:cxn ang="0">
                    <a:pos x="50" y="61"/>
                  </a:cxn>
                  <a:cxn ang="0">
                    <a:pos x="54" y="46"/>
                  </a:cxn>
                  <a:cxn ang="0">
                    <a:pos x="54" y="46"/>
                  </a:cxn>
                </a:cxnLst>
                <a:rect l="0" t="0" r="r" b="b"/>
                <a:pathLst>
                  <a:path w="58" h="79">
                    <a:moveTo>
                      <a:pt x="54" y="46"/>
                    </a:moveTo>
                    <a:lnTo>
                      <a:pt x="54" y="46"/>
                    </a:lnTo>
                    <a:lnTo>
                      <a:pt x="58" y="28"/>
                    </a:lnTo>
                    <a:lnTo>
                      <a:pt x="54" y="14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18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4"/>
                    </a:lnTo>
                    <a:lnTo>
                      <a:pt x="11" y="75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32" y="79"/>
                    </a:lnTo>
                    <a:lnTo>
                      <a:pt x="43" y="72"/>
                    </a:lnTo>
                    <a:lnTo>
                      <a:pt x="50" y="61"/>
                    </a:lnTo>
                    <a:lnTo>
                      <a:pt x="54" y="46"/>
                    </a:lnTo>
                    <a:lnTo>
                      <a:pt x="54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1" name="Freeform 15"/>
              <p:cNvSpPr>
                <a:spLocks/>
              </p:cNvSpPr>
              <p:nvPr/>
            </p:nvSpPr>
            <p:spPr bwMode="auto">
              <a:xfrm>
                <a:off x="2956" y="2731"/>
                <a:ext cx="58" cy="82"/>
              </a:xfrm>
              <a:custGeom>
                <a:avLst/>
                <a:gdLst/>
                <a:ahLst/>
                <a:cxnLst>
                  <a:cxn ang="0">
                    <a:pos x="54" y="47"/>
                  </a:cxn>
                  <a:cxn ang="0">
                    <a:pos x="54" y="47"/>
                  </a:cxn>
                  <a:cxn ang="0">
                    <a:pos x="58" y="32"/>
                  </a:cxn>
                  <a:cxn ang="0">
                    <a:pos x="54" y="18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21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5"/>
                  </a:cxn>
                  <a:cxn ang="0">
                    <a:pos x="11" y="75"/>
                  </a:cxn>
                  <a:cxn ang="0">
                    <a:pos x="22" y="82"/>
                  </a:cxn>
                  <a:cxn ang="0">
                    <a:pos x="22" y="82"/>
                  </a:cxn>
                  <a:cxn ang="0">
                    <a:pos x="33" y="79"/>
                  </a:cxn>
                  <a:cxn ang="0">
                    <a:pos x="43" y="75"/>
                  </a:cxn>
                  <a:cxn ang="0">
                    <a:pos x="51" y="61"/>
                  </a:cxn>
                  <a:cxn ang="0">
                    <a:pos x="54" y="47"/>
                  </a:cxn>
                  <a:cxn ang="0">
                    <a:pos x="54" y="47"/>
                  </a:cxn>
                </a:cxnLst>
                <a:rect l="0" t="0" r="r" b="b"/>
                <a:pathLst>
                  <a:path w="58" h="82">
                    <a:moveTo>
                      <a:pt x="54" y="47"/>
                    </a:moveTo>
                    <a:lnTo>
                      <a:pt x="54" y="47"/>
                    </a:lnTo>
                    <a:lnTo>
                      <a:pt x="58" y="32"/>
                    </a:lnTo>
                    <a:lnTo>
                      <a:pt x="54" y="18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21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5"/>
                    </a:lnTo>
                    <a:lnTo>
                      <a:pt x="11" y="75"/>
                    </a:lnTo>
                    <a:lnTo>
                      <a:pt x="22" y="82"/>
                    </a:lnTo>
                    <a:lnTo>
                      <a:pt x="22" y="82"/>
                    </a:lnTo>
                    <a:lnTo>
                      <a:pt x="33" y="79"/>
                    </a:lnTo>
                    <a:lnTo>
                      <a:pt x="43" y="75"/>
                    </a:lnTo>
                    <a:lnTo>
                      <a:pt x="51" y="61"/>
                    </a:lnTo>
                    <a:lnTo>
                      <a:pt x="54" y="47"/>
                    </a:lnTo>
                    <a:lnTo>
                      <a:pt x="54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2" name="Freeform 16"/>
              <p:cNvSpPr>
                <a:spLocks/>
              </p:cNvSpPr>
              <p:nvPr/>
            </p:nvSpPr>
            <p:spPr bwMode="auto">
              <a:xfrm>
                <a:off x="2568" y="3177"/>
                <a:ext cx="133" cy="36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133" y="18"/>
                  </a:cxn>
                  <a:cxn ang="0">
                    <a:pos x="50" y="36"/>
                  </a:cxn>
                  <a:cxn ang="0">
                    <a:pos x="0" y="14"/>
                  </a:cxn>
                  <a:cxn ang="0">
                    <a:pos x="72" y="0"/>
                  </a:cxn>
                  <a:cxn ang="0">
                    <a:pos x="75" y="0"/>
                  </a:cxn>
                </a:cxnLst>
                <a:rect l="0" t="0" r="r" b="b"/>
                <a:pathLst>
                  <a:path w="133" h="36">
                    <a:moveTo>
                      <a:pt x="75" y="0"/>
                    </a:moveTo>
                    <a:lnTo>
                      <a:pt x="133" y="18"/>
                    </a:lnTo>
                    <a:lnTo>
                      <a:pt x="50" y="36"/>
                    </a:lnTo>
                    <a:lnTo>
                      <a:pt x="0" y="14"/>
                    </a:lnTo>
                    <a:lnTo>
                      <a:pt x="72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3" name="Freeform 17"/>
              <p:cNvSpPr>
                <a:spLocks/>
              </p:cNvSpPr>
              <p:nvPr/>
            </p:nvSpPr>
            <p:spPr bwMode="auto">
              <a:xfrm>
                <a:off x="2078" y="2565"/>
                <a:ext cx="529" cy="723"/>
              </a:xfrm>
              <a:custGeom>
                <a:avLst/>
                <a:gdLst/>
                <a:ahLst/>
                <a:cxnLst>
                  <a:cxn ang="0">
                    <a:pos x="101" y="403"/>
                  </a:cxn>
                  <a:cxn ang="0">
                    <a:pos x="116" y="360"/>
                  </a:cxn>
                  <a:cxn ang="0">
                    <a:pos x="141" y="270"/>
                  </a:cxn>
                  <a:cxn ang="0">
                    <a:pos x="155" y="177"/>
                  </a:cxn>
                  <a:cxn ang="0">
                    <a:pos x="148" y="141"/>
                  </a:cxn>
                  <a:cxn ang="0">
                    <a:pos x="130" y="126"/>
                  </a:cxn>
                  <a:cxn ang="0">
                    <a:pos x="112" y="112"/>
                  </a:cxn>
                  <a:cxn ang="0">
                    <a:pos x="72" y="79"/>
                  </a:cxn>
                  <a:cxn ang="0">
                    <a:pos x="44" y="40"/>
                  </a:cxn>
                  <a:cxn ang="0">
                    <a:pos x="44" y="18"/>
                  </a:cxn>
                  <a:cxn ang="0">
                    <a:pos x="58" y="0"/>
                  </a:cxn>
                  <a:cxn ang="0">
                    <a:pos x="40" y="4"/>
                  </a:cxn>
                  <a:cxn ang="0">
                    <a:pos x="11" y="18"/>
                  </a:cxn>
                  <a:cxn ang="0">
                    <a:pos x="0" y="36"/>
                  </a:cxn>
                  <a:cxn ang="0">
                    <a:pos x="4" y="61"/>
                  </a:cxn>
                  <a:cxn ang="0">
                    <a:pos x="26" y="94"/>
                  </a:cxn>
                  <a:cxn ang="0">
                    <a:pos x="65" y="141"/>
                  </a:cxn>
                  <a:cxn ang="0">
                    <a:pos x="72" y="162"/>
                  </a:cxn>
                  <a:cxn ang="0">
                    <a:pos x="80" y="220"/>
                  </a:cxn>
                  <a:cxn ang="0">
                    <a:pos x="72" y="299"/>
                  </a:cxn>
                  <a:cxn ang="0">
                    <a:pos x="54" y="346"/>
                  </a:cxn>
                  <a:cxn ang="0">
                    <a:pos x="29" y="389"/>
                  </a:cxn>
                  <a:cxn ang="0">
                    <a:pos x="29" y="392"/>
                  </a:cxn>
                  <a:cxn ang="0">
                    <a:pos x="40" y="418"/>
                  </a:cxn>
                  <a:cxn ang="0">
                    <a:pos x="101" y="479"/>
                  </a:cxn>
                  <a:cxn ang="0">
                    <a:pos x="256" y="587"/>
                  </a:cxn>
                  <a:cxn ang="0">
                    <a:pos x="378" y="659"/>
                  </a:cxn>
                  <a:cxn ang="0">
                    <a:pos x="486" y="713"/>
                  </a:cxn>
                  <a:cxn ang="0">
                    <a:pos x="529" y="723"/>
                  </a:cxn>
                  <a:cxn ang="0">
                    <a:pos x="529" y="716"/>
                  </a:cxn>
                  <a:cxn ang="0">
                    <a:pos x="508" y="684"/>
                  </a:cxn>
                  <a:cxn ang="0">
                    <a:pos x="432" y="612"/>
                  </a:cxn>
                  <a:cxn ang="0">
                    <a:pos x="313" y="511"/>
                  </a:cxn>
                </a:cxnLst>
                <a:rect l="0" t="0" r="r" b="b"/>
                <a:pathLst>
                  <a:path w="529" h="723">
                    <a:moveTo>
                      <a:pt x="313" y="511"/>
                    </a:moveTo>
                    <a:lnTo>
                      <a:pt x="101" y="403"/>
                    </a:lnTo>
                    <a:lnTo>
                      <a:pt x="101" y="403"/>
                    </a:lnTo>
                    <a:lnTo>
                      <a:pt x="116" y="360"/>
                    </a:lnTo>
                    <a:lnTo>
                      <a:pt x="126" y="320"/>
                    </a:lnTo>
                    <a:lnTo>
                      <a:pt x="141" y="270"/>
                    </a:lnTo>
                    <a:lnTo>
                      <a:pt x="151" y="220"/>
                    </a:lnTo>
                    <a:lnTo>
                      <a:pt x="155" y="177"/>
                    </a:lnTo>
                    <a:lnTo>
                      <a:pt x="151" y="159"/>
                    </a:lnTo>
                    <a:lnTo>
                      <a:pt x="148" y="141"/>
                    </a:lnTo>
                    <a:lnTo>
                      <a:pt x="141" y="130"/>
                    </a:lnTo>
                    <a:lnTo>
                      <a:pt x="130" y="126"/>
                    </a:lnTo>
                    <a:lnTo>
                      <a:pt x="130" y="126"/>
                    </a:lnTo>
                    <a:lnTo>
                      <a:pt x="112" y="112"/>
                    </a:lnTo>
                    <a:lnTo>
                      <a:pt x="94" y="97"/>
                    </a:lnTo>
                    <a:lnTo>
                      <a:pt x="72" y="79"/>
                    </a:lnTo>
                    <a:lnTo>
                      <a:pt x="54" y="61"/>
                    </a:lnTo>
                    <a:lnTo>
                      <a:pt x="44" y="40"/>
                    </a:lnTo>
                    <a:lnTo>
                      <a:pt x="44" y="29"/>
                    </a:lnTo>
                    <a:lnTo>
                      <a:pt x="44" y="18"/>
                    </a:lnTo>
                    <a:lnTo>
                      <a:pt x="51" y="11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" y="4"/>
                    </a:lnTo>
                    <a:lnTo>
                      <a:pt x="22" y="11"/>
                    </a:lnTo>
                    <a:lnTo>
                      <a:pt x="11" y="18"/>
                    </a:lnTo>
                    <a:lnTo>
                      <a:pt x="4" y="25"/>
                    </a:lnTo>
                    <a:lnTo>
                      <a:pt x="0" y="36"/>
                    </a:lnTo>
                    <a:lnTo>
                      <a:pt x="0" y="47"/>
                    </a:lnTo>
                    <a:lnTo>
                      <a:pt x="4" y="61"/>
                    </a:lnTo>
                    <a:lnTo>
                      <a:pt x="15" y="76"/>
                    </a:lnTo>
                    <a:lnTo>
                      <a:pt x="26" y="94"/>
                    </a:lnTo>
                    <a:lnTo>
                      <a:pt x="44" y="115"/>
                    </a:lnTo>
                    <a:lnTo>
                      <a:pt x="65" y="141"/>
                    </a:lnTo>
                    <a:lnTo>
                      <a:pt x="65" y="141"/>
                    </a:lnTo>
                    <a:lnTo>
                      <a:pt x="72" y="162"/>
                    </a:lnTo>
                    <a:lnTo>
                      <a:pt x="76" y="187"/>
                    </a:lnTo>
                    <a:lnTo>
                      <a:pt x="80" y="220"/>
                    </a:lnTo>
                    <a:lnTo>
                      <a:pt x="80" y="259"/>
                    </a:lnTo>
                    <a:lnTo>
                      <a:pt x="72" y="299"/>
                    </a:lnTo>
                    <a:lnTo>
                      <a:pt x="65" y="320"/>
                    </a:lnTo>
                    <a:lnTo>
                      <a:pt x="54" y="346"/>
                    </a:lnTo>
                    <a:lnTo>
                      <a:pt x="44" y="367"/>
                    </a:lnTo>
                    <a:lnTo>
                      <a:pt x="29" y="389"/>
                    </a:lnTo>
                    <a:lnTo>
                      <a:pt x="29" y="389"/>
                    </a:lnTo>
                    <a:lnTo>
                      <a:pt x="29" y="392"/>
                    </a:lnTo>
                    <a:lnTo>
                      <a:pt x="29" y="400"/>
                    </a:lnTo>
                    <a:lnTo>
                      <a:pt x="40" y="418"/>
                    </a:lnTo>
                    <a:lnTo>
                      <a:pt x="62" y="443"/>
                    </a:lnTo>
                    <a:lnTo>
                      <a:pt x="101" y="479"/>
                    </a:lnTo>
                    <a:lnTo>
                      <a:pt x="162" y="526"/>
                    </a:lnTo>
                    <a:lnTo>
                      <a:pt x="256" y="587"/>
                    </a:lnTo>
                    <a:lnTo>
                      <a:pt x="378" y="659"/>
                    </a:lnTo>
                    <a:lnTo>
                      <a:pt x="378" y="659"/>
                    </a:lnTo>
                    <a:lnTo>
                      <a:pt x="439" y="691"/>
                    </a:lnTo>
                    <a:lnTo>
                      <a:pt x="486" y="713"/>
                    </a:lnTo>
                    <a:lnTo>
                      <a:pt x="511" y="723"/>
                    </a:lnTo>
                    <a:lnTo>
                      <a:pt x="529" y="723"/>
                    </a:lnTo>
                    <a:lnTo>
                      <a:pt x="529" y="720"/>
                    </a:lnTo>
                    <a:lnTo>
                      <a:pt x="529" y="716"/>
                    </a:lnTo>
                    <a:lnTo>
                      <a:pt x="526" y="705"/>
                    </a:lnTo>
                    <a:lnTo>
                      <a:pt x="508" y="684"/>
                    </a:lnTo>
                    <a:lnTo>
                      <a:pt x="486" y="662"/>
                    </a:lnTo>
                    <a:lnTo>
                      <a:pt x="432" y="612"/>
                    </a:lnTo>
                    <a:lnTo>
                      <a:pt x="375" y="562"/>
                    </a:lnTo>
                    <a:lnTo>
                      <a:pt x="313" y="511"/>
                    </a:lnTo>
                    <a:lnTo>
                      <a:pt x="313" y="5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4" name="Freeform 18"/>
              <p:cNvSpPr>
                <a:spLocks/>
              </p:cNvSpPr>
              <p:nvPr/>
            </p:nvSpPr>
            <p:spPr bwMode="auto">
              <a:xfrm>
                <a:off x="2902" y="2979"/>
                <a:ext cx="842" cy="363"/>
              </a:xfrm>
              <a:custGeom>
                <a:avLst/>
                <a:gdLst/>
                <a:ahLst/>
                <a:cxnLst>
                  <a:cxn ang="0">
                    <a:pos x="540" y="299"/>
                  </a:cxn>
                  <a:cxn ang="0">
                    <a:pos x="554" y="255"/>
                  </a:cxn>
                  <a:cxn ang="0">
                    <a:pos x="587" y="169"/>
                  </a:cxn>
                  <a:cxn ang="0">
                    <a:pos x="633" y="83"/>
                  </a:cxn>
                  <a:cxn ang="0">
                    <a:pos x="655" y="61"/>
                  </a:cxn>
                  <a:cxn ang="0">
                    <a:pos x="680" y="58"/>
                  </a:cxn>
                  <a:cxn ang="0">
                    <a:pos x="705" y="58"/>
                  </a:cxn>
                  <a:cxn ang="0">
                    <a:pos x="756" y="54"/>
                  </a:cxn>
                  <a:cxn ang="0">
                    <a:pos x="799" y="40"/>
                  </a:cxn>
                  <a:cxn ang="0">
                    <a:pos x="813" y="22"/>
                  </a:cxn>
                  <a:cxn ang="0">
                    <a:pos x="813" y="0"/>
                  </a:cxn>
                  <a:cxn ang="0">
                    <a:pos x="824" y="11"/>
                  </a:cxn>
                  <a:cxn ang="0">
                    <a:pos x="842" y="43"/>
                  </a:cxn>
                  <a:cxn ang="0">
                    <a:pos x="838" y="61"/>
                  </a:cxn>
                  <a:cxn ang="0">
                    <a:pos x="820" y="79"/>
                  </a:cxn>
                  <a:cxn ang="0">
                    <a:pos x="784" y="94"/>
                  </a:cxn>
                  <a:cxn ang="0">
                    <a:pos x="723" y="108"/>
                  </a:cxn>
                  <a:cxn ang="0">
                    <a:pos x="705" y="122"/>
                  </a:cxn>
                  <a:cxn ang="0">
                    <a:pos x="666" y="162"/>
                  </a:cxn>
                  <a:cxn ang="0">
                    <a:pos x="626" y="234"/>
                  </a:cxn>
                  <a:cxn ang="0">
                    <a:pos x="612" y="277"/>
                  </a:cxn>
                  <a:cxn ang="0">
                    <a:pos x="608" y="331"/>
                  </a:cxn>
                  <a:cxn ang="0">
                    <a:pos x="608" y="331"/>
                  </a:cxn>
                  <a:cxn ang="0">
                    <a:pos x="583" y="345"/>
                  </a:cxn>
                  <a:cxn ang="0">
                    <a:pos x="497" y="360"/>
                  </a:cxn>
                  <a:cxn ang="0">
                    <a:pos x="310" y="356"/>
                  </a:cxn>
                  <a:cxn ang="0">
                    <a:pos x="169" y="342"/>
                  </a:cxn>
                  <a:cxn ang="0">
                    <a:pos x="18" y="320"/>
                  </a:cxn>
                  <a:cxn ang="0">
                    <a:pos x="0" y="309"/>
                  </a:cxn>
                  <a:cxn ang="0">
                    <a:pos x="7" y="306"/>
                  </a:cxn>
                  <a:cxn ang="0">
                    <a:pos x="119" y="295"/>
                  </a:cxn>
                  <a:cxn ang="0">
                    <a:pos x="263" y="295"/>
                  </a:cxn>
                </a:cxnLst>
                <a:rect l="0" t="0" r="r" b="b"/>
                <a:pathLst>
                  <a:path w="842" h="363">
                    <a:moveTo>
                      <a:pt x="263" y="295"/>
                    </a:moveTo>
                    <a:lnTo>
                      <a:pt x="540" y="299"/>
                    </a:lnTo>
                    <a:lnTo>
                      <a:pt x="540" y="299"/>
                    </a:lnTo>
                    <a:lnTo>
                      <a:pt x="554" y="255"/>
                    </a:lnTo>
                    <a:lnTo>
                      <a:pt x="569" y="216"/>
                    </a:lnTo>
                    <a:lnTo>
                      <a:pt x="587" y="169"/>
                    </a:lnTo>
                    <a:lnTo>
                      <a:pt x="608" y="122"/>
                    </a:lnTo>
                    <a:lnTo>
                      <a:pt x="633" y="83"/>
                    </a:lnTo>
                    <a:lnTo>
                      <a:pt x="644" y="68"/>
                    </a:lnTo>
                    <a:lnTo>
                      <a:pt x="655" y="61"/>
                    </a:lnTo>
                    <a:lnTo>
                      <a:pt x="669" y="54"/>
                    </a:lnTo>
                    <a:lnTo>
                      <a:pt x="680" y="58"/>
                    </a:lnTo>
                    <a:lnTo>
                      <a:pt x="680" y="58"/>
                    </a:lnTo>
                    <a:lnTo>
                      <a:pt x="705" y="58"/>
                    </a:lnTo>
                    <a:lnTo>
                      <a:pt x="727" y="58"/>
                    </a:lnTo>
                    <a:lnTo>
                      <a:pt x="756" y="54"/>
                    </a:lnTo>
                    <a:lnTo>
                      <a:pt x="781" y="47"/>
                    </a:lnTo>
                    <a:lnTo>
                      <a:pt x="799" y="40"/>
                    </a:lnTo>
                    <a:lnTo>
                      <a:pt x="810" y="32"/>
                    </a:lnTo>
                    <a:lnTo>
                      <a:pt x="813" y="22"/>
                    </a:lnTo>
                    <a:lnTo>
                      <a:pt x="813" y="11"/>
                    </a:lnTo>
                    <a:lnTo>
                      <a:pt x="813" y="0"/>
                    </a:lnTo>
                    <a:lnTo>
                      <a:pt x="813" y="0"/>
                    </a:lnTo>
                    <a:lnTo>
                      <a:pt x="824" y="11"/>
                    </a:lnTo>
                    <a:lnTo>
                      <a:pt x="835" y="25"/>
                    </a:lnTo>
                    <a:lnTo>
                      <a:pt x="842" y="43"/>
                    </a:lnTo>
                    <a:lnTo>
                      <a:pt x="842" y="50"/>
                    </a:lnTo>
                    <a:lnTo>
                      <a:pt x="838" y="61"/>
                    </a:lnTo>
                    <a:lnTo>
                      <a:pt x="831" y="68"/>
                    </a:lnTo>
                    <a:lnTo>
                      <a:pt x="820" y="79"/>
                    </a:lnTo>
                    <a:lnTo>
                      <a:pt x="806" y="86"/>
                    </a:lnTo>
                    <a:lnTo>
                      <a:pt x="784" y="94"/>
                    </a:lnTo>
                    <a:lnTo>
                      <a:pt x="759" y="101"/>
                    </a:lnTo>
                    <a:lnTo>
                      <a:pt x="723" y="108"/>
                    </a:lnTo>
                    <a:lnTo>
                      <a:pt x="723" y="108"/>
                    </a:lnTo>
                    <a:lnTo>
                      <a:pt x="705" y="122"/>
                    </a:lnTo>
                    <a:lnTo>
                      <a:pt x="687" y="140"/>
                    </a:lnTo>
                    <a:lnTo>
                      <a:pt x="666" y="162"/>
                    </a:lnTo>
                    <a:lnTo>
                      <a:pt x="644" y="194"/>
                    </a:lnTo>
                    <a:lnTo>
                      <a:pt x="626" y="234"/>
                    </a:lnTo>
                    <a:lnTo>
                      <a:pt x="619" y="255"/>
                    </a:lnTo>
                    <a:lnTo>
                      <a:pt x="612" y="277"/>
                    </a:lnTo>
                    <a:lnTo>
                      <a:pt x="608" y="302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1" y="338"/>
                    </a:lnTo>
                    <a:lnTo>
                      <a:pt x="583" y="345"/>
                    </a:lnTo>
                    <a:lnTo>
                      <a:pt x="551" y="356"/>
                    </a:lnTo>
                    <a:lnTo>
                      <a:pt x="497" y="360"/>
                    </a:lnTo>
                    <a:lnTo>
                      <a:pt x="418" y="363"/>
                    </a:lnTo>
                    <a:lnTo>
                      <a:pt x="310" y="356"/>
                    </a:lnTo>
                    <a:lnTo>
                      <a:pt x="169" y="342"/>
                    </a:lnTo>
                    <a:lnTo>
                      <a:pt x="169" y="342"/>
                    </a:lnTo>
                    <a:lnTo>
                      <a:pt x="47" y="324"/>
                    </a:lnTo>
                    <a:lnTo>
                      <a:pt x="18" y="320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9"/>
                    </a:lnTo>
                    <a:lnTo>
                      <a:pt x="7" y="306"/>
                    </a:lnTo>
                    <a:lnTo>
                      <a:pt x="54" y="299"/>
                    </a:lnTo>
                    <a:lnTo>
                      <a:pt x="119" y="295"/>
                    </a:lnTo>
                    <a:lnTo>
                      <a:pt x="187" y="295"/>
                    </a:lnTo>
                    <a:lnTo>
                      <a:pt x="263" y="295"/>
                    </a:lnTo>
                    <a:lnTo>
                      <a:pt x="263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7" name="Freeform 21"/>
              <p:cNvSpPr>
                <a:spLocks/>
              </p:cNvSpPr>
              <p:nvPr/>
            </p:nvSpPr>
            <p:spPr bwMode="auto">
              <a:xfrm>
                <a:off x="2165" y="2080"/>
                <a:ext cx="176" cy="176"/>
              </a:xfrm>
              <a:custGeom>
                <a:avLst/>
                <a:gdLst/>
                <a:ahLst/>
                <a:cxnLst>
                  <a:cxn ang="0">
                    <a:pos x="172" y="75"/>
                  </a:cxn>
                  <a:cxn ang="0">
                    <a:pos x="172" y="75"/>
                  </a:cxn>
                  <a:cxn ang="0">
                    <a:pos x="176" y="89"/>
                  </a:cxn>
                  <a:cxn ang="0">
                    <a:pos x="176" y="104"/>
                  </a:cxn>
                  <a:cxn ang="0">
                    <a:pos x="172" y="115"/>
                  </a:cxn>
                  <a:cxn ang="0">
                    <a:pos x="162" y="125"/>
                  </a:cxn>
                  <a:cxn ang="0">
                    <a:pos x="93" y="169"/>
                  </a:cxn>
                  <a:cxn ang="0">
                    <a:pos x="93" y="169"/>
                  </a:cxn>
                  <a:cxn ang="0">
                    <a:pos x="79" y="176"/>
                  </a:cxn>
                  <a:cxn ang="0">
                    <a:pos x="64" y="176"/>
                  </a:cxn>
                  <a:cxn ang="0">
                    <a:pos x="54" y="169"/>
                  </a:cxn>
                  <a:cxn ang="0">
                    <a:pos x="43" y="158"/>
                  </a:cxn>
                  <a:cxn ang="0">
                    <a:pos x="3" y="97"/>
                  </a:cxn>
                  <a:cxn ang="0">
                    <a:pos x="3" y="97"/>
                  </a:cxn>
                  <a:cxn ang="0">
                    <a:pos x="0" y="86"/>
                  </a:cxn>
                  <a:cxn ang="0">
                    <a:pos x="0" y="71"/>
                  </a:cxn>
                  <a:cxn ang="0">
                    <a:pos x="3" y="61"/>
                  </a:cxn>
                  <a:cxn ang="0">
                    <a:pos x="14" y="50"/>
                  </a:cxn>
                  <a:cxn ang="0">
                    <a:pos x="82" y="7"/>
                  </a:cxn>
                  <a:cxn ang="0">
                    <a:pos x="82" y="7"/>
                  </a:cxn>
                  <a:cxn ang="0">
                    <a:pos x="97" y="0"/>
                  </a:cxn>
                  <a:cxn ang="0">
                    <a:pos x="111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72" y="75"/>
                  </a:cxn>
                </a:cxnLst>
                <a:rect l="0" t="0" r="r" b="b"/>
                <a:pathLst>
                  <a:path w="176" h="176">
                    <a:moveTo>
                      <a:pt x="172" y="75"/>
                    </a:moveTo>
                    <a:lnTo>
                      <a:pt x="172" y="75"/>
                    </a:lnTo>
                    <a:lnTo>
                      <a:pt x="176" y="89"/>
                    </a:lnTo>
                    <a:lnTo>
                      <a:pt x="176" y="104"/>
                    </a:lnTo>
                    <a:lnTo>
                      <a:pt x="172" y="115"/>
                    </a:lnTo>
                    <a:lnTo>
                      <a:pt x="162" y="125"/>
                    </a:lnTo>
                    <a:lnTo>
                      <a:pt x="93" y="169"/>
                    </a:lnTo>
                    <a:lnTo>
                      <a:pt x="93" y="169"/>
                    </a:lnTo>
                    <a:lnTo>
                      <a:pt x="79" y="176"/>
                    </a:lnTo>
                    <a:lnTo>
                      <a:pt x="64" y="176"/>
                    </a:lnTo>
                    <a:lnTo>
                      <a:pt x="54" y="169"/>
                    </a:lnTo>
                    <a:lnTo>
                      <a:pt x="43" y="158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0" y="86"/>
                    </a:lnTo>
                    <a:lnTo>
                      <a:pt x="0" y="71"/>
                    </a:lnTo>
                    <a:lnTo>
                      <a:pt x="3" y="61"/>
                    </a:lnTo>
                    <a:lnTo>
                      <a:pt x="14" y="50"/>
                    </a:lnTo>
                    <a:lnTo>
                      <a:pt x="82" y="7"/>
                    </a:lnTo>
                    <a:lnTo>
                      <a:pt x="82" y="7"/>
                    </a:lnTo>
                    <a:lnTo>
                      <a:pt x="97" y="0"/>
                    </a:lnTo>
                    <a:lnTo>
                      <a:pt x="111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7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9" name="Freeform 23"/>
              <p:cNvSpPr>
                <a:spLocks noEditPoints="1"/>
              </p:cNvSpPr>
              <p:nvPr/>
            </p:nvSpPr>
            <p:spPr bwMode="auto">
              <a:xfrm>
                <a:off x="2478" y="2076"/>
                <a:ext cx="205" cy="75"/>
              </a:xfrm>
              <a:custGeom>
                <a:avLst/>
                <a:gdLst/>
                <a:ahLst/>
                <a:cxnLst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  <a:cxn ang="0">
                    <a:pos x="50" y="25"/>
                  </a:cxn>
                  <a:cxn ang="0">
                    <a:pos x="104" y="11"/>
                  </a:cxn>
                  <a:cxn ang="0">
                    <a:pos x="154" y="4"/>
                  </a:cxn>
                  <a:cxn ang="0">
                    <a:pos x="205" y="0"/>
                  </a:cxn>
                  <a:cxn ang="0">
                    <a:pos x="205" y="0"/>
                  </a:cxn>
                  <a:cxn ang="0">
                    <a:pos x="205" y="32"/>
                  </a:cxn>
                  <a:cxn ang="0">
                    <a:pos x="205" y="32"/>
                  </a:cxn>
                  <a:cxn ang="0">
                    <a:pos x="158" y="36"/>
                  </a:cxn>
                  <a:cxn ang="0">
                    <a:pos x="108" y="43"/>
                  </a:cxn>
                  <a:cxn ang="0">
                    <a:pos x="61" y="58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</a:cxnLst>
                <a:rect l="0" t="0" r="r" b="b"/>
                <a:pathLst>
                  <a:path w="205" h="75">
                    <a:moveTo>
                      <a:pt x="14" y="75"/>
                    </a:move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close/>
                    <a:moveTo>
                      <a:pt x="0" y="47"/>
                    </a:moveTo>
                    <a:lnTo>
                      <a:pt x="0" y="47"/>
                    </a:lnTo>
                    <a:lnTo>
                      <a:pt x="50" y="25"/>
                    </a:lnTo>
                    <a:lnTo>
                      <a:pt x="104" y="11"/>
                    </a:lnTo>
                    <a:lnTo>
                      <a:pt x="154" y="4"/>
                    </a:lnTo>
                    <a:lnTo>
                      <a:pt x="205" y="0"/>
                    </a:lnTo>
                    <a:lnTo>
                      <a:pt x="205" y="0"/>
                    </a:lnTo>
                    <a:lnTo>
                      <a:pt x="205" y="32"/>
                    </a:lnTo>
                    <a:lnTo>
                      <a:pt x="205" y="32"/>
                    </a:lnTo>
                    <a:lnTo>
                      <a:pt x="158" y="36"/>
                    </a:lnTo>
                    <a:lnTo>
                      <a:pt x="108" y="43"/>
                    </a:lnTo>
                    <a:lnTo>
                      <a:pt x="61" y="58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0" y="47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0" name="Freeform 24"/>
              <p:cNvSpPr>
                <a:spLocks noEditPoints="1"/>
              </p:cNvSpPr>
              <p:nvPr/>
            </p:nvSpPr>
            <p:spPr bwMode="auto">
              <a:xfrm>
                <a:off x="2546" y="2195"/>
                <a:ext cx="94" cy="46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9"/>
                  </a:cxn>
                  <a:cxn ang="0">
                    <a:pos x="4" y="36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14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32"/>
                  </a:cxn>
                  <a:cxn ang="0">
                    <a:pos x="94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5" y="32"/>
                  </a:cxn>
                  <a:cxn ang="0">
                    <a:pos x="22" y="46"/>
                  </a:cxn>
                  <a:cxn ang="0">
                    <a:pos x="22" y="46"/>
                  </a:cxn>
                  <a:cxn ang="0">
                    <a:pos x="11" y="39"/>
                  </a:cxn>
                  <a:cxn ang="0">
                    <a:pos x="11" y="39"/>
                  </a:cxn>
                  <a:cxn ang="0">
                    <a:pos x="29" y="32"/>
                  </a:cxn>
                  <a:cxn ang="0">
                    <a:pos x="25" y="28"/>
                  </a:cxn>
                  <a:cxn ang="0">
                    <a:pos x="25" y="28"/>
                  </a:cxn>
                  <a:cxn ang="0">
                    <a:pos x="29" y="32"/>
                  </a:cxn>
                  <a:cxn ang="0">
                    <a:pos x="29" y="32"/>
                  </a:cxn>
                  <a:cxn ang="0">
                    <a:pos x="36" y="25"/>
                  </a:cxn>
                  <a:cxn ang="0">
                    <a:pos x="29" y="25"/>
                  </a:cxn>
                  <a:cxn ang="0">
                    <a:pos x="29" y="25"/>
                  </a:cxn>
                  <a:cxn ang="0">
                    <a:pos x="36" y="25"/>
                  </a:cxn>
                  <a:cxn ang="0">
                    <a:pos x="36" y="25"/>
                  </a:cxn>
                </a:cxnLst>
                <a:rect l="0" t="0" r="r" b="b"/>
                <a:pathLst>
                  <a:path w="94" h="46">
                    <a:moveTo>
                      <a:pt x="11" y="39"/>
                    </a:moveTo>
                    <a:lnTo>
                      <a:pt x="11" y="39"/>
                    </a:lnTo>
                    <a:lnTo>
                      <a:pt x="4" y="36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14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32"/>
                    </a:lnTo>
                    <a:lnTo>
                      <a:pt x="94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5" y="32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11" y="39"/>
                    </a:lnTo>
                    <a:lnTo>
                      <a:pt x="11" y="39"/>
                    </a:lnTo>
                    <a:close/>
                    <a:moveTo>
                      <a:pt x="29" y="32"/>
                    </a:moveTo>
                    <a:lnTo>
                      <a:pt x="25" y="28"/>
                    </a:lnTo>
                    <a:lnTo>
                      <a:pt x="25" y="28"/>
                    </a:lnTo>
                    <a:lnTo>
                      <a:pt x="29" y="32"/>
                    </a:lnTo>
                    <a:lnTo>
                      <a:pt x="29" y="32"/>
                    </a:lnTo>
                    <a:close/>
                    <a:moveTo>
                      <a:pt x="36" y="25"/>
                    </a:moveTo>
                    <a:lnTo>
                      <a:pt x="29" y="25"/>
                    </a:lnTo>
                    <a:lnTo>
                      <a:pt x="29" y="25"/>
                    </a:lnTo>
                    <a:lnTo>
                      <a:pt x="36" y="25"/>
                    </a:lnTo>
                    <a:lnTo>
                      <a:pt x="36" y="2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1" name="Freeform 25"/>
              <p:cNvSpPr>
                <a:spLocks/>
              </p:cNvSpPr>
              <p:nvPr/>
            </p:nvSpPr>
            <p:spPr bwMode="auto">
              <a:xfrm>
                <a:off x="3158" y="2151"/>
                <a:ext cx="79" cy="54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46" y="15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5" y="54"/>
                  </a:cxn>
                  <a:cxn ang="0">
                    <a:pos x="75" y="54"/>
                  </a:cxn>
                  <a:cxn ang="0">
                    <a:pos x="36" y="44"/>
                  </a:cxn>
                  <a:cxn ang="0">
                    <a:pos x="0" y="29"/>
                  </a:cxn>
                  <a:cxn ang="0">
                    <a:pos x="0" y="29"/>
                  </a:cxn>
                </a:cxnLst>
                <a:rect l="0" t="0" r="r" b="b"/>
                <a:pathLst>
                  <a:path w="79" h="54">
                    <a:moveTo>
                      <a:pt x="0" y="29"/>
                    </a:moveTo>
                    <a:lnTo>
                      <a:pt x="10" y="0"/>
                    </a:lnTo>
                    <a:lnTo>
                      <a:pt x="10" y="0"/>
                    </a:lnTo>
                    <a:lnTo>
                      <a:pt x="46" y="15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36" y="44"/>
                    </a:lnTo>
                    <a:lnTo>
                      <a:pt x="0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2" name="Freeform 26"/>
              <p:cNvSpPr>
                <a:spLocks/>
              </p:cNvSpPr>
              <p:nvPr/>
            </p:nvSpPr>
            <p:spPr bwMode="auto">
              <a:xfrm>
                <a:off x="3589" y="2634"/>
                <a:ext cx="87" cy="190"/>
              </a:xfrm>
              <a:custGeom>
                <a:avLst/>
                <a:gdLst/>
                <a:ahLst/>
                <a:cxnLst>
                  <a:cxn ang="0">
                    <a:pos x="54" y="187"/>
                  </a:cxn>
                  <a:cxn ang="0">
                    <a:pos x="54" y="187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1" y="118"/>
                  </a:cxn>
                  <a:cxn ang="0">
                    <a:pos x="43" y="86"/>
                  </a:cxn>
                  <a:cxn ang="0">
                    <a:pos x="36" y="68"/>
                  </a:cxn>
                  <a:cxn ang="0">
                    <a:pos x="25" y="54"/>
                  </a:cxn>
                  <a:cxn ang="0">
                    <a:pos x="15" y="39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40" y="18"/>
                  </a:cxn>
                  <a:cxn ang="0">
                    <a:pos x="51" y="36"/>
                  </a:cxn>
                  <a:cxn ang="0">
                    <a:pos x="65" y="54"/>
                  </a:cxn>
                  <a:cxn ang="0">
                    <a:pos x="72" y="72"/>
                  </a:cxn>
                  <a:cxn ang="0">
                    <a:pos x="79" y="93"/>
                  </a:cxn>
                  <a:cxn ang="0">
                    <a:pos x="83" y="115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90"/>
                  </a:cxn>
                  <a:cxn ang="0">
                    <a:pos x="87" y="190"/>
                  </a:cxn>
                  <a:cxn ang="0">
                    <a:pos x="54" y="187"/>
                  </a:cxn>
                  <a:cxn ang="0">
                    <a:pos x="54" y="187"/>
                  </a:cxn>
                </a:cxnLst>
                <a:rect l="0" t="0" r="r" b="b"/>
                <a:pathLst>
                  <a:path w="87" h="190">
                    <a:moveTo>
                      <a:pt x="54" y="187"/>
                    </a:moveTo>
                    <a:lnTo>
                      <a:pt x="54" y="187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1" y="118"/>
                    </a:lnTo>
                    <a:lnTo>
                      <a:pt x="43" y="86"/>
                    </a:lnTo>
                    <a:lnTo>
                      <a:pt x="36" y="68"/>
                    </a:lnTo>
                    <a:lnTo>
                      <a:pt x="25" y="54"/>
                    </a:lnTo>
                    <a:lnTo>
                      <a:pt x="15" y="39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40" y="18"/>
                    </a:lnTo>
                    <a:lnTo>
                      <a:pt x="51" y="36"/>
                    </a:lnTo>
                    <a:lnTo>
                      <a:pt x="65" y="54"/>
                    </a:lnTo>
                    <a:lnTo>
                      <a:pt x="72" y="72"/>
                    </a:lnTo>
                    <a:lnTo>
                      <a:pt x="79" y="93"/>
                    </a:lnTo>
                    <a:lnTo>
                      <a:pt x="83" y="115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90"/>
                    </a:lnTo>
                    <a:lnTo>
                      <a:pt x="87" y="190"/>
                    </a:lnTo>
                    <a:lnTo>
                      <a:pt x="54" y="187"/>
                    </a:lnTo>
                    <a:lnTo>
                      <a:pt x="54" y="18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3" name="Freeform 27"/>
              <p:cNvSpPr>
                <a:spLocks/>
              </p:cNvSpPr>
              <p:nvPr/>
            </p:nvSpPr>
            <p:spPr bwMode="auto">
              <a:xfrm>
                <a:off x="3485" y="2655"/>
                <a:ext cx="58" cy="105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40" y="25"/>
                  </a:cxn>
                  <a:cxn ang="0">
                    <a:pos x="47" y="51"/>
                  </a:cxn>
                  <a:cxn ang="0">
                    <a:pos x="58" y="97"/>
                  </a:cxn>
                  <a:cxn ang="0">
                    <a:pos x="58" y="97"/>
                  </a:cxn>
                  <a:cxn ang="0">
                    <a:pos x="25" y="105"/>
                  </a:cxn>
                  <a:cxn ang="0">
                    <a:pos x="25" y="105"/>
                  </a:cxn>
                  <a:cxn ang="0">
                    <a:pos x="14" y="58"/>
                  </a:cxn>
                  <a:cxn ang="0">
                    <a:pos x="7" y="36"/>
                  </a:cxn>
                  <a:cxn ang="0">
                    <a:pos x="0" y="15"/>
                  </a:cxn>
                  <a:cxn ang="0">
                    <a:pos x="0" y="15"/>
                  </a:cxn>
                </a:cxnLst>
                <a:rect l="0" t="0" r="r" b="b"/>
                <a:pathLst>
                  <a:path w="58" h="105">
                    <a:moveTo>
                      <a:pt x="0" y="15"/>
                    </a:moveTo>
                    <a:lnTo>
                      <a:pt x="29" y="0"/>
                    </a:lnTo>
                    <a:lnTo>
                      <a:pt x="29" y="0"/>
                    </a:lnTo>
                    <a:lnTo>
                      <a:pt x="40" y="25"/>
                    </a:lnTo>
                    <a:lnTo>
                      <a:pt x="47" y="51"/>
                    </a:lnTo>
                    <a:lnTo>
                      <a:pt x="58" y="97"/>
                    </a:lnTo>
                    <a:lnTo>
                      <a:pt x="58" y="97"/>
                    </a:lnTo>
                    <a:lnTo>
                      <a:pt x="25" y="105"/>
                    </a:lnTo>
                    <a:lnTo>
                      <a:pt x="25" y="105"/>
                    </a:lnTo>
                    <a:lnTo>
                      <a:pt x="14" y="58"/>
                    </a:lnTo>
                    <a:lnTo>
                      <a:pt x="7" y="36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4" name="Freeform 28"/>
              <p:cNvSpPr>
                <a:spLocks/>
              </p:cNvSpPr>
              <p:nvPr/>
            </p:nvSpPr>
            <p:spPr bwMode="auto">
              <a:xfrm>
                <a:off x="2064" y="2357"/>
                <a:ext cx="50" cy="93"/>
              </a:xfrm>
              <a:custGeom>
                <a:avLst/>
                <a:gdLst/>
                <a:ahLst/>
                <a:cxnLst>
                  <a:cxn ang="0">
                    <a:pos x="0" y="61"/>
                  </a:cxn>
                  <a:cxn ang="0">
                    <a:pos x="0" y="61"/>
                  </a:cxn>
                  <a:cxn ang="0">
                    <a:pos x="0" y="43"/>
                  </a:cxn>
                  <a:cxn ang="0">
                    <a:pos x="7" y="25"/>
                  </a:cxn>
                  <a:cxn ang="0">
                    <a:pos x="22" y="1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50" y="28"/>
                  </a:cxn>
                  <a:cxn ang="0">
                    <a:pos x="50" y="28"/>
                  </a:cxn>
                  <a:cxn ang="0">
                    <a:pos x="43" y="36"/>
                  </a:cxn>
                  <a:cxn ang="0">
                    <a:pos x="36" y="43"/>
                  </a:cxn>
                  <a:cxn ang="0">
                    <a:pos x="32" y="54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72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7" y="93"/>
                  </a:cxn>
                  <a:cxn ang="0">
                    <a:pos x="7" y="93"/>
                  </a:cxn>
                  <a:cxn ang="0">
                    <a:pos x="0" y="79"/>
                  </a:cxn>
                  <a:cxn ang="0">
                    <a:pos x="0" y="61"/>
                  </a:cxn>
                  <a:cxn ang="0">
                    <a:pos x="0" y="61"/>
                  </a:cxn>
                </a:cxnLst>
                <a:rect l="0" t="0" r="r" b="b"/>
                <a:pathLst>
                  <a:path w="50" h="93">
                    <a:moveTo>
                      <a:pt x="0" y="61"/>
                    </a:moveTo>
                    <a:lnTo>
                      <a:pt x="0" y="61"/>
                    </a:lnTo>
                    <a:lnTo>
                      <a:pt x="0" y="43"/>
                    </a:lnTo>
                    <a:lnTo>
                      <a:pt x="7" y="25"/>
                    </a:lnTo>
                    <a:lnTo>
                      <a:pt x="22" y="1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50" y="28"/>
                    </a:lnTo>
                    <a:lnTo>
                      <a:pt x="50" y="28"/>
                    </a:lnTo>
                    <a:lnTo>
                      <a:pt x="43" y="36"/>
                    </a:lnTo>
                    <a:lnTo>
                      <a:pt x="36" y="43"/>
                    </a:lnTo>
                    <a:lnTo>
                      <a:pt x="32" y="54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72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7" y="93"/>
                    </a:lnTo>
                    <a:lnTo>
                      <a:pt x="7" y="93"/>
                    </a:lnTo>
                    <a:lnTo>
                      <a:pt x="0" y="79"/>
                    </a:lnTo>
                    <a:lnTo>
                      <a:pt x="0" y="6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5" name="Freeform 29"/>
              <p:cNvSpPr>
                <a:spLocks/>
              </p:cNvSpPr>
              <p:nvPr/>
            </p:nvSpPr>
            <p:spPr bwMode="auto">
              <a:xfrm>
                <a:off x="2158" y="2418"/>
                <a:ext cx="64" cy="79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0" y="72"/>
                  </a:cxn>
                  <a:cxn ang="0">
                    <a:pos x="7" y="50"/>
                  </a:cxn>
                  <a:cxn ang="0">
                    <a:pos x="18" y="32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64" y="21"/>
                  </a:cxn>
                  <a:cxn ang="0">
                    <a:pos x="64" y="21"/>
                  </a:cxn>
                  <a:cxn ang="0">
                    <a:pos x="43" y="50"/>
                  </a:cxn>
                  <a:cxn ang="0">
                    <a:pos x="36" y="64"/>
                  </a:cxn>
                  <a:cxn ang="0">
                    <a:pos x="32" y="79"/>
                  </a:cxn>
                  <a:cxn ang="0">
                    <a:pos x="32" y="79"/>
                  </a:cxn>
                  <a:cxn ang="0">
                    <a:pos x="0" y="72"/>
                  </a:cxn>
                  <a:cxn ang="0">
                    <a:pos x="0" y="72"/>
                  </a:cxn>
                </a:cxnLst>
                <a:rect l="0" t="0" r="r" b="b"/>
                <a:pathLst>
                  <a:path w="64" h="79">
                    <a:moveTo>
                      <a:pt x="0" y="72"/>
                    </a:moveTo>
                    <a:lnTo>
                      <a:pt x="0" y="72"/>
                    </a:lnTo>
                    <a:lnTo>
                      <a:pt x="7" y="50"/>
                    </a:lnTo>
                    <a:lnTo>
                      <a:pt x="18" y="32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43" y="50"/>
                    </a:lnTo>
                    <a:lnTo>
                      <a:pt x="36" y="64"/>
                    </a:lnTo>
                    <a:lnTo>
                      <a:pt x="32" y="79"/>
                    </a:lnTo>
                    <a:lnTo>
                      <a:pt x="32" y="79"/>
                    </a:lnTo>
                    <a:lnTo>
                      <a:pt x="0" y="72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6" name="Freeform 30"/>
              <p:cNvSpPr>
                <a:spLocks/>
              </p:cNvSpPr>
              <p:nvPr/>
            </p:nvSpPr>
            <p:spPr bwMode="auto">
              <a:xfrm>
                <a:off x="3553" y="2965"/>
                <a:ext cx="187" cy="97"/>
              </a:xfrm>
              <a:custGeom>
                <a:avLst/>
                <a:gdLst/>
                <a:ahLst/>
                <a:cxnLst>
                  <a:cxn ang="0">
                    <a:pos x="0" y="79"/>
                  </a:cxn>
                  <a:cxn ang="0">
                    <a:pos x="0" y="79"/>
                  </a:cxn>
                  <a:cxn ang="0">
                    <a:pos x="15" y="64"/>
                  </a:cxn>
                  <a:cxn ang="0">
                    <a:pos x="15" y="64"/>
                  </a:cxn>
                  <a:cxn ang="0">
                    <a:pos x="22" y="50"/>
                  </a:cxn>
                  <a:cxn ang="0">
                    <a:pos x="33" y="39"/>
                  </a:cxn>
                  <a:cxn ang="0">
                    <a:pos x="33" y="39"/>
                  </a:cxn>
                  <a:cxn ang="0">
                    <a:pos x="58" y="25"/>
                  </a:cxn>
                  <a:cxn ang="0">
                    <a:pos x="58" y="25"/>
                  </a:cxn>
                  <a:cxn ang="0">
                    <a:pos x="65" y="21"/>
                  </a:cxn>
                  <a:cxn ang="0">
                    <a:pos x="72" y="25"/>
                  </a:cxn>
                  <a:cxn ang="0">
                    <a:pos x="76" y="28"/>
                  </a:cxn>
                  <a:cxn ang="0">
                    <a:pos x="76" y="28"/>
                  </a:cxn>
                  <a:cxn ang="0">
                    <a:pos x="76" y="36"/>
                  </a:cxn>
                  <a:cxn ang="0">
                    <a:pos x="76" y="39"/>
                  </a:cxn>
                  <a:cxn ang="0">
                    <a:pos x="79" y="39"/>
                  </a:cxn>
                  <a:cxn ang="0">
                    <a:pos x="79" y="39"/>
                  </a:cxn>
                  <a:cxn ang="0">
                    <a:pos x="87" y="39"/>
                  </a:cxn>
                  <a:cxn ang="0">
                    <a:pos x="94" y="36"/>
                  </a:cxn>
                  <a:cxn ang="0">
                    <a:pos x="105" y="25"/>
                  </a:cxn>
                  <a:cxn ang="0">
                    <a:pos x="105" y="25"/>
                  </a:cxn>
                  <a:cxn ang="0">
                    <a:pos x="108" y="18"/>
                  </a:cxn>
                  <a:cxn ang="0">
                    <a:pos x="115" y="7"/>
                  </a:cxn>
                  <a:cxn ang="0">
                    <a:pos x="115" y="7"/>
                  </a:cxn>
                  <a:cxn ang="0">
                    <a:pos x="126" y="3"/>
                  </a:cxn>
                  <a:cxn ang="0">
                    <a:pos x="137" y="0"/>
                  </a:cxn>
                  <a:cxn ang="0">
                    <a:pos x="137" y="0"/>
                  </a:cxn>
                  <a:cxn ang="0">
                    <a:pos x="148" y="3"/>
                  </a:cxn>
                  <a:cxn ang="0">
                    <a:pos x="155" y="7"/>
                  </a:cxn>
                  <a:cxn ang="0">
                    <a:pos x="173" y="21"/>
                  </a:cxn>
                  <a:cxn ang="0">
                    <a:pos x="173" y="21"/>
                  </a:cxn>
                  <a:cxn ang="0">
                    <a:pos x="180" y="32"/>
                  </a:cxn>
                  <a:cxn ang="0">
                    <a:pos x="184" y="39"/>
                  </a:cxn>
                  <a:cxn ang="0">
                    <a:pos x="187" y="50"/>
                  </a:cxn>
                  <a:cxn ang="0">
                    <a:pos x="187" y="50"/>
                  </a:cxn>
                  <a:cxn ang="0">
                    <a:pos x="184" y="61"/>
                  </a:cxn>
                  <a:cxn ang="0">
                    <a:pos x="173" y="68"/>
                  </a:cxn>
                  <a:cxn ang="0">
                    <a:pos x="155" y="79"/>
                  </a:cxn>
                  <a:cxn ang="0">
                    <a:pos x="155" y="79"/>
                  </a:cxn>
                  <a:cxn ang="0">
                    <a:pos x="141" y="82"/>
                  </a:cxn>
                  <a:cxn ang="0">
                    <a:pos x="126" y="82"/>
                  </a:cxn>
                  <a:cxn ang="0">
                    <a:pos x="101" y="86"/>
                  </a:cxn>
                  <a:cxn ang="0">
                    <a:pos x="101" y="86"/>
                  </a:cxn>
                  <a:cxn ang="0">
                    <a:pos x="72" y="93"/>
                  </a:cxn>
                  <a:cxn ang="0">
                    <a:pos x="44" y="97"/>
                  </a:cxn>
                  <a:cxn ang="0">
                    <a:pos x="44" y="97"/>
                  </a:cxn>
                  <a:cxn ang="0">
                    <a:pos x="36" y="97"/>
                  </a:cxn>
                  <a:cxn ang="0">
                    <a:pos x="29" y="97"/>
                  </a:cxn>
                  <a:cxn ang="0">
                    <a:pos x="29" y="97"/>
                  </a:cxn>
                  <a:cxn ang="0">
                    <a:pos x="26" y="90"/>
                  </a:cxn>
                  <a:cxn ang="0">
                    <a:pos x="22" y="86"/>
                  </a:cxn>
                  <a:cxn ang="0">
                    <a:pos x="22" y="86"/>
                  </a:cxn>
                  <a:cxn ang="0">
                    <a:pos x="11" y="86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0" y="79"/>
                  </a:cxn>
                </a:cxnLst>
                <a:rect l="0" t="0" r="r" b="b"/>
                <a:pathLst>
                  <a:path w="187" h="97">
                    <a:moveTo>
                      <a:pt x="0" y="79"/>
                    </a:moveTo>
                    <a:lnTo>
                      <a:pt x="0" y="79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22" y="50"/>
                    </a:lnTo>
                    <a:lnTo>
                      <a:pt x="33" y="39"/>
                    </a:lnTo>
                    <a:lnTo>
                      <a:pt x="33" y="39"/>
                    </a:lnTo>
                    <a:lnTo>
                      <a:pt x="58" y="25"/>
                    </a:lnTo>
                    <a:lnTo>
                      <a:pt x="58" y="25"/>
                    </a:lnTo>
                    <a:lnTo>
                      <a:pt x="65" y="21"/>
                    </a:lnTo>
                    <a:lnTo>
                      <a:pt x="72" y="25"/>
                    </a:lnTo>
                    <a:lnTo>
                      <a:pt x="76" y="28"/>
                    </a:lnTo>
                    <a:lnTo>
                      <a:pt x="76" y="28"/>
                    </a:lnTo>
                    <a:lnTo>
                      <a:pt x="76" y="36"/>
                    </a:lnTo>
                    <a:lnTo>
                      <a:pt x="76" y="39"/>
                    </a:lnTo>
                    <a:lnTo>
                      <a:pt x="79" y="39"/>
                    </a:lnTo>
                    <a:lnTo>
                      <a:pt x="79" y="39"/>
                    </a:lnTo>
                    <a:lnTo>
                      <a:pt x="87" y="39"/>
                    </a:lnTo>
                    <a:lnTo>
                      <a:pt x="94" y="36"/>
                    </a:lnTo>
                    <a:lnTo>
                      <a:pt x="105" y="25"/>
                    </a:lnTo>
                    <a:lnTo>
                      <a:pt x="105" y="25"/>
                    </a:lnTo>
                    <a:lnTo>
                      <a:pt x="108" y="18"/>
                    </a:lnTo>
                    <a:lnTo>
                      <a:pt x="115" y="7"/>
                    </a:lnTo>
                    <a:lnTo>
                      <a:pt x="115" y="7"/>
                    </a:lnTo>
                    <a:lnTo>
                      <a:pt x="126" y="3"/>
                    </a:lnTo>
                    <a:lnTo>
                      <a:pt x="137" y="0"/>
                    </a:lnTo>
                    <a:lnTo>
                      <a:pt x="137" y="0"/>
                    </a:lnTo>
                    <a:lnTo>
                      <a:pt x="148" y="3"/>
                    </a:lnTo>
                    <a:lnTo>
                      <a:pt x="155" y="7"/>
                    </a:lnTo>
                    <a:lnTo>
                      <a:pt x="173" y="21"/>
                    </a:lnTo>
                    <a:lnTo>
                      <a:pt x="173" y="21"/>
                    </a:lnTo>
                    <a:lnTo>
                      <a:pt x="180" y="32"/>
                    </a:lnTo>
                    <a:lnTo>
                      <a:pt x="184" y="39"/>
                    </a:lnTo>
                    <a:lnTo>
                      <a:pt x="187" y="50"/>
                    </a:lnTo>
                    <a:lnTo>
                      <a:pt x="187" y="50"/>
                    </a:lnTo>
                    <a:lnTo>
                      <a:pt x="184" y="61"/>
                    </a:lnTo>
                    <a:lnTo>
                      <a:pt x="173" y="68"/>
                    </a:lnTo>
                    <a:lnTo>
                      <a:pt x="155" y="79"/>
                    </a:lnTo>
                    <a:lnTo>
                      <a:pt x="155" y="79"/>
                    </a:lnTo>
                    <a:lnTo>
                      <a:pt x="141" y="82"/>
                    </a:lnTo>
                    <a:lnTo>
                      <a:pt x="126" y="82"/>
                    </a:lnTo>
                    <a:lnTo>
                      <a:pt x="101" y="86"/>
                    </a:lnTo>
                    <a:lnTo>
                      <a:pt x="101" y="86"/>
                    </a:lnTo>
                    <a:lnTo>
                      <a:pt x="72" y="93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36" y="97"/>
                    </a:lnTo>
                    <a:lnTo>
                      <a:pt x="29" y="97"/>
                    </a:lnTo>
                    <a:lnTo>
                      <a:pt x="29" y="97"/>
                    </a:lnTo>
                    <a:lnTo>
                      <a:pt x="26" y="90"/>
                    </a:lnTo>
                    <a:lnTo>
                      <a:pt x="22" y="86"/>
                    </a:lnTo>
                    <a:lnTo>
                      <a:pt x="22" y="86"/>
                    </a:lnTo>
                    <a:lnTo>
                      <a:pt x="11" y="86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7" name="Freeform 31"/>
              <p:cNvSpPr>
                <a:spLocks/>
              </p:cNvSpPr>
              <p:nvPr/>
            </p:nvSpPr>
            <p:spPr bwMode="auto">
              <a:xfrm>
                <a:off x="2089" y="2565"/>
                <a:ext cx="137" cy="144"/>
              </a:xfrm>
              <a:custGeom>
                <a:avLst/>
                <a:gdLst/>
                <a:ahLst/>
                <a:cxnLst>
                  <a:cxn ang="0">
                    <a:pos x="137" y="144"/>
                  </a:cxn>
                  <a:cxn ang="0">
                    <a:pos x="137" y="144"/>
                  </a:cxn>
                  <a:cxn ang="0">
                    <a:pos x="137" y="119"/>
                  </a:cxn>
                  <a:cxn ang="0">
                    <a:pos x="133" y="90"/>
                  </a:cxn>
                  <a:cxn ang="0">
                    <a:pos x="130" y="76"/>
                  </a:cxn>
                  <a:cxn ang="0">
                    <a:pos x="122" y="65"/>
                  </a:cxn>
                  <a:cxn ang="0">
                    <a:pos x="115" y="54"/>
                  </a:cxn>
                  <a:cxn ang="0">
                    <a:pos x="108" y="51"/>
                  </a:cxn>
                  <a:cxn ang="0">
                    <a:pos x="108" y="51"/>
                  </a:cxn>
                  <a:cxn ang="0">
                    <a:pos x="105" y="72"/>
                  </a:cxn>
                  <a:cxn ang="0">
                    <a:pos x="105" y="83"/>
                  </a:cxn>
                  <a:cxn ang="0">
                    <a:pos x="97" y="90"/>
                  </a:cxn>
                  <a:cxn ang="0">
                    <a:pos x="97" y="90"/>
                  </a:cxn>
                  <a:cxn ang="0">
                    <a:pos x="90" y="90"/>
                  </a:cxn>
                  <a:cxn ang="0">
                    <a:pos x="87" y="90"/>
                  </a:cxn>
                  <a:cxn ang="0">
                    <a:pos x="79" y="79"/>
                  </a:cxn>
                  <a:cxn ang="0">
                    <a:pos x="79" y="69"/>
                  </a:cxn>
                  <a:cxn ang="0">
                    <a:pos x="76" y="58"/>
                  </a:cxn>
                  <a:cxn ang="0">
                    <a:pos x="76" y="58"/>
                  </a:cxn>
                  <a:cxn ang="0">
                    <a:pos x="76" y="36"/>
                  </a:cxn>
                  <a:cxn ang="0">
                    <a:pos x="76" y="18"/>
                  </a:cxn>
                  <a:cxn ang="0">
                    <a:pos x="72" y="11"/>
                  </a:cxn>
                  <a:cxn ang="0">
                    <a:pos x="69" y="7"/>
                  </a:cxn>
                  <a:cxn ang="0">
                    <a:pos x="58" y="4"/>
                  </a:cxn>
                  <a:cxn ang="0">
                    <a:pos x="47" y="0"/>
                  </a:cxn>
                  <a:cxn ang="0">
                    <a:pos x="47" y="0"/>
                  </a:cxn>
                  <a:cxn ang="0">
                    <a:pos x="33" y="4"/>
                  </a:cxn>
                  <a:cxn ang="0">
                    <a:pos x="18" y="11"/>
                  </a:cxn>
                  <a:cxn ang="0">
                    <a:pos x="11" y="22"/>
                  </a:cxn>
                  <a:cxn ang="0">
                    <a:pos x="4" y="33"/>
                  </a:cxn>
                  <a:cxn ang="0">
                    <a:pos x="0" y="47"/>
                  </a:cxn>
                  <a:cxn ang="0">
                    <a:pos x="0" y="61"/>
                  </a:cxn>
                  <a:cxn ang="0">
                    <a:pos x="7" y="76"/>
                  </a:cxn>
                  <a:cxn ang="0">
                    <a:pos x="18" y="87"/>
                  </a:cxn>
                  <a:cxn ang="0">
                    <a:pos x="18" y="87"/>
                  </a:cxn>
                  <a:cxn ang="0">
                    <a:pos x="47" y="119"/>
                  </a:cxn>
                  <a:cxn ang="0">
                    <a:pos x="65" y="133"/>
                  </a:cxn>
                  <a:cxn ang="0">
                    <a:pos x="83" y="144"/>
                  </a:cxn>
                  <a:cxn ang="0">
                    <a:pos x="83" y="144"/>
                  </a:cxn>
                  <a:cxn ang="0">
                    <a:pos x="94" y="144"/>
                  </a:cxn>
                  <a:cxn ang="0">
                    <a:pos x="101" y="144"/>
                  </a:cxn>
                  <a:cxn ang="0">
                    <a:pos x="108" y="141"/>
                  </a:cxn>
                  <a:cxn ang="0">
                    <a:pos x="119" y="137"/>
                  </a:cxn>
                  <a:cxn ang="0">
                    <a:pos x="137" y="144"/>
                  </a:cxn>
                </a:cxnLst>
                <a:rect l="0" t="0" r="r" b="b"/>
                <a:pathLst>
                  <a:path w="137" h="144">
                    <a:moveTo>
                      <a:pt x="137" y="144"/>
                    </a:moveTo>
                    <a:lnTo>
                      <a:pt x="137" y="144"/>
                    </a:lnTo>
                    <a:lnTo>
                      <a:pt x="137" y="119"/>
                    </a:lnTo>
                    <a:lnTo>
                      <a:pt x="133" y="90"/>
                    </a:lnTo>
                    <a:lnTo>
                      <a:pt x="130" y="76"/>
                    </a:lnTo>
                    <a:lnTo>
                      <a:pt x="122" y="65"/>
                    </a:lnTo>
                    <a:lnTo>
                      <a:pt x="115" y="54"/>
                    </a:lnTo>
                    <a:lnTo>
                      <a:pt x="108" y="51"/>
                    </a:lnTo>
                    <a:lnTo>
                      <a:pt x="108" y="51"/>
                    </a:lnTo>
                    <a:lnTo>
                      <a:pt x="105" y="72"/>
                    </a:lnTo>
                    <a:lnTo>
                      <a:pt x="105" y="83"/>
                    </a:lnTo>
                    <a:lnTo>
                      <a:pt x="97" y="90"/>
                    </a:lnTo>
                    <a:lnTo>
                      <a:pt x="97" y="90"/>
                    </a:lnTo>
                    <a:lnTo>
                      <a:pt x="90" y="90"/>
                    </a:lnTo>
                    <a:lnTo>
                      <a:pt x="87" y="90"/>
                    </a:lnTo>
                    <a:lnTo>
                      <a:pt x="79" y="79"/>
                    </a:lnTo>
                    <a:lnTo>
                      <a:pt x="79" y="69"/>
                    </a:lnTo>
                    <a:lnTo>
                      <a:pt x="76" y="58"/>
                    </a:lnTo>
                    <a:lnTo>
                      <a:pt x="76" y="58"/>
                    </a:lnTo>
                    <a:lnTo>
                      <a:pt x="76" y="36"/>
                    </a:lnTo>
                    <a:lnTo>
                      <a:pt x="76" y="18"/>
                    </a:lnTo>
                    <a:lnTo>
                      <a:pt x="72" y="11"/>
                    </a:lnTo>
                    <a:lnTo>
                      <a:pt x="69" y="7"/>
                    </a:lnTo>
                    <a:lnTo>
                      <a:pt x="58" y="4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33" y="4"/>
                    </a:lnTo>
                    <a:lnTo>
                      <a:pt x="18" y="11"/>
                    </a:lnTo>
                    <a:lnTo>
                      <a:pt x="11" y="22"/>
                    </a:lnTo>
                    <a:lnTo>
                      <a:pt x="4" y="33"/>
                    </a:lnTo>
                    <a:lnTo>
                      <a:pt x="0" y="47"/>
                    </a:lnTo>
                    <a:lnTo>
                      <a:pt x="0" y="61"/>
                    </a:lnTo>
                    <a:lnTo>
                      <a:pt x="7" y="76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47" y="119"/>
                    </a:lnTo>
                    <a:lnTo>
                      <a:pt x="65" y="133"/>
                    </a:lnTo>
                    <a:lnTo>
                      <a:pt x="83" y="144"/>
                    </a:lnTo>
                    <a:lnTo>
                      <a:pt x="83" y="144"/>
                    </a:lnTo>
                    <a:lnTo>
                      <a:pt x="94" y="144"/>
                    </a:lnTo>
                    <a:lnTo>
                      <a:pt x="101" y="144"/>
                    </a:lnTo>
                    <a:lnTo>
                      <a:pt x="108" y="141"/>
                    </a:lnTo>
                    <a:lnTo>
                      <a:pt x="119" y="137"/>
                    </a:lnTo>
                    <a:lnTo>
                      <a:pt x="137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8" name="Freeform 32"/>
              <p:cNvSpPr>
                <a:spLocks/>
              </p:cNvSpPr>
              <p:nvPr/>
            </p:nvSpPr>
            <p:spPr bwMode="auto">
              <a:xfrm>
                <a:off x="2564" y="2900"/>
                <a:ext cx="291" cy="158"/>
              </a:xfrm>
              <a:custGeom>
                <a:avLst/>
                <a:gdLst/>
                <a:ahLst/>
                <a:cxnLst>
                  <a:cxn ang="0">
                    <a:pos x="14" y="29"/>
                  </a:cxn>
                  <a:cxn ang="0">
                    <a:pos x="14" y="29"/>
                  </a:cxn>
                  <a:cxn ang="0">
                    <a:pos x="4" y="32"/>
                  </a:cxn>
                  <a:cxn ang="0">
                    <a:pos x="0" y="39"/>
                  </a:cxn>
                  <a:cxn ang="0">
                    <a:pos x="0" y="47"/>
                  </a:cxn>
                  <a:cxn ang="0">
                    <a:pos x="4" y="50"/>
                  </a:cxn>
                  <a:cxn ang="0">
                    <a:pos x="14" y="57"/>
                  </a:cxn>
                  <a:cxn ang="0">
                    <a:pos x="36" y="65"/>
                  </a:cxn>
                  <a:cxn ang="0">
                    <a:pos x="90" y="72"/>
                  </a:cxn>
                  <a:cxn ang="0">
                    <a:pos x="130" y="79"/>
                  </a:cxn>
                  <a:cxn ang="0">
                    <a:pos x="130" y="79"/>
                  </a:cxn>
                  <a:cxn ang="0">
                    <a:pos x="144" y="86"/>
                  </a:cxn>
                  <a:cxn ang="0">
                    <a:pos x="158" y="97"/>
                  </a:cxn>
                  <a:cxn ang="0">
                    <a:pos x="191" y="126"/>
                  </a:cxn>
                  <a:cxn ang="0">
                    <a:pos x="223" y="147"/>
                  </a:cxn>
                  <a:cxn ang="0">
                    <a:pos x="237" y="155"/>
                  </a:cxn>
                  <a:cxn ang="0">
                    <a:pos x="252" y="158"/>
                  </a:cxn>
                  <a:cxn ang="0">
                    <a:pos x="252" y="158"/>
                  </a:cxn>
                  <a:cxn ang="0">
                    <a:pos x="273" y="151"/>
                  </a:cxn>
                  <a:cxn ang="0">
                    <a:pos x="288" y="144"/>
                  </a:cxn>
                  <a:cxn ang="0">
                    <a:pos x="291" y="133"/>
                  </a:cxn>
                  <a:cxn ang="0">
                    <a:pos x="288" y="119"/>
                  </a:cxn>
                  <a:cxn ang="0">
                    <a:pos x="281" y="108"/>
                  </a:cxn>
                  <a:cxn ang="0">
                    <a:pos x="273" y="93"/>
                  </a:cxn>
                  <a:cxn ang="0">
                    <a:pos x="252" y="72"/>
                  </a:cxn>
                  <a:cxn ang="0">
                    <a:pos x="252" y="72"/>
                  </a:cxn>
                  <a:cxn ang="0">
                    <a:pos x="234" y="54"/>
                  </a:cxn>
                  <a:cxn ang="0">
                    <a:pos x="212" y="36"/>
                  </a:cxn>
                  <a:cxn ang="0">
                    <a:pos x="184" y="18"/>
                  </a:cxn>
                  <a:cxn ang="0">
                    <a:pos x="148" y="3"/>
                  </a:cxn>
                  <a:cxn ang="0">
                    <a:pos x="126" y="0"/>
                  </a:cxn>
                  <a:cxn ang="0">
                    <a:pos x="104" y="0"/>
                  </a:cxn>
                  <a:cxn ang="0">
                    <a:pos x="83" y="0"/>
                  </a:cxn>
                  <a:cxn ang="0">
                    <a:pos x="61" y="7"/>
                  </a:cxn>
                  <a:cxn ang="0">
                    <a:pos x="40" y="14"/>
                  </a:cxn>
                  <a:cxn ang="0">
                    <a:pos x="14" y="29"/>
                  </a:cxn>
                  <a:cxn ang="0">
                    <a:pos x="14" y="29"/>
                  </a:cxn>
                </a:cxnLst>
                <a:rect l="0" t="0" r="r" b="b"/>
                <a:pathLst>
                  <a:path w="291" h="158">
                    <a:moveTo>
                      <a:pt x="14" y="29"/>
                    </a:moveTo>
                    <a:lnTo>
                      <a:pt x="14" y="29"/>
                    </a:lnTo>
                    <a:lnTo>
                      <a:pt x="4" y="32"/>
                    </a:lnTo>
                    <a:lnTo>
                      <a:pt x="0" y="39"/>
                    </a:lnTo>
                    <a:lnTo>
                      <a:pt x="0" y="47"/>
                    </a:lnTo>
                    <a:lnTo>
                      <a:pt x="4" y="50"/>
                    </a:lnTo>
                    <a:lnTo>
                      <a:pt x="14" y="57"/>
                    </a:lnTo>
                    <a:lnTo>
                      <a:pt x="36" y="65"/>
                    </a:lnTo>
                    <a:lnTo>
                      <a:pt x="90" y="72"/>
                    </a:lnTo>
                    <a:lnTo>
                      <a:pt x="130" y="79"/>
                    </a:lnTo>
                    <a:lnTo>
                      <a:pt x="130" y="79"/>
                    </a:lnTo>
                    <a:lnTo>
                      <a:pt x="144" y="86"/>
                    </a:lnTo>
                    <a:lnTo>
                      <a:pt x="158" y="97"/>
                    </a:lnTo>
                    <a:lnTo>
                      <a:pt x="191" y="126"/>
                    </a:lnTo>
                    <a:lnTo>
                      <a:pt x="223" y="147"/>
                    </a:lnTo>
                    <a:lnTo>
                      <a:pt x="237" y="155"/>
                    </a:lnTo>
                    <a:lnTo>
                      <a:pt x="252" y="158"/>
                    </a:lnTo>
                    <a:lnTo>
                      <a:pt x="252" y="158"/>
                    </a:lnTo>
                    <a:lnTo>
                      <a:pt x="273" y="151"/>
                    </a:lnTo>
                    <a:lnTo>
                      <a:pt x="288" y="144"/>
                    </a:lnTo>
                    <a:lnTo>
                      <a:pt x="291" y="133"/>
                    </a:lnTo>
                    <a:lnTo>
                      <a:pt x="288" y="119"/>
                    </a:lnTo>
                    <a:lnTo>
                      <a:pt x="281" y="108"/>
                    </a:lnTo>
                    <a:lnTo>
                      <a:pt x="273" y="93"/>
                    </a:lnTo>
                    <a:lnTo>
                      <a:pt x="252" y="72"/>
                    </a:lnTo>
                    <a:lnTo>
                      <a:pt x="252" y="72"/>
                    </a:lnTo>
                    <a:lnTo>
                      <a:pt x="234" y="54"/>
                    </a:lnTo>
                    <a:lnTo>
                      <a:pt x="212" y="36"/>
                    </a:lnTo>
                    <a:lnTo>
                      <a:pt x="184" y="18"/>
                    </a:lnTo>
                    <a:lnTo>
                      <a:pt x="148" y="3"/>
                    </a:lnTo>
                    <a:lnTo>
                      <a:pt x="126" y="0"/>
                    </a:lnTo>
                    <a:lnTo>
                      <a:pt x="104" y="0"/>
                    </a:lnTo>
                    <a:lnTo>
                      <a:pt x="83" y="0"/>
                    </a:lnTo>
                    <a:lnTo>
                      <a:pt x="61" y="7"/>
                    </a:lnTo>
                    <a:lnTo>
                      <a:pt x="40" y="14"/>
                    </a:lnTo>
                    <a:lnTo>
                      <a:pt x="14" y="29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58"/>
            <p:cNvGrpSpPr/>
            <p:nvPr/>
          </p:nvGrpSpPr>
          <p:grpSpPr>
            <a:xfrm>
              <a:off x="3327991" y="2450034"/>
              <a:ext cx="801823" cy="1588566"/>
              <a:chOff x="813391" y="2057400"/>
              <a:chExt cx="801823" cy="1036022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11430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cxnSp>
            <p:nvCxnSpPr>
              <p:cNvPr id="51" name="Straight Arrow Connector 6"/>
              <p:cNvCxnSpPr/>
              <p:nvPr/>
            </p:nvCxnSpPr>
            <p:spPr>
              <a:xfrm rot="5400000">
                <a:off x="996969" y="2686086"/>
                <a:ext cx="761207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813391" y="22976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13391" y="25146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Rd(b)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813391" y="27548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312437" y="2286000"/>
              <a:ext cx="801823" cy="1688689"/>
              <a:chOff x="2015584" y="2057400"/>
              <a:chExt cx="801823" cy="1100554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3622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rot="5400000">
                <a:off x="2204223" y="2685912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201558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15584" y="25908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(c)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01558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9" name="Group 60"/>
            <p:cNvGrpSpPr/>
            <p:nvPr/>
          </p:nvGrpSpPr>
          <p:grpSpPr>
            <a:xfrm>
              <a:off x="5141777" y="2649153"/>
              <a:ext cx="801823" cy="1541847"/>
              <a:chOff x="2006724" y="2057400"/>
              <a:chExt cx="801823" cy="1100554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2351347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2204223" y="2709559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200672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Rd(x)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00672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59" name="Rectangle 58"/>
          <p:cNvSpPr/>
          <p:nvPr/>
        </p:nvSpPr>
        <p:spPr>
          <a:xfrm>
            <a:off x="0" y="1752600"/>
            <a:ext cx="3352800" cy="472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ontent Placeholder 2"/>
          <p:cNvSpPr>
            <a:spLocks noGrp="1"/>
          </p:cNvSpPr>
          <p:nvPr>
            <p:ph idx="1"/>
          </p:nvPr>
        </p:nvSpPr>
        <p:spPr>
          <a:xfrm>
            <a:off x="3200400" y="1600200"/>
            <a:ext cx="5943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Conflicts</a:t>
            </a:r>
          </a:p>
          <a:p>
            <a:pPr lvl="1"/>
            <a:r>
              <a:rPr lang="en-US" dirty="0" smtClean="0"/>
              <a:t>address accesses are dependent</a:t>
            </a:r>
          </a:p>
          <a:p>
            <a:pPr lvl="1"/>
            <a:r>
              <a:rPr lang="en-US" dirty="0" smtClean="0"/>
              <a:t>independence -&gt; </a:t>
            </a:r>
            <a:r>
              <a:rPr lang="en-US" dirty="0" smtClean="0">
                <a:solidFill>
                  <a:srgbClr val="7030A0"/>
                </a:solidFill>
              </a:rPr>
              <a:t>parallelism!</a:t>
            </a:r>
          </a:p>
          <a:p>
            <a:pPr lvl="1"/>
            <a:r>
              <a:rPr lang="en-US" dirty="0" smtClean="0"/>
              <a:t>address conflicts -&gt; </a:t>
            </a:r>
            <a:r>
              <a:rPr lang="en-US" dirty="0" smtClean="0">
                <a:solidFill>
                  <a:srgbClr val="C00000"/>
                </a:solidFill>
              </a:rPr>
              <a:t>no parallelism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Conflict Detection requires </a:t>
            </a:r>
          </a:p>
          <a:p>
            <a:pPr lvl="1"/>
            <a:r>
              <a:rPr lang="en-US" dirty="0" smtClean="0"/>
              <a:t>read and write set comparison</a:t>
            </a:r>
          </a:p>
          <a:p>
            <a:pPr lvl="1"/>
            <a:r>
              <a:rPr lang="en-US" dirty="0" smtClean="0"/>
              <a:t>runtime address </a:t>
            </a:r>
            <a:r>
              <a:rPr lang="en-US" i="1" dirty="0" smtClean="0"/>
              <a:t>disambiguation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Conflict Detection – 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Eager </a:t>
            </a:r>
          </a:p>
          <a:p>
            <a:pPr lvl="1"/>
            <a:r>
              <a:rPr lang="en-US" dirty="0" smtClean="0"/>
              <a:t>Detect conflicts at the time of memory access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Lazy</a:t>
            </a:r>
          </a:p>
          <a:p>
            <a:pPr lvl="1"/>
            <a:r>
              <a:rPr lang="en-US" dirty="0" smtClean="0"/>
              <a:t>Detect conflicts at the end of an arbitrary epoch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792760" y="2743200"/>
            <a:ext cx="3894040" cy="1143000"/>
            <a:chOff x="4487960" y="2895600"/>
            <a:chExt cx="3894040" cy="1143000"/>
          </a:xfrm>
        </p:grpSpPr>
        <p:grpSp>
          <p:nvGrpSpPr>
            <p:cNvPr id="11" name="Group 20"/>
            <p:cNvGrpSpPr/>
            <p:nvPr/>
          </p:nvGrpSpPr>
          <p:grpSpPr>
            <a:xfrm>
              <a:off x="4487960" y="2895600"/>
              <a:ext cx="3894040" cy="1143000"/>
              <a:chOff x="3573560" y="2590800"/>
              <a:chExt cx="3894040" cy="114300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802160" y="2590800"/>
                <a:ext cx="9222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Thread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954453" y="2590800"/>
                <a:ext cx="9222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Thread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grpSp>
            <p:nvGrpSpPr>
              <p:cNvPr id="15" name="Group 19"/>
              <p:cNvGrpSpPr/>
              <p:nvPr/>
            </p:nvGrpSpPr>
            <p:grpSpPr>
              <a:xfrm>
                <a:off x="3573560" y="2895600"/>
                <a:ext cx="3894040" cy="838200"/>
                <a:chOff x="3573560" y="2895600"/>
                <a:chExt cx="3894040" cy="838200"/>
              </a:xfrm>
            </p:grpSpPr>
            <p:cxnSp>
              <p:nvCxnSpPr>
                <p:cNvPr id="16" name="Straight Arrow Connector 6"/>
                <p:cNvCxnSpPr/>
                <p:nvPr/>
              </p:nvCxnSpPr>
              <p:spPr>
                <a:xfrm rot="5400000">
                  <a:off x="4031554" y="3352800"/>
                  <a:ext cx="761206" cy="794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 rot="5400000">
                  <a:off x="6183052" y="3352006"/>
                  <a:ext cx="761206" cy="794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3573560" y="3059668"/>
                  <a:ext cx="92525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err="1" smtClean="0">
                      <a:latin typeface="Courier New" pitchFamily="49" charset="0"/>
                      <a:cs typeface="Courier New" pitchFamily="49" charset="0"/>
                    </a:rPr>
                    <a:t>Wr</a:t>
                  </a:r>
                  <a:r>
                    <a:rPr lang="en-US" sz="1600" b="1" dirty="0" smtClean="0">
                      <a:latin typeface="Courier New" pitchFamily="49" charset="0"/>
                      <a:cs typeface="Courier New" pitchFamily="49" charset="0"/>
                    </a:rPr>
                    <a:t>(b)-</a:t>
                  </a:r>
                  <a:endParaRPr lang="en-US" sz="16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6542347" y="2895600"/>
                  <a:ext cx="925253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b="1" dirty="0" smtClean="0">
                      <a:latin typeface="Courier New" pitchFamily="49" charset="0"/>
                      <a:cs typeface="Courier New" pitchFamily="49" charset="0"/>
                    </a:rPr>
                    <a:t>-Rd(a)</a:t>
                  </a:r>
                  <a:endParaRPr lang="en-US" sz="1600" b="1" dirty="0"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</p:grpSp>
        <p:cxnSp>
          <p:nvCxnSpPr>
            <p:cNvPr id="25" name="Straight Arrow Connector 24"/>
            <p:cNvCxnSpPr>
              <a:stCxn id="19" idx="3"/>
            </p:cNvCxnSpPr>
            <p:nvPr/>
          </p:nvCxnSpPr>
          <p:spPr>
            <a:xfrm>
              <a:off x="5413213" y="3533745"/>
              <a:ext cx="1970347" cy="47655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5791200" y="3273623"/>
              <a:ext cx="1143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Wr‘b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’ OK?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789747" y="5105400"/>
            <a:ext cx="3897053" cy="1447800"/>
            <a:chOff x="4713547" y="5105400"/>
            <a:chExt cx="3897053" cy="1447800"/>
          </a:xfrm>
        </p:grpSpPr>
        <p:sp>
          <p:nvSpPr>
            <p:cNvPr id="34" name="TextBox 33"/>
            <p:cNvSpPr txBox="1"/>
            <p:nvPr/>
          </p:nvSpPr>
          <p:spPr>
            <a:xfrm>
              <a:off x="4945160" y="5105400"/>
              <a:ext cx="9222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97453" y="5105400"/>
              <a:ext cx="9222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Thread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cxnSp>
          <p:nvCxnSpPr>
            <p:cNvPr id="37" name="Straight Arrow Connector 6"/>
            <p:cNvCxnSpPr/>
            <p:nvPr/>
          </p:nvCxnSpPr>
          <p:spPr>
            <a:xfrm rot="5400000">
              <a:off x="5174554" y="5867400"/>
              <a:ext cx="761206" cy="794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7168226" y="6014374"/>
              <a:ext cx="1066800" cy="1085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4716560" y="5689938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Wr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(b)-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685347" y="5410200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-Rd(a)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13547" y="5495092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Rd(a)-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5641813" y="6200745"/>
              <a:ext cx="1970347" cy="47655"/>
            </a:xfrm>
            <a:prstGeom prst="straightConnector1">
              <a:avLst/>
            </a:prstGeom>
            <a:ln>
              <a:solidFill>
                <a:schemeClr val="accent6">
                  <a:lumMod val="50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943600" y="5940623"/>
              <a:ext cx="1371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r>
                <a:rPr lang="en-US" sz="1400" b="1" dirty="0" err="1" smtClean="0">
                  <a:latin typeface="Courier New" pitchFamily="49" charset="0"/>
                  <a:cs typeface="Courier New" pitchFamily="49" charset="0"/>
                </a:rPr>
                <a:t>a,b,c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} OK?</a:t>
              </a:r>
              <a:endParaRPr 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24400" y="5909846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Rd(c)-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685347" y="5681246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-Rd(b)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Conflict Detection – When?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Eager = </a:t>
            </a:r>
            <a:r>
              <a:rPr lang="en-US" dirty="0" smtClean="0">
                <a:solidFill>
                  <a:srgbClr val="7030A0"/>
                </a:solidFill>
              </a:rPr>
              <a:t>Set Membership</a:t>
            </a:r>
          </a:p>
          <a:p>
            <a:pPr lvl="1"/>
            <a:r>
              <a:rPr lang="en-US" b="1" dirty="0" smtClean="0"/>
              <a:t>Query</a:t>
            </a:r>
            <a:r>
              <a:rPr lang="en-US" dirty="0" smtClean="0"/>
              <a:t> for that </a:t>
            </a:r>
            <a:r>
              <a:rPr lang="en-US" i="1" dirty="0" smtClean="0"/>
              <a:t>single </a:t>
            </a:r>
            <a:r>
              <a:rPr lang="en-US" dirty="0" smtClean="0"/>
              <a:t>address in the access sets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Lazy = </a:t>
            </a:r>
            <a:r>
              <a:rPr lang="en-US" dirty="0" smtClean="0">
                <a:solidFill>
                  <a:srgbClr val="7030A0"/>
                </a:solidFill>
              </a:rPr>
              <a:t>Set Overlap</a:t>
            </a:r>
          </a:p>
          <a:p>
            <a:pPr lvl="1"/>
            <a:r>
              <a:rPr lang="en-US" dirty="0" smtClean="0"/>
              <a:t>Compare access sets for non-empty </a:t>
            </a:r>
            <a:r>
              <a:rPr lang="en-US" b="1" dirty="0" smtClean="0"/>
              <a:t>intersections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Mark Jeffrey and Greg Steffan, U of Toronto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792760" y="2743200"/>
            <a:ext cx="3894040" cy="1219200"/>
            <a:chOff x="4716560" y="2895600"/>
            <a:chExt cx="3894040" cy="1219200"/>
          </a:xfrm>
        </p:grpSpPr>
        <p:grpSp>
          <p:nvGrpSpPr>
            <p:cNvPr id="6" name="Group 28"/>
            <p:cNvGrpSpPr/>
            <p:nvPr/>
          </p:nvGrpSpPr>
          <p:grpSpPr>
            <a:xfrm>
              <a:off x="4716560" y="2895600"/>
              <a:ext cx="3894040" cy="1143000"/>
              <a:chOff x="4487960" y="2895600"/>
              <a:chExt cx="3894040" cy="1143000"/>
            </a:xfrm>
          </p:grpSpPr>
          <p:grpSp>
            <p:nvGrpSpPr>
              <p:cNvPr id="7" name="Group 20"/>
              <p:cNvGrpSpPr/>
              <p:nvPr/>
            </p:nvGrpSpPr>
            <p:grpSpPr>
              <a:xfrm>
                <a:off x="4487960" y="2895600"/>
                <a:ext cx="3894040" cy="1143000"/>
                <a:chOff x="3573560" y="2590800"/>
                <a:chExt cx="3894040" cy="1143000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3802160" y="2590800"/>
                  <a:ext cx="9222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Thread</a:t>
                  </a:r>
                  <a:r>
                    <a:rPr lang="en-US" baseline="-25000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5954453" y="2590800"/>
                  <a:ext cx="92224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Thread</a:t>
                  </a:r>
                  <a:r>
                    <a:rPr lang="en-US" baseline="-25000" dirty="0" smtClean="0"/>
                    <a:t>2</a:t>
                  </a:r>
                  <a:endParaRPr lang="en-US" dirty="0"/>
                </a:p>
              </p:txBody>
            </p:sp>
            <p:grpSp>
              <p:nvGrpSpPr>
                <p:cNvPr id="8" name="Group 19"/>
                <p:cNvGrpSpPr/>
                <p:nvPr/>
              </p:nvGrpSpPr>
              <p:grpSpPr>
                <a:xfrm>
                  <a:off x="3573560" y="2895600"/>
                  <a:ext cx="3894040" cy="838200"/>
                  <a:chOff x="3573560" y="2895600"/>
                  <a:chExt cx="3894040" cy="838200"/>
                </a:xfrm>
              </p:grpSpPr>
              <p:cxnSp>
                <p:nvCxnSpPr>
                  <p:cNvPr id="16" name="Straight Arrow Connector 6"/>
                  <p:cNvCxnSpPr/>
                  <p:nvPr/>
                </p:nvCxnSpPr>
                <p:spPr>
                  <a:xfrm rot="5400000">
                    <a:off x="4031554" y="3352800"/>
                    <a:ext cx="761206" cy="794"/>
                  </a:xfrm>
                  <a:prstGeom prst="straightConnector1">
                    <a:avLst/>
                  </a:prstGeom>
                  <a:ln w="254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Arrow Connector 17"/>
                  <p:cNvCxnSpPr/>
                  <p:nvPr/>
                </p:nvCxnSpPr>
                <p:spPr>
                  <a:xfrm rot="5400000">
                    <a:off x="6183052" y="3352006"/>
                    <a:ext cx="761206" cy="794"/>
                  </a:xfrm>
                  <a:prstGeom prst="straightConnector1">
                    <a:avLst/>
                  </a:prstGeom>
                  <a:ln w="254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3573560" y="3059668"/>
                    <a:ext cx="92525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b="1" dirty="0" err="1" smtClean="0">
                        <a:latin typeface="Courier New" pitchFamily="49" charset="0"/>
                        <a:cs typeface="Courier New" pitchFamily="49" charset="0"/>
                      </a:rPr>
                      <a:t>Wr</a:t>
                    </a:r>
                    <a:r>
                      <a:rPr lang="en-US" sz="1600" b="1" dirty="0" smtClean="0">
                        <a:latin typeface="Courier New" pitchFamily="49" charset="0"/>
                        <a:cs typeface="Courier New" pitchFamily="49" charset="0"/>
                      </a:rPr>
                      <a:t>(b)-</a:t>
                    </a:r>
                    <a:endParaRPr lang="en-US" sz="1600" b="1" dirty="0"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6542347" y="2895600"/>
                    <a:ext cx="92525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600" b="1" dirty="0" smtClean="0">
                        <a:latin typeface="Courier New" pitchFamily="49" charset="0"/>
                        <a:cs typeface="Courier New" pitchFamily="49" charset="0"/>
                      </a:rPr>
                      <a:t>-Rd(a)</a:t>
                    </a:r>
                    <a:endParaRPr lang="en-US" sz="1600" b="1" dirty="0">
                      <a:latin typeface="Courier New" pitchFamily="49" charset="0"/>
                      <a:cs typeface="Courier New" pitchFamily="49" charset="0"/>
                    </a:endParaRPr>
                  </a:p>
                </p:txBody>
              </p:sp>
            </p:grpSp>
          </p:grpSp>
          <p:cxnSp>
            <p:nvCxnSpPr>
              <p:cNvPr id="25" name="Straight Arrow Connector 24"/>
              <p:cNvCxnSpPr>
                <a:stCxn id="19" idx="3"/>
              </p:cNvCxnSpPr>
              <p:nvPr/>
            </p:nvCxnSpPr>
            <p:spPr>
              <a:xfrm>
                <a:off x="5413213" y="3533745"/>
                <a:ext cx="1970347" cy="47655"/>
              </a:xfrm>
              <a:prstGeom prst="straightConnector1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5842000" y="3446463"/>
            <a:ext cx="1570038" cy="668337"/>
          </p:xfrm>
          <a:graphic>
            <a:graphicData uri="http://schemas.openxmlformats.org/presentationml/2006/ole">
              <p:oleObj spid="_x0000_s27650" name="Equation" r:id="rId4" imgW="507960" imgH="215640" progId="Equation.3">
                <p:embed/>
              </p:oleObj>
            </a:graphicData>
          </a:graphic>
        </p:graphicFrame>
      </p:grpSp>
      <p:grpSp>
        <p:nvGrpSpPr>
          <p:cNvPr id="36" name="Group 35"/>
          <p:cNvGrpSpPr/>
          <p:nvPr/>
        </p:nvGrpSpPr>
        <p:grpSpPr>
          <a:xfrm>
            <a:off x="4789747" y="5105400"/>
            <a:ext cx="3897053" cy="1447800"/>
            <a:chOff x="4713547" y="5105400"/>
            <a:chExt cx="3897053" cy="1447800"/>
          </a:xfrm>
        </p:grpSpPr>
        <p:grpSp>
          <p:nvGrpSpPr>
            <p:cNvPr id="9" name="Group 44"/>
            <p:cNvGrpSpPr/>
            <p:nvPr/>
          </p:nvGrpSpPr>
          <p:grpSpPr>
            <a:xfrm>
              <a:off x="4713547" y="5105400"/>
              <a:ext cx="3897053" cy="1447800"/>
              <a:chOff x="4713547" y="5105400"/>
              <a:chExt cx="3897053" cy="1447800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4724400" y="5909846"/>
                <a:ext cx="925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Rd(c)-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945160" y="5105400"/>
                <a:ext cx="9222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Thread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097453" y="5105400"/>
                <a:ext cx="9222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Thread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cxnSp>
            <p:nvCxnSpPr>
              <p:cNvPr id="37" name="Straight Arrow Connector 6"/>
              <p:cNvCxnSpPr/>
              <p:nvPr/>
            </p:nvCxnSpPr>
            <p:spPr>
              <a:xfrm rot="5400000">
                <a:off x="5174554" y="5867400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5400000">
                <a:off x="7168226" y="6014374"/>
                <a:ext cx="1066800" cy="10852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4716560" y="5689938"/>
                <a:ext cx="925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(b)-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7685347" y="5410200"/>
                <a:ext cx="925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-Rd(a)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713547" y="5495092"/>
                <a:ext cx="925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Rd(a)-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cxnSp>
            <p:nvCxnSpPr>
              <p:cNvPr id="32" name="Straight Arrow Connector 31"/>
              <p:cNvCxnSpPr/>
              <p:nvPr/>
            </p:nvCxnSpPr>
            <p:spPr>
              <a:xfrm>
                <a:off x="5641813" y="6200745"/>
                <a:ext cx="1970347" cy="47655"/>
              </a:xfrm>
              <a:prstGeom prst="straightConnector1">
                <a:avLst/>
              </a:prstGeom>
              <a:ln>
                <a:solidFill>
                  <a:schemeClr val="accent6">
                    <a:lumMod val="5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/>
              <p:cNvSpPr txBox="1"/>
              <p:nvPr/>
            </p:nvSpPr>
            <p:spPr>
              <a:xfrm>
                <a:off x="7685347" y="5681246"/>
                <a:ext cx="925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-Rd(b)</a:t>
                </a:r>
                <a:endParaRPr lang="en-US" sz="1600" b="1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5753100" y="5581650"/>
            <a:ext cx="1804988" cy="666750"/>
          </p:xfrm>
          <a:graphic>
            <a:graphicData uri="http://schemas.openxmlformats.org/presentationml/2006/ole">
              <p:oleObj spid="_x0000_s27651" name="Equation" r:id="rId5" imgW="583920" imgH="215640" progId="Equation.3">
                <p:embed/>
              </p:oleObj>
            </a:graphicData>
          </a:graphic>
        </p:graphicFrame>
      </p:grpSp>
      <p:sp>
        <p:nvSpPr>
          <p:cNvPr id="42" name="TextBox 41"/>
          <p:cNvSpPr txBox="1"/>
          <p:nvPr/>
        </p:nvSpPr>
        <p:spPr>
          <a:xfrm>
            <a:off x="343089" y="5279648"/>
            <a:ext cx="42544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“When” determines the</a:t>
            </a:r>
          </a:p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set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9968</TotalTime>
  <Words>1908</Words>
  <Application>Microsoft Office PowerPoint</Application>
  <PresentationFormat>On-screen Show (4:3)</PresentationFormat>
  <Paragraphs>513</Paragraphs>
  <Slides>40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Equation</vt:lpstr>
      <vt:lpstr>Understanding Bloom Filter Intersection for  Lazy Address-Set Disambiguation</vt:lpstr>
      <vt:lpstr>Parallel Programming is Hard</vt:lpstr>
      <vt:lpstr>Bloom Filter</vt:lpstr>
      <vt:lpstr>Bloom Filters in Concurrency Tools</vt:lpstr>
      <vt:lpstr>Tracking Address-Set Conflicts</vt:lpstr>
      <vt:lpstr>Address-Sets</vt:lpstr>
      <vt:lpstr>Burden: Address-Set Conflicts</vt:lpstr>
      <vt:lpstr>Conflict Detection – When?</vt:lpstr>
      <vt:lpstr>Conflict Detection – When?</vt:lpstr>
      <vt:lpstr>Bloom Filters (BF)</vt:lpstr>
      <vt:lpstr>Bloom Filter Background</vt:lpstr>
      <vt:lpstr>Bloom Filter Background</vt:lpstr>
      <vt:lpstr>Bloom Filter False Positives (FPs)</vt:lpstr>
      <vt:lpstr>Partitioned Bloom Filter</vt:lpstr>
      <vt:lpstr>Partitioned Bloom Filter</vt:lpstr>
      <vt:lpstr>Unconventional Practices  for Bloom Filters</vt:lpstr>
      <vt:lpstr>Bloom Filter for Set Overlaps</vt:lpstr>
      <vt:lpstr>Partitioned BF Intersection</vt:lpstr>
      <vt:lpstr>Unpartitioned BF Intersection</vt:lpstr>
      <vt:lpstr>False Set Overlap with BF Intersection</vt:lpstr>
      <vt:lpstr>Important Questions</vt:lpstr>
      <vt:lpstr>How do BF Intersection and QoQ compare?</vt:lpstr>
      <vt:lpstr>Methodology</vt:lpstr>
      <vt:lpstr>Queue of Queries vs. Intersection</vt:lpstr>
      <vt:lpstr>Queue of Queries vs. Intersection</vt:lpstr>
      <vt:lpstr>Empirical Study Summary</vt:lpstr>
      <vt:lpstr>What is the exact probability of False Set Overlap (FSO)?</vt:lpstr>
      <vt:lpstr>Definitions</vt:lpstr>
      <vt:lpstr>Definitions</vt:lpstr>
      <vt:lpstr>Probability of FSO</vt:lpstr>
      <vt:lpstr>Theorem: BF(A)∩BF(B) vs. BF(A∩B) </vt:lpstr>
      <vt:lpstr>What are the  Theoretical Implications?</vt:lpstr>
      <vt:lpstr>False Conflicts: QoQ vs. Intersections</vt:lpstr>
      <vt:lpstr>Space: QoQ vs. Intersection</vt:lpstr>
      <vt:lpstr>Space: QoQ vs. Intersection</vt:lpstr>
      <vt:lpstr>Single Hash: QoQ vs. Intersection</vt:lpstr>
      <vt:lpstr>Conclusion</vt:lpstr>
      <vt:lpstr>Summary</vt:lpstr>
      <vt:lpstr>Current Work: Implementations</vt:lpstr>
      <vt:lpstr>Understanding Bloom Filter Intersection for  Lazy Address-Set Disambiguation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markj</dc:creator>
  <cp:lastModifiedBy> </cp:lastModifiedBy>
  <cp:revision>1379</cp:revision>
  <dcterms:created xsi:type="dcterms:W3CDTF">2006-08-16T00:00:00Z</dcterms:created>
  <dcterms:modified xsi:type="dcterms:W3CDTF">2011-06-09T03:13:31Z</dcterms:modified>
</cp:coreProperties>
</file>