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40"/>
  </p:notesMasterIdLst>
  <p:sldIdLst>
    <p:sldId id="256" r:id="rId2"/>
    <p:sldId id="321" r:id="rId3"/>
    <p:sldId id="317" r:id="rId4"/>
    <p:sldId id="262" r:id="rId5"/>
    <p:sldId id="331" r:id="rId6"/>
    <p:sldId id="296" r:id="rId7"/>
    <p:sldId id="258" r:id="rId8"/>
    <p:sldId id="326" r:id="rId9"/>
    <p:sldId id="327" r:id="rId10"/>
    <p:sldId id="265" r:id="rId11"/>
    <p:sldId id="328" r:id="rId12"/>
    <p:sldId id="263" r:id="rId13"/>
    <p:sldId id="298" r:id="rId14"/>
    <p:sldId id="260" r:id="rId15"/>
    <p:sldId id="267" r:id="rId16"/>
    <p:sldId id="299" r:id="rId17"/>
    <p:sldId id="302" r:id="rId18"/>
    <p:sldId id="318" r:id="rId19"/>
    <p:sldId id="275" r:id="rId20"/>
    <p:sldId id="309" r:id="rId21"/>
    <p:sldId id="270" r:id="rId22"/>
    <p:sldId id="272" r:id="rId23"/>
    <p:sldId id="271" r:id="rId24"/>
    <p:sldId id="273" r:id="rId25"/>
    <p:sldId id="274" r:id="rId26"/>
    <p:sldId id="313" r:id="rId27"/>
    <p:sldId id="314" r:id="rId28"/>
    <p:sldId id="281" r:id="rId29"/>
    <p:sldId id="315" r:id="rId30"/>
    <p:sldId id="289" r:id="rId31"/>
    <p:sldId id="282" r:id="rId32"/>
    <p:sldId id="283" r:id="rId33"/>
    <p:sldId id="284" r:id="rId34"/>
    <p:sldId id="291" r:id="rId35"/>
    <p:sldId id="330" r:id="rId36"/>
    <p:sldId id="293" r:id="rId37"/>
    <p:sldId id="294" r:id="rId38"/>
    <p:sldId id="316" r:id="rId39"/>
  </p:sldIdLst>
  <p:sldSz cx="9144000" cy="6858000" type="screen4x3"/>
  <p:notesSz cx="6858000" cy="9144000"/>
  <p:embeddedFontLst>
    <p:embeddedFont>
      <p:font typeface="Calibri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D9D9D9"/>
    <a:srgbClr val="00AC2D"/>
    <a:srgbClr val="AC0000"/>
    <a:srgbClr val="0062AC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681" autoAdjust="0"/>
  </p:normalViewPr>
  <p:slideViewPr>
    <p:cSldViewPr>
      <p:cViewPr varScale="1">
        <p:scale>
          <a:sx n="108" d="100"/>
          <a:sy n="108" d="100"/>
        </p:scale>
        <p:origin x="-9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26A05-EBE5-43B8-91D5-F45C97E84AFD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F4A0A-E325-4AFD-8606-A2BFCD983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4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F4A0A-E325-4AFD-8606-A2BFCD9837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0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24,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/>
            </a:lvl1pPr>
          </a:lstStyle>
          <a:p>
            <a:fld id="{8A86B9C7-6D20-4B3A-AEBD-23FF0EAAF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71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2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5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24,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0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8A86B9C7-6D20-4B3A-AEBD-23FF0EAA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78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24,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47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24,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8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24,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5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24,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5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24,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5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Feb. 24,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FPGA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4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Feb. 24,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FPGA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B9C7-6D20-4B3A-AEBD-23FF0EAAF8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67800" y="0"/>
            <a:ext cx="76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781800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3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AC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2225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Octavo: An FPGA-Centric Processor Architecture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Charles Eric </a:t>
            </a:r>
            <a:r>
              <a:rPr lang="en-US" dirty="0" err="1" smtClean="0">
                <a:solidFill>
                  <a:srgbClr val="0000FF"/>
                </a:solidFill>
              </a:rPr>
              <a:t>LaForest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J. Gregory </a:t>
            </a:r>
            <a:r>
              <a:rPr lang="en-US" dirty="0" err="1" smtClean="0">
                <a:solidFill>
                  <a:srgbClr val="0000FF"/>
                </a:solidFill>
              </a:rPr>
              <a:t>Steffan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ECE, University of Toronto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FPGA 2012, February 24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Self-Loop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Connect module outputs to inputs</a:t>
            </a:r>
          </a:p>
          <a:p>
            <a:pPr lvl="1"/>
            <a:r>
              <a:rPr lang="en-US" dirty="0"/>
              <a:t>Accounts for the FPGA interconnect</a:t>
            </a:r>
          </a:p>
          <a:p>
            <a:r>
              <a:rPr lang="en-US" dirty="0" smtClean="0"/>
              <a:t>Pipeline loop paths to absorb delays</a:t>
            </a:r>
            <a:endParaRPr lang="en-US" dirty="0"/>
          </a:p>
          <a:p>
            <a:r>
              <a:rPr lang="en-US" dirty="0" smtClean="0"/>
              <a:t>Pointed to</a:t>
            </a:r>
            <a:r>
              <a:rPr lang="en-US" dirty="0" smtClean="0">
                <a:solidFill>
                  <a:srgbClr val="0000FF"/>
                </a:solidFill>
              </a:rPr>
              <a:t> other limits than raw delay</a:t>
            </a:r>
          </a:p>
          <a:p>
            <a:pPr lvl="1"/>
            <a:r>
              <a:rPr lang="en-US" dirty="0" smtClean="0"/>
              <a:t>Minimum clock pulse widths</a:t>
            </a:r>
          </a:p>
          <a:p>
            <a:pPr lvl="2"/>
            <a:r>
              <a:rPr lang="en-US" dirty="0"/>
              <a:t>DSP Blocks: 480 </a:t>
            </a:r>
            <a:r>
              <a:rPr lang="en-US" dirty="0" smtClean="0"/>
              <a:t>MHz</a:t>
            </a:r>
          </a:p>
          <a:p>
            <a:pPr lvl="2"/>
            <a:r>
              <a:rPr lang="en-US" dirty="0" smtClean="0"/>
              <a:t>BRAMs: 550 MHz</a:t>
            </a:r>
          </a:p>
          <a:p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We measured some surprising delays…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BRAM Self-Loop Characterization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5" y="1362283"/>
            <a:ext cx="1753924" cy="1716224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36" y="945607"/>
            <a:ext cx="1753924" cy="20934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847" y="3239860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398 MHz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(routing!)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4735" y="323106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656 MHz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68" y="945607"/>
            <a:ext cx="1572892" cy="2353666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68" y="945607"/>
            <a:ext cx="1572892" cy="23536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94434" y="323106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531 MHz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4233" y="323106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710 MHz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7098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FF0000"/>
                </a:solidFill>
              </a:rPr>
              <a:t>Must connect BRAMs using registers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2" y="4659062"/>
            <a:ext cx="1603970" cy="7017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55" y="4586640"/>
            <a:ext cx="2303485" cy="8465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26" y="4055521"/>
            <a:ext cx="3595134" cy="1908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7568" y="841128"/>
            <a:ext cx="1980772" cy="5175963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30388" y="841128"/>
            <a:ext cx="2361772" cy="5175962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L-Shape 19"/>
          <p:cNvSpPr/>
          <p:nvPr/>
        </p:nvSpPr>
        <p:spPr>
          <a:xfrm flipH="1">
            <a:off x="4946828" y="841128"/>
            <a:ext cx="4012531" cy="5175962"/>
          </a:xfrm>
          <a:prstGeom prst="corner">
            <a:avLst>
              <a:gd name="adj1" fmla="val 50721"/>
              <a:gd name="adj2" fmla="val 47457"/>
            </a:avLst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4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3419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Octavo: Memory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Building Octavo: </a:t>
            </a:r>
            <a:r>
              <a:rPr lang="en-US" dirty="0" smtClean="0">
                <a:solidFill>
                  <a:srgbClr val="0000FF"/>
                </a:solidFill>
              </a:rPr>
              <a:t>Memory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883001"/>
            <a:ext cx="7543800" cy="496601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92780" y="1248000"/>
            <a:ext cx="2606040" cy="458838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66800"/>
            <a:ext cx="4731637" cy="4343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2200" y="1143000"/>
            <a:ext cx="1295400" cy="12954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22200" y="2593200"/>
            <a:ext cx="1295400" cy="12954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24600" y="4053000"/>
            <a:ext cx="1295400" cy="12954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52400" y="3197700"/>
            <a:ext cx="685800" cy="5691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17200" y="3212100"/>
            <a:ext cx="685800" cy="5691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52400" y="4679100"/>
            <a:ext cx="685800" cy="5691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17200" y="4679100"/>
            <a:ext cx="685800" cy="5691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09600" y="5552182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Replicated “scratchpad” memories with I/O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while still exceeding 550 MHz limit.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9616" y="1439008"/>
            <a:ext cx="207460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Instruction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65756" y="2424524"/>
            <a:ext cx="1346844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/>
              <a:t>ALU</a:t>
            </a:r>
          </a:p>
          <a:p>
            <a:pPr algn="r"/>
            <a:r>
              <a:rPr lang="en-US" sz="3200" dirty="0" smtClean="0"/>
              <a:t>Result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1091478" y="1790700"/>
            <a:ext cx="2837922" cy="2552700"/>
            <a:chOff x="1091478" y="1790700"/>
            <a:chExt cx="2837922" cy="25527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448600" y="2976450"/>
              <a:ext cx="1480800" cy="0"/>
            </a:xfrm>
            <a:prstGeom prst="straightConnector1">
              <a:avLst/>
            </a:prstGeom>
            <a:ln w="57150">
              <a:solidFill>
                <a:srgbClr val="00AC2D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/>
            <p:nvPr/>
          </p:nvCxnSpPr>
          <p:spPr>
            <a:xfrm flipV="1">
              <a:off x="2412600" y="1790700"/>
              <a:ext cx="1509600" cy="1178550"/>
            </a:xfrm>
            <a:prstGeom prst="bentConnector3">
              <a:avLst>
                <a:gd name="adj1" fmla="val 22169"/>
              </a:avLst>
            </a:prstGeom>
            <a:ln w="57150">
              <a:solidFill>
                <a:srgbClr val="00AC2D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>
              <a:off x="2412600" y="2969250"/>
              <a:ext cx="1509600" cy="1374150"/>
            </a:xfrm>
            <a:prstGeom prst="bentConnector3">
              <a:avLst>
                <a:gd name="adj1" fmla="val 22337"/>
              </a:avLst>
            </a:prstGeom>
            <a:ln w="57150">
              <a:solidFill>
                <a:srgbClr val="00AC2D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091478" y="2321550"/>
              <a:ext cx="1295400" cy="1295400"/>
            </a:xfrm>
            <a:prstGeom prst="rect">
              <a:avLst/>
            </a:prstGeom>
            <a:noFill/>
            <a:ln w="76200">
              <a:solidFill>
                <a:srgbClr val="00A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2710159" y="2938350"/>
            <a:ext cx="77244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22200" y="1151792"/>
            <a:ext cx="1297800" cy="12954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42416" y="2599592"/>
            <a:ext cx="1297800" cy="12954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33624" y="4064976"/>
            <a:ext cx="1297800" cy="12954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" grpId="0" animBg="1"/>
      <p:bldP spid="6" grpId="0" animBg="1"/>
      <p:bldP spid="10" grpId="0" animBg="1"/>
      <p:bldP spid="7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3419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Octavo: ALU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Octavo: ALU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762000"/>
            <a:ext cx="8858252" cy="45720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Fully pipelined (4 stages)</a:t>
            </a:r>
          </a:p>
          <a:p>
            <a:pPr lvl="1"/>
            <a:r>
              <a:rPr lang="en-US" dirty="0" smtClean="0"/>
              <a:t>Never stalls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201" y="800405"/>
            <a:ext cx="1260040" cy="453359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71800" y="800404"/>
            <a:ext cx="1260040" cy="453359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800405"/>
            <a:ext cx="1466695" cy="453359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781202"/>
            <a:ext cx="2209800" cy="453359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11341" y="1371600"/>
            <a:ext cx="608059" cy="9906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93028" y="1371600"/>
            <a:ext cx="608059" cy="9906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" y="2564424"/>
            <a:ext cx="981808" cy="9906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20049" y="2558562"/>
            <a:ext cx="981808" cy="9906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800" y="3733800"/>
            <a:ext cx="981808" cy="9906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10487" y="3733800"/>
            <a:ext cx="981808" cy="9906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84327" y="3733800"/>
            <a:ext cx="981808" cy="9906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82860" y="1380392"/>
            <a:ext cx="981808" cy="9906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36549" y="2554318"/>
            <a:ext cx="608059" cy="9906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/>
          <p:cNvSpPr/>
          <p:nvPr/>
        </p:nvSpPr>
        <p:spPr>
          <a:xfrm rot="5400000">
            <a:off x="5304692" y="2807676"/>
            <a:ext cx="3259016" cy="422032"/>
          </a:xfrm>
          <a:prstGeom prst="trapezoid">
            <a:avLst>
              <a:gd name="adj" fmla="val 92537"/>
            </a:avLst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apezoid 21"/>
          <p:cNvSpPr/>
          <p:nvPr/>
        </p:nvSpPr>
        <p:spPr>
          <a:xfrm rot="5400000">
            <a:off x="5841024" y="4123592"/>
            <a:ext cx="838200" cy="211016"/>
          </a:xfrm>
          <a:prstGeom prst="trapezoid">
            <a:avLst>
              <a:gd name="adj" fmla="val 96528"/>
            </a:avLst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Octavo: ALU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762000"/>
            <a:ext cx="8858252" cy="45720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Multiplication</a:t>
            </a:r>
          </a:p>
          <a:p>
            <a:pPr lvl="1"/>
            <a:r>
              <a:rPr lang="en-US" dirty="0" smtClean="0"/>
              <a:t>Uses DSP Blocks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Must overcome their 480 MHz limit…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3616147"/>
            <a:ext cx="4191000" cy="121920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11341" y="1371600"/>
            <a:ext cx="608059" cy="9906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93028" y="1371600"/>
            <a:ext cx="608059" cy="9906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8800" y="2564424"/>
            <a:ext cx="981808" cy="9906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20049" y="2558562"/>
            <a:ext cx="981808" cy="9906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3733800"/>
            <a:ext cx="981808" cy="9906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10487" y="3733800"/>
            <a:ext cx="981808" cy="9906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84327" y="3733800"/>
            <a:ext cx="981808" cy="9906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82860" y="1380392"/>
            <a:ext cx="981808" cy="9906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36549" y="2554318"/>
            <a:ext cx="608059" cy="990600"/>
          </a:xfrm>
          <a:prstGeom prst="rect">
            <a:avLst/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7"/>
          <p:cNvSpPr/>
          <p:nvPr/>
        </p:nvSpPr>
        <p:spPr>
          <a:xfrm rot="5400000">
            <a:off x="5304692" y="2807676"/>
            <a:ext cx="3259016" cy="422032"/>
          </a:xfrm>
          <a:prstGeom prst="trapezoid">
            <a:avLst>
              <a:gd name="adj" fmla="val 92537"/>
            </a:avLst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18"/>
          <p:cNvSpPr/>
          <p:nvPr/>
        </p:nvSpPr>
        <p:spPr>
          <a:xfrm rot="5400000">
            <a:off x="5841024" y="4123592"/>
            <a:ext cx="838200" cy="211016"/>
          </a:xfrm>
          <a:prstGeom prst="trapezoid">
            <a:avLst>
              <a:gd name="adj" fmla="val 96528"/>
            </a:avLst>
          </a:pr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6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Octavo: Multiplier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One multiplier is wide enough but too slow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Two multipliers working at half-speed</a:t>
            </a:r>
          </a:p>
          <a:p>
            <a:pPr lvl="1"/>
            <a:r>
              <a:rPr lang="en-US" dirty="0" smtClean="0"/>
              <a:t>Send data to both multipliers in alternation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90" y="3729200"/>
            <a:ext cx="1888021" cy="2312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95" y="1459381"/>
            <a:ext cx="1934611" cy="1156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1745087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480 MHz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4593084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600 MHz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7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3419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Octavo: Putting It All Together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Easier FPGA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focus on overlay architectures</a:t>
            </a:r>
          </a:p>
          <a:p>
            <a:pPr lvl="1"/>
            <a:r>
              <a:rPr lang="en-US" dirty="0" err="1" smtClean="0"/>
              <a:t>Nios</a:t>
            </a:r>
            <a:r>
              <a:rPr lang="en-US" dirty="0" smtClean="0"/>
              <a:t>, </a:t>
            </a:r>
            <a:r>
              <a:rPr lang="en-US" dirty="0" err="1" smtClean="0"/>
              <a:t>MicroBlaze</a:t>
            </a:r>
            <a:r>
              <a:rPr lang="en-US" dirty="0" smtClean="0"/>
              <a:t>, Vector Processors</a:t>
            </a:r>
          </a:p>
          <a:p>
            <a:pPr lvl="2"/>
            <a:r>
              <a:rPr lang="en-US" dirty="0" smtClean="0"/>
              <a:t>These inherited their architectures from ASICs</a:t>
            </a:r>
          </a:p>
          <a:p>
            <a:pPr lvl="1"/>
            <a:r>
              <a:rPr lang="en-US" dirty="0" smtClean="0"/>
              <a:t>Easy to use with existing software tools</a:t>
            </a:r>
          </a:p>
          <a:p>
            <a:pPr lvl="1"/>
            <a:r>
              <a:rPr lang="en-US" dirty="0" smtClean="0"/>
              <a:t>Performance penalty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ASIC architectures poor fit to FPGA hardware!</a:t>
            </a:r>
          </a:p>
          <a:p>
            <a:r>
              <a:rPr lang="en-US" dirty="0"/>
              <a:t>ASIC ≠ FPGA</a:t>
            </a:r>
          </a:p>
          <a:p>
            <a:pPr lvl="1"/>
            <a:r>
              <a:rPr lang="en-US" dirty="0"/>
              <a:t>ASIC: transistors, poly, </a:t>
            </a:r>
            <a:r>
              <a:rPr lang="en-US" dirty="0" err="1"/>
              <a:t>vias</a:t>
            </a:r>
            <a:r>
              <a:rPr lang="en-US" dirty="0"/>
              <a:t>, metal layers</a:t>
            </a:r>
          </a:p>
          <a:p>
            <a:pPr lvl="1"/>
            <a:r>
              <a:rPr lang="en-US" dirty="0"/>
              <a:t>FPGA: LUTs, BRAMs, DSP Blocks, routing</a:t>
            </a:r>
          </a:p>
          <a:p>
            <a:pPr lvl="2"/>
            <a:r>
              <a:rPr lang="en-US" dirty="0"/>
              <a:t>Fixed widths, depths, other </a:t>
            </a:r>
            <a:r>
              <a:rPr lang="en-US" dirty="0" err="1" smtClean="0"/>
              <a:t>discretizations</a:t>
            </a:r>
            <a:endParaRPr lang="en-US" dirty="0" smtClean="0"/>
          </a:p>
          <a:p>
            <a:pPr lvl="2"/>
            <a:endParaRPr lang="en-US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FPGA-centric </a:t>
            </a:r>
            <a:r>
              <a:rPr lang="en-US" sz="4000" dirty="0">
                <a:solidFill>
                  <a:srgbClr val="FF0000"/>
                </a:solidFill>
              </a:rPr>
              <a:t>processor design?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Octavo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20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914400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4594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7322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208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914399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5800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6379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291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65085" y="929029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24570" y="93634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6357" y="855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87294" y="83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9630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7699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99740" y="855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48302" y="8546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02094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61579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13749" y="849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70184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59" name="Content Placeholder 9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Pipeline</a:t>
            </a:r>
          </a:p>
          <a:p>
            <a:pPr lvl="1"/>
            <a:r>
              <a:rPr lang="en-US" dirty="0" smtClean="0"/>
              <a:t>10 stages</a:t>
            </a:r>
          </a:p>
          <a:p>
            <a:pPr lvl="2"/>
            <a:r>
              <a:rPr lang="en-US" dirty="0" smtClean="0"/>
              <a:t>Actually </a:t>
            </a:r>
            <a:r>
              <a:rPr lang="en-US" dirty="0"/>
              <a:t>8</a:t>
            </a:r>
            <a:r>
              <a:rPr lang="en-US" dirty="0" smtClean="0"/>
              <a:t> stages with one exception (more later)</a:t>
            </a:r>
          </a:p>
          <a:p>
            <a:pPr lvl="1"/>
            <a:r>
              <a:rPr lang="en-US" dirty="0" smtClean="0"/>
              <a:t>No result forwarding or pipeline interlocks</a:t>
            </a:r>
            <a:endParaRPr lang="en-US" dirty="0"/>
          </a:p>
          <a:p>
            <a:pPr lvl="1"/>
            <a:r>
              <a:rPr lang="en-US" dirty="0" smtClean="0"/>
              <a:t>Scalar, Single-Issue, In-Order, Multi-Threaded</a:t>
            </a:r>
          </a:p>
        </p:txBody>
      </p:sp>
    </p:spTree>
    <p:extLst>
      <p:ext uri="{BB962C8B-B14F-4D97-AF65-F5344CB8AC3E}">
        <p14:creationId xmlns:p14="http://schemas.microsoft.com/office/powerpoint/2010/main" val="383918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Octavo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21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Instruction Memory</a:t>
            </a:r>
          </a:p>
          <a:p>
            <a:pPr lvl="1"/>
            <a:r>
              <a:rPr lang="en-US" dirty="0" smtClean="0"/>
              <a:t>Indexed by current thread PC</a:t>
            </a:r>
          </a:p>
          <a:p>
            <a:pPr lvl="1"/>
            <a:r>
              <a:rPr lang="en-US" dirty="0" smtClean="0"/>
              <a:t>Provides a 3-operand instruction</a:t>
            </a:r>
          </a:p>
          <a:p>
            <a:pPr lvl="1"/>
            <a:r>
              <a:rPr lang="en-US" dirty="0" smtClean="0"/>
              <a:t>On-chip BRAMs only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914400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4594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7322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1208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57600" y="914399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5800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6379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1291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65085" y="929029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824570" y="93634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6357" y="855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87294" y="83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9630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7699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99740" y="855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48302" y="8546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02094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61579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13749" y="849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70184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81000" y="1233830"/>
            <a:ext cx="533400" cy="1121055"/>
            <a:chOff x="381000" y="1255775"/>
            <a:chExt cx="533400" cy="1121055"/>
          </a:xfrm>
        </p:grpSpPr>
        <p:sp>
          <p:nvSpPr>
            <p:cNvPr id="31" name="Rectangle 30"/>
            <p:cNvSpPr/>
            <p:nvPr/>
          </p:nvSpPr>
          <p:spPr>
            <a:xfrm>
              <a:off x="381000" y="1255775"/>
              <a:ext cx="533400" cy="1119596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2" name="Isosceles Triangle 31"/>
            <p:cNvSpPr/>
            <p:nvPr/>
          </p:nvSpPr>
          <p:spPr>
            <a:xfrm>
              <a:off x="577473" y="2224430"/>
              <a:ext cx="122957" cy="152400"/>
            </a:xfrm>
            <a:prstGeom prst="triangl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499928" y="1270405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Octavo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22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667000"/>
          </a:xfrm>
        </p:spPr>
        <p:txBody>
          <a:bodyPr/>
          <a:lstStyle/>
          <a:p>
            <a:r>
              <a:rPr lang="en-US" dirty="0" smtClean="0"/>
              <a:t>A and B Memories</a:t>
            </a:r>
          </a:p>
          <a:p>
            <a:pPr lvl="1"/>
            <a:r>
              <a:rPr lang="en-US" dirty="0" smtClean="0"/>
              <a:t>Receive operand addresses from instruction</a:t>
            </a:r>
          </a:p>
          <a:p>
            <a:pPr lvl="1"/>
            <a:r>
              <a:rPr lang="en-US" dirty="0" smtClean="0"/>
              <a:t>Provide data operands to ALU and Controller</a:t>
            </a:r>
            <a:endParaRPr lang="en-US" dirty="0"/>
          </a:p>
          <a:p>
            <a:pPr lvl="2"/>
            <a:r>
              <a:rPr lang="en-US" dirty="0" smtClean="0"/>
              <a:t>Some addresses map to I/O ports</a:t>
            </a:r>
          </a:p>
          <a:p>
            <a:pPr lvl="1"/>
            <a:r>
              <a:rPr lang="en-US" dirty="0" smtClean="0"/>
              <a:t>On-chip BRAMs only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914400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4594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7322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208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57600" y="914399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5800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6379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1291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65085" y="929029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824570" y="93634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6357" y="855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87294" y="83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9630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7699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99740" y="855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48302" y="8546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02094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61579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13749" y="849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70184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81000" y="1233830"/>
            <a:ext cx="533400" cy="1121055"/>
            <a:chOff x="381000" y="1255775"/>
            <a:chExt cx="533400" cy="1121055"/>
          </a:xfrm>
        </p:grpSpPr>
        <p:sp>
          <p:nvSpPr>
            <p:cNvPr id="31" name="Rectangle 30"/>
            <p:cNvSpPr/>
            <p:nvPr/>
          </p:nvSpPr>
          <p:spPr>
            <a:xfrm>
              <a:off x="381000" y="1255775"/>
              <a:ext cx="533400" cy="11195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>
              <a:off x="577473" y="222443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16198" y="1509370"/>
            <a:ext cx="325008" cy="559798"/>
            <a:chOff x="1699493" y="2499452"/>
            <a:chExt cx="325008" cy="559798"/>
          </a:xfrm>
        </p:grpSpPr>
        <p:sp>
          <p:nvSpPr>
            <p:cNvPr id="34" name="Rectangle 33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124722" y="2373968"/>
            <a:ext cx="533400" cy="1121055"/>
            <a:chOff x="381000" y="1255775"/>
            <a:chExt cx="533400" cy="1121055"/>
          </a:xfrm>
        </p:grpSpPr>
        <p:sp>
          <p:nvSpPr>
            <p:cNvPr id="37" name="Rectangle 36"/>
            <p:cNvSpPr/>
            <p:nvPr/>
          </p:nvSpPr>
          <p:spPr>
            <a:xfrm>
              <a:off x="381000" y="1255775"/>
              <a:ext cx="533400" cy="1119596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577473" y="2224430"/>
              <a:ext cx="122957" cy="152400"/>
            </a:xfrm>
            <a:prstGeom prst="triangl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962400" y="2384145"/>
            <a:ext cx="533400" cy="1121055"/>
            <a:chOff x="381000" y="1255775"/>
            <a:chExt cx="533400" cy="1121055"/>
          </a:xfrm>
        </p:grpSpPr>
        <p:sp>
          <p:nvSpPr>
            <p:cNvPr id="40" name="Rectangle 39"/>
            <p:cNvSpPr/>
            <p:nvPr/>
          </p:nvSpPr>
          <p:spPr>
            <a:xfrm>
              <a:off x="381000" y="1255775"/>
              <a:ext cx="533400" cy="1119596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577473" y="2224430"/>
              <a:ext cx="122957" cy="152400"/>
            </a:xfrm>
            <a:prstGeom prst="triangl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848217" y="1512232"/>
            <a:ext cx="325008" cy="559798"/>
            <a:chOff x="1699493" y="2499452"/>
            <a:chExt cx="325008" cy="559798"/>
          </a:xfrm>
        </p:grpSpPr>
        <p:sp>
          <p:nvSpPr>
            <p:cNvPr id="43" name="Rectangle 42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485340" y="1516685"/>
            <a:ext cx="325008" cy="559798"/>
            <a:chOff x="1699493" y="2499452"/>
            <a:chExt cx="325008" cy="559798"/>
          </a:xfrm>
        </p:grpSpPr>
        <p:sp>
          <p:nvSpPr>
            <p:cNvPr id="46" name="Rectangle 45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325277" y="1512232"/>
            <a:ext cx="325008" cy="559798"/>
            <a:chOff x="1699493" y="2499452"/>
            <a:chExt cx="325008" cy="559798"/>
          </a:xfrm>
        </p:grpSpPr>
        <p:sp>
          <p:nvSpPr>
            <p:cNvPr id="49" name="Rectangle 48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170792" y="1516685"/>
            <a:ext cx="325008" cy="559798"/>
            <a:chOff x="1699493" y="2499452"/>
            <a:chExt cx="325008" cy="559798"/>
          </a:xfrm>
        </p:grpSpPr>
        <p:sp>
          <p:nvSpPr>
            <p:cNvPr id="52" name="Rectangle 51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Arrow Connector 59"/>
          <p:cNvCxnSpPr>
            <a:stCxn id="31" idx="3"/>
            <a:endCxn id="34" idx="1"/>
          </p:cNvCxnSpPr>
          <p:nvPr/>
        </p:nvCxnSpPr>
        <p:spPr>
          <a:xfrm flipV="1">
            <a:off x="914400" y="1789269"/>
            <a:ext cx="301798" cy="435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4" idx="3"/>
            <a:endCxn id="43" idx="1"/>
          </p:cNvCxnSpPr>
          <p:nvPr/>
        </p:nvCxnSpPr>
        <p:spPr>
          <a:xfrm>
            <a:off x="1541206" y="1789269"/>
            <a:ext cx="307011" cy="286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3" idx="3"/>
            <a:endCxn id="46" idx="1"/>
          </p:cNvCxnSpPr>
          <p:nvPr/>
        </p:nvCxnSpPr>
        <p:spPr>
          <a:xfrm>
            <a:off x="2173225" y="1792131"/>
            <a:ext cx="312115" cy="44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6" idx="3"/>
            <a:endCxn id="49" idx="1"/>
          </p:cNvCxnSpPr>
          <p:nvPr/>
        </p:nvCxnSpPr>
        <p:spPr>
          <a:xfrm flipV="1">
            <a:off x="2810348" y="1792131"/>
            <a:ext cx="514929" cy="44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650285" y="1805449"/>
            <a:ext cx="514929" cy="44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99"/>
          <p:cNvCxnSpPr/>
          <p:nvPr/>
        </p:nvCxnSpPr>
        <p:spPr>
          <a:xfrm rot="16200000" flipH="1">
            <a:off x="2453976" y="2233758"/>
            <a:ext cx="1112372" cy="229121"/>
          </a:xfrm>
          <a:prstGeom prst="bentConnector3">
            <a:avLst>
              <a:gd name="adj1" fmla="val 100637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78820" y="2001317"/>
            <a:ext cx="224919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499928" y="127040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076255" y="2381283"/>
            <a:ext cx="5565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A/B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924607" y="2379170"/>
            <a:ext cx="5565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A/B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3657600" y="2891147"/>
            <a:ext cx="312115" cy="4453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7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Octavo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23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Pipeline Registers</a:t>
            </a:r>
          </a:p>
          <a:p>
            <a:pPr lvl="1"/>
            <a:r>
              <a:rPr lang="en-US" dirty="0"/>
              <a:t>Avoid an odd number of </a:t>
            </a:r>
            <a:r>
              <a:rPr lang="en-US" dirty="0" smtClean="0"/>
              <a:t>stages</a:t>
            </a:r>
          </a:p>
          <a:p>
            <a:pPr lvl="1"/>
            <a:r>
              <a:rPr lang="en-US" dirty="0" smtClean="0"/>
              <a:t>Separate BRAMs for best speed</a:t>
            </a:r>
          </a:p>
          <a:p>
            <a:pPr lvl="2"/>
            <a:r>
              <a:rPr lang="en-US" dirty="0" smtClean="0"/>
              <a:t>Predicted by BRAM self-loop characterization</a:t>
            </a:r>
          </a:p>
          <a:p>
            <a:pPr lvl="2"/>
            <a:r>
              <a:rPr lang="en-US" dirty="0" smtClean="0"/>
              <a:t>Unusual but essential design constraint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914400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4594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7322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208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57600" y="914399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5800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6379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1291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65085" y="929029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824570" y="93634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6357" y="855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87294" y="83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9630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7699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99740" y="855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48302" y="8546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02094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61579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13749" y="849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70184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81000" y="1233830"/>
            <a:ext cx="533400" cy="1121055"/>
            <a:chOff x="381000" y="1255775"/>
            <a:chExt cx="533400" cy="1121055"/>
          </a:xfrm>
        </p:grpSpPr>
        <p:sp>
          <p:nvSpPr>
            <p:cNvPr id="31" name="Rectangle 30"/>
            <p:cNvSpPr/>
            <p:nvPr/>
          </p:nvSpPr>
          <p:spPr>
            <a:xfrm>
              <a:off x="381000" y="1255775"/>
              <a:ext cx="533400" cy="11195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>
              <a:off x="577473" y="222443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16198" y="1509370"/>
            <a:ext cx="325008" cy="559798"/>
            <a:chOff x="1699493" y="2499452"/>
            <a:chExt cx="325008" cy="559798"/>
          </a:xfrm>
        </p:grpSpPr>
        <p:sp>
          <p:nvSpPr>
            <p:cNvPr id="34" name="Rectangle 33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848217" y="1512232"/>
            <a:ext cx="325008" cy="559798"/>
            <a:chOff x="1699493" y="2499452"/>
            <a:chExt cx="325008" cy="559798"/>
          </a:xfrm>
        </p:grpSpPr>
        <p:sp>
          <p:nvSpPr>
            <p:cNvPr id="43" name="Rectangle 42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485340" y="1516685"/>
            <a:ext cx="325008" cy="559798"/>
            <a:chOff x="1699493" y="2499452"/>
            <a:chExt cx="325008" cy="559798"/>
          </a:xfrm>
        </p:grpSpPr>
        <p:sp>
          <p:nvSpPr>
            <p:cNvPr id="46" name="Rectangle 45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Arrow Connector 59"/>
          <p:cNvCxnSpPr>
            <a:stCxn id="31" idx="3"/>
            <a:endCxn id="34" idx="1"/>
          </p:cNvCxnSpPr>
          <p:nvPr/>
        </p:nvCxnSpPr>
        <p:spPr>
          <a:xfrm flipV="1">
            <a:off x="914400" y="1789269"/>
            <a:ext cx="301798" cy="435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4" idx="3"/>
            <a:endCxn id="43" idx="1"/>
          </p:cNvCxnSpPr>
          <p:nvPr/>
        </p:nvCxnSpPr>
        <p:spPr>
          <a:xfrm>
            <a:off x="1541206" y="1789269"/>
            <a:ext cx="307011" cy="2862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3" idx="3"/>
            <a:endCxn id="46" idx="1"/>
          </p:cNvCxnSpPr>
          <p:nvPr/>
        </p:nvCxnSpPr>
        <p:spPr>
          <a:xfrm>
            <a:off x="2173225" y="1792131"/>
            <a:ext cx="312115" cy="4453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78820" y="2001317"/>
            <a:ext cx="224919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499928" y="127040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3124722" y="2376944"/>
            <a:ext cx="533400" cy="1121055"/>
            <a:chOff x="381000" y="1255775"/>
            <a:chExt cx="533400" cy="1121055"/>
          </a:xfrm>
        </p:grpSpPr>
        <p:sp>
          <p:nvSpPr>
            <p:cNvPr id="49" name="Rectangle 48"/>
            <p:cNvSpPr/>
            <p:nvPr/>
          </p:nvSpPr>
          <p:spPr>
            <a:xfrm>
              <a:off x="381000" y="1255775"/>
              <a:ext cx="533400" cy="11195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577473" y="222443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962400" y="2387121"/>
            <a:ext cx="533400" cy="1121055"/>
            <a:chOff x="381000" y="1255775"/>
            <a:chExt cx="533400" cy="1121055"/>
          </a:xfrm>
        </p:grpSpPr>
        <p:sp>
          <p:nvSpPr>
            <p:cNvPr id="52" name="Rectangle 51"/>
            <p:cNvSpPr/>
            <p:nvPr/>
          </p:nvSpPr>
          <p:spPr>
            <a:xfrm>
              <a:off x="381000" y="1255775"/>
              <a:ext cx="533400" cy="11195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577473" y="222443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325277" y="1515208"/>
            <a:ext cx="325008" cy="559798"/>
            <a:chOff x="1699493" y="2499452"/>
            <a:chExt cx="325008" cy="559798"/>
          </a:xfrm>
        </p:grpSpPr>
        <p:sp>
          <p:nvSpPr>
            <p:cNvPr id="55" name="Rectangle 54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70792" y="1519661"/>
            <a:ext cx="325008" cy="559798"/>
            <a:chOff x="1699493" y="2499452"/>
            <a:chExt cx="325008" cy="559798"/>
          </a:xfrm>
        </p:grpSpPr>
        <p:sp>
          <p:nvSpPr>
            <p:cNvPr id="58" name="Rectangle 57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Straight Arrow Connector 62"/>
          <p:cNvCxnSpPr>
            <a:endCxn id="55" idx="1"/>
          </p:cNvCxnSpPr>
          <p:nvPr/>
        </p:nvCxnSpPr>
        <p:spPr>
          <a:xfrm flipV="1">
            <a:off x="2810348" y="1795107"/>
            <a:ext cx="514929" cy="44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650285" y="1808425"/>
            <a:ext cx="514929" cy="44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99"/>
          <p:cNvCxnSpPr/>
          <p:nvPr/>
        </p:nvCxnSpPr>
        <p:spPr>
          <a:xfrm rot="16200000" flipH="1">
            <a:off x="2453976" y="2236734"/>
            <a:ext cx="1112372" cy="229121"/>
          </a:xfrm>
          <a:prstGeom prst="bentConnector3">
            <a:avLst>
              <a:gd name="adj1" fmla="val 100637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657600" y="2898576"/>
            <a:ext cx="312115" cy="44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076255" y="2372491"/>
            <a:ext cx="5565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A/B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924607" y="2370378"/>
            <a:ext cx="5565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A/B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Octavo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24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3886200"/>
            <a:ext cx="842589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Controller</a:t>
            </a:r>
          </a:p>
          <a:p>
            <a:pPr lvl="1"/>
            <a:r>
              <a:rPr lang="en-US" dirty="0" smtClean="0"/>
              <a:t>Receives </a:t>
            </a:r>
            <a:r>
              <a:rPr lang="en-US" dirty="0" err="1" smtClean="0"/>
              <a:t>opcode</a:t>
            </a:r>
            <a:r>
              <a:rPr lang="en-US" dirty="0" smtClean="0"/>
              <a:t>, source/destination operands</a:t>
            </a:r>
          </a:p>
          <a:p>
            <a:pPr lvl="1"/>
            <a:r>
              <a:rPr lang="en-US" dirty="0" smtClean="0"/>
              <a:t>Decides branches</a:t>
            </a:r>
          </a:p>
          <a:p>
            <a:pPr lvl="1"/>
            <a:r>
              <a:rPr lang="en-US" dirty="0" smtClean="0"/>
              <a:t>Provides current PC of next thread to I memory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914400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4594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7322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208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57600" y="914399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5800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6379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1291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65085" y="929029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824570" y="93634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6357" y="855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87294" y="83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19630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57699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99740" y="855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48302" y="8546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402094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61579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513749" y="849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70184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81000" y="1233830"/>
            <a:ext cx="533400" cy="1121055"/>
            <a:chOff x="381000" y="1255775"/>
            <a:chExt cx="533400" cy="1121055"/>
          </a:xfrm>
        </p:grpSpPr>
        <p:sp>
          <p:nvSpPr>
            <p:cNvPr id="33" name="Rectangle 32"/>
            <p:cNvSpPr/>
            <p:nvPr/>
          </p:nvSpPr>
          <p:spPr>
            <a:xfrm>
              <a:off x="381000" y="1255775"/>
              <a:ext cx="533400" cy="11195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577473" y="222443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16198" y="1509370"/>
            <a:ext cx="325008" cy="559798"/>
            <a:chOff x="1699493" y="2499452"/>
            <a:chExt cx="325008" cy="559798"/>
          </a:xfrm>
        </p:grpSpPr>
        <p:sp>
          <p:nvSpPr>
            <p:cNvPr id="36" name="Rectangle 35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24722" y="2373968"/>
            <a:ext cx="533400" cy="1121055"/>
            <a:chOff x="381000" y="1255775"/>
            <a:chExt cx="533400" cy="1121055"/>
          </a:xfrm>
        </p:grpSpPr>
        <p:sp>
          <p:nvSpPr>
            <p:cNvPr id="39" name="Rectangle 38"/>
            <p:cNvSpPr/>
            <p:nvPr/>
          </p:nvSpPr>
          <p:spPr>
            <a:xfrm>
              <a:off x="381000" y="1255775"/>
              <a:ext cx="533400" cy="11195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577473" y="222443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62400" y="2384145"/>
            <a:ext cx="533400" cy="1121055"/>
            <a:chOff x="381000" y="1255775"/>
            <a:chExt cx="533400" cy="1121055"/>
          </a:xfrm>
        </p:grpSpPr>
        <p:sp>
          <p:nvSpPr>
            <p:cNvPr id="42" name="Rectangle 41"/>
            <p:cNvSpPr/>
            <p:nvPr/>
          </p:nvSpPr>
          <p:spPr>
            <a:xfrm>
              <a:off x="381000" y="1255775"/>
              <a:ext cx="533400" cy="11195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577473" y="222443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848217" y="1512232"/>
            <a:ext cx="325008" cy="559798"/>
            <a:chOff x="1699493" y="2499452"/>
            <a:chExt cx="325008" cy="559798"/>
          </a:xfrm>
        </p:grpSpPr>
        <p:sp>
          <p:nvSpPr>
            <p:cNvPr id="45" name="Rectangle 44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485340" y="1516685"/>
            <a:ext cx="325008" cy="559798"/>
            <a:chOff x="1699493" y="2499452"/>
            <a:chExt cx="325008" cy="559798"/>
          </a:xfrm>
        </p:grpSpPr>
        <p:sp>
          <p:nvSpPr>
            <p:cNvPr id="48" name="Rectangle 47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325277" y="1512232"/>
            <a:ext cx="325008" cy="559798"/>
            <a:chOff x="1699493" y="2499452"/>
            <a:chExt cx="325008" cy="559798"/>
          </a:xfrm>
        </p:grpSpPr>
        <p:sp>
          <p:nvSpPr>
            <p:cNvPr id="51" name="Rectangle 50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170792" y="1516685"/>
            <a:ext cx="325008" cy="559798"/>
            <a:chOff x="1699493" y="2499452"/>
            <a:chExt cx="325008" cy="559798"/>
          </a:xfrm>
        </p:grpSpPr>
        <p:sp>
          <p:nvSpPr>
            <p:cNvPr id="54" name="Rectangle 53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905269" y="1408175"/>
            <a:ext cx="758526" cy="78108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954389" y="1406772"/>
            <a:ext cx="758526" cy="78108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62" name="Straight Arrow Connector 61"/>
          <p:cNvCxnSpPr>
            <a:stCxn id="33" idx="3"/>
            <a:endCxn id="36" idx="1"/>
          </p:cNvCxnSpPr>
          <p:nvPr/>
        </p:nvCxnSpPr>
        <p:spPr>
          <a:xfrm flipV="1">
            <a:off x="914400" y="1789269"/>
            <a:ext cx="301798" cy="435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6" idx="3"/>
            <a:endCxn id="45" idx="1"/>
          </p:cNvCxnSpPr>
          <p:nvPr/>
        </p:nvCxnSpPr>
        <p:spPr>
          <a:xfrm>
            <a:off x="1541206" y="1789269"/>
            <a:ext cx="307011" cy="286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5" idx="3"/>
            <a:endCxn id="48" idx="1"/>
          </p:cNvCxnSpPr>
          <p:nvPr/>
        </p:nvCxnSpPr>
        <p:spPr>
          <a:xfrm>
            <a:off x="2173225" y="1792131"/>
            <a:ext cx="312115" cy="44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8" idx="3"/>
            <a:endCxn id="51" idx="1"/>
          </p:cNvCxnSpPr>
          <p:nvPr/>
        </p:nvCxnSpPr>
        <p:spPr>
          <a:xfrm flipV="1">
            <a:off x="2810348" y="1792131"/>
            <a:ext cx="514929" cy="44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3650285" y="1805449"/>
            <a:ext cx="514929" cy="44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4" idx="3"/>
          </p:cNvCxnSpPr>
          <p:nvPr/>
        </p:nvCxnSpPr>
        <p:spPr>
          <a:xfrm flipV="1">
            <a:off x="4495800" y="1789270"/>
            <a:ext cx="409469" cy="731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649165" y="1809902"/>
            <a:ext cx="309065" cy="7315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99"/>
          <p:cNvCxnSpPr/>
          <p:nvPr/>
        </p:nvCxnSpPr>
        <p:spPr>
          <a:xfrm rot="16200000" flipH="1">
            <a:off x="2453976" y="2233758"/>
            <a:ext cx="1112372" cy="229121"/>
          </a:xfrm>
          <a:prstGeom prst="bentConnector3">
            <a:avLst>
              <a:gd name="adj1" fmla="val 100637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495800" y="2902278"/>
            <a:ext cx="40946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99"/>
          <p:cNvCxnSpPr/>
          <p:nvPr/>
        </p:nvCxnSpPr>
        <p:spPr>
          <a:xfrm rot="5400000" flipH="1" flipV="1">
            <a:off x="4288072" y="2290873"/>
            <a:ext cx="915099" cy="319295"/>
          </a:xfrm>
          <a:prstGeom prst="curvedConnector3">
            <a:avLst>
              <a:gd name="adj1" fmla="val 99562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99"/>
          <p:cNvCxnSpPr/>
          <p:nvPr/>
        </p:nvCxnSpPr>
        <p:spPr>
          <a:xfrm rot="16200000" flipH="1">
            <a:off x="4357940" y="2029308"/>
            <a:ext cx="779020" cy="319295"/>
          </a:xfrm>
          <a:prstGeom prst="curvedConnector3">
            <a:avLst>
              <a:gd name="adj1" fmla="val 100707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57" idx="3"/>
            <a:endCxn id="33" idx="1"/>
          </p:cNvCxnSpPr>
          <p:nvPr/>
        </p:nvCxnSpPr>
        <p:spPr>
          <a:xfrm flipH="1" flipV="1">
            <a:off x="381000" y="1793628"/>
            <a:ext cx="6331915" cy="3686"/>
          </a:xfrm>
          <a:prstGeom prst="bentConnector5">
            <a:avLst>
              <a:gd name="adj1" fmla="val -3494"/>
              <a:gd name="adj2" fmla="val 17122897"/>
              <a:gd name="adj3" fmla="val 103494"/>
            </a:avLst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78820" y="2001317"/>
            <a:ext cx="224919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4927214" y="1582520"/>
            <a:ext cx="7489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CTL0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80175" y="1585570"/>
            <a:ext cx="7489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CTL1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99928" y="127040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3076255" y="238128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A/B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3924607" y="237917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A/B</a:t>
            </a:r>
            <a:endParaRPr lang="en-US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3657600" y="2895600"/>
            <a:ext cx="312115" cy="44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7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Octavo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25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ALU</a:t>
            </a:r>
          </a:p>
          <a:p>
            <a:pPr lvl="1"/>
            <a:r>
              <a:rPr lang="en-US" dirty="0" smtClean="0"/>
              <a:t>Receives </a:t>
            </a:r>
            <a:r>
              <a:rPr lang="en-US" dirty="0" err="1" smtClean="0"/>
              <a:t>opcode</a:t>
            </a:r>
            <a:r>
              <a:rPr lang="en-US" dirty="0" smtClean="0"/>
              <a:t> and data</a:t>
            </a:r>
          </a:p>
          <a:p>
            <a:pPr lvl="1"/>
            <a:r>
              <a:rPr lang="en-US" dirty="0" smtClean="0"/>
              <a:t>Writes result to all memories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72762" y="1834116"/>
            <a:ext cx="533400" cy="57372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914400" y="914400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4594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7322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208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57600" y="914399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95800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6379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1291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65085" y="929029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824570" y="93634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6357" y="855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87294" y="83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19630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57699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99740" y="855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48302" y="8546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402094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61579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513749" y="849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70184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381000" y="1233830"/>
            <a:ext cx="533400" cy="1121055"/>
            <a:chOff x="381000" y="1255775"/>
            <a:chExt cx="533400" cy="1121055"/>
          </a:xfrm>
        </p:grpSpPr>
        <p:sp>
          <p:nvSpPr>
            <p:cNvPr id="38" name="Rectangle 37"/>
            <p:cNvSpPr/>
            <p:nvPr/>
          </p:nvSpPr>
          <p:spPr>
            <a:xfrm>
              <a:off x="381000" y="1255775"/>
              <a:ext cx="533400" cy="11195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577473" y="222443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16198" y="1509370"/>
            <a:ext cx="325008" cy="559798"/>
            <a:chOff x="1699493" y="2499452"/>
            <a:chExt cx="325008" cy="559798"/>
          </a:xfrm>
        </p:grpSpPr>
        <p:sp>
          <p:nvSpPr>
            <p:cNvPr id="41" name="Rectangle 40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124722" y="2373968"/>
            <a:ext cx="533400" cy="1121055"/>
            <a:chOff x="381000" y="1255775"/>
            <a:chExt cx="533400" cy="1121055"/>
          </a:xfrm>
        </p:grpSpPr>
        <p:sp>
          <p:nvSpPr>
            <p:cNvPr id="44" name="Rectangle 43"/>
            <p:cNvSpPr/>
            <p:nvPr/>
          </p:nvSpPr>
          <p:spPr>
            <a:xfrm>
              <a:off x="381000" y="1255775"/>
              <a:ext cx="533400" cy="11195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577473" y="222443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962400" y="2384145"/>
            <a:ext cx="533400" cy="1121055"/>
            <a:chOff x="381000" y="1255775"/>
            <a:chExt cx="533400" cy="1121055"/>
          </a:xfrm>
        </p:grpSpPr>
        <p:sp>
          <p:nvSpPr>
            <p:cNvPr id="47" name="Rectangle 46"/>
            <p:cNvSpPr/>
            <p:nvPr/>
          </p:nvSpPr>
          <p:spPr>
            <a:xfrm>
              <a:off x="381000" y="1255775"/>
              <a:ext cx="533400" cy="11195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577473" y="222443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48217" y="1512232"/>
            <a:ext cx="325008" cy="559798"/>
            <a:chOff x="1699493" y="2499452"/>
            <a:chExt cx="325008" cy="559798"/>
          </a:xfrm>
        </p:grpSpPr>
        <p:sp>
          <p:nvSpPr>
            <p:cNvPr id="50" name="Rectangle 49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85340" y="1516685"/>
            <a:ext cx="325008" cy="559798"/>
            <a:chOff x="1699493" y="2499452"/>
            <a:chExt cx="325008" cy="559798"/>
          </a:xfrm>
        </p:grpSpPr>
        <p:sp>
          <p:nvSpPr>
            <p:cNvPr id="53" name="Rectangle 52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325277" y="1512232"/>
            <a:ext cx="325008" cy="559798"/>
            <a:chOff x="1699493" y="2499452"/>
            <a:chExt cx="325008" cy="559798"/>
          </a:xfrm>
        </p:grpSpPr>
        <p:sp>
          <p:nvSpPr>
            <p:cNvPr id="56" name="Rectangle 55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56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170792" y="1516685"/>
            <a:ext cx="325008" cy="559798"/>
            <a:chOff x="1699493" y="2499452"/>
            <a:chExt cx="325008" cy="559798"/>
          </a:xfrm>
        </p:grpSpPr>
        <p:sp>
          <p:nvSpPr>
            <p:cNvPr id="59" name="Rectangle 58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4905269" y="1408175"/>
            <a:ext cx="758526" cy="7810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954389" y="1406772"/>
            <a:ext cx="758526" cy="7810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905269" y="2303680"/>
            <a:ext cx="758526" cy="78108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958230" y="2307945"/>
            <a:ext cx="758526" cy="78108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009609" y="2307945"/>
            <a:ext cx="758526" cy="78108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066044" y="2307945"/>
            <a:ext cx="758526" cy="78108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67" name="Straight Arrow Connector 66"/>
          <p:cNvCxnSpPr>
            <a:stCxn id="38" idx="3"/>
            <a:endCxn id="41" idx="1"/>
          </p:cNvCxnSpPr>
          <p:nvPr/>
        </p:nvCxnSpPr>
        <p:spPr>
          <a:xfrm flipV="1">
            <a:off x="914400" y="1789269"/>
            <a:ext cx="301798" cy="435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1" idx="3"/>
            <a:endCxn id="50" idx="1"/>
          </p:cNvCxnSpPr>
          <p:nvPr/>
        </p:nvCxnSpPr>
        <p:spPr>
          <a:xfrm>
            <a:off x="1541206" y="1789269"/>
            <a:ext cx="307011" cy="286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0" idx="3"/>
            <a:endCxn id="53" idx="1"/>
          </p:cNvCxnSpPr>
          <p:nvPr/>
        </p:nvCxnSpPr>
        <p:spPr>
          <a:xfrm>
            <a:off x="2173225" y="1792131"/>
            <a:ext cx="312115" cy="44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3" idx="3"/>
            <a:endCxn id="56" idx="1"/>
          </p:cNvCxnSpPr>
          <p:nvPr/>
        </p:nvCxnSpPr>
        <p:spPr>
          <a:xfrm flipV="1">
            <a:off x="2810348" y="1792131"/>
            <a:ext cx="514929" cy="44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3650285" y="1805449"/>
            <a:ext cx="514929" cy="44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9" idx="3"/>
          </p:cNvCxnSpPr>
          <p:nvPr/>
        </p:nvCxnSpPr>
        <p:spPr>
          <a:xfrm flipV="1">
            <a:off x="4495800" y="1789270"/>
            <a:ext cx="409469" cy="731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649165" y="1809902"/>
            <a:ext cx="309065" cy="73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663795" y="2910230"/>
            <a:ext cx="309065" cy="0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709441" y="2910230"/>
            <a:ext cx="309065" cy="0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765085" y="2910230"/>
            <a:ext cx="309065" cy="0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99"/>
          <p:cNvCxnSpPr/>
          <p:nvPr/>
        </p:nvCxnSpPr>
        <p:spPr>
          <a:xfrm rot="16200000" flipH="1">
            <a:off x="2453976" y="2233758"/>
            <a:ext cx="1112372" cy="229121"/>
          </a:xfrm>
          <a:prstGeom prst="bentConnector3">
            <a:avLst>
              <a:gd name="adj1" fmla="val 100637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99"/>
          <p:cNvCxnSpPr/>
          <p:nvPr/>
        </p:nvCxnSpPr>
        <p:spPr>
          <a:xfrm rot="5400000" flipH="1" flipV="1">
            <a:off x="2827892" y="3309564"/>
            <a:ext cx="384050" cy="209613"/>
          </a:xfrm>
          <a:prstGeom prst="bentConnector3">
            <a:avLst>
              <a:gd name="adj1" fmla="val 99523"/>
            </a:avLst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495800" y="2902278"/>
            <a:ext cx="40946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3657600" y="3222345"/>
            <a:ext cx="312115" cy="4453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99"/>
          <p:cNvCxnSpPr/>
          <p:nvPr/>
        </p:nvCxnSpPr>
        <p:spPr>
          <a:xfrm rot="5400000" flipH="1" flipV="1">
            <a:off x="4288072" y="2290873"/>
            <a:ext cx="915099" cy="319295"/>
          </a:xfrm>
          <a:prstGeom prst="curvedConnector3">
            <a:avLst>
              <a:gd name="adj1" fmla="val 99562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99"/>
          <p:cNvCxnSpPr/>
          <p:nvPr/>
        </p:nvCxnSpPr>
        <p:spPr>
          <a:xfrm rot="16200000" flipH="1">
            <a:off x="4357940" y="2029308"/>
            <a:ext cx="779020" cy="319295"/>
          </a:xfrm>
          <a:prstGeom prst="curvedConnector3">
            <a:avLst>
              <a:gd name="adj1" fmla="val 100707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62" idx="3"/>
            <a:endCxn id="38" idx="1"/>
          </p:cNvCxnSpPr>
          <p:nvPr/>
        </p:nvCxnSpPr>
        <p:spPr>
          <a:xfrm flipH="1" flipV="1">
            <a:off x="381000" y="1793628"/>
            <a:ext cx="6331915" cy="3686"/>
          </a:xfrm>
          <a:prstGeom prst="bentConnector5">
            <a:avLst>
              <a:gd name="adj1" fmla="val -3494"/>
              <a:gd name="adj2" fmla="val 17122897"/>
              <a:gd name="adj3" fmla="val 103494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86" idx="3"/>
            <a:endCxn id="85" idx="1"/>
          </p:cNvCxnSpPr>
          <p:nvPr/>
        </p:nvCxnSpPr>
        <p:spPr>
          <a:xfrm flipH="1" flipV="1">
            <a:off x="378820" y="2115617"/>
            <a:ext cx="8438435" cy="800403"/>
          </a:xfrm>
          <a:prstGeom prst="bentConnector5">
            <a:avLst>
              <a:gd name="adj1" fmla="val -1235"/>
              <a:gd name="adj2" fmla="val -86177"/>
              <a:gd name="adj3" fmla="val 102622"/>
            </a:avLst>
          </a:prstGeom>
          <a:ln w="127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78820" y="2001317"/>
            <a:ext cx="224919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592336" y="2801720"/>
            <a:ext cx="224919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4927515" y="2483511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ALU0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980175" y="2482378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ALU1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035648" y="2486643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ALU2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87776" y="2482290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ALU3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927214" y="158252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CTL0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980175" y="158557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CTL1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99928" y="127040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3076255" y="238128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A/B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3924607" y="237917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A/B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3657600" y="2895600"/>
            <a:ext cx="312115" cy="44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7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Octavo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26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914400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4594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7322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208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914399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5800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6379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291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65085" y="929029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24570" y="93634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6357" y="855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87294" y="83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9630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57699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99740" y="855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48302" y="8546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02094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61579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13749" y="849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70184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381000" y="1233830"/>
            <a:ext cx="533400" cy="1121055"/>
            <a:chOff x="381000" y="1255775"/>
            <a:chExt cx="533400" cy="1121055"/>
          </a:xfrm>
        </p:grpSpPr>
        <p:sp>
          <p:nvSpPr>
            <p:cNvPr id="8" name="Rectangle 7"/>
            <p:cNvSpPr/>
            <p:nvPr/>
          </p:nvSpPr>
          <p:spPr>
            <a:xfrm>
              <a:off x="381000" y="1255775"/>
              <a:ext cx="533400" cy="11195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577473" y="222443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216198" y="1509370"/>
            <a:ext cx="325008" cy="559798"/>
            <a:chOff x="1699493" y="2499452"/>
            <a:chExt cx="325008" cy="559798"/>
          </a:xfrm>
        </p:grpSpPr>
        <p:sp>
          <p:nvSpPr>
            <p:cNvPr id="32" name="Rectangle 31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124722" y="2373968"/>
            <a:ext cx="533400" cy="1121055"/>
            <a:chOff x="381000" y="1255775"/>
            <a:chExt cx="533400" cy="1121055"/>
          </a:xfrm>
        </p:grpSpPr>
        <p:sp>
          <p:nvSpPr>
            <p:cNvPr id="54" name="Rectangle 53"/>
            <p:cNvSpPr/>
            <p:nvPr/>
          </p:nvSpPr>
          <p:spPr>
            <a:xfrm>
              <a:off x="381000" y="1255775"/>
              <a:ext cx="533400" cy="11195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5" name="Isosceles Triangle 54"/>
            <p:cNvSpPr/>
            <p:nvPr/>
          </p:nvSpPr>
          <p:spPr>
            <a:xfrm>
              <a:off x="577473" y="2224430"/>
              <a:ext cx="122957" cy="152400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62400" y="2384145"/>
            <a:ext cx="533400" cy="1121055"/>
            <a:chOff x="381000" y="1255775"/>
            <a:chExt cx="533400" cy="1121055"/>
          </a:xfrm>
        </p:grpSpPr>
        <p:sp>
          <p:nvSpPr>
            <p:cNvPr id="57" name="Rectangle 56"/>
            <p:cNvSpPr/>
            <p:nvPr/>
          </p:nvSpPr>
          <p:spPr>
            <a:xfrm>
              <a:off x="381000" y="1255775"/>
              <a:ext cx="533400" cy="11195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58" name="Isosceles Triangle 57"/>
            <p:cNvSpPr/>
            <p:nvPr/>
          </p:nvSpPr>
          <p:spPr>
            <a:xfrm>
              <a:off x="577473" y="2224430"/>
              <a:ext cx="122957" cy="152400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848217" y="1512232"/>
            <a:ext cx="325008" cy="559798"/>
            <a:chOff x="1699493" y="2499452"/>
            <a:chExt cx="325008" cy="559798"/>
          </a:xfrm>
        </p:grpSpPr>
        <p:sp>
          <p:nvSpPr>
            <p:cNvPr id="61" name="Rectangle 60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485340" y="1516685"/>
            <a:ext cx="325008" cy="559798"/>
            <a:chOff x="1699493" y="2499452"/>
            <a:chExt cx="325008" cy="559798"/>
          </a:xfrm>
        </p:grpSpPr>
        <p:sp>
          <p:nvSpPr>
            <p:cNvPr id="64" name="Rectangle 63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325277" y="1512232"/>
            <a:ext cx="325008" cy="559798"/>
            <a:chOff x="1699493" y="2499452"/>
            <a:chExt cx="325008" cy="559798"/>
          </a:xfrm>
        </p:grpSpPr>
        <p:sp>
          <p:nvSpPr>
            <p:cNvPr id="67" name="Rectangle 66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170792" y="1516685"/>
            <a:ext cx="325008" cy="559798"/>
            <a:chOff x="1699493" y="2499452"/>
            <a:chExt cx="325008" cy="559798"/>
          </a:xfrm>
        </p:grpSpPr>
        <p:sp>
          <p:nvSpPr>
            <p:cNvPr id="70" name="Rectangle 69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4905269" y="1408175"/>
            <a:ext cx="758526" cy="7810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954389" y="1406772"/>
            <a:ext cx="758526" cy="7810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905269" y="2303680"/>
            <a:ext cx="758526" cy="781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958230" y="2307945"/>
            <a:ext cx="758526" cy="781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009609" y="2307945"/>
            <a:ext cx="758526" cy="781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066044" y="2307945"/>
            <a:ext cx="758526" cy="781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/>
          <p:cNvCxnSpPr>
            <a:stCxn id="8" idx="3"/>
            <a:endCxn id="32" idx="1"/>
          </p:cNvCxnSpPr>
          <p:nvPr/>
        </p:nvCxnSpPr>
        <p:spPr>
          <a:xfrm flipV="1">
            <a:off x="914400" y="1789269"/>
            <a:ext cx="301798" cy="435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2" idx="3"/>
            <a:endCxn id="61" idx="1"/>
          </p:cNvCxnSpPr>
          <p:nvPr/>
        </p:nvCxnSpPr>
        <p:spPr>
          <a:xfrm>
            <a:off x="1541206" y="1789269"/>
            <a:ext cx="307011" cy="286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1" idx="3"/>
            <a:endCxn id="64" idx="1"/>
          </p:cNvCxnSpPr>
          <p:nvPr/>
        </p:nvCxnSpPr>
        <p:spPr>
          <a:xfrm>
            <a:off x="2173225" y="1792131"/>
            <a:ext cx="312115" cy="44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4" idx="3"/>
            <a:endCxn id="67" idx="1"/>
          </p:cNvCxnSpPr>
          <p:nvPr/>
        </p:nvCxnSpPr>
        <p:spPr>
          <a:xfrm flipV="1">
            <a:off x="2810348" y="1792131"/>
            <a:ext cx="514929" cy="44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3650285" y="1805449"/>
            <a:ext cx="514929" cy="44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0" idx="3"/>
          </p:cNvCxnSpPr>
          <p:nvPr/>
        </p:nvCxnSpPr>
        <p:spPr>
          <a:xfrm flipV="1">
            <a:off x="4495800" y="1789270"/>
            <a:ext cx="409469" cy="731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649165" y="1809902"/>
            <a:ext cx="309065" cy="73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5663795" y="2910230"/>
            <a:ext cx="309065" cy="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6709441" y="2910230"/>
            <a:ext cx="309065" cy="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7765085" y="2910230"/>
            <a:ext cx="309065" cy="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16200000" flipH="1">
            <a:off x="2453976" y="2233758"/>
            <a:ext cx="1112372" cy="229121"/>
          </a:xfrm>
          <a:prstGeom prst="bentConnector3">
            <a:avLst>
              <a:gd name="adj1" fmla="val 100637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99"/>
          <p:cNvCxnSpPr/>
          <p:nvPr/>
        </p:nvCxnSpPr>
        <p:spPr>
          <a:xfrm rot="5400000" flipH="1" flipV="1">
            <a:off x="2827892" y="3309564"/>
            <a:ext cx="384050" cy="209613"/>
          </a:xfrm>
          <a:prstGeom prst="bentConnector3">
            <a:avLst>
              <a:gd name="adj1" fmla="val 99523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4495800" y="2902278"/>
            <a:ext cx="409469" cy="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657600" y="3222345"/>
            <a:ext cx="312115" cy="4453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99"/>
          <p:cNvCxnSpPr/>
          <p:nvPr/>
        </p:nvCxnSpPr>
        <p:spPr>
          <a:xfrm rot="5400000" flipH="1" flipV="1">
            <a:off x="4288072" y="2290873"/>
            <a:ext cx="915099" cy="319295"/>
          </a:xfrm>
          <a:prstGeom prst="curvedConnector3">
            <a:avLst>
              <a:gd name="adj1" fmla="val 99562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99"/>
          <p:cNvCxnSpPr/>
          <p:nvPr/>
        </p:nvCxnSpPr>
        <p:spPr>
          <a:xfrm rot="16200000" flipH="1">
            <a:off x="4357940" y="2029308"/>
            <a:ext cx="779020" cy="319295"/>
          </a:xfrm>
          <a:prstGeom prst="curvedConnector3">
            <a:avLst>
              <a:gd name="adj1" fmla="val 100707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>
            <a:stCxn id="75" idx="3"/>
            <a:endCxn id="8" idx="1"/>
          </p:cNvCxnSpPr>
          <p:nvPr/>
        </p:nvCxnSpPr>
        <p:spPr>
          <a:xfrm flipH="1" flipV="1">
            <a:off x="381000" y="1793628"/>
            <a:ext cx="6331915" cy="3686"/>
          </a:xfrm>
          <a:prstGeom prst="bentConnector5">
            <a:avLst>
              <a:gd name="adj1" fmla="val -3494"/>
              <a:gd name="adj2" fmla="val 17122897"/>
              <a:gd name="adj3" fmla="val 103494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endCxn id="136" idx="1"/>
          </p:cNvCxnSpPr>
          <p:nvPr/>
        </p:nvCxnSpPr>
        <p:spPr>
          <a:xfrm rot="10800000">
            <a:off x="378820" y="2115618"/>
            <a:ext cx="2536290" cy="1490779"/>
          </a:xfrm>
          <a:prstGeom prst="bentConnector3">
            <a:avLst>
              <a:gd name="adj1" fmla="val 109013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378820" y="2001317"/>
            <a:ext cx="224919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8592336" y="2801720"/>
            <a:ext cx="224919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927515" y="2483511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ALU0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980175" y="2482378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ALU1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035648" y="2486643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ALU2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087776" y="2482290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ALU3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927214" y="158252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CTL0</a:t>
            </a:r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5980175" y="158557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CTL1</a:t>
            </a:r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499928" y="127040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3076255" y="2381283"/>
            <a:ext cx="5565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A/B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924607" y="2379170"/>
            <a:ext cx="5565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A/B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3" name="Content Placeholder 9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Longest mandatory loop: 8 stages</a:t>
            </a:r>
          </a:p>
          <a:p>
            <a:pPr lvl="1"/>
            <a:r>
              <a:rPr lang="en-US" dirty="0" smtClean="0"/>
              <a:t>Along A/B memories and ALU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Fill with 8 threads to avoid stalls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6" name="Straight Arrow Connector 99"/>
          <p:cNvCxnSpPr>
            <a:stCxn id="137" idx="3"/>
          </p:cNvCxnSpPr>
          <p:nvPr/>
        </p:nvCxnSpPr>
        <p:spPr>
          <a:xfrm flipH="1">
            <a:off x="2915110" y="2916020"/>
            <a:ext cx="5902145" cy="690378"/>
          </a:xfrm>
          <a:prstGeom prst="bentConnector3">
            <a:avLst>
              <a:gd name="adj1" fmla="val -3873"/>
            </a:avLst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3657600" y="2895600"/>
            <a:ext cx="312115" cy="4453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71307" y="8382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11244" y="8382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495800" y="8382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663795" y="849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712915" y="84551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765085" y="849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71307" y="6212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710960" y="6212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0" grpId="0"/>
      <p:bldP spid="93" grpId="0"/>
      <p:bldP spid="94" grpId="0"/>
      <p:bldP spid="97" grpId="0"/>
      <p:bldP spid="101" grpId="0"/>
      <p:bldP spid="102" grpId="0"/>
      <p:bldP spid="1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Octavo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27</a:t>
            </a:fld>
            <a:endParaRPr lang="en-US"/>
          </a:p>
        </p:txBody>
      </p:sp>
      <p:sp>
        <p:nvSpPr>
          <p:cNvPr id="83" name="Content Placeholder 9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Special case longest loop: 10 stages</a:t>
            </a:r>
          </a:p>
          <a:p>
            <a:pPr lvl="1"/>
            <a:r>
              <a:rPr lang="en-US" dirty="0" smtClean="0"/>
              <a:t>Along instruction memory and ALU</a:t>
            </a:r>
          </a:p>
          <a:p>
            <a:pPr lvl="1"/>
            <a:r>
              <a:rPr lang="en-US" dirty="0" smtClean="0"/>
              <a:t>Does not affect most computations</a:t>
            </a:r>
          </a:p>
          <a:p>
            <a:pPr lvl="2"/>
            <a:r>
              <a:rPr lang="en-US" dirty="0" smtClean="0"/>
              <a:t>Adds a delay slot to subroutine and loop code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914400" y="914400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54594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17322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81208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657600" y="914399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495800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66379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712915" y="92171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765085" y="929029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8824570" y="936344"/>
            <a:ext cx="0" cy="29045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56357" y="855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1287294" y="83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919630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557699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3399740" y="855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248302" y="8546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5402094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461579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7513749" y="849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8570184" y="845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381000" y="1233830"/>
            <a:ext cx="533400" cy="1121055"/>
            <a:chOff x="381000" y="1255775"/>
            <a:chExt cx="533400" cy="1121055"/>
          </a:xfrm>
        </p:grpSpPr>
        <p:sp>
          <p:nvSpPr>
            <p:cNvPr id="122" name="Rectangle 121"/>
            <p:cNvSpPr/>
            <p:nvPr/>
          </p:nvSpPr>
          <p:spPr>
            <a:xfrm>
              <a:off x="381000" y="1255775"/>
              <a:ext cx="533400" cy="11195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24" name="Isosceles Triangle 123"/>
            <p:cNvSpPr/>
            <p:nvPr/>
          </p:nvSpPr>
          <p:spPr>
            <a:xfrm>
              <a:off x="577473" y="2224430"/>
              <a:ext cx="122957" cy="152400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216198" y="1509370"/>
            <a:ext cx="325008" cy="559798"/>
            <a:chOff x="1699493" y="2499452"/>
            <a:chExt cx="325008" cy="559798"/>
          </a:xfrm>
        </p:grpSpPr>
        <p:sp>
          <p:nvSpPr>
            <p:cNvPr id="126" name="Rectangle 125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28" name="Isosceles Triangle 127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124722" y="2373968"/>
            <a:ext cx="533400" cy="1121055"/>
            <a:chOff x="381000" y="1255775"/>
            <a:chExt cx="533400" cy="1121055"/>
          </a:xfrm>
        </p:grpSpPr>
        <p:sp>
          <p:nvSpPr>
            <p:cNvPr id="130" name="Rectangle 129"/>
            <p:cNvSpPr/>
            <p:nvPr/>
          </p:nvSpPr>
          <p:spPr>
            <a:xfrm>
              <a:off x="381000" y="1255775"/>
              <a:ext cx="533400" cy="11195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Isosceles Triangle 130"/>
            <p:cNvSpPr/>
            <p:nvPr/>
          </p:nvSpPr>
          <p:spPr>
            <a:xfrm>
              <a:off x="577473" y="222443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962400" y="2384145"/>
            <a:ext cx="533400" cy="1121055"/>
            <a:chOff x="381000" y="1255775"/>
            <a:chExt cx="533400" cy="1121055"/>
          </a:xfrm>
        </p:grpSpPr>
        <p:sp>
          <p:nvSpPr>
            <p:cNvPr id="133" name="Rectangle 132"/>
            <p:cNvSpPr/>
            <p:nvPr/>
          </p:nvSpPr>
          <p:spPr>
            <a:xfrm>
              <a:off x="381000" y="1255775"/>
              <a:ext cx="533400" cy="11195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/>
          </p:nvSpPr>
          <p:spPr>
            <a:xfrm>
              <a:off x="577473" y="2224430"/>
              <a:ext cx="122957" cy="1524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848217" y="1512232"/>
            <a:ext cx="325008" cy="559798"/>
            <a:chOff x="1699493" y="2499452"/>
            <a:chExt cx="325008" cy="559798"/>
          </a:xfrm>
        </p:grpSpPr>
        <p:sp>
          <p:nvSpPr>
            <p:cNvPr id="138" name="Rectangle 137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9" name="Isosceles Triangle 138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485340" y="1516685"/>
            <a:ext cx="325008" cy="559798"/>
            <a:chOff x="1699493" y="2499452"/>
            <a:chExt cx="325008" cy="559798"/>
          </a:xfrm>
        </p:grpSpPr>
        <p:sp>
          <p:nvSpPr>
            <p:cNvPr id="141" name="Rectangle 140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42" name="Isosceles Triangle 141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3325277" y="1512232"/>
            <a:ext cx="325008" cy="559798"/>
            <a:chOff x="1699493" y="2499452"/>
            <a:chExt cx="325008" cy="559798"/>
          </a:xfrm>
        </p:grpSpPr>
        <p:sp>
          <p:nvSpPr>
            <p:cNvPr id="153" name="Rectangle 152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54" name="Isosceles Triangle 153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170792" y="1516685"/>
            <a:ext cx="325008" cy="559798"/>
            <a:chOff x="1699493" y="2499452"/>
            <a:chExt cx="325008" cy="559798"/>
          </a:xfrm>
        </p:grpSpPr>
        <p:sp>
          <p:nvSpPr>
            <p:cNvPr id="156" name="Rectangle 155"/>
            <p:cNvSpPr/>
            <p:nvPr/>
          </p:nvSpPr>
          <p:spPr>
            <a:xfrm>
              <a:off x="1699493" y="2499452"/>
              <a:ext cx="325008" cy="5597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57" name="Isosceles Triangle 156"/>
            <p:cNvSpPr/>
            <p:nvPr/>
          </p:nvSpPr>
          <p:spPr>
            <a:xfrm>
              <a:off x="1806474" y="2906850"/>
              <a:ext cx="122957" cy="152400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4905269" y="1408175"/>
            <a:ext cx="758526" cy="7810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5954389" y="1406772"/>
            <a:ext cx="758526" cy="7810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4905269" y="2303680"/>
            <a:ext cx="758526" cy="781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5958230" y="2307945"/>
            <a:ext cx="758526" cy="781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009609" y="2307945"/>
            <a:ext cx="758526" cy="781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8066044" y="2307945"/>
            <a:ext cx="758526" cy="781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64" name="Straight Arrow Connector 163"/>
          <p:cNvCxnSpPr>
            <a:stCxn id="122" idx="3"/>
            <a:endCxn id="126" idx="1"/>
          </p:cNvCxnSpPr>
          <p:nvPr/>
        </p:nvCxnSpPr>
        <p:spPr>
          <a:xfrm flipV="1">
            <a:off x="914400" y="1789269"/>
            <a:ext cx="301798" cy="4359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126" idx="3"/>
            <a:endCxn id="138" idx="1"/>
          </p:cNvCxnSpPr>
          <p:nvPr/>
        </p:nvCxnSpPr>
        <p:spPr>
          <a:xfrm>
            <a:off x="1541206" y="1789269"/>
            <a:ext cx="307011" cy="2862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38" idx="3"/>
            <a:endCxn id="141" idx="1"/>
          </p:cNvCxnSpPr>
          <p:nvPr/>
        </p:nvCxnSpPr>
        <p:spPr>
          <a:xfrm>
            <a:off x="2173225" y="1792131"/>
            <a:ext cx="312115" cy="4453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141" idx="3"/>
            <a:endCxn id="153" idx="1"/>
          </p:cNvCxnSpPr>
          <p:nvPr/>
        </p:nvCxnSpPr>
        <p:spPr>
          <a:xfrm flipV="1">
            <a:off x="2810348" y="1792131"/>
            <a:ext cx="514929" cy="4453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V="1">
            <a:off x="3650285" y="1805449"/>
            <a:ext cx="514929" cy="4453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4585974" y="1789270"/>
            <a:ext cx="319295" cy="286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5649165" y="1809902"/>
            <a:ext cx="309065" cy="731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5663795" y="2910230"/>
            <a:ext cx="309065" cy="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6709441" y="2910230"/>
            <a:ext cx="309065" cy="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7765085" y="2910230"/>
            <a:ext cx="309065" cy="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99"/>
          <p:cNvCxnSpPr/>
          <p:nvPr/>
        </p:nvCxnSpPr>
        <p:spPr>
          <a:xfrm rot="16200000" flipH="1">
            <a:off x="2453976" y="2233758"/>
            <a:ext cx="1112372" cy="229121"/>
          </a:xfrm>
          <a:prstGeom prst="bentConnector3">
            <a:avLst>
              <a:gd name="adj1" fmla="val 100637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99"/>
          <p:cNvCxnSpPr/>
          <p:nvPr/>
        </p:nvCxnSpPr>
        <p:spPr>
          <a:xfrm rot="5400000" flipH="1" flipV="1">
            <a:off x="2827892" y="3309564"/>
            <a:ext cx="384050" cy="209613"/>
          </a:xfrm>
          <a:prstGeom prst="bentConnector3">
            <a:avLst>
              <a:gd name="adj1" fmla="val 99523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4495800" y="2902278"/>
            <a:ext cx="40946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3657600" y="3222345"/>
            <a:ext cx="312115" cy="44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99"/>
          <p:cNvCxnSpPr/>
          <p:nvPr/>
        </p:nvCxnSpPr>
        <p:spPr>
          <a:xfrm rot="5400000" flipH="1" flipV="1">
            <a:off x="4288072" y="2290873"/>
            <a:ext cx="915099" cy="319295"/>
          </a:xfrm>
          <a:prstGeom prst="curvedConnector3">
            <a:avLst>
              <a:gd name="adj1" fmla="val 99562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99"/>
          <p:cNvCxnSpPr/>
          <p:nvPr/>
        </p:nvCxnSpPr>
        <p:spPr>
          <a:xfrm rot="16200000" flipH="1">
            <a:off x="4357940" y="2029308"/>
            <a:ext cx="779020" cy="319295"/>
          </a:xfrm>
          <a:prstGeom prst="curvedConnector3">
            <a:avLst>
              <a:gd name="adj1" fmla="val 100707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lbow Connector 179"/>
          <p:cNvCxnSpPr>
            <a:stCxn id="159" idx="3"/>
            <a:endCxn id="122" idx="1"/>
          </p:cNvCxnSpPr>
          <p:nvPr/>
        </p:nvCxnSpPr>
        <p:spPr>
          <a:xfrm flipH="1" flipV="1">
            <a:off x="381000" y="1793628"/>
            <a:ext cx="6331915" cy="3686"/>
          </a:xfrm>
          <a:prstGeom prst="bentConnector5">
            <a:avLst>
              <a:gd name="adj1" fmla="val -3494"/>
              <a:gd name="adj2" fmla="val 17122897"/>
              <a:gd name="adj3" fmla="val 103494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/>
          <p:cNvCxnSpPr>
            <a:stCxn id="183" idx="3"/>
            <a:endCxn id="182" idx="1"/>
          </p:cNvCxnSpPr>
          <p:nvPr/>
        </p:nvCxnSpPr>
        <p:spPr>
          <a:xfrm flipH="1" flipV="1">
            <a:off x="378820" y="2115617"/>
            <a:ext cx="8438435" cy="800403"/>
          </a:xfrm>
          <a:prstGeom prst="bentConnector5">
            <a:avLst>
              <a:gd name="adj1" fmla="val -1235"/>
              <a:gd name="adj2" fmla="val -86177"/>
              <a:gd name="adj3" fmla="val 102622"/>
            </a:avLst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378820" y="2001317"/>
            <a:ext cx="224919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8592336" y="2801720"/>
            <a:ext cx="224919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/>
          <p:cNvSpPr txBox="1"/>
          <p:nvPr/>
        </p:nvSpPr>
        <p:spPr>
          <a:xfrm>
            <a:off x="4927515" y="2483511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ALU0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980175" y="2482378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ALU1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035648" y="2486643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ALU2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8087776" y="2482290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ALU3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927214" y="158252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CTL0</a:t>
            </a:r>
            <a:endParaRPr lang="en-US" dirty="0"/>
          </a:p>
        </p:txBody>
      </p:sp>
      <p:sp>
        <p:nvSpPr>
          <p:cNvPr id="189" name="TextBox 188"/>
          <p:cNvSpPr txBox="1"/>
          <p:nvPr/>
        </p:nvSpPr>
        <p:spPr>
          <a:xfrm>
            <a:off x="5980175" y="158557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CTL1</a:t>
            </a:r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499928" y="1270405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076255" y="238128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A/B</a:t>
            </a:r>
            <a:endParaRPr lang="en-US" dirty="0"/>
          </a:p>
        </p:txBody>
      </p:sp>
      <p:sp>
        <p:nvSpPr>
          <p:cNvPr id="192" name="TextBox 191"/>
          <p:cNvSpPr txBox="1"/>
          <p:nvPr/>
        </p:nvSpPr>
        <p:spPr>
          <a:xfrm>
            <a:off x="3924607" y="237917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A/B</a:t>
            </a:r>
            <a:endParaRPr lang="en-US" dirty="0"/>
          </a:p>
        </p:txBody>
      </p:sp>
      <p:cxnSp>
        <p:nvCxnSpPr>
          <p:cNvPr id="193" name="Straight Arrow Connector 192"/>
          <p:cNvCxnSpPr>
            <a:stCxn id="156" idx="3"/>
          </p:cNvCxnSpPr>
          <p:nvPr/>
        </p:nvCxnSpPr>
        <p:spPr>
          <a:xfrm flipV="1">
            <a:off x="4495800" y="1792133"/>
            <a:ext cx="102237" cy="4451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3657600" y="2895600"/>
            <a:ext cx="312115" cy="44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43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3419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Speed and Area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Quartus</a:t>
            </a:r>
            <a:r>
              <a:rPr lang="en-US" dirty="0" smtClean="0"/>
              <a:t> 10.1 targeting </a:t>
            </a:r>
            <a:r>
              <a:rPr lang="en-US" dirty="0" err="1" smtClean="0"/>
              <a:t>Stratix</a:t>
            </a:r>
            <a:r>
              <a:rPr lang="en-US" dirty="0" smtClean="0"/>
              <a:t> IV (fastest)</a:t>
            </a:r>
          </a:p>
          <a:p>
            <a:pPr lvl="1"/>
            <a:r>
              <a:rPr lang="en-US" dirty="0" smtClean="0"/>
              <a:t>Optimize and place for speed</a:t>
            </a:r>
          </a:p>
          <a:p>
            <a:pPr lvl="1"/>
            <a:r>
              <a:rPr lang="en-US" dirty="0" smtClean="0"/>
              <a:t>Average speed over 10 placement runs</a:t>
            </a:r>
          </a:p>
          <a:p>
            <a:r>
              <a:rPr lang="en-US" dirty="0" smtClean="0"/>
              <a:t>Varied processor parameters:</a:t>
            </a:r>
          </a:p>
          <a:p>
            <a:pPr lvl="1"/>
            <a:r>
              <a:rPr lang="en-US" dirty="0" smtClean="0"/>
              <a:t>Word width</a:t>
            </a:r>
          </a:p>
          <a:p>
            <a:pPr lvl="1"/>
            <a:r>
              <a:rPr lang="en-US" dirty="0" smtClean="0"/>
              <a:t>Memory depth</a:t>
            </a:r>
          </a:p>
          <a:p>
            <a:pPr lvl="1"/>
            <a:r>
              <a:rPr lang="en-US" dirty="0" smtClean="0"/>
              <a:t>Pipeline depth </a:t>
            </a:r>
          </a:p>
          <a:p>
            <a:r>
              <a:rPr lang="en-US" smtClean="0"/>
              <a:t>Measure </a:t>
            </a:r>
            <a:r>
              <a:rPr lang="en-US" dirty="0" smtClean="0"/>
              <a:t>Frequency, Area, and Density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028457"/>
              </p:ext>
            </p:extLst>
          </p:nvPr>
        </p:nvGraphicFramePr>
        <p:xfrm>
          <a:off x="691018" y="1130300"/>
          <a:ext cx="7919581" cy="27562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599810"/>
                <a:gridCol w="2109972"/>
                <a:gridCol w="2209799"/>
              </a:tblGrid>
              <a:tr h="52832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Hardware (</a:t>
                      </a:r>
                      <a:r>
                        <a:rPr lang="en-US" sz="2600" dirty="0" err="1" smtClean="0"/>
                        <a:t>Stratix</a:t>
                      </a:r>
                      <a:r>
                        <a:rPr lang="en-US" sz="2600" dirty="0" smtClean="0"/>
                        <a:t> IV)</a:t>
                      </a:r>
                      <a:endParaRPr lang="en-US" sz="2600" dirty="0"/>
                    </a:p>
                  </a:txBody>
                  <a:tcPr marL="130271" marR="130271" marT="65135" marB="6513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Width (bits)</a:t>
                      </a:r>
                      <a:endParaRPr lang="en-US" sz="2600" dirty="0"/>
                    </a:p>
                  </a:txBody>
                  <a:tcPr marL="130271" marR="130271" marT="65135" marB="65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Fmax</a:t>
                      </a:r>
                      <a:r>
                        <a:rPr lang="en-US" sz="2600" dirty="0" smtClean="0"/>
                        <a:t> (MHz)</a:t>
                      </a:r>
                      <a:endParaRPr lang="en-US" sz="2600" dirty="0"/>
                    </a:p>
                  </a:txBody>
                  <a:tcPr marL="130271" marR="130271" marT="65135" marB="65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DSP Blocks</a:t>
                      </a:r>
                      <a:endParaRPr lang="en-US" sz="2800" dirty="0"/>
                    </a:p>
                  </a:txBody>
                  <a:tcPr marL="130271" marR="130271" marT="65135" marB="6513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36</a:t>
                      </a:r>
                      <a:endParaRPr lang="en-US" sz="2800" dirty="0"/>
                    </a:p>
                  </a:txBody>
                  <a:tcPr marL="130271" marR="130271" marT="65135" marB="65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480</a:t>
                      </a:r>
                      <a:endParaRPr lang="en-US" sz="2800" dirty="0"/>
                    </a:p>
                  </a:txBody>
                  <a:tcPr marL="130271" marR="130271" marT="65135" marB="65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Block</a:t>
                      </a:r>
                      <a:r>
                        <a:rPr lang="en-US" sz="2800" baseline="0" dirty="0" smtClean="0"/>
                        <a:t> RAMs</a:t>
                      </a:r>
                      <a:endParaRPr lang="en-US" sz="2800" dirty="0"/>
                    </a:p>
                  </a:txBody>
                  <a:tcPr marL="130271" marR="130271" marT="65135" marB="6513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36</a:t>
                      </a:r>
                      <a:endParaRPr lang="en-US" sz="2800" dirty="0"/>
                    </a:p>
                  </a:txBody>
                  <a:tcPr marL="130271" marR="130271" marT="65135" marB="65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550</a:t>
                      </a:r>
                      <a:endParaRPr lang="en-US" sz="2800" dirty="0"/>
                    </a:p>
                  </a:txBody>
                  <a:tcPr marL="130271" marR="130271" marT="65135" marB="65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ALUTs</a:t>
                      </a:r>
                      <a:endParaRPr lang="en-US" sz="2800" dirty="0"/>
                    </a:p>
                  </a:txBody>
                  <a:tcPr marL="130271" marR="130271" marT="65135" marB="6513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L="130271" marR="130271" marT="65135" marB="65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800</a:t>
                      </a:r>
                      <a:endParaRPr lang="en-US" sz="2800" dirty="0"/>
                    </a:p>
                  </a:txBody>
                  <a:tcPr marL="130271" marR="130271" marT="65135" marB="65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Nios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II/f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130271" marR="130271" marT="65135" marB="6513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130271" marR="130271" marT="65135" marB="65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230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L="130271" marR="130271" marT="65135" marB="651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</a:t>
            </a:r>
            <a:r>
              <a:rPr lang="en-US" u="sng" dirty="0" smtClean="0"/>
              <a:t>FPGAs</a:t>
            </a:r>
            <a:r>
              <a:rPr lang="en-US" dirty="0" smtClean="0"/>
              <a:t> Want to Compute?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What processor architecture best fits the underlying FPGA?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3261970"/>
            <a:ext cx="8001000" cy="700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2667000"/>
            <a:ext cx="8001000" cy="594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2202485"/>
            <a:ext cx="800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" y="1676400"/>
            <a:ext cx="800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3419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Maximum Operating Frequency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Operating Frequency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838200"/>
            <a:ext cx="7213600" cy="54102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31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85800" y="990600"/>
            <a:ext cx="0" cy="4800600"/>
          </a:xfrm>
          <a:prstGeom prst="straightConnector1">
            <a:avLst/>
          </a:prstGeom>
          <a:ln w="762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346992" y="2909501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Faster</a:t>
            </a:r>
            <a:endParaRPr lang="en-US" sz="3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14600" y="6190800"/>
            <a:ext cx="6310200" cy="0"/>
          </a:xfrm>
          <a:prstGeom prst="straightConnector1">
            <a:avLst/>
          </a:prstGeom>
          <a:ln w="762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91000" y="617220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Wider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3400" y="1690800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BRAM hard limit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81600" y="990600"/>
            <a:ext cx="0" cy="1066800"/>
          </a:xfrm>
          <a:prstGeom prst="straightConnector1">
            <a:avLst/>
          </a:prstGeom>
          <a:ln w="76200">
            <a:solidFill>
              <a:srgbClr val="00AC2D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53600" y="1276800"/>
            <a:ext cx="202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AC2D"/>
                </a:solidFill>
              </a:rPr>
              <a:t>Timing Slack!</a:t>
            </a:r>
            <a:endParaRPr lang="en-US" sz="2400" dirty="0">
              <a:solidFill>
                <a:srgbClr val="00AC2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98000" y="4056184"/>
            <a:ext cx="1524000" cy="161460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1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4" grpId="0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Operating Frequency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838200"/>
            <a:ext cx="7213600" cy="54102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32</a:t>
            </a:fld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810000" y="5105400"/>
            <a:ext cx="1076062" cy="457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348031" y="2556301"/>
            <a:ext cx="0" cy="2396699"/>
          </a:xfrm>
          <a:prstGeom prst="straightConnector1">
            <a:avLst/>
          </a:prstGeom>
          <a:ln w="762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62200" y="2140803"/>
            <a:ext cx="1811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550+ MHz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36 bits wide</a:t>
            </a:r>
          </a:p>
        </p:txBody>
      </p:sp>
      <p:sp>
        <p:nvSpPr>
          <p:cNvPr id="15" name="Oval 14"/>
          <p:cNvSpPr/>
          <p:nvPr/>
        </p:nvSpPr>
        <p:spPr>
          <a:xfrm rot="1152172">
            <a:off x="3869785" y="1541102"/>
            <a:ext cx="956493" cy="880195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44423" y="4800600"/>
            <a:ext cx="1811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230 MHz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32 bits wide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096000"/>
            <a:ext cx="7037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2.39x faster, but not a fair comparison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1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Operating Frequency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838200"/>
            <a:ext cx="7213600" cy="54102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33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52800" y="4426803"/>
            <a:ext cx="3506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Multiplier CAD Anomaly!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(38 to 54 bits width)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 rot="1152172">
            <a:off x="4351001" y="1829164"/>
            <a:ext cx="1981200" cy="914025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698000" y="5091000"/>
            <a:ext cx="1524000" cy="56220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29000" y="3545775"/>
            <a:ext cx="1981200" cy="914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8060" y="6106180"/>
            <a:ext cx="7197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Enough pipeline stages bury the inefficiency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10738" y="2133600"/>
            <a:ext cx="153240" cy="1524000"/>
          </a:xfrm>
          <a:prstGeom prst="straightConnector1">
            <a:avLst/>
          </a:prstGeom>
          <a:ln w="762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310200" y="3124200"/>
            <a:ext cx="76620" cy="587654"/>
          </a:xfrm>
          <a:prstGeom prst="straightConnector1">
            <a:avLst/>
          </a:prstGeom>
          <a:ln w="762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698000" y="4856931"/>
            <a:ext cx="1524000" cy="24916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1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  <p:bldP spid="16" grpId="0" animBg="1"/>
      <p:bldP spid="1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3419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Area Density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2" y="1760369"/>
            <a:ext cx="3396612" cy="3337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00" y="838200"/>
            <a:ext cx="3846129" cy="548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3665" y="6029980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72 bits, 1024 words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84409" y="6287380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72 bits, 4096 words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 rot="20217350">
            <a:off x="4928819" y="1909570"/>
            <a:ext cx="2362200" cy="38619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76852" y="2066192"/>
            <a:ext cx="1947348" cy="2505808"/>
          </a:xfrm>
          <a:prstGeom prst="rect">
            <a:avLst/>
          </a:prstGeom>
          <a:noFill/>
          <a:ln w="76200">
            <a:solidFill>
              <a:srgbClr val="00A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861800" y="6067200"/>
            <a:ext cx="1981200" cy="457200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11927" y="5547015"/>
            <a:ext cx="19127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“Sweet spot”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087" y="2855223"/>
            <a:ext cx="2007281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67% used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(typical)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2823" y="3200399"/>
            <a:ext cx="200728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26% used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1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3" grpId="0" animBg="1"/>
      <p:bldP spid="5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3419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Designing Octavo:</a:t>
            </a:r>
            <a:br>
              <a:rPr lang="en-US" dirty="0" smtClean="0"/>
            </a:br>
            <a:r>
              <a:rPr lang="en-US" dirty="0" smtClean="0"/>
              <a:t>Lessons &amp; Future 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Soft-processors can hit BRAM </a:t>
            </a:r>
            <a:r>
              <a:rPr lang="en-US" dirty="0" err="1" smtClean="0"/>
              <a:t>Fmax</a:t>
            </a:r>
            <a:endParaRPr lang="en-US" dirty="0" smtClean="0"/>
          </a:p>
          <a:p>
            <a:pPr lvl="1"/>
            <a:r>
              <a:rPr lang="en-US" dirty="0" smtClean="0"/>
              <a:t>Octavo: 8 threads, 10 stages, 550 MHz</a:t>
            </a:r>
          </a:p>
          <a:p>
            <a:r>
              <a:rPr lang="en-US" dirty="0" smtClean="0"/>
              <a:t>Self-loop characterization for modules</a:t>
            </a:r>
          </a:p>
          <a:p>
            <a:pPr lvl="1"/>
            <a:r>
              <a:rPr lang="en-US" dirty="0" smtClean="0"/>
              <a:t>Helps reason about their pipelining</a:t>
            </a:r>
            <a:endParaRPr lang="en-US" dirty="0"/>
          </a:p>
          <a:p>
            <a:pPr lvl="1"/>
            <a:r>
              <a:rPr lang="en-US" dirty="0" smtClean="0"/>
              <a:t>Shows true operating envelopes on FPGA</a:t>
            </a:r>
          </a:p>
          <a:p>
            <a:r>
              <a:rPr lang="en-US" dirty="0" smtClean="0"/>
              <a:t>Octavo spans a large design space</a:t>
            </a:r>
          </a:p>
          <a:p>
            <a:pPr lvl="1"/>
            <a:r>
              <a:rPr lang="en-US" dirty="0" smtClean="0"/>
              <a:t>Significant range of widths, depths, stages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Consider FPGA-centric architecture!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4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38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838200"/>
            <a:ext cx="57531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en-US" dirty="0" smtClean="0"/>
              <a:t>Assume threaded data parallelism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en-US" dirty="0" smtClean="0"/>
              <a:t>Run at maximum </a:t>
            </a:r>
            <a:r>
              <a:rPr lang="en-US" dirty="0" smtClean="0"/>
              <a:t>FPGA frequency</a:t>
            </a:r>
            <a:endParaRPr lang="en-US" dirty="0" smtClean="0"/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en-US" dirty="0" smtClean="0"/>
              <a:t>Have high performance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en-US" dirty="0" smtClean="0"/>
              <a:t>Never stall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en-US" dirty="0" smtClean="0"/>
              <a:t>Aim for simple, minimal ISA</a:t>
            </a:r>
          </a:p>
          <a:p>
            <a:pPr marL="514350" indent="-514350">
              <a:lnSpc>
                <a:spcPts val="3200"/>
              </a:lnSpc>
              <a:buFont typeface="+mj-lt"/>
              <a:buAutoNum type="arabicPeriod"/>
            </a:pPr>
            <a:r>
              <a:rPr lang="en-US" dirty="0" smtClean="0"/>
              <a:t>Match </a:t>
            </a:r>
            <a:r>
              <a:rPr lang="en-US" dirty="0" smtClean="0"/>
              <a:t>architecture </a:t>
            </a:r>
            <a:r>
              <a:rPr lang="en-US" dirty="0" smtClean="0"/>
              <a:t>to underlying </a:t>
            </a:r>
            <a:r>
              <a:rPr lang="en-US" dirty="0" smtClean="0"/>
              <a:t>FPGA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7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Result: </a:t>
            </a:r>
            <a:r>
              <a:rPr lang="en-US" b="1" dirty="0" smtClean="0">
                <a:solidFill>
                  <a:srgbClr val="0000FF"/>
                </a:solidFill>
              </a:rPr>
              <a:t>Octavo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10 </a:t>
            </a:r>
            <a:r>
              <a:rPr lang="en-US" dirty="0" smtClean="0"/>
              <a:t>stages, 8 threads, 550 MHz</a:t>
            </a:r>
          </a:p>
          <a:p>
            <a:r>
              <a:rPr lang="en-US" u="sng" dirty="0"/>
              <a:t>F</a:t>
            </a:r>
            <a:r>
              <a:rPr lang="en-US" u="sng" dirty="0" smtClean="0"/>
              <a:t>amily</a:t>
            </a:r>
            <a:r>
              <a:rPr lang="en-US" dirty="0" smtClean="0"/>
              <a:t> of designs</a:t>
            </a:r>
          </a:p>
          <a:p>
            <a:pPr lvl="1"/>
            <a:r>
              <a:rPr lang="en-US" dirty="0"/>
              <a:t>Word width (8 to 72 bits)</a:t>
            </a:r>
          </a:p>
          <a:p>
            <a:pPr lvl="1"/>
            <a:r>
              <a:rPr lang="en-US" dirty="0"/>
              <a:t>Memory depth (2 to 32k words)</a:t>
            </a:r>
          </a:p>
          <a:p>
            <a:pPr lvl="1"/>
            <a:r>
              <a:rPr lang="en-US" dirty="0"/>
              <a:t>Pipeline depth (8 to 16 stages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Snapshot of work-in-progress</a:t>
            </a:r>
            <a:endParaRPr lang="en-US" sz="4400" dirty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6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3419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Designing Octavo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High-Level View of Octavo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883001"/>
            <a:ext cx="7543800" cy="496601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92780" y="1248000"/>
            <a:ext cx="2606040" cy="458838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69400" y="1066800"/>
            <a:ext cx="617220" cy="438912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03000" y="1219200"/>
            <a:ext cx="1920240" cy="27432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00180" y="1778400"/>
            <a:ext cx="617220" cy="75438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13924" y="5921514"/>
            <a:ext cx="6316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Unified registers and RAM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Octavo vs. Classic RISC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38200"/>
            <a:ext cx="4152900" cy="27338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87" y="3657600"/>
            <a:ext cx="7164525" cy="1608363"/>
          </a:xfrm>
          <a:prstGeom prst="rect">
            <a:avLst/>
          </a:prstGeom>
        </p:spPr>
      </p:pic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295400"/>
          </a:xfrm>
        </p:spPr>
        <p:txBody>
          <a:bodyPr/>
          <a:lstStyle/>
          <a:p>
            <a:r>
              <a:rPr lang="en-US" dirty="0" smtClean="0"/>
              <a:t>All memories unified (no loads/stores)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to pipeline Octavo?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2695800" y="1030225"/>
            <a:ext cx="1419000" cy="2541793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06060" y="1022911"/>
            <a:ext cx="1037540" cy="14916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035550" y="3815727"/>
            <a:ext cx="765050" cy="11372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63702" y="3833647"/>
            <a:ext cx="1117498" cy="1119354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445715" y="3824686"/>
            <a:ext cx="1117498" cy="1119354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65115" y="3824078"/>
            <a:ext cx="1117498" cy="1119354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903414" y="3833646"/>
            <a:ext cx="1117498" cy="1119354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For Speed:</a:t>
            </a:r>
            <a:br>
              <a:rPr lang="en-US" dirty="0" smtClean="0"/>
            </a:br>
            <a:r>
              <a:rPr lang="en-US" dirty="0" smtClean="0"/>
              <a:t>Self-Loop Characterization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B9C7-6D20-4B3A-AEBD-23FF0EAAF8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icMaster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EricMasterSlide</Template>
  <TotalTime>7453</TotalTime>
  <Words>903</Words>
  <Application>Microsoft Office PowerPoint</Application>
  <PresentationFormat>On-screen Show (4:3)</PresentationFormat>
  <Paragraphs>359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EricMasterSlide</vt:lpstr>
      <vt:lpstr>Octavo: An FPGA-Centric Processor Architecture</vt:lpstr>
      <vt:lpstr>Easier FPGA Programming</vt:lpstr>
      <vt:lpstr>How do FPGAs Want to Compute?</vt:lpstr>
      <vt:lpstr>Research Goals</vt:lpstr>
      <vt:lpstr>Result: Octavo</vt:lpstr>
      <vt:lpstr>Designing Octavo</vt:lpstr>
      <vt:lpstr>High-Level View of Octavo</vt:lpstr>
      <vt:lpstr>Octavo vs. Classic RISC</vt:lpstr>
      <vt:lpstr>Design For Speed: Self-Loop Characterization</vt:lpstr>
      <vt:lpstr>Self-Loop Characterization</vt:lpstr>
      <vt:lpstr>BRAM Self-Loop Characterization</vt:lpstr>
      <vt:lpstr>Building Octavo: Memory</vt:lpstr>
      <vt:lpstr>Building Octavo: Memory</vt:lpstr>
      <vt:lpstr>Memory</vt:lpstr>
      <vt:lpstr>Building Octavo: ALU</vt:lpstr>
      <vt:lpstr>Building Octavo: ALU</vt:lpstr>
      <vt:lpstr>Building Octavo: ALU</vt:lpstr>
      <vt:lpstr>Building Octavo: Multiplier</vt:lpstr>
      <vt:lpstr>Octavo: Putting It All Together</vt:lpstr>
      <vt:lpstr>Octavo</vt:lpstr>
      <vt:lpstr>Octavo</vt:lpstr>
      <vt:lpstr>Octavo</vt:lpstr>
      <vt:lpstr>Octavo</vt:lpstr>
      <vt:lpstr>Octavo</vt:lpstr>
      <vt:lpstr>Octavo</vt:lpstr>
      <vt:lpstr>Octavo</vt:lpstr>
      <vt:lpstr>Octavo</vt:lpstr>
      <vt:lpstr>Results: Speed and Area</vt:lpstr>
      <vt:lpstr>Experimental Framework</vt:lpstr>
      <vt:lpstr>Maximum Operating Frequency</vt:lpstr>
      <vt:lpstr>Maximum Operating Frequency</vt:lpstr>
      <vt:lpstr>Maximum Operating Frequency</vt:lpstr>
      <vt:lpstr>Maximum Operating Frequency</vt:lpstr>
      <vt:lpstr>Area Density</vt:lpstr>
      <vt:lpstr>Area Density</vt:lpstr>
      <vt:lpstr>Designing Octavo: Lessons &amp; Future Work</vt:lpstr>
      <vt:lpstr>Lessons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laforest</dc:creator>
  <cp:lastModifiedBy>laforest</cp:lastModifiedBy>
  <cp:revision>179</cp:revision>
  <dcterms:created xsi:type="dcterms:W3CDTF">2012-01-19T18:55:14Z</dcterms:created>
  <dcterms:modified xsi:type="dcterms:W3CDTF">2012-02-17T18:52:40Z</dcterms:modified>
</cp:coreProperties>
</file>