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1"/>
  </p:notesMasterIdLst>
  <p:sldIdLst>
    <p:sldId id="354" r:id="rId2"/>
    <p:sldId id="260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4" r:id="rId11"/>
    <p:sldId id="355" r:id="rId12"/>
    <p:sldId id="268" r:id="rId13"/>
    <p:sldId id="321" r:id="rId14"/>
    <p:sldId id="325" r:id="rId15"/>
    <p:sldId id="331" r:id="rId16"/>
    <p:sldId id="333" r:id="rId17"/>
    <p:sldId id="326" r:id="rId18"/>
    <p:sldId id="327" r:id="rId19"/>
    <p:sldId id="368" r:id="rId20"/>
    <p:sldId id="370" r:id="rId21"/>
    <p:sldId id="362" r:id="rId22"/>
    <p:sldId id="361" r:id="rId23"/>
    <p:sldId id="334" r:id="rId24"/>
    <p:sldId id="316" r:id="rId25"/>
    <p:sldId id="347" r:id="rId26"/>
    <p:sldId id="348" r:id="rId27"/>
    <p:sldId id="366" r:id="rId28"/>
    <p:sldId id="363" r:id="rId29"/>
    <p:sldId id="289" r:id="rId30"/>
  </p:sldIdLst>
  <p:sldSz cx="9144000" cy="6858000" type="screen4x3"/>
  <p:notesSz cx="6851650" cy="91741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ma Rae" initials="E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4" autoAdjust="0"/>
    <p:restoredTop sz="87475" autoAdjust="0"/>
  </p:normalViewPr>
  <p:slideViewPr>
    <p:cSldViewPr>
      <p:cViewPr varScale="1">
        <p:scale>
          <a:sx n="133" d="100"/>
          <a:sy n="133" d="100"/>
        </p:scale>
        <p:origin x="-18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9048" cy="4587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1016" y="0"/>
            <a:ext cx="2969048" cy="4587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3F664-5C1C-40F1-B5BE-CFDC2B26D018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87388"/>
            <a:ext cx="4587875" cy="3441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165" y="4357728"/>
            <a:ext cx="5481320" cy="41283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13863"/>
            <a:ext cx="2969048" cy="4587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1016" y="8713863"/>
            <a:ext cx="2969048" cy="4587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EC1EB4-9207-455E-A4D2-D19722FD39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1388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F416B83-E757-41EA-B9ED-33C3D173C8EE}" type="slidenum">
              <a:rPr lang="en-CA"/>
              <a:pPr/>
              <a:t>1</a:t>
            </a:fld>
            <a:endParaRPr lang="en-CA"/>
          </a:p>
        </p:txBody>
      </p:sp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09116" y="696461"/>
            <a:ext cx="4433420" cy="344031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726" y="4356860"/>
            <a:ext cx="5478801" cy="41251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F32B6AE-3157-4E11-9FE6-707CE663283B}" type="slidenum">
              <a:rPr lang="en-CA"/>
              <a:pPr/>
              <a:t>10</a:t>
            </a:fld>
            <a:endParaRPr lang="en-CA"/>
          </a:p>
        </p:txBody>
      </p:sp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209116" y="696461"/>
            <a:ext cx="4433420" cy="344031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7782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725" y="4356860"/>
            <a:ext cx="5481601" cy="412808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/>
          <a:lstStyle/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We call this structure a Live Value Table, and it's the way we found to combine multiple 2-port Block </a:t>
            </a:r>
            <a:r>
              <a:rPr lang="en-CA" sz="1800" dirty="0" err="1">
                <a:latin typeface="Arial" charset="0"/>
                <a:ea typeface="DejaVu Sans" charset="0"/>
                <a:cs typeface="DejaVu Sans" charset="0"/>
              </a:rPr>
              <a:t>RAMs</a:t>
            </a: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 into random-access memories with any number of ports.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endParaRPr lang="en-CA" sz="1800" dirty="0">
              <a:latin typeface="Arial" charset="0"/>
              <a:ea typeface="DejaVu Sans" charset="0"/>
              <a:cs typeface="DejaVu Sans" charset="0"/>
            </a:endParaRP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(pause)‏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endParaRPr lang="en-CA" sz="1800" dirty="0">
              <a:latin typeface="Arial" charset="0"/>
              <a:ea typeface="DejaVu Sans" charset="0"/>
              <a:cs typeface="DejaVu Sans" charset="0"/>
            </a:endParaRP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endParaRPr lang="en-CA" sz="1800" dirty="0">
              <a:latin typeface="Arial" charset="0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F416B83-E757-41EA-B9ED-33C3D173C8EE}" type="slidenum">
              <a:rPr lang="en-CA"/>
              <a:pPr/>
              <a:t>11</a:t>
            </a:fld>
            <a:endParaRPr lang="en-CA"/>
          </a:p>
        </p:txBody>
      </p:sp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09116" y="696461"/>
            <a:ext cx="4433420" cy="344031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726" y="4356860"/>
            <a:ext cx="5478801" cy="41251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C1EB4-9207-455E-A4D2-D19722FD39C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C1EB4-9207-455E-A4D2-D19722FD39C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C1EB4-9207-455E-A4D2-D19722FD39C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C1EB4-9207-455E-A4D2-D19722FD39C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C1EB4-9207-455E-A4D2-D19722FD39C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F416B83-E757-41EA-B9ED-33C3D173C8EE}" type="slidenum">
              <a:rPr lang="en-CA"/>
              <a:pPr/>
              <a:t>23</a:t>
            </a:fld>
            <a:endParaRPr lang="en-CA"/>
          </a:p>
        </p:txBody>
      </p:sp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09116" y="696461"/>
            <a:ext cx="4433420" cy="344031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726" y="4356860"/>
            <a:ext cx="5478801" cy="41251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0DF6D7-4658-4A6A-AFD3-AFF7392A70F1}" type="slidenum">
              <a:rPr lang="en-US"/>
              <a:pPr/>
              <a:t>24</a:t>
            </a:fld>
            <a:endParaRPr lang="en-US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1208607" y="696066"/>
            <a:ext cx="4432998" cy="344082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endParaRPr lang="en-US"/>
          </a:p>
        </p:txBody>
      </p:sp>
      <p:sp>
        <p:nvSpPr>
          <p:cNvPr id="368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4878" y="4357558"/>
            <a:ext cx="5481895" cy="41287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C1EB4-9207-455E-A4D2-D19722FD39C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C1EB4-9207-455E-A4D2-D19722FD39C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C1EB4-9207-455E-A4D2-D19722FD39C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C1EB4-9207-455E-A4D2-D19722FD39C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XOR approach is more stable </a:t>
            </a:r>
          </a:p>
          <a:p>
            <a:pPr lvl="1"/>
            <a:r>
              <a:rPr lang="en-US" dirty="0" smtClean="0"/>
              <a:t>With increase of memory depth</a:t>
            </a:r>
          </a:p>
          <a:p>
            <a:r>
              <a:rPr lang="en-US" dirty="0" smtClean="0"/>
              <a:t>XOR </a:t>
            </a:r>
            <a:r>
              <a:rPr lang="en-US" dirty="0" err="1" smtClean="0"/>
              <a:t>vs</a:t>
            </a:r>
            <a:r>
              <a:rPr lang="en-US" dirty="0" smtClean="0"/>
              <a:t> LVT depends on application of memory</a:t>
            </a:r>
          </a:p>
          <a:p>
            <a:pPr lvl="1"/>
            <a:r>
              <a:rPr lang="en-US" dirty="0" smtClean="0"/>
              <a:t>i.e. need longer memory, is time or memory more important etc.</a:t>
            </a:r>
          </a:p>
          <a:p>
            <a:r>
              <a:rPr lang="en-US" dirty="0" smtClean="0"/>
              <a:t>Best for each #w/#r ports</a:t>
            </a:r>
          </a:p>
          <a:p>
            <a:pPr lvl="1"/>
            <a:r>
              <a:rPr lang="en-US" dirty="0" smtClean="0"/>
              <a:t>will vary with hardware and software characteristics</a:t>
            </a:r>
          </a:p>
          <a:p>
            <a:r>
              <a:rPr lang="en-US" dirty="0" smtClean="0"/>
              <a:t>Multipumping implementations can be useful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C1EB4-9207-455E-A4D2-D19722FD39C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3723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E61B4ED-ECD5-4D57-92F8-033CCE7C29A9}" type="slidenum">
              <a:rPr lang="en-CA"/>
              <a:pPr/>
              <a:t>3</a:t>
            </a:fld>
            <a:endParaRPr lang="en-CA"/>
          </a:p>
        </p:txBody>
      </p:sp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09116" y="696461"/>
            <a:ext cx="4433420" cy="344031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5529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725" y="4356860"/>
            <a:ext cx="5481601" cy="412808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/>
          <a:lstStyle/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Assume we want to implement on an FPGA a memory with 2 write ports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(highlight write ports)‏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and two read ports.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(highlight read ports)‏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We will denote the number of ports as 2W/2R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(highlight 2W/2R)‏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endParaRPr lang="en-CA" sz="1800" dirty="0">
              <a:latin typeface="Arial" charset="0"/>
              <a:ea typeface="DejaVu Sans" charset="0"/>
              <a:cs typeface="DejaVu Sans" charset="0"/>
            </a:endParaRP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There is no such device on an FPGA.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How do we implement it?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The obvious first solution is to use the most flexible component of </a:t>
            </a:r>
            <a:r>
              <a:rPr lang="en-CA" sz="1800" dirty="0" err="1">
                <a:latin typeface="Arial" charset="0"/>
                <a:ea typeface="DejaVu Sans" charset="0"/>
                <a:cs typeface="DejaVu Sans" charset="0"/>
              </a:rPr>
              <a:t>FPGAs</a:t>
            </a: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, the reconfigurable fabric, to build a memory with as many ports as we need.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E30191-592D-49F1-8C9A-CCBE68FA7AF5}" type="slidenum">
              <a:rPr lang="en-CA"/>
              <a:pPr/>
              <a:t>4</a:t>
            </a:fld>
            <a:endParaRPr lang="en-CA"/>
          </a:p>
        </p:txBody>
      </p:sp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209116" y="696461"/>
            <a:ext cx="4433420" cy="344031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5734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725" y="4356860"/>
            <a:ext cx="5481601" cy="41917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/>
          <a:lstStyle/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And here's what the result looks like. 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We have two write ports (highlight)‏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which feed into decoders and multiplexers (highlight)‏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which select the individual storage elements (highlight)‏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These elements are then multiplexed (highlight)‏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to some temporary registers (highlight)‏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which then hold the output values for the read ports (highlight)‏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It does what we want, which is to support two write and two reads at once.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(pause)‏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But there are a lot of problems with this solution.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There's a *lot* of implicit decoders. 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One for each write port multiplexer (highlight), to figure out which element to </a:t>
            </a:r>
            <a:r>
              <a:rPr lang="en-CA" sz="1300" dirty="0" err="1">
                <a:latin typeface="Arial" charset="0"/>
                <a:ea typeface="DejaVu Sans" charset="0"/>
                <a:cs typeface="DejaVu Sans" charset="0"/>
              </a:rPr>
              <a:t>mux</a:t>
            </a: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 to, and one for each *element* (highlight) as a write enable.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endParaRPr lang="en-CA" sz="1300" dirty="0">
              <a:latin typeface="Arial" charset="0"/>
              <a:ea typeface="DejaVu Sans" charset="0"/>
              <a:cs typeface="DejaVu Sans" charset="0"/>
            </a:endParaRP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There's also a lot of multiplexing. Each read port has to be able to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read from any of all the storage element. That makes for some seriously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*wide* multiplexers (highlight). As wide as the entire memory depth.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endParaRPr lang="en-CA" sz="1300" dirty="0">
              <a:latin typeface="Arial" charset="0"/>
              <a:ea typeface="DejaVu Sans" charset="0"/>
              <a:cs typeface="DejaVu Sans" charset="0"/>
            </a:endParaRP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Overall, the weakness of this solution is that it is fully-associative.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A lot of hardware has to be used to connect any write port to any storage 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location, and any storage location to any read port. And it gets worse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300" dirty="0">
                <a:latin typeface="Arial" charset="0"/>
                <a:ea typeface="DejaVu Sans" charset="0"/>
                <a:cs typeface="DejaVu Sans" charset="0"/>
              </a:rPr>
              <a:t>the deeper the memory gets.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endParaRPr lang="en-CA" sz="1300" dirty="0">
              <a:latin typeface="Arial" charset="0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DCDDD3-E97E-48D5-B8C8-FFAF92414855}" type="slidenum">
              <a:rPr lang="en-CA"/>
              <a:pPr/>
              <a:t>5</a:t>
            </a:fld>
            <a:endParaRPr lang="en-CA"/>
          </a:p>
        </p:txBody>
      </p:sp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209116" y="696461"/>
            <a:ext cx="4433420" cy="344031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583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725" y="4356860"/>
            <a:ext cx="5481601" cy="412808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/>
          <a:lstStyle/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The first one is replication.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endParaRPr lang="en-CA" sz="1800" dirty="0">
              <a:latin typeface="Arial" charset="0"/>
              <a:ea typeface="DejaVu Sans" charset="0"/>
              <a:cs typeface="DejaVu Sans" charset="0"/>
            </a:endParaRP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We just connect a single write port to multiple duplicates of a memory. (highlight)‏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endParaRPr lang="en-CA" sz="1800" dirty="0">
              <a:latin typeface="Arial" charset="0"/>
              <a:ea typeface="DejaVu Sans" charset="0"/>
              <a:cs typeface="DejaVu Sans" charset="0"/>
            </a:endParaRP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A write ends up copied in all the memories, and each duplicate can support an independent read.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(highlight)‏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endParaRPr lang="en-CA" sz="1800" dirty="0">
              <a:latin typeface="Arial" charset="0"/>
              <a:ea typeface="DejaVu Sans" charset="0"/>
              <a:cs typeface="DejaVu Sans" charset="0"/>
            </a:endParaRP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But we're still stuck with only one write port.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(</a:t>
            </a:r>
            <a:r>
              <a:rPr lang="en-CA" sz="1800" dirty="0" err="1">
                <a:latin typeface="Arial" charset="0"/>
                <a:ea typeface="DejaVu Sans" charset="0"/>
                <a:cs typeface="DejaVu Sans" charset="0"/>
              </a:rPr>
              <a:t>higlight</a:t>
            </a: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(pause)‏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08305B4-3F91-4CE5-B719-25B24D165E25}" type="slidenum">
              <a:rPr lang="en-CA"/>
              <a:pPr/>
              <a:t>6</a:t>
            </a:fld>
            <a:endParaRPr lang="en-CA"/>
          </a:p>
        </p:txBody>
      </p:sp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09116" y="696461"/>
            <a:ext cx="4433420" cy="344031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5939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725" y="4356860"/>
            <a:ext cx="5481601" cy="412808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/>
          <a:lstStyle/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By keeping the write ports separate, we can now have multiple concurrent writes 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(highlight)‏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and reads.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(highlight)‏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endParaRPr lang="en-CA" sz="1800" dirty="0">
              <a:latin typeface="Arial" charset="0"/>
              <a:ea typeface="DejaVu Sans" charset="0"/>
              <a:cs typeface="DejaVu Sans" charset="0"/>
            </a:endParaRP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But now, we can only read a value from the same bank in which it was written.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(slide: highlight read and write ports in pair sequences)‏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endParaRPr lang="en-CA" sz="1800" dirty="0">
              <a:latin typeface="Arial" charset="0"/>
              <a:ea typeface="DejaVu Sans" charset="0"/>
              <a:cs typeface="DejaVu Sans" charset="0"/>
            </a:endParaRP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And there's no way to know if multiple copies of a value exist, or which is the correct one. The data is fragmented and possibly inconsistent.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AB5454E-D678-4493-9464-5A34F887953F}" type="slidenum">
              <a:rPr lang="en-CA"/>
              <a:pPr/>
              <a:t>7</a:t>
            </a:fld>
            <a:endParaRPr lang="en-CA"/>
          </a:p>
        </p:txBody>
      </p:sp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09116" y="696461"/>
            <a:ext cx="4433420" cy="344031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6041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725" y="4356860"/>
            <a:ext cx="5481601" cy="432355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/>
          <a:lstStyle/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400" dirty="0" err="1">
                <a:latin typeface="Arial" charset="0"/>
                <a:ea typeface="DejaVu Sans" charset="0"/>
                <a:cs typeface="DejaVu Sans" charset="0"/>
              </a:rPr>
              <a:t>Multipumping</a:t>
            </a:r>
            <a:r>
              <a:rPr lang="en-CA" sz="1400" dirty="0">
                <a:latin typeface="Arial" charset="0"/>
                <a:ea typeface="DejaVu Sans" charset="0"/>
                <a:cs typeface="DejaVu Sans" charset="0"/>
              </a:rPr>
              <a:t> multiplexes the read and write ports of a simple dual ported memory, using temporary registers where needed.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endParaRPr lang="en-CA" sz="1400" dirty="0">
              <a:latin typeface="Arial" charset="0"/>
              <a:ea typeface="DejaVu Sans" charset="0"/>
              <a:cs typeface="DejaVu Sans" charset="0"/>
            </a:endParaRP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400" dirty="0">
                <a:latin typeface="Arial" charset="0"/>
                <a:ea typeface="DejaVu Sans" charset="0"/>
                <a:cs typeface="DejaVu Sans" charset="0"/>
              </a:rPr>
              <a:t> It takes several cycles to perform all the reads and writes, although to the outside system they appear to occur within one system cycle.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endParaRPr lang="en-CA" sz="1400" dirty="0">
              <a:latin typeface="Arial" charset="0"/>
              <a:ea typeface="DejaVu Sans" charset="0"/>
              <a:cs typeface="DejaVu Sans" charset="0"/>
            </a:endParaRP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400" dirty="0">
                <a:latin typeface="Arial" charset="0"/>
                <a:ea typeface="DejaVu Sans" charset="0"/>
                <a:cs typeface="DejaVu Sans" charset="0"/>
              </a:rPr>
              <a:t>Since the reads and writes occur in a sequence, we have to make sure writes don't overwrite values that haven't been read yet.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400" dirty="0">
                <a:latin typeface="Arial" charset="0"/>
                <a:ea typeface="DejaVu Sans" charset="0"/>
                <a:cs typeface="DejaVu Sans" charset="0"/>
              </a:rPr>
              <a:t>This usually means doing all the reads first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400" dirty="0">
                <a:latin typeface="Arial" charset="0"/>
                <a:ea typeface="DejaVu Sans" charset="0"/>
                <a:cs typeface="DejaVu Sans" charset="0"/>
              </a:rPr>
              <a:t>(slide: read arrows)‏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400" dirty="0">
                <a:latin typeface="Arial" charset="0"/>
                <a:ea typeface="DejaVu Sans" charset="0"/>
                <a:cs typeface="DejaVu Sans" charset="0"/>
              </a:rPr>
              <a:t>then all the writes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400" dirty="0">
                <a:latin typeface="Arial" charset="0"/>
                <a:ea typeface="DejaVu Sans" charset="0"/>
                <a:cs typeface="DejaVu Sans" charset="0"/>
              </a:rPr>
              <a:t>(slide: write arrows)‏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endParaRPr lang="en-CA" sz="1400" dirty="0">
              <a:latin typeface="Arial" charset="0"/>
              <a:ea typeface="DejaVu Sans" charset="0"/>
              <a:cs typeface="DejaVu Sans" charset="0"/>
            </a:endParaRP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400" dirty="0">
                <a:latin typeface="Arial" charset="0"/>
                <a:ea typeface="DejaVu Sans" charset="0"/>
                <a:cs typeface="DejaVu Sans" charset="0"/>
              </a:rPr>
              <a:t>There are some performance and correctness implications to this read/write ordering which we will see later in the presentation and as future work.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400" dirty="0">
                <a:latin typeface="Arial" charset="0"/>
                <a:ea typeface="DejaVu Sans" charset="0"/>
                <a:cs typeface="DejaVu Sans" charset="0"/>
              </a:rPr>
              <a:t>(pause)‏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endParaRPr lang="en-CA" sz="1400" dirty="0">
              <a:latin typeface="Arial" charset="0"/>
              <a:ea typeface="DejaVu Sans" charset="0"/>
              <a:cs typeface="DejaVu Sans" charset="0"/>
            </a:endParaRP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400" dirty="0">
                <a:latin typeface="Arial" charset="0"/>
                <a:ea typeface="DejaVu Sans" charset="0"/>
                <a:cs typeface="DejaVu Sans" charset="0"/>
              </a:rPr>
              <a:t>If instead the memory has true dual-ports, we can take advantage of that to do </a:t>
            </a:r>
            <a:r>
              <a:rPr lang="en-CA" sz="1400" dirty="0" err="1">
                <a:latin typeface="Arial" charset="0"/>
                <a:ea typeface="DejaVu Sans" charset="0"/>
                <a:cs typeface="DejaVu Sans" charset="0"/>
              </a:rPr>
              <a:t>multipumping</a:t>
            </a:r>
            <a:r>
              <a:rPr lang="en-CA" sz="1400" dirty="0">
                <a:latin typeface="Arial" charset="0"/>
                <a:ea typeface="DejaVu Sans" charset="0"/>
                <a:cs typeface="DejaVu Sans" charset="0"/>
              </a:rPr>
              <a:t> differently.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F416B83-E757-41EA-B9ED-33C3D173C8EE}" type="slidenum">
              <a:rPr lang="en-CA"/>
              <a:pPr/>
              <a:t>8</a:t>
            </a:fld>
            <a:endParaRPr lang="en-CA"/>
          </a:p>
        </p:txBody>
      </p:sp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09116" y="696461"/>
            <a:ext cx="4433420" cy="344031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726" y="4356860"/>
            <a:ext cx="5478801" cy="41251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9ED9F3D-BD06-47C2-A43C-4DCE037B739E}" type="slidenum">
              <a:rPr lang="en-CA"/>
              <a:pPr/>
              <a:t>9</a:t>
            </a:fld>
            <a:endParaRPr lang="en-CA"/>
          </a:p>
        </p:txBody>
      </p:sp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209116" y="696461"/>
            <a:ext cx="4433420" cy="344031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7168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725" y="4356860"/>
            <a:ext cx="5481601" cy="404555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/>
          <a:lstStyle/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Let's revisit our example of a memory with two write ports and two read ports.</a:t>
            </a: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endParaRPr lang="en-CA" sz="1800" dirty="0">
              <a:latin typeface="Arial" charset="0"/>
              <a:ea typeface="DejaVu Sans" charset="0"/>
              <a:cs typeface="DejaVu Sans" charset="0"/>
            </a:endParaRPr>
          </a:p>
          <a:p>
            <a:pPr marL="190899" indent="-190899">
              <a:lnSpc>
                <a:spcPct val="87000"/>
              </a:lnSpc>
              <a:spcBef>
                <a:spcPct val="0"/>
              </a:spcBef>
              <a:tabLst>
                <a:tab pos="190899" algn="l"/>
                <a:tab pos="601191" algn="l"/>
                <a:tab pos="1011482" algn="l"/>
                <a:tab pos="1421773" algn="l"/>
                <a:tab pos="1832065" algn="l"/>
                <a:tab pos="2242356" algn="l"/>
                <a:tab pos="2652647" algn="l"/>
                <a:tab pos="3062938" algn="l"/>
                <a:tab pos="3473230" algn="l"/>
                <a:tab pos="3883521" algn="l"/>
                <a:tab pos="4293812" algn="l"/>
                <a:tab pos="4704103" algn="l"/>
                <a:tab pos="5114395" algn="l"/>
                <a:tab pos="5524686" algn="l"/>
                <a:tab pos="5934977" algn="l"/>
                <a:tab pos="6345269" algn="l"/>
                <a:tab pos="6755560" algn="l"/>
                <a:tab pos="7165851" algn="l"/>
                <a:tab pos="7576142" algn="l"/>
                <a:tab pos="7986434" algn="l"/>
                <a:tab pos="8396725" algn="l"/>
              </a:tabLst>
            </a:pPr>
            <a:r>
              <a:rPr lang="en-CA" sz="1800" dirty="0">
                <a:latin typeface="Arial" charset="0"/>
                <a:ea typeface="DejaVu Sans" charset="0"/>
                <a:cs typeface="DejaVu Sans" charset="0"/>
              </a:rPr>
              <a:t>Let's start implementing it with a single simple dual-port Block RAM, with one write port and one read port.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BD94-C8D6-4729-B402-C310609F158C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058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CAC16-1AD6-4975-800A-A66069182B0D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8629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D4D-BA3A-473B-B7C6-61D2AFF84563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300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rgbClr val="00206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2E1A-3A3F-4E31-B289-A3F1EF59F890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2388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5B697-8B5F-43DA-A815-7C05E3D3465E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602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4A2-F191-43A0-88AE-690EB03CC755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9396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77DC-DD68-4309-9EFC-1A4209CC8EFC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1957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91A2-B693-440A-8AE7-557D53B6D381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4626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80AC-3D79-4FA6-9473-CF730DE01F83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87898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6B13-19ED-4B6C-B489-63CAB923F09F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2146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57B-73F3-4176-B6B1-0DFCD10E32C5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67542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725F191-351D-463C-B1C8-0625758434FA}" type="datetime1">
              <a:rPr lang="en-US" smtClean="0"/>
              <a:pPr/>
              <a:t>2/28/2012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1683D90-2006-40DA-A968-49D098D6CC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76556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206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4A7DA945-312E-42AB-92DA-E2FFFCAC6E96}" type="slidenum">
              <a:rPr lang="en-CA"/>
              <a:pPr/>
              <a:t>1</a:t>
            </a:fld>
            <a:endParaRPr lang="en-CA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26248" y="1676400"/>
            <a:ext cx="8228160" cy="1903016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dirty="0" smtClean="0"/>
              <a:t>Multi-ported Memories for FPGAs via XOR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800600"/>
            <a:ext cx="774955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bg2"/>
                </a:solidFill>
              </a:rPr>
              <a:t>Eric LaForest, Ming Liu, Emma Rapati, and Greg Steffan</a:t>
            </a:r>
          </a:p>
          <a:p>
            <a:pPr algn="ctr"/>
            <a:r>
              <a:rPr lang="en-US" sz="2600" b="1" dirty="0" smtClean="0">
                <a:solidFill>
                  <a:schemeClr val="bg1"/>
                </a:solidFill>
              </a:rPr>
              <a:t>ECE, University of Toronto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629400" y="6492875"/>
            <a:ext cx="2133600" cy="365125"/>
          </a:xfrm>
        </p:spPr>
        <p:txBody>
          <a:bodyPr/>
          <a:lstStyle/>
          <a:p>
            <a:fld id="{0B0D6F42-03EA-4672-9A82-A7BF86920297}" type="slidenum">
              <a:rPr lang="en-CA"/>
              <a:pPr/>
              <a:t>10</a:t>
            </a:fld>
            <a:endParaRPr lang="en-CA" dirty="0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990600"/>
            <a:ext cx="5143680" cy="49800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920" y="288030"/>
            <a:ext cx="8228160" cy="56742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dirty="0" smtClean="0"/>
              <a:t>LVT-Based MPM</a:t>
            </a:r>
            <a:endParaRPr lang="en-CA" dirty="0"/>
          </a:p>
        </p:txBody>
      </p:sp>
      <p:grpSp>
        <p:nvGrpSpPr>
          <p:cNvPr id="8" name="Group 7"/>
          <p:cNvGrpSpPr/>
          <p:nvPr/>
        </p:nvGrpSpPr>
        <p:grpSpPr>
          <a:xfrm>
            <a:off x="4816560" y="2684729"/>
            <a:ext cx="3400375" cy="3429000"/>
            <a:chOff x="4876800" y="3124200"/>
            <a:chExt cx="3400375" cy="3429000"/>
          </a:xfrm>
        </p:grpSpPr>
        <p:sp>
          <p:nvSpPr>
            <p:cNvPr id="6" name="Oval 5"/>
            <p:cNvSpPr/>
            <p:nvPr/>
          </p:nvSpPr>
          <p:spPr>
            <a:xfrm>
              <a:off x="4876800" y="3657600"/>
              <a:ext cx="1295400" cy="28956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96000" y="3124200"/>
              <a:ext cx="218117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Significant</a:t>
              </a:r>
            </a:p>
            <a:p>
              <a:r>
                <a:rPr lang="en-US" sz="2800" b="1" dirty="0" smtClean="0">
                  <a:solidFill>
                    <a:srgbClr val="FF0000"/>
                  </a:solidFill>
                </a:rPr>
                <a:t>Multiplexing!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40160" y="932129"/>
            <a:ext cx="3049112" cy="2438400"/>
            <a:chOff x="3200400" y="1371600"/>
            <a:chExt cx="3049112" cy="2438400"/>
          </a:xfrm>
        </p:grpSpPr>
        <p:sp>
          <p:nvSpPr>
            <p:cNvPr id="10" name="Oval 9"/>
            <p:cNvSpPr/>
            <p:nvPr/>
          </p:nvSpPr>
          <p:spPr>
            <a:xfrm>
              <a:off x="3200400" y="1905000"/>
              <a:ext cx="1295400" cy="1905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191000" y="1371600"/>
              <a:ext cx="205851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Many ALMs!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295400" y="6172200"/>
            <a:ext cx="6143624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Punchline: LVT is a big freq win, but...</a:t>
            </a:r>
            <a:endParaRPr lang="en-CA" sz="29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4A7DA945-312E-42AB-92DA-E2FFFCAC6E96}" type="slidenum">
              <a:rPr lang="en-CA"/>
              <a:pPr/>
              <a:t>11</a:t>
            </a:fld>
            <a:endParaRPr lang="en-CA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897584"/>
            <a:ext cx="8228160" cy="1062832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dirty="0" smtClean="0"/>
              <a:t>An XOR Approach</a:t>
            </a:r>
            <a:endParaRPr lang="en-CA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XOR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XOR basics:</a:t>
            </a:r>
            <a:endParaRPr lang="en-US" dirty="0"/>
          </a:p>
          <a:p>
            <a:pPr marL="457200" lvl="1" indent="0">
              <a:buNone/>
            </a:pPr>
            <a:r>
              <a:rPr lang="en-US" i="1" dirty="0" smtClean="0"/>
              <a:t>   </a:t>
            </a:r>
            <a:r>
              <a:rPr lang="en-US" dirty="0" smtClean="0"/>
              <a:t>A ⊕ 0 = A</a:t>
            </a:r>
          </a:p>
          <a:p>
            <a:pPr marL="457200" lvl="1" indent="0">
              <a:buNone/>
            </a:pPr>
            <a:r>
              <a:rPr lang="en-US" dirty="0" smtClean="0"/>
              <a:t>   B ⊕ B = 0</a:t>
            </a:r>
          </a:p>
          <a:p>
            <a:r>
              <a:rPr lang="en-US" dirty="0" smtClean="0"/>
              <a:t>Implication: </a:t>
            </a:r>
          </a:p>
          <a:p>
            <a:pPr lvl="1">
              <a:buNone/>
            </a:pPr>
            <a:r>
              <a:rPr lang="en-US" i="1" dirty="0" smtClean="0"/>
              <a:t>   </a:t>
            </a:r>
            <a:r>
              <a:rPr lang="en-US" dirty="0" smtClean="0"/>
              <a:t>A ⊕ B ⊕ B =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295400" y="4648200"/>
            <a:ext cx="640944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Can we exploit XOR to build better </a:t>
            </a:r>
            <a:r>
              <a:rPr lang="en-CA" sz="2900" b="1" dirty="0" err="1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MPMs</a:t>
            </a: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?</a:t>
            </a:r>
            <a:endParaRPr lang="en-CA" sz="29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447800" y="5638800"/>
            <a:ext cx="640944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Intuition: avoid LVT-table, multiplexing</a:t>
            </a:r>
            <a:endParaRPr lang="en-CA" sz="29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627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2W/2R XOR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93" name="Group 92"/>
          <p:cNvGrpSpPr/>
          <p:nvPr/>
        </p:nvGrpSpPr>
        <p:grpSpPr>
          <a:xfrm>
            <a:off x="6324600" y="3319330"/>
            <a:ext cx="1092435" cy="523220"/>
            <a:chOff x="6324600" y="3319330"/>
            <a:chExt cx="1092435" cy="523220"/>
          </a:xfrm>
        </p:grpSpPr>
        <p:grpSp>
          <p:nvGrpSpPr>
            <p:cNvPr id="17" name="Group 16"/>
            <p:cNvGrpSpPr/>
            <p:nvPr/>
          </p:nvGrpSpPr>
          <p:grpSpPr>
            <a:xfrm>
              <a:off x="6324600" y="3429000"/>
              <a:ext cx="304800" cy="304800"/>
              <a:chOff x="533400" y="2819400"/>
              <a:chExt cx="304800" cy="304800"/>
            </a:xfrm>
            <a:solidFill>
              <a:srgbClr val="FFFF00"/>
            </a:solidFill>
          </p:grpSpPr>
          <p:sp>
            <p:nvSpPr>
              <p:cNvPr id="11" name="Oval 10"/>
              <p:cNvSpPr/>
              <p:nvPr/>
            </p:nvSpPr>
            <p:spPr>
              <a:xfrm>
                <a:off x="533400" y="2819400"/>
                <a:ext cx="304800" cy="304800"/>
              </a:xfrm>
              <a:prstGeom prst="ellipse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" name="Straight Connector 12"/>
              <p:cNvCxnSpPr>
                <a:stCxn id="11" idx="0"/>
                <a:endCxn id="11" idx="4"/>
              </p:cNvCxnSpPr>
              <p:nvPr/>
            </p:nvCxnSpPr>
            <p:spPr>
              <a:xfrm rot="16200000" flipH="1">
                <a:off x="533400" y="2971800"/>
                <a:ext cx="304800" cy="0"/>
              </a:xfrm>
              <a:prstGeom prst="line">
                <a:avLst/>
              </a:prstGeom>
              <a:grpFill/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>
                <a:stCxn id="11" idx="6"/>
                <a:endCxn id="11" idx="2"/>
              </p:cNvCxnSpPr>
              <p:nvPr/>
            </p:nvCxnSpPr>
            <p:spPr>
              <a:xfrm flipH="1">
                <a:off x="533400" y="2971800"/>
                <a:ext cx="304800" cy="0"/>
              </a:xfrm>
              <a:prstGeom prst="line">
                <a:avLst/>
              </a:prstGeom>
              <a:grpFill/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4" name="Straight Arrow Connector 53"/>
            <p:cNvCxnSpPr>
              <a:stCxn id="11" idx="6"/>
            </p:cNvCxnSpPr>
            <p:nvPr/>
          </p:nvCxnSpPr>
          <p:spPr>
            <a:xfrm>
              <a:off x="6629400" y="3581400"/>
              <a:ext cx="304800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6908562" y="3319330"/>
              <a:ext cx="50847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bg1"/>
                  </a:solidFill>
                </a:rPr>
                <a:t>R</a:t>
              </a:r>
              <a:r>
                <a:rPr lang="en-US" sz="2800" b="1" baseline="-25000" dirty="0" smtClean="0">
                  <a:solidFill>
                    <a:schemeClr val="bg1"/>
                  </a:solidFill>
                </a:rPr>
                <a:t>0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92" name="Text Box 9"/>
          <p:cNvSpPr txBox="1">
            <a:spLocks noChangeArrowheads="1"/>
          </p:cNvSpPr>
          <p:nvPr/>
        </p:nvSpPr>
        <p:spPr bwMode="auto">
          <a:xfrm>
            <a:off x="1066800" y="5486400"/>
            <a:ext cx="708660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Goal: a read is only an XOR operation</a:t>
            </a:r>
            <a:endParaRPr lang="en-CA" sz="29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2W/2R XOR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29200" y="2133600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29200" y="4191000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6"/>
          <p:cNvGrpSpPr/>
          <p:nvPr/>
        </p:nvGrpSpPr>
        <p:grpSpPr>
          <a:xfrm>
            <a:off x="6324600" y="3429000"/>
            <a:ext cx="304800" cy="304800"/>
            <a:chOff x="533400" y="2819400"/>
            <a:chExt cx="304800" cy="304800"/>
          </a:xfrm>
          <a:solidFill>
            <a:srgbClr val="FFFF00"/>
          </a:solidFill>
        </p:grpSpPr>
        <p:sp>
          <p:nvSpPr>
            <p:cNvPr id="11" name="Oval 10"/>
            <p:cNvSpPr/>
            <p:nvPr/>
          </p:nvSpPr>
          <p:spPr>
            <a:xfrm>
              <a:off x="533400" y="2819400"/>
              <a:ext cx="304800" cy="3048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11" idx="0"/>
              <a:endCxn id="11" idx="4"/>
            </p:cNvCxnSpPr>
            <p:nvPr/>
          </p:nvCxnSpPr>
          <p:spPr>
            <a:xfrm rot="16200000"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1" idx="6"/>
              <a:endCxn id="11" idx="2"/>
            </p:cNvCxnSpPr>
            <p:nvPr/>
          </p:nvCxnSpPr>
          <p:spPr>
            <a:xfrm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Elbow Connector 32"/>
          <p:cNvCxnSpPr>
            <a:stCxn id="7" idx="2"/>
            <a:endCxn id="11" idx="2"/>
          </p:cNvCxnSpPr>
          <p:nvPr/>
        </p:nvCxnSpPr>
        <p:spPr>
          <a:xfrm rot="16200000" flipH="1">
            <a:off x="5772150" y="3028950"/>
            <a:ext cx="228600" cy="876300"/>
          </a:xfrm>
          <a:prstGeom prst="bentConnector2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2"/>
          <p:cNvCxnSpPr>
            <a:stCxn id="10" idx="2"/>
            <a:endCxn id="11" idx="4"/>
          </p:cNvCxnSpPr>
          <p:nvPr/>
        </p:nvCxnSpPr>
        <p:spPr>
          <a:xfrm rot="5400000" flipH="1" flipV="1">
            <a:off x="5124450" y="4057650"/>
            <a:ext cx="1676400" cy="1028700"/>
          </a:xfrm>
          <a:prstGeom prst="bentConnector3">
            <a:avLst>
              <a:gd name="adj1" fmla="val -7519"/>
            </a:avLst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1" idx="6"/>
          </p:cNvCxnSpPr>
          <p:nvPr/>
        </p:nvCxnSpPr>
        <p:spPr>
          <a:xfrm>
            <a:off x="6629400" y="3581400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908562" y="3319330"/>
            <a:ext cx="508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R</a:t>
            </a:r>
            <a:r>
              <a:rPr lang="en-US" sz="2800" b="1" baseline="-25000" dirty="0" smtClean="0">
                <a:solidFill>
                  <a:schemeClr val="bg1"/>
                </a:solidFill>
              </a:rPr>
              <a:t>0</a:t>
            </a:r>
            <a:endParaRPr lang="en-US" sz="2800" b="1" baseline="-25000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029200" y="2362200"/>
            <a:ext cx="838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029200" y="4419600"/>
            <a:ext cx="838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2133600" y="5867400"/>
            <a:ext cx="487680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Focus on one location for now</a:t>
            </a:r>
            <a:endParaRPr lang="en-CA" sz="29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75032" y="4241562"/>
            <a:ext cx="79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OLD</a:t>
            </a:r>
            <a:endParaRPr lang="en-US" sz="2800" baseline="-25000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42816" y="3936762"/>
            <a:ext cx="79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OLD</a:t>
            </a:r>
            <a:endParaRPr lang="en-US" sz="2800" baseline="-25000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76800" y="3505200"/>
            <a:ext cx="1359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A⊕OLD</a:t>
            </a:r>
            <a:endParaRPr lang="en-US" sz="2800" baseline="-25000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92498" y="2176330"/>
            <a:ext cx="1359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A⊕OLD</a:t>
            </a:r>
            <a:endParaRPr lang="en-US" sz="2800" baseline="-25000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94904" y="2971800"/>
            <a:ext cx="23855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A⊕OLD⊕OLD</a:t>
            </a:r>
            <a:endParaRPr lang="en-US" sz="2800" baseline="-25000" dirty="0" smtClean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67600" y="3319330"/>
            <a:ext cx="572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=A</a:t>
            </a:r>
            <a:endParaRPr lang="en-US" sz="2800" baseline="-25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51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2W/2R XOR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29200" y="2133600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29200" y="4191000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6"/>
          <p:cNvGrpSpPr/>
          <p:nvPr/>
        </p:nvGrpSpPr>
        <p:grpSpPr>
          <a:xfrm>
            <a:off x="6324600" y="3429000"/>
            <a:ext cx="304800" cy="304800"/>
            <a:chOff x="533400" y="2819400"/>
            <a:chExt cx="304800" cy="304800"/>
          </a:xfrm>
          <a:solidFill>
            <a:srgbClr val="FFFF00"/>
          </a:solidFill>
        </p:grpSpPr>
        <p:sp>
          <p:nvSpPr>
            <p:cNvPr id="11" name="Oval 10"/>
            <p:cNvSpPr/>
            <p:nvPr/>
          </p:nvSpPr>
          <p:spPr>
            <a:xfrm>
              <a:off x="533400" y="2819400"/>
              <a:ext cx="304800" cy="3048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11" idx="0"/>
              <a:endCxn id="11" idx="4"/>
            </p:cNvCxnSpPr>
            <p:nvPr/>
          </p:nvCxnSpPr>
          <p:spPr>
            <a:xfrm rot="16200000"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1" idx="6"/>
              <a:endCxn id="11" idx="2"/>
            </p:cNvCxnSpPr>
            <p:nvPr/>
          </p:nvCxnSpPr>
          <p:spPr>
            <a:xfrm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Elbow Connector 32"/>
          <p:cNvCxnSpPr>
            <a:stCxn id="7" idx="2"/>
            <a:endCxn id="11" idx="2"/>
          </p:cNvCxnSpPr>
          <p:nvPr/>
        </p:nvCxnSpPr>
        <p:spPr>
          <a:xfrm rot="16200000" flipH="1">
            <a:off x="5772150" y="3028950"/>
            <a:ext cx="228600" cy="876300"/>
          </a:xfrm>
          <a:prstGeom prst="bentConnector2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2"/>
          <p:cNvCxnSpPr>
            <a:stCxn id="10" idx="2"/>
            <a:endCxn id="11" idx="4"/>
          </p:cNvCxnSpPr>
          <p:nvPr/>
        </p:nvCxnSpPr>
        <p:spPr>
          <a:xfrm rot="5400000" flipH="1" flipV="1">
            <a:off x="5124450" y="4057650"/>
            <a:ext cx="1676400" cy="1028700"/>
          </a:xfrm>
          <a:prstGeom prst="bentConnector3">
            <a:avLst>
              <a:gd name="adj1" fmla="val -7519"/>
            </a:avLst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1" idx="6"/>
          </p:cNvCxnSpPr>
          <p:nvPr/>
        </p:nvCxnSpPr>
        <p:spPr>
          <a:xfrm>
            <a:off x="6629400" y="3581400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2133600" y="1828800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908562" y="3319330"/>
            <a:ext cx="508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R</a:t>
            </a:r>
            <a:r>
              <a:rPr lang="en-US" sz="2800" b="1" baseline="-25000" dirty="0" smtClean="0">
                <a:solidFill>
                  <a:schemeClr val="bg1"/>
                </a:solidFill>
              </a:rPr>
              <a:t>0</a:t>
            </a:r>
            <a:endParaRPr lang="en-US" sz="2800" b="1" baseline="-25000" dirty="0">
              <a:solidFill>
                <a:schemeClr val="bg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524000" y="1600200"/>
            <a:ext cx="63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W</a:t>
            </a:r>
            <a:r>
              <a:rPr lang="en-US" sz="2800" b="1" baseline="-25000" dirty="0" smtClean="0">
                <a:solidFill>
                  <a:schemeClr val="bg1"/>
                </a:solidFill>
              </a:rPr>
              <a:t>0</a:t>
            </a:r>
            <a:endParaRPr lang="en-US" sz="2800" b="1" baseline="-25000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029200" y="2362200"/>
            <a:ext cx="838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029200" y="4419600"/>
            <a:ext cx="838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21"/>
          <p:cNvGrpSpPr/>
          <p:nvPr/>
        </p:nvGrpSpPr>
        <p:grpSpPr>
          <a:xfrm>
            <a:off x="2438400" y="1676400"/>
            <a:ext cx="304800" cy="304800"/>
            <a:chOff x="533400" y="2819400"/>
            <a:chExt cx="304800" cy="304800"/>
          </a:xfrm>
          <a:solidFill>
            <a:srgbClr val="FFFF00"/>
          </a:solidFill>
        </p:grpSpPr>
        <p:sp>
          <p:nvSpPr>
            <p:cNvPr id="21" name="Oval 20"/>
            <p:cNvSpPr/>
            <p:nvPr/>
          </p:nvSpPr>
          <p:spPr>
            <a:xfrm>
              <a:off x="533400" y="2819400"/>
              <a:ext cx="304800" cy="3048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stCxn id="21" idx="0"/>
              <a:endCxn id="21" idx="4"/>
            </p:cNvCxnSpPr>
            <p:nvPr/>
          </p:nvCxnSpPr>
          <p:spPr>
            <a:xfrm rot="16200000"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1" idx="6"/>
              <a:endCxn id="21" idx="2"/>
            </p:cNvCxnSpPr>
            <p:nvPr/>
          </p:nvCxnSpPr>
          <p:spPr>
            <a:xfrm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Elbow Connector 32"/>
          <p:cNvCxnSpPr>
            <a:stCxn id="21" idx="6"/>
          </p:cNvCxnSpPr>
          <p:nvPr/>
        </p:nvCxnSpPr>
        <p:spPr>
          <a:xfrm>
            <a:off x="2743200" y="1828800"/>
            <a:ext cx="2705100" cy="304800"/>
          </a:xfrm>
          <a:prstGeom prst="bentConnector2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32"/>
          <p:cNvCxnSpPr>
            <a:stCxn id="10" idx="2"/>
            <a:endCxn id="21" idx="4"/>
          </p:cNvCxnSpPr>
          <p:nvPr/>
        </p:nvCxnSpPr>
        <p:spPr>
          <a:xfrm rot="5400000" flipH="1">
            <a:off x="2305050" y="2266950"/>
            <a:ext cx="3429000" cy="2857500"/>
          </a:xfrm>
          <a:prstGeom prst="bentConnector3">
            <a:avLst>
              <a:gd name="adj1" fmla="val -3676"/>
            </a:avLst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914400" y="5638800"/>
            <a:ext cx="708660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XOR new value with old value</a:t>
            </a:r>
            <a:endParaRPr lang="en-CA" sz="29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81200" y="1329584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A</a:t>
            </a:r>
            <a:endParaRPr lang="en-US" sz="2800" baseline="-25000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48784" y="2193422"/>
            <a:ext cx="79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OLD</a:t>
            </a:r>
            <a:endParaRPr lang="en-US" sz="2800" baseline="-25000" dirty="0">
              <a:solidFill>
                <a:srgbClr val="00206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275032" y="4241562"/>
            <a:ext cx="79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OLD</a:t>
            </a:r>
            <a:endParaRPr lang="en-US" sz="2800" baseline="-25000" dirty="0">
              <a:solidFill>
                <a:srgbClr val="00206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24200" y="1371600"/>
            <a:ext cx="1359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A⊕OLD</a:t>
            </a:r>
            <a:endParaRPr lang="en-US" sz="2800" baseline="-25000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92498" y="2176330"/>
            <a:ext cx="1359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A⊕OLD</a:t>
            </a:r>
            <a:endParaRPr lang="en-US" sz="2800" baseline="-25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2W/2R XOR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29200" y="2133600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29200" y="4191000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6"/>
          <p:cNvGrpSpPr/>
          <p:nvPr/>
        </p:nvGrpSpPr>
        <p:grpSpPr>
          <a:xfrm>
            <a:off x="6324600" y="3429000"/>
            <a:ext cx="304800" cy="304800"/>
            <a:chOff x="533400" y="2819400"/>
            <a:chExt cx="304800" cy="304800"/>
          </a:xfrm>
          <a:solidFill>
            <a:srgbClr val="FFFF00"/>
          </a:solidFill>
        </p:grpSpPr>
        <p:sp>
          <p:nvSpPr>
            <p:cNvPr id="11" name="Oval 10"/>
            <p:cNvSpPr/>
            <p:nvPr/>
          </p:nvSpPr>
          <p:spPr>
            <a:xfrm>
              <a:off x="533400" y="2819400"/>
              <a:ext cx="304800" cy="3048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11" idx="0"/>
              <a:endCxn id="11" idx="4"/>
            </p:cNvCxnSpPr>
            <p:nvPr/>
          </p:nvCxnSpPr>
          <p:spPr>
            <a:xfrm rot="16200000"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1" idx="6"/>
              <a:endCxn id="11" idx="2"/>
            </p:cNvCxnSpPr>
            <p:nvPr/>
          </p:nvCxnSpPr>
          <p:spPr>
            <a:xfrm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Elbow Connector 32"/>
          <p:cNvCxnSpPr>
            <a:stCxn id="7" idx="2"/>
            <a:endCxn id="11" idx="2"/>
          </p:cNvCxnSpPr>
          <p:nvPr/>
        </p:nvCxnSpPr>
        <p:spPr>
          <a:xfrm rot="16200000" flipH="1">
            <a:off x="5772150" y="3028950"/>
            <a:ext cx="228600" cy="876300"/>
          </a:xfrm>
          <a:prstGeom prst="bentConnector2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2"/>
          <p:cNvCxnSpPr>
            <a:stCxn id="10" idx="2"/>
            <a:endCxn id="11" idx="4"/>
          </p:cNvCxnSpPr>
          <p:nvPr/>
        </p:nvCxnSpPr>
        <p:spPr>
          <a:xfrm rot="5400000" flipH="1" flipV="1">
            <a:off x="5124450" y="4057650"/>
            <a:ext cx="1676400" cy="1028700"/>
          </a:xfrm>
          <a:prstGeom prst="bentConnector3">
            <a:avLst>
              <a:gd name="adj1" fmla="val -7519"/>
            </a:avLst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1" idx="6"/>
          </p:cNvCxnSpPr>
          <p:nvPr/>
        </p:nvCxnSpPr>
        <p:spPr>
          <a:xfrm>
            <a:off x="6629400" y="3581400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2133600" y="1828800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908562" y="3319330"/>
            <a:ext cx="508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R</a:t>
            </a:r>
            <a:r>
              <a:rPr lang="en-US" sz="2800" b="1" baseline="-25000" dirty="0" smtClean="0">
                <a:solidFill>
                  <a:schemeClr val="bg1"/>
                </a:solidFill>
              </a:rPr>
              <a:t>0</a:t>
            </a:r>
            <a:endParaRPr lang="en-US" sz="2800" b="1" baseline="-25000" dirty="0">
              <a:solidFill>
                <a:schemeClr val="bg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524000" y="1600200"/>
            <a:ext cx="63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W</a:t>
            </a:r>
            <a:r>
              <a:rPr lang="en-US" sz="2800" b="1" baseline="-25000" dirty="0" smtClean="0">
                <a:solidFill>
                  <a:schemeClr val="bg1"/>
                </a:solidFill>
              </a:rPr>
              <a:t>0</a:t>
            </a:r>
            <a:endParaRPr lang="en-US" sz="2800" b="1" baseline="-25000" dirty="0">
              <a:solidFill>
                <a:schemeClr val="bg1"/>
              </a:solidFill>
            </a:endParaRPr>
          </a:p>
        </p:txBody>
      </p:sp>
      <p:grpSp>
        <p:nvGrpSpPr>
          <p:cNvPr id="5" name="Group 21"/>
          <p:cNvGrpSpPr/>
          <p:nvPr/>
        </p:nvGrpSpPr>
        <p:grpSpPr>
          <a:xfrm>
            <a:off x="2438400" y="1676400"/>
            <a:ext cx="304800" cy="304800"/>
            <a:chOff x="533400" y="2819400"/>
            <a:chExt cx="304800" cy="304800"/>
          </a:xfrm>
          <a:solidFill>
            <a:srgbClr val="FFFF00"/>
          </a:solidFill>
        </p:grpSpPr>
        <p:sp>
          <p:nvSpPr>
            <p:cNvPr id="21" name="Oval 20"/>
            <p:cNvSpPr/>
            <p:nvPr/>
          </p:nvSpPr>
          <p:spPr>
            <a:xfrm>
              <a:off x="533400" y="2819400"/>
              <a:ext cx="304800" cy="3048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stCxn id="21" idx="0"/>
              <a:endCxn id="21" idx="4"/>
            </p:cNvCxnSpPr>
            <p:nvPr/>
          </p:nvCxnSpPr>
          <p:spPr>
            <a:xfrm rot="16200000"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1" idx="6"/>
              <a:endCxn id="21" idx="2"/>
            </p:cNvCxnSpPr>
            <p:nvPr/>
          </p:nvCxnSpPr>
          <p:spPr>
            <a:xfrm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Elbow Connector 32"/>
          <p:cNvCxnSpPr>
            <a:stCxn id="21" idx="6"/>
          </p:cNvCxnSpPr>
          <p:nvPr/>
        </p:nvCxnSpPr>
        <p:spPr>
          <a:xfrm>
            <a:off x="2743200" y="1828800"/>
            <a:ext cx="2705100" cy="304800"/>
          </a:xfrm>
          <a:prstGeom prst="bentConnector2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32"/>
          <p:cNvCxnSpPr>
            <a:stCxn id="10" idx="2"/>
            <a:endCxn id="21" idx="4"/>
          </p:cNvCxnSpPr>
          <p:nvPr/>
        </p:nvCxnSpPr>
        <p:spPr>
          <a:xfrm rot="5400000" flipH="1">
            <a:off x="2305050" y="2266950"/>
            <a:ext cx="3429000" cy="2857500"/>
          </a:xfrm>
          <a:prstGeom prst="bentConnector3">
            <a:avLst>
              <a:gd name="adj1" fmla="val -3676"/>
            </a:avLst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914400" y="5029200"/>
            <a:ext cx="7086600" cy="1105012"/>
            <a:chOff x="914400" y="5029200"/>
            <a:chExt cx="7086600" cy="1105012"/>
          </a:xfrm>
        </p:grpSpPr>
        <p:sp>
          <p:nvSpPr>
            <p:cNvPr id="29" name="Text Box 9"/>
            <p:cNvSpPr txBox="1">
              <a:spLocks noChangeArrowheads="1"/>
            </p:cNvSpPr>
            <p:nvPr/>
          </p:nvSpPr>
          <p:spPr bwMode="auto">
            <a:xfrm>
              <a:off x="914400" y="5638800"/>
              <a:ext cx="7086600" cy="4954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81639" tIns="40820" rIns="81639" bIns="40820"/>
            <a:lstStyle/>
            <a:p>
              <a:pPr algn="ctr">
                <a:tabLst>
                  <a:tab pos="0" algn="l"/>
                  <a:tab pos="414726" algn="l"/>
                  <a:tab pos="829452" algn="l"/>
                  <a:tab pos="1244178" algn="l"/>
                  <a:tab pos="1658904" algn="l"/>
                  <a:tab pos="2073631" algn="l"/>
                  <a:tab pos="2488357" algn="l"/>
                  <a:tab pos="2903083" algn="l"/>
                  <a:tab pos="3317809" algn="l"/>
                  <a:tab pos="3732535" algn="l"/>
                  <a:tab pos="4147261" algn="l"/>
                  <a:tab pos="4561987" algn="l"/>
                  <a:tab pos="4976713" algn="l"/>
                  <a:tab pos="5391440" algn="l"/>
                  <a:tab pos="5806166" algn="l"/>
                  <a:tab pos="6220892" algn="l"/>
                  <a:tab pos="6635618" algn="l"/>
                  <a:tab pos="7050344" algn="l"/>
                  <a:tab pos="7465070" algn="l"/>
                  <a:tab pos="7879796" algn="l"/>
                  <a:tab pos="8294522" algn="l"/>
                </a:tabLst>
              </a:pPr>
              <a:r>
                <a:rPr lang="en-CA" sz="2900" b="1" dirty="0" smtClean="0">
                  <a:solidFill>
                    <a:srgbClr val="FF0000"/>
                  </a:solidFill>
                  <a:ea typeface="DejaVu Sans" charset="0"/>
                  <a:cs typeface="DejaVu Sans" charset="0"/>
                </a:rPr>
                <a:t>Support multiple locations, two write ports</a:t>
              </a:r>
              <a:endParaRPr lang="en-CA" sz="2900" b="1" dirty="0">
                <a:solidFill>
                  <a:srgbClr val="FF0000"/>
                </a:solidFill>
                <a:ea typeface="DejaVu Sans" charset="0"/>
                <a:cs typeface="DejaVu Sans" charset="0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4724400" y="5029200"/>
              <a:ext cx="1447800" cy="685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2W/2R XOR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29200" y="2133600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29200" y="4191000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6"/>
          <p:cNvGrpSpPr/>
          <p:nvPr/>
        </p:nvGrpSpPr>
        <p:grpSpPr>
          <a:xfrm>
            <a:off x="6324600" y="3429000"/>
            <a:ext cx="304800" cy="304800"/>
            <a:chOff x="533400" y="2819400"/>
            <a:chExt cx="304800" cy="304800"/>
          </a:xfrm>
          <a:solidFill>
            <a:srgbClr val="FFFF00"/>
          </a:solidFill>
        </p:grpSpPr>
        <p:sp>
          <p:nvSpPr>
            <p:cNvPr id="11" name="Oval 10"/>
            <p:cNvSpPr/>
            <p:nvPr/>
          </p:nvSpPr>
          <p:spPr>
            <a:xfrm>
              <a:off x="533400" y="2819400"/>
              <a:ext cx="304800" cy="3048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11" idx="0"/>
              <a:endCxn id="11" idx="4"/>
            </p:cNvCxnSpPr>
            <p:nvPr/>
          </p:nvCxnSpPr>
          <p:spPr>
            <a:xfrm rot="16200000"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1" idx="6"/>
              <a:endCxn id="11" idx="2"/>
            </p:cNvCxnSpPr>
            <p:nvPr/>
          </p:nvCxnSpPr>
          <p:spPr>
            <a:xfrm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1"/>
          <p:cNvGrpSpPr/>
          <p:nvPr/>
        </p:nvGrpSpPr>
        <p:grpSpPr>
          <a:xfrm>
            <a:off x="2438400" y="1676400"/>
            <a:ext cx="304800" cy="304800"/>
            <a:chOff x="533400" y="2819400"/>
            <a:chExt cx="304800" cy="304800"/>
          </a:xfrm>
          <a:solidFill>
            <a:srgbClr val="FFFF00"/>
          </a:solidFill>
        </p:grpSpPr>
        <p:sp>
          <p:nvSpPr>
            <p:cNvPr id="23" name="Oval 22"/>
            <p:cNvSpPr/>
            <p:nvPr/>
          </p:nvSpPr>
          <p:spPr>
            <a:xfrm>
              <a:off x="533400" y="2819400"/>
              <a:ext cx="304800" cy="3048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>
              <a:stCxn id="23" idx="0"/>
              <a:endCxn id="23" idx="4"/>
            </p:cNvCxnSpPr>
            <p:nvPr/>
          </p:nvCxnSpPr>
          <p:spPr>
            <a:xfrm rot="16200000"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23" idx="6"/>
              <a:endCxn id="23" idx="2"/>
            </p:cNvCxnSpPr>
            <p:nvPr/>
          </p:nvCxnSpPr>
          <p:spPr>
            <a:xfrm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Elbow Connector 32"/>
          <p:cNvCxnSpPr>
            <a:stCxn id="23" idx="6"/>
            <a:endCxn id="7" idx="0"/>
          </p:cNvCxnSpPr>
          <p:nvPr/>
        </p:nvCxnSpPr>
        <p:spPr>
          <a:xfrm>
            <a:off x="2743200" y="1828800"/>
            <a:ext cx="2705100" cy="304800"/>
          </a:xfrm>
          <a:prstGeom prst="bentConnector2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2"/>
          <p:cNvCxnSpPr>
            <a:stCxn id="7" idx="2"/>
            <a:endCxn id="11" idx="2"/>
          </p:cNvCxnSpPr>
          <p:nvPr/>
        </p:nvCxnSpPr>
        <p:spPr>
          <a:xfrm rot="16200000" flipH="1">
            <a:off x="5772150" y="3028950"/>
            <a:ext cx="228600" cy="876300"/>
          </a:xfrm>
          <a:prstGeom prst="bentConnector2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2"/>
          <p:cNvCxnSpPr>
            <a:stCxn id="10" idx="2"/>
            <a:endCxn id="11" idx="4"/>
          </p:cNvCxnSpPr>
          <p:nvPr/>
        </p:nvCxnSpPr>
        <p:spPr>
          <a:xfrm rot="5400000" flipH="1" flipV="1">
            <a:off x="5124450" y="4057650"/>
            <a:ext cx="1676400" cy="1028700"/>
          </a:xfrm>
          <a:prstGeom prst="bentConnector3">
            <a:avLst>
              <a:gd name="adj1" fmla="val -7519"/>
            </a:avLst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1" idx="6"/>
          </p:cNvCxnSpPr>
          <p:nvPr/>
        </p:nvCxnSpPr>
        <p:spPr>
          <a:xfrm>
            <a:off x="6629400" y="3581400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2133600" y="1828800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908562" y="3319330"/>
            <a:ext cx="508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R</a:t>
            </a:r>
            <a:r>
              <a:rPr lang="en-US" sz="2800" b="1" baseline="-25000" dirty="0" smtClean="0">
                <a:solidFill>
                  <a:schemeClr val="bg1"/>
                </a:solidFill>
              </a:rPr>
              <a:t>0</a:t>
            </a:r>
            <a:endParaRPr lang="en-US" sz="2800" b="1" baseline="-25000" dirty="0">
              <a:solidFill>
                <a:schemeClr val="bg1"/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1033330" y="1828800"/>
            <a:ext cx="4414970" cy="3581400"/>
            <a:chOff x="1033330" y="1828800"/>
            <a:chExt cx="4414970" cy="3581400"/>
          </a:xfrm>
        </p:grpSpPr>
        <p:sp>
          <p:nvSpPr>
            <p:cNvPr id="5" name="Rectangle 4"/>
            <p:cNvSpPr/>
            <p:nvPr/>
          </p:nvSpPr>
          <p:spPr>
            <a:xfrm>
              <a:off x="2895600" y="2133600"/>
              <a:ext cx="838200" cy="1219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895600" y="4191000"/>
              <a:ext cx="838200" cy="1219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25"/>
            <p:cNvGrpSpPr/>
            <p:nvPr/>
          </p:nvGrpSpPr>
          <p:grpSpPr>
            <a:xfrm>
              <a:off x="1905000" y="3733800"/>
              <a:ext cx="304800" cy="304800"/>
              <a:chOff x="533400" y="2819400"/>
              <a:chExt cx="304800" cy="304800"/>
            </a:xfrm>
            <a:solidFill>
              <a:srgbClr val="FFFF00"/>
            </a:solidFill>
          </p:grpSpPr>
          <p:sp>
            <p:nvSpPr>
              <p:cNvPr id="27" name="Oval 26"/>
              <p:cNvSpPr/>
              <p:nvPr/>
            </p:nvSpPr>
            <p:spPr>
              <a:xfrm>
                <a:off x="533400" y="2819400"/>
                <a:ext cx="304800" cy="304800"/>
              </a:xfrm>
              <a:prstGeom prst="ellipse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/>
              <p:cNvCxnSpPr>
                <a:stCxn id="27" idx="0"/>
                <a:endCxn id="27" idx="4"/>
              </p:cNvCxnSpPr>
              <p:nvPr/>
            </p:nvCxnSpPr>
            <p:spPr>
              <a:xfrm rot="16200000" flipH="1">
                <a:off x="533400" y="2971800"/>
                <a:ext cx="304800" cy="0"/>
              </a:xfrm>
              <a:prstGeom prst="line">
                <a:avLst/>
              </a:prstGeom>
              <a:grpFill/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stCxn id="27" idx="6"/>
                <a:endCxn id="27" idx="2"/>
              </p:cNvCxnSpPr>
              <p:nvPr/>
            </p:nvCxnSpPr>
            <p:spPr>
              <a:xfrm flipH="1">
                <a:off x="533400" y="2971800"/>
                <a:ext cx="304800" cy="0"/>
              </a:xfrm>
              <a:prstGeom prst="line">
                <a:avLst/>
              </a:prstGeom>
              <a:grpFill/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Elbow Connector 32"/>
            <p:cNvCxnSpPr>
              <a:stCxn id="8" idx="2"/>
              <a:endCxn id="23" idx="4"/>
            </p:cNvCxnSpPr>
            <p:nvPr/>
          </p:nvCxnSpPr>
          <p:spPr>
            <a:xfrm rot="5400000" flipH="1">
              <a:off x="1238250" y="3333750"/>
              <a:ext cx="3429000" cy="723900"/>
            </a:xfrm>
            <a:prstGeom prst="bentConnector3">
              <a:avLst>
                <a:gd name="adj1" fmla="val -6667"/>
              </a:avLst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Elbow Connector 32"/>
            <p:cNvCxnSpPr>
              <a:stCxn id="5" idx="2"/>
              <a:endCxn id="27" idx="0"/>
            </p:cNvCxnSpPr>
            <p:nvPr/>
          </p:nvCxnSpPr>
          <p:spPr>
            <a:xfrm rot="5400000">
              <a:off x="2495550" y="2914650"/>
              <a:ext cx="381000" cy="1257300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Elbow Connector 32"/>
            <p:cNvCxnSpPr>
              <a:stCxn id="27" idx="6"/>
              <a:endCxn id="10" idx="0"/>
            </p:cNvCxnSpPr>
            <p:nvPr/>
          </p:nvCxnSpPr>
          <p:spPr>
            <a:xfrm>
              <a:off x="2209800" y="3886200"/>
              <a:ext cx="3238500" cy="304800"/>
            </a:xfrm>
            <a:prstGeom prst="bentConnector2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 rot="5400000">
              <a:off x="3149124" y="1981200"/>
              <a:ext cx="306388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rot="5400000">
              <a:off x="3140578" y="4038600"/>
              <a:ext cx="306388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>
              <a:off x="1600200" y="3886200"/>
              <a:ext cx="304800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1033330" y="3631962"/>
              <a:ext cx="6319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bg1"/>
                  </a:solidFill>
                </a:rPr>
                <a:t>W</a:t>
              </a:r>
              <a:r>
                <a:rPr lang="en-US" sz="2800" b="1" baseline="-25000" dirty="0" smtClean="0">
                  <a:solidFill>
                    <a:schemeClr val="bg1"/>
                  </a:solidFill>
                </a:rPr>
                <a:t>1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1524000" y="1600200"/>
            <a:ext cx="63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W</a:t>
            </a:r>
            <a:r>
              <a:rPr lang="en-US" sz="2800" b="1" baseline="-25000" dirty="0" smtClean="0">
                <a:solidFill>
                  <a:schemeClr val="bg1"/>
                </a:solidFill>
              </a:rPr>
              <a:t>0</a:t>
            </a:r>
            <a:endParaRPr lang="en-US" sz="2800" b="1" baseline="-25000" dirty="0">
              <a:solidFill>
                <a:schemeClr val="bg1"/>
              </a:solidFill>
            </a:endParaRP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914400" y="5791200"/>
            <a:ext cx="708660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Most-recently-written bank holds new value XOR old(s)</a:t>
            </a:r>
            <a:endParaRPr lang="en-CA" sz="29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1981200" y="1321038"/>
            <a:ext cx="3962400" cy="3314535"/>
            <a:chOff x="1981200" y="1321038"/>
            <a:chExt cx="3962400" cy="3314535"/>
          </a:xfrm>
        </p:grpSpPr>
        <p:grpSp>
          <p:nvGrpSpPr>
            <p:cNvPr id="57" name="Group 56"/>
            <p:cNvGrpSpPr/>
            <p:nvPr/>
          </p:nvGrpSpPr>
          <p:grpSpPr>
            <a:xfrm>
              <a:off x="1981200" y="1321038"/>
              <a:ext cx="3886200" cy="3314535"/>
              <a:chOff x="1981200" y="1321038"/>
              <a:chExt cx="3886200" cy="3314535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5029200" y="2286000"/>
                <a:ext cx="838200" cy="152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3725968" y="2133600"/>
                <a:ext cx="13468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2060"/>
                    </a:solidFill>
                  </a:rPr>
                  <a:t>A⊕OLD1</a:t>
                </a:r>
                <a:endParaRPr lang="en-US" sz="2400" baseline="-250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2895600" y="2286000"/>
                <a:ext cx="838200" cy="152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5029200" y="4343400"/>
                <a:ext cx="838200" cy="152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3716708" y="4173908"/>
                <a:ext cx="10695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2060"/>
                    </a:solidFill>
                  </a:rPr>
                  <a:t>   OLD1</a:t>
                </a:r>
                <a:endParaRPr lang="en-US" sz="2400" baseline="-250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2895600" y="4343400"/>
                <a:ext cx="838200" cy="152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981200" y="1321038"/>
                <a:ext cx="3930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002060"/>
                    </a:solidFill>
                  </a:rPr>
                  <a:t>A</a:t>
                </a:r>
                <a:endParaRPr lang="en-US" sz="2800" baseline="-25000" dirty="0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55" name="Rectangle 54"/>
            <p:cNvSpPr/>
            <p:nvPr/>
          </p:nvSpPr>
          <p:spPr>
            <a:xfrm>
              <a:off x="2819400" y="2209800"/>
              <a:ext cx="3124200" cy="304800"/>
            </a:xfrm>
            <a:prstGeom prst="rect">
              <a:avLst/>
            </a:prstGeom>
            <a:noFill/>
            <a:ln w="3175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819400" y="4267200"/>
              <a:ext cx="3124200" cy="304800"/>
            </a:xfrm>
            <a:prstGeom prst="rect">
              <a:avLst/>
            </a:prstGeom>
            <a:noFill/>
            <a:ln w="3175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1524000" y="2743200"/>
            <a:ext cx="4419600" cy="2519065"/>
            <a:chOff x="1524000" y="2743200"/>
            <a:chExt cx="4419600" cy="2519065"/>
          </a:xfrm>
        </p:grpSpPr>
        <p:grpSp>
          <p:nvGrpSpPr>
            <p:cNvPr id="68" name="Group 67"/>
            <p:cNvGrpSpPr/>
            <p:nvPr/>
          </p:nvGrpSpPr>
          <p:grpSpPr>
            <a:xfrm>
              <a:off x="1524000" y="2743200"/>
              <a:ext cx="4343400" cy="2519065"/>
              <a:chOff x="1524000" y="2743200"/>
              <a:chExt cx="4343400" cy="2519065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2895600" y="4961546"/>
                <a:ext cx="838200" cy="152400"/>
              </a:xfrm>
              <a:prstGeom prst="rect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5029200" y="4970092"/>
                <a:ext cx="838200" cy="152400"/>
              </a:xfrm>
              <a:prstGeom prst="rect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3734514" y="4800600"/>
                <a:ext cx="13356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8000"/>
                    </a:solidFill>
                  </a:rPr>
                  <a:t>B⊕OLD2</a:t>
                </a:r>
                <a:endParaRPr lang="en-US" sz="2400" baseline="-25000" dirty="0">
                  <a:solidFill>
                    <a:srgbClr val="008000"/>
                  </a:solidFill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894886" y="2904146"/>
                <a:ext cx="838200" cy="152400"/>
              </a:xfrm>
              <a:prstGeom prst="rect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5028486" y="2912692"/>
                <a:ext cx="838200" cy="152400"/>
              </a:xfrm>
              <a:prstGeom prst="rect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3733800" y="2743200"/>
                <a:ext cx="10695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8000"/>
                    </a:solidFill>
                  </a:rPr>
                  <a:t>   OLD2</a:t>
                </a:r>
                <a:endParaRPr lang="en-US" sz="2400" baseline="-25000" dirty="0">
                  <a:solidFill>
                    <a:srgbClr val="008000"/>
                  </a:solidFill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1524000" y="3352800"/>
                <a:ext cx="3513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8000"/>
                    </a:solidFill>
                  </a:rPr>
                  <a:t>B</a:t>
                </a:r>
                <a:endParaRPr lang="en-US" sz="2400" baseline="-25000" dirty="0">
                  <a:solidFill>
                    <a:srgbClr val="008000"/>
                  </a:solidFill>
                </a:endParaRPr>
              </a:p>
            </p:txBody>
          </p:sp>
        </p:grpSp>
        <p:sp>
          <p:nvSpPr>
            <p:cNvPr id="69" name="Rectangle 68"/>
            <p:cNvSpPr/>
            <p:nvPr/>
          </p:nvSpPr>
          <p:spPr>
            <a:xfrm>
              <a:off x="2819400" y="2819400"/>
              <a:ext cx="3124200" cy="304800"/>
            </a:xfrm>
            <a:prstGeom prst="rect">
              <a:avLst/>
            </a:prstGeom>
            <a:noFill/>
            <a:ln w="3175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819400" y="4883727"/>
              <a:ext cx="3124200" cy="304800"/>
            </a:xfrm>
            <a:prstGeom prst="rect">
              <a:avLst/>
            </a:prstGeom>
            <a:noFill/>
            <a:ln w="3175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2W/2R XOR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95600" y="2133600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29200" y="2133600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600" y="4191000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29200" y="4191000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6"/>
          <p:cNvGrpSpPr/>
          <p:nvPr/>
        </p:nvGrpSpPr>
        <p:grpSpPr>
          <a:xfrm>
            <a:off x="6324600" y="3429000"/>
            <a:ext cx="304800" cy="304800"/>
            <a:chOff x="533400" y="2819400"/>
            <a:chExt cx="304800" cy="304800"/>
          </a:xfrm>
          <a:solidFill>
            <a:srgbClr val="FFFF00"/>
          </a:solidFill>
        </p:grpSpPr>
        <p:sp>
          <p:nvSpPr>
            <p:cNvPr id="11" name="Oval 10"/>
            <p:cNvSpPr/>
            <p:nvPr/>
          </p:nvSpPr>
          <p:spPr>
            <a:xfrm>
              <a:off x="533400" y="2819400"/>
              <a:ext cx="304800" cy="3048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11" idx="0"/>
              <a:endCxn id="11" idx="4"/>
            </p:cNvCxnSpPr>
            <p:nvPr/>
          </p:nvCxnSpPr>
          <p:spPr>
            <a:xfrm rot="16200000"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1" idx="6"/>
              <a:endCxn id="11" idx="2"/>
            </p:cNvCxnSpPr>
            <p:nvPr/>
          </p:nvCxnSpPr>
          <p:spPr>
            <a:xfrm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1"/>
          <p:cNvGrpSpPr/>
          <p:nvPr/>
        </p:nvGrpSpPr>
        <p:grpSpPr>
          <a:xfrm>
            <a:off x="2438400" y="1676400"/>
            <a:ext cx="304800" cy="304800"/>
            <a:chOff x="533400" y="2819400"/>
            <a:chExt cx="304800" cy="304800"/>
          </a:xfrm>
          <a:solidFill>
            <a:srgbClr val="FFFF00"/>
          </a:solidFill>
        </p:grpSpPr>
        <p:sp>
          <p:nvSpPr>
            <p:cNvPr id="23" name="Oval 22"/>
            <p:cNvSpPr/>
            <p:nvPr/>
          </p:nvSpPr>
          <p:spPr>
            <a:xfrm>
              <a:off x="533400" y="2819400"/>
              <a:ext cx="304800" cy="3048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>
              <a:stCxn id="23" idx="0"/>
              <a:endCxn id="23" idx="4"/>
            </p:cNvCxnSpPr>
            <p:nvPr/>
          </p:nvCxnSpPr>
          <p:spPr>
            <a:xfrm rot="16200000"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23" idx="6"/>
              <a:endCxn id="23" idx="2"/>
            </p:cNvCxnSpPr>
            <p:nvPr/>
          </p:nvCxnSpPr>
          <p:spPr>
            <a:xfrm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25"/>
          <p:cNvGrpSpPr/>
          <p:nvPr/>
        </p:nvGrpSpPr>
        <p:grpSpPr>
          <a:xfrm>
            <a:off x="1905000" y="3733800"/>
            <a:ext cx="304800" cy="304800"/>
            <a:chOff x="533400" y="2819400"/>
            <a:chExt cx="304800" cy="304800"/>
          </a:xfrm>
          <a:solidFill>
            <a:srgbClr val="FFFF00"/>
          </a:solidFill>
        </p:grpSpPr>
        <p:sp>
          <p:nvSpPr>
            <p:cNvPr id="27" name="Oval 26"/>
            <p:cNvSpPr/>
            <p:nvPr/>
          </p:nvSpPr>
          <p:spPr>
            <a:xfrm>
              <a:off x="533400" y="2819400"/>
              <a:ext cx="304800" cy="3048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>
              <a:stCxn id="27" idx="0"/>
              <a:endCxn id="27" idx="4"/>
            </p:cNvCxnSpPr>
            <p:nvPr/>
          </p:nvCxnSpPr>
          <p:spPr>
            <a:xfrm rot="16200000"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27" idx="6"/>
              <a:endCxn id="27" idx="2"/>
            </p:cNvCxnSpPr>
            <p:nvPr/>
          </p:nvCxnSpPr>
          <p:spPr>
            <a:xfrm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Elbow Connector 32"/>
          <p:cNvCxnSpPr>
            <a:stCxn id="23" idx="6"/>
            <a:endCxn id="7" idx="0"/>
          </p:cNvCxnSpPr>
          <p:nvPr/>
        </p:nvCxnSpPr>
        <p:spPr>
          <a:xfrm>
            <a:off x="2743200" y="1828800"/>
            <a:ext cx="2705100" cy="304800"/>
          </a:xfrm>
          <a:prstGeom prst="bentConnector2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2"/>
          <p:cNvCxnSpPr>
            <a:stCxn id="7" idx="2"/>
            <a:endCxn id="11" idx="2"/>
          </p:cNvCxnSpPr>
          <p:nvPr/>
        </p:nvCxnSpPr>
        <p:spPr>
          <a:xfrm rot="16200000" flipH="1">
            <a:off x="5772150" y="3028950"/>
            <a:ext cx="228600" cy="876300"/>
          </a:xfrm>
          <a:prstGeom prst="bentConnector2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2"/>
          <p:cNvCxnSpPr>
            <a:stCxn id="10" idx="2"/>
            <a:endCxn id="11" idx="4"/>
          </p:cNvCxnSpPr>
          <p:nvPr/>
        </p:nvCxnSpPr>
        <p:spPr>
          <a:xfrm rot="5400000" flipH="1" flipV="1">
            <a:off x="5124450" y="4057650"/>
            <a:ext cx="1676400" cy="1028700"/>
          </a:xfrm>
          <a:prstGeom prst="bentConnector3">
            <a:avLst>
              <a:gd name="adj1" fmla="val -7519"/>
            </a:avLst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1" idx="6"/>
          </p:cNvCxnSpPr>
          <p:nvPr/>
        </p:nvCxnSpPr>
        <p:spPr>
          <a:xfrm>
            <a:off x="6629400" y="3581400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32"/>
          <p:cNvCxnSpPr>
            <a:stCxn id="8" idx="2"/>
            <a:endCxn id="23" idx="4"/>
          </p:cNvCxnSpPr>
          <p:nvPr/>
        </p:nvCxnSpPr>
        <p:spPr>
          <a:xfrm rot="5400000" flipH="1">
            <a:off x="1238250" y="3333750"/>
            <a:ext cx="3429000" cy="723900"/>
          </a:xfrm>
          <a:prstGeom prst="bentConnector3">
            <a:avLst>
              <a:gd name="adj1" fmla="val -6667"/>
            </a:avLst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32"/>
          <p:cNvCxnSpPr>
            <a:stCxn id="5" idx="2"/>
            <a:endCxn id="27" idx="0"/>
          </p:cNvCxnSpPr>
          <p:nvPr/>
        </p:nvCxnSpPr>
        <p:spPr>
          <a:xfrm rot="5400000">
            <a:off x="2495550" y="2914650"/>
            <a:ext cx="381000" cy="1257300"/>
          </a:xfrm>
          <a:prstGeom prst="bentConnector3">
            <a:avLst>
              <a:gd name="adj1" fmla="val 50000"/>
            </a:avLst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32"/>
          <p:cNvCxnSpPr>
            <a:stCxn id="27" idx="6"/>
            <a:endCxn id="10" idx="0"/>
          </p:cNvCxnSpPr>
          <p:nvPr/>
        </p:nvCxnSpPr>
        <p:spPr>
          <a:xfrm>
            <a:off x="2209800" y="3886200"/>
            <a:ext cx="3238500" cy="304800"/>
          </a:xfrm>
          <a:prstGeom prst="bentConnector2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rot="5400000">
            <a:off x="3149124" y="1981200"/>
            <a:ext cx="306388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rot="5400000">
            <a:off x="3140578" y="4038600"/>
            <a:ext cx="306388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600200" y="3886200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2133600" y="1828800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908562" y="3319330"/>
            <a:ext cx="508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R</a:t>
            </a:r>
            <a:r>
              <a:rPr lang="en-US" sz="2800" b="1" baseline="-25000" dirty="0" smtClean="0">
                <a:solidFill>
                  <a:schemeClr val="bg1"/>
                </a:solidFill>
              </a:rPr>
              <a:t>0</a:t>
            </a:r>
            <a:endParaRPr lang="en-US" sz="2800" b="1" baseline="-25000" dirty="0">
              <a:solidFill>
                <a:schemeClr val="bg1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962400" y="1828800"/>
            <a:ext cx="3175473" cy="4393962"/>
            <a:chOff x="3962400" y="1828800"/>
            <a:chExt cx="3175473" cy="4393962"/>
          </a:xfrm>
        </p:grpSpPr>
        <p:sp>
          <p:nvSpPr>
            <p:cNvPr id="6" name="Rectangle 5"/>
            <p:cNvSpPr/>
            <p:nvPr/>
          </p:nvSpPr>
          <p:spPr>
            <a:xfrm>
              <a:off x="3962400" y="2133600"/>
              <a:ext cx="838200" cy="1219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962400" y="4191000"/>
              <a:ext cx="838200" cy="1219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7"/>
            <p:cNvGrpSpPr/>
            <p:nvPr/>
          </p:nvGrpSpPr>
          <p:grpSpPr>
            <a:xfrm>
              <a:off x="6019800" y="5791200"/>
              <a:ext cx="304800" cy="304800"/>
              <a:chOff x="533400" y="2819400"/>
              <a:chExt cx="304800" cy="304800"/>
            </a:xfrm>
            <a:solidFill>
              <a:srgbClr val="FFFF00"/>
            </a:solidFill>
          </p:grpSpPr>
          <p:sp>
            <p:nvSpPr>
              <p:cNvPr id="19" name="Oval 18"/>
              <p:cNvSpPr/>
              <p:nvPr/>
            </p:nvSpPr>
            <p:spPr>
              <a:xfrm>
                <a:off x="533400" y="2819400"/>
                <a:ext cx="304800" cy="304800"/>
              </a:xfrm>
              <a:prstGeom prst="ellipse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" name="Straight Connector 19"/>
              <p:cNvCxnSpPr>
                <a:stCxn id="19" idx="0"/>
                <a:endCxn id="19" idx="4"/>
              </p:cNvCxnSpPr>
              <p:nvPr/>
            </p:nvCxnSpPr>
            <p:spPr>
              <a:xfrm rot="16200000" flipH="1">
                <a:off x="533400" y="2971800"/>
                <a:ext cx="304800" cy="0"/>
              </a:xfrm>
              <a:prstGeom prst="line">
                <a:avLst/>
              </a:prstGeom>
              <a:grpFill/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19" idx="6"/>
                <a:endCxn id="19" idx="2"/>
              </p:cNvCxnSpPr>
              <p:nvPr/>
            </p:nvCxnSpPr>
            <p:spPr>
              <a:xfrm flipH="1">
                <a:off x="533400" y="2971800"/>
                <a:ext cx="304800" cy="0"/>
              </a:xfrm>
              <a:prstGeom prst="line">
                <a:avLst/>
              </a:prstGeom>
              <a:grpFill/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Elbow Connector 32"/>
            <p:cNvCxnSpPr>
              <a:stCxn id="6" idx="2"/>
              <a:endCxn id="19" idx="0"/>
            </p:cNvCxnSpPr>
            <p:nvPr/>
          </p:nvCxnSpPr>
          <p:spPr>
            <a:xfrm rot="16200000" flipH="1">
              <a:off x="4057650" y="3676650"/>
              <a:ext cx="2438400" cy="1790700"/>
            </a:xfrm>
            <a:prstGeom prst="bentConnector3">
              <a:avLst>
                <a:gd name="adj1" fmla="val 15654"/>
              </a:avLst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Elbow Connector 32"/>
            <p:cNvCxnSpPr>
              <a:stCxn id="9" idx="2"/>
              <a:endCxn id="19" idx="2"/>
            </p:cNvCxnSpPr>
            <p:nvPr/>
          </p:nvCxnSpPr>
          <p:spPr>
            <a:xfrm rot="16200000" flipH="1">
              <a:off x="4933950" y="4857750"/>
              <a:ext cx="533400" cy="1638300"/>
            </a:xfrm>
            <a:prstGeom prst="bentConnector2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19" idx="6"/>
            </p:cNvCxnSpPr>
            <p:nvPr/>
          </p:nvCxnSpPr>
          <p:spPr>
            <a:xfrm>
              <a:off x="6324600" y="5943600"/>
              <a:ext cx="304800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rot="5400000">
              <a:off x="4233730" y="1981200"/>
              <a:ext cx="306388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 rot="5400000">
              <a:off x="4225184" y="4038600"/>
              <a:ext cx="306388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6629400" y="5699542"/>
              <a:ext cx="50847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bg1"/>
                  </a:solidFill>
                </a:rPr>
                <a:t>R</a:t>
              </a:r>
              <a:r>
                <a:rPr lang="en-US" sz="2800" b="1" baseline="-25000" dirty="0" smtClean="0">
                  <a:solidFill>
                    <a:schemeClr val="bg1"/>
                  </a:solidFill>
                </a:rPr>
                <a:t>1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1033330" y="3631962"/>
            <a:ext cx="63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W</a:t>
            </a:r>
            <a:r>
              <a:rPr lang="en-US" sz="2800" b="1" baseline="-25000" dirty="0" smtClean="0">
                <a:solidFill>
                  <a:schemeClr val="bg1"/>
                </a:solidFill>
              </a:rPr>
              <a:t>1</a:t>
            </a:r>
            <a:endParaRPr lang="en-US" sz="2800" b="1" baseline="-25000" dirty="0">
              <a:solidFill>
                <a:schemeClr val="bg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524000" y="1600200"/>
            <a:ext cx="63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W</a:t>
            </a:r>
            <a:r>
              <a:rPr lang="en-US" sz="2800" b="1" baseline="-25000" dirty="0" smtClean="0">
                <a:solidFill>
                  <a:schemeClr val="bg1"/>
                </a:solidFill>
              </a:rPr>
              <a:t>0</a:t>
            </a:r>
            <a:endParaRPr lang="en-US" sz="2800" b="1" baseline="-25000" dirty="0">
              <a:solidFill>
                <a:schemeClr val="bg1"/>
              </a:solidFill>
            </a:endParaRP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914400" y="6172200"/>
            <a:ext cx="708660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Add support for second read port---done! (almost)</a:t>
            </a:r>
            <a:endParaRPr lang="en-CA" sz="29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2W/2R XOR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95600" y="1726962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29200" y="1726962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600" y="3784362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29200" y="3784362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6"/>
          <p:cNvGrpSpPr/>
          <p:nvPr/>
        </p:nvGrpSpPr>
        <p:grpSpPr>
          <a:xfrm>
            <a:off x="6324600" y="3022362"/>
            <a:ext cx="304800" cy="304800"/>
            <a:chOff x="533400" y="2819400"/>
            <a:chExt cx="304800" cy="304800"/>
          </a:xfrm>
          <a:solidFill>
            <a:srgbClr val="FFFF00"/>
          </a:solidFill>
        </p:grpSpPr>
        <p:sp>
          <p:nvSpPr>
            <p:cNvPr id="11" name="Oval 10"/>
            <p:cNvSpPr/>
            <p:nvPr/>
          </p:nvSpPr>
          <p:spPr>
            <a:xfrm>
              <a:off x="533400" y="2819400"/>
              <a:ext cx="304800" cy="3048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11" idx="0"/>
              <a:endCxn id="11" idx="4"/>
            </p:cNvCxnSpPr>
            <p:nvPr/>
          </p:nvCxnSpPr>
          <p:spPr>
            <a:xfrm rot="16200000"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1" idx="6"/>
              <a:endCxn id="11" idx="2"/>
            </p:cNvCxnSpPr>
            <p:nvPr/>
          </p:nvCxnSpPr>
          <p:spPr>
            <a:xfrm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21"/>
          <p:cNvGrpSpPr/>
          <p:nvPr/>
        </p:nvGrpSpPr>
        <p:grpSpPr>
          <a:xfrm>
            <a:off x="2438400" y="1269762"/>
            <a:ext cx="304800" cy="304800"/>
            <a:chOff x="533400" y="2819400"/>
            <a:chExt cx="304800" cy="304800"/>
          </a:xfrm>
          <a:solidFill>
            <a:srgbClr val="FFFF00"/>
          </a:solidFill>
        </p:grpSpPr>
        <p:sp>
          <p:nvSpPr>
            <p:cNvPr id="23" name="Oval 22"/>
            <p:cNvSpPr/>
            <p:nvPr/>
          </p:nvSpPr>
          <p:spPr>
            <a:xfrm>
              <a:off x="533400" y="2819400"/>
              <a:ext cx="304800" cy="3048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>
              <a:stCxn id="23" idx="0"/>
              <a:endCxn id="23" idx="4"/>
            </p:cNvCxnSpPr>
            <p:nvPr/>
          </p:nvCxnSpPr>
          <p:spPr>
            <a:xfrm rot="16200000"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23" idx="6"/>
              <a:endCxn id="23" idx="2"/>
            </p:cNvCxnSpPr>
            <p:nvPr/>
          </p:nvCxnSpPr>
          <p:spPr>
            <a:xfrm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5"/>
          <p:cNvGrpSpPr/>
          <p:nvPr/>
        </p:nvGrpSpPr>
        <p:grpSpPr>
          <a:xfrm>
            <a:off x="1905000" y="3327162"/>
            <a:ext cx="304800" cy="304800"/>
            <a:chOff x="533400" y="2819400"/>
            <a:chExt cx="304800" cy="304800"/>
          </a:xfrm>
          <a:solidFill>
            <a:srgbClr val="FFFF00"/>
          </a:solidFill>
        </p:grpSpPr>
        <p:sp>
          <p:nvSpPr>
            <p:cNvPr id="27" name="Oval 26"/>
            <p:cNvSpPr/>
            <p:nvPr/>
          </p:nvSpPr>
          <p:spPr>
            <a:xfrm>
              <a:off x="533400" y="2819400"/>
              <a:ext cx="304800" cy="3048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>
              <a:stCxn id="27" idx="0"/>
              <a:endCxn id="27" idx="4"/>
            </p:cNvCxnSpPr>
            <p:nvPr/>
          </p:nvCxnSpPr>
          <p:spPr>
            <a:xfrm rot="16200000"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27" idx="6"/>
              <a:endCxn id="27" idx="2"/>
            </p:cNvCxnSpPr>
            <p:nvPr/>
          </p:nvCxnSpPr>
          <p:spPr>
            <a:xfrm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Elbow Connector 32"/>
          <p:cNvCxnSpPr>
            <a:stCxn id="23" idx="6"/>
            <a:endCxn id="7" idx="0"/>
          </p:cNvCxnSpPr>
          <p:nvPr/>
        </p:nvCxnSpPr>
        <p:spPr>
          <a:xfrm>
            <a:off x="2743200" y="1422162"/>
            <a:ext cx="2705100" cy="304800"/>
          </a:xfrm>
          <a:prstGeom prst="bentConnector2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2"/>
          <p:cNvCxnSpPr>
            <a:stCxn id="7" idx="2"/>
            <a:endCxn id="11" idx="2"/>
          </p:cNvCxnSpPr>
          <p:nvPr/>
        </p:nvCxnSpPr>
        <p:spPr>
          <a:xfrm rot="16200000" flipH="1">
            <a:off x="5772150" y="2622312"/>
            <a:ext cx="228600" cy="876300"/>
          </a:xfrm>
          <a:prstGeom prst="bentConnector2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2"/>
          <p:cNvCxnSpPr>
            <a:stCxn id="10" idx="2"/>
            <a:endCxn id="11" idx="4"/>
          </p:cNvCxnSpPr>
          <p:nvPr/>
        </p:nvCxnSpPr>
        <p:spPr>
          <a:xfrm rot="5400000" flipH="1" flipV="1">
            <a:off x="5124450" y="3651012"/>
            <a:ext cx="1676400" cy="1028700"/>
          </a:xfrm>
          <a:prstGeom prst="bentConnector3">
            <a:avLst>
              <a:gd name="adj1" fmla="val -7519"/>
            </a:avLst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1" idx="6"/>
          </p:cNvCxnSpPr>
          <p:nvPr/>
        </p:nvCxnSpPr>
        <p:spPr>
          <a:xfrm>
            <a:off x="6629400" y="3174762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32"/>
          <p:cNvCxnSpPr>
            <a:stCxn id="8" idx="2"/>
            <a:endCxn id="23" idx="4"/>
          </p:cNvCxnSpPr>
          <p:nvPr/>
        </p:nvCxnSpPr>
        <p:spPr>
          <a:xfrm rot="5400000" flipH="1">
            <a:off x="1238250" y="2927112"/>
            <a:ext cx="3429000" cy="723900"/>
          </a:xfrm>
          <a:prstGeom prst="bentConnector3">
            <a:avLst>
              <a:gd name="adj1" fmla="val -6667"/>
            </a:avLst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32"/>
          <p:cNvCxnSpPr>
            <a:stCxn id="5" idx="2"/>
            <a:endCxn id="27" idx="0"/>
          </p:cNvCxnSpPr>
          <p:nvPr/>
        </p:nvCxnSpPr>
        <p:spPr>
          <a:xfrm rot="5400000">
            <a:off x="2495550" y="2508012"/>
            <a:ext cx="381000" cy="1257300"/>
          </a:xfrm>
          <a:prstGeom prst="bentConnector3">
            <a:avLst>
              <a:gd name="adj1" fmla="val 50000"/>
            </a:avLst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32"/>
          <p:cNvCxnSpPr>
            <a:stCxn id="27" idx="6"/>
            <a:endCxn id="10" idx="0"/>
          </p:cNvCxnSpPr>
          <p:nvPr/>
        </p:nvCxnSpPr>
        <p:spPr>
          <a:xfrm>
            <a:off x="2209800" y="3479562"/>
            <a:ext cx="3238500" cy="304800"/>
          </a:xfrm>
          <a:prstGeom prst="bentConnector2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rot="5400000">
            <a:off x="3140578" y="3631962"/>
            <a:ext cx="306388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600200" y="3479562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2133600" y="1422162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908562" y="2912692"/>
            <a:ext cx="508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R</a:t>
            </a:r>
            <a:r>
              <a:rPr lang="en-US" sz="2800" b="1" baseline="-25000" dirty="0" smtClean="0">
                <a:solidFill>
                  <a:schemeClr val="bg1"/>
                </a:solidFill>
              </a:rPr>
              <a:t>0</a:t>
            </a:r>
            <a:endParaRPr lang="en-US" sz="2800" b="1" baseline="-25000" dirty="0">
              <a:solidFill>
                <a:schemeClr val="bg1"/>
              </a:solidFill>
            </a:endParaRPr>
          </a:p>
        </p:txBody>
      </p:sp>
      <p:grpSp>
        <p:nvGrpSpPr>
          <p:cNvPr id="16" name="Group 47"/>
          <p:cNvGrpSpPr/>
          <p:nvPr/>
        </p:nvGrpSpPr>
        <p:grpSpPr>
          <a:xfrm>
            <a:off x="3276600" y="1422162"/>
            <a:ext cx="3861273" cy="4393962"/>
            <a:chOff x="3276600" y="1828800"/>
            <a:chExt cx="3861273" cy="4393962"/>
          </a:xfrm>
        </p:grpSpPr>
        <p:sp>
          <p:nvSpPr>
            <p:cNvPr id="6" name="Rectangle 5"/>
            <p:cNvSpPr/>
            <p:nvPr/>
          </p:nvSpPr>
          <p:spPr>
            <a:xfrm>
              <a:off x="3962400" y="2133600"/>
              <a:ext cx="838200" cy="1219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962400" y="4191000"/>
              <a:ext cx="838200" cy="1219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7"/>
            <p:cNvGrpSpPr/>
            <p:nvPr/>
          </p:nvGrpSpPr>
          <p:grpSpPr>
            <a:xfrm>
              <a:off x="6019800" y="5791200"/>
              <a:ext cx="304800" cy="304800"/>
              <a:chOff x="533400" y="2819400"/>
              <a:chExt cx="304800" cy="304800"/>
            </a:xfrm>
            <a:solidFill>
              <a:srgbClr val="FFFF00"/>
            </a:solidFill>
          </p:grpSpPr>
          <p:sp>
            <p:nvSpPr>
              <p:cNvPr id="19" name="Oval 18"/>
              <p:cNvSpPr/>
              <p:nvPr/>
            </p:nvSpPr>
            <p:spPr>
              <a:xfrm>
                <a:off x="533400" y="2819400"/>
                <a:ext cx="304800" cy="304800"/>
              </a:xfrm>
              <a:prstGeom prst="ellipse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" name="Straight Connector 19"/>
              <p:cNvCxnSpPr>
                <a:stCxn id="19" idx="0"/>
                <a:endCxn id="19" idx="4"/>
              </p:cNvCxnSpPr>
              <p:nvPr/>
            </p:nvCxnSpPr>
            <p:spPr>
              <a:xfrm rot="16200000" flipH="1">
                <a:off x="533400" y="2971800"/>
                <a:ext cx="304800" cy="0"/>
              </a:xfrm>
              <a:prstGeom prst="line">
                <a:avLst/>
              </a:prstGeom>
              <a:grpFill/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19" idx="6"/>
                <a:endCxn id="19" idx="2"/>
              </p:cNvCxnSpPr>
              <p:nvPr/>
            </p:nvCxnSpPr>
            <p:spPr>
              <a:xfrm flipH="1">
                <a:off x="533400" y="2971800"/>
                <a:ext cx="304800" cy="0"/>
              </a:xfrm>
              <a:prstGeom prst="line">
                <a:avLst/>
              </a:prstGeom>
              <a:grpFill/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Elbow Connector 32"/>
            <p:cNvCxnSpPr>
              <a:stCxn id="6" idx="2"/>
              <a:endCxn id="19" idx="0"/>
            </p:cNvCxnSpPr>
            <p:nvPr/>
          </p:nvCxnSpPr>
          <p:spPr>
            <a:xfrm rot="16200000" flipH="1">
              <a:off x="4057650" y="3676650"/>
              <a:ext cx="2438400" cy="1790700"/>
            </a:xfrm>
            <a:prstGeom prst="bentConnector3">
              <a:avLst>
                <a:gd name="adj1" fmla="val 15654"/>
              </a:avLst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Elbow Connector 32"/>
            <p:cNvCxnSpPr>
              <a:stCxn id="9" idx="2"/>
              <a:endCxn id="19" idx="2"/>
            </p:cNvCxnSpPr>
            <p:nvPr/>
          </p:nvCxnSpPr>
          <p:spPr>
            <a:xfrm rot="16200000" flipH="1">
              <a:off x="4933950" y="4857750"/>
              <a:ext cx="533400" cy="1638300"/>
            </a:xfrm>
            <a:prstGeom prst="bentConnector2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19" idx="6"/>
            </p:cNvCxnSpPr>
            <p:nvPr/>
          </p:nvCxnSpPr>
          <p:spPr>
            <a:xfrm>
              <a:off x="6324600" y="5943600"/>
              <a:ext cx="304800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rot="5400000">
              <a:off x="4233730" y="1981200"/>
              <a:ext cx="306388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 rot="5400000">
              <a:off x="4225184" y="4038600"/>
              <a:ext cx="306388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6629400" y="5699542"/>
              <a:ext cx="50847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bg1"/>
                  </a:solidFill>
                </a:rPr>
                <a:t>R</a:t>
              </a:r>
              <a:r>
                <a:rPr lang="en-US" sz="2800" b="1" baseline="-25000" dirty="0" smtClean="0">
                  <a:solidFill>
                    <a:schemeClr val="bg1"/>
                  </a:solidFill>
                </a:rPr>
                <a:t>1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rot="5400000">
              <a:off x="3124200" y="1981200"/>
              <a:ext cx="306388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TextBox 89"/>
          <p:cNvSpPr txBox="1"/>
          <p:nvPr/>
        </p:nvSpPr>
        <p:spPr>
          <a:xfrm>
            <a:off x="1033330" y="3225324"/>
            <a:ext cx="63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W</a:t>
            </a:r>
            <a:r>
              <a:rPr lang="en-US" sz="2800" b="1" baseline="-25000" dirty="0" smtClean="0">
                <a:solidFill>
                  <a:schemeClr val="bg1"/>
                </a:solidFill>
              </a:rPr>
              <a:t>1</a:t>
            </a:r>
            <a:endParaRPr lang="en-US" sz="2800" b="1" baseline="-25000" dirty="0">
              <a:solidFill>
                <a:schemeClr val="bg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524000" y="1193562"/>
            <a:ext cx="63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W</a:t>
            </a:r>
            <a:r>
              <a:rPr lang="en-US" sz="2800" b="1" baseline="-25000" dirty="0" smtClean="0">
                <a:solidFill>
                  <a:schemeClr val="bg1"/>
                </a:solidFill>
              </a:rPr>
              <a:t>0</a:t>
            </a:r>
            <a:endParaRPr lang="en-US" sz="2800" b="1" baseline="-25000" dirty="0">
              <a:solidFill>
                <a:schemeClr val="bg1"/>
              </a:solidFill>
            </a:endParaRP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1066800" y="5715000"/>
            <a:ext cx="708660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Writing requires reading: hence 2 cycles to write!</a:t>
            </a:r>
            <a:endParaRPr lang="en-CA" sz="29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  <p:grpSp>
        <p:nvGrpSpPr>
          <p:cNvPr id="18" name="Group 50"/>
          <p:cNvGrpSpPr/>
          <p:nvPr/>
        </p:nvGrpSpPr>
        <p:grpSpPr>
          <a:xfrm>
            <a:off x="1864520" y="1576938"/>
            <a:ext cx="1452556" cy="3429000"/>
            <a:chOff x="1864520" y="1983576"/>
            <a:chExt cx="1452556" cy="3429000"/>
          </a:xfrm>
        </p:grpSpPr>
        <p:cxnSp>
          <p:nvCxnSpPr>
            <p:cNvPr id="48" name="Elbow Connector 32"/>
            <p:cNvCxnSpPr/>
            <p:nvPr/>
          </p:nvCxnSpPr>
          <p:spPr>
            <a:xfrm rot="5400000" flipH="1">
              <a:off x="1240626" y="3336126"/>
              <a:ext cx="3429000" cy="723900"/>
            </a:xfrm>
            <a:prstGeom prst="bentConnector3">
              <a:avLst>
                <a:gd name="adj1" fmla="val -6667"/>
              </a:avLst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1864520" y="4386248"/>
              <a:ext cx="7505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400" b="1" dirty="0" smtClean="0">
                  <a:solidFill>
                    <a:srgbClr val="FF0000"/>
                  </a:solidFill>
                </a:rPr>
                <a:t>TICK</a:t>
              </a:r>
              <a:endParaRPr lang="en-CA" sz="2400" b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80" name="Straight Arrow Connector 79"/>
          <p:cNvCxnSpPr/>
          <p:nvPr/>
        </p:nvCxnSpPr>
        <p:spPr>
          <a:xfrm rot="5400000">
            <a:off x="3134836" y="1581706"/>
            <a:ext cx="306388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60"/>
          <p:cNvGrpSpPr/>
          <p:nvPr/>
        </p:nvGrpSpPr>
        <p:grpSpPr>
          <a:xfrm>
            <a:off x="2750344" y="1426930"/>
            <a:ext cx="534988" cy="308764"/>
            <a:chOff x="2750344" y="1833568"/>
            <a:chExt cx="534988" cy="308764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2750344" y="1833568"/>
              <a:ext cx="53340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rot="5400000">
              <a:off x="3131344" y="1988344"/>
              <a:ext cx="306388" cy="158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>
            <a:off x="1981200" y="914400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grpSp>
        <p:nvGrpSpPr>
          <p:cNvPr id="26" name="Group 65"/>
          <p:cNvGrpSpPr/>
          <p:nvPr/>
        </p:nvGrpSpPr>
        <p:grpSpPr>
          <a:xfrm>
            <a:off x="2886072" y="1955562"/>
            <a:ext cx="847728" cy="537865"/>
            <a:chOff x="2886072" y="2362200"/>
            <a:chExt cx="847728" cy="537865"/>
          </a:xfrm>
        </p:grpSpPr>
        <p:sp>
          <p:nvSpPr>
            <p:cNvPr id="63" name="Rectangle 62"/>
            <p:cNvSpPr/>
            <p:nvPr/>
          </p:nvSpPr>
          <p:spPr>
            <a:xfrm>
              <a:off x="2895600" y="2362200"/>
              <a:ext cx="838200" cy="1524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886072" y="2438400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CA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1219200" y="6172200"/>
            <a:ext cx="708660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Solution: need pipelining to avoid stalling</a:t>
            </a:r>
            <a:endParaRPr lang="en-CA" sz="29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  <p:grpSp>
        <p:nvGrpSpPr>
          <p:cNvPr id="66" name="Group 60"/>
          <p:cNvGrpSpPr/>
          <p:nvPr/>
        </p:nvGrpSpPr>
        <p:grpSpPr>
          <a:xfrm>
            <a:off x="3214688" y="1426368"/>
            <a:ext cx="1180308" cy="308764"/>
            <a:chOff x="2750344" y="1833568"/>
            <a:chExt cx="534988" cy="308764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2750344" y="1833568"/>
              <a:ext cx="53340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rot="5400000">
              <a:off x="3131344" y="1988344"/>
              <a:ext cx="306388" cy="158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0"/>
          <p:cNvGrpSpPr/>
          <p:nvPr/>
        </p:nvGrpSpPr>
        <p:grpSpPr>
          <a:xfrm>
            <a:off x="4279128" y="1425806"/>
            <a:ext cx="1180308" cy="308764"/>
            <a:chOff x="2750344" y="1833568"/>
            <a:chExt cx="534988" cy="308764"/>
          </a:xfrm>
        </p:grpSpPr>
        <p:cxnSp>
          <p:nvCxnSpPr>
            <p:cNvPr id="72" name="Straight Connector 71"/>
            <p:cNvCxnSpPr/>
            <p:nvPr/>
          </p:nvCxnSpPr>
          <p:spPr>
            <a:xfrm>
              <a:off x="2750344" y="1833568"/>
              <a:ext cx="53340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rot="5400000">
              <a:off x="3131344" y="1988344"/>
              <a:ext cx="306388" cy="158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65"/>
          <p:cNvGrpSpPr/>
          <p:nvPr/>
        </p:nvGrpSpPr>
        <p:grpSpPr>
          <a:xfrm>
            <a:off x="3962400" y="1952624"/>
            <a:ext cx="868892" cy="537865"/>
            <a:chOff x="2886072" y="2362200"/>
            <a:chExt cx="868892" cy="537865"/>
          </a:xfrm>
        </p:grpSpPr>
        <p:sp>
          <p:nvSpPr>
            <p:cNvPr id="76" name="Rectangle 75"/>
            <p:cNvSpPr/>
            <p:nvPr/>
          </p:nvSpPr>
          <p:spPr>
            <a:xfrm>
              <a:off x="2895600" y="2362200"/>
              <a:ext cx="838200" cy="1524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886072" y="2438400"/>
              <a:ext cx="868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400" b="1" dirty="0" smtClean="0">
                  <a:solidFill>
                    <a:srgbClr val="FF0000"/>
                  </a:solidFill>
                </a:rPr>
                <a:t>TOCK</a:t>
              </a:r>
              <a:endParaRPr lang="en-CA" sz="2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8" name="Group 65"/>
          <p:cNvGrpSpPr/>
          <p:nvPr/>
        </p:nvGrpSpPr>
        <p:grpSpPr>
          <a:xfrm>
            <a:off x="5038728" y="1949686"/>
            <a:ext cx="847728" cy="537865"/>
            <a:chOff x="2886072" y="2362200"/>
            <a:chExt cx="847728" cy="537865"/>
          </a:xfrm>
        </p:grpSpPr>
        <p:sp>
          <p:nvSpPr>
            <p:cNvPr id="79" name="Rectangle 78"/>
            <p:cNvSpPr/>
            <p:nvPr/>
          </p:nvSpPr>
          <p:spPr>
            <a:xfrm>
              <a:off x="2895600" y="2362200"/>
              <a:ext cx="838200" cy="1524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886072" y="2438400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CA" sz="24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Multi-Ported Memories (MPM)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MPM: Memory with more than 2 ports</a:t>
            </a:r>
          </a:p>
          <a:p>
            <a:r>
              <a:rPr lang="en-US" dirty="0" smtClean="0"/>
              <a:t>Many uses:</a:t>
            </a:r>
          </a:p>
          <a:p>
            <a:pPr lvl="1"/>
            <a:r>
              <a:rPr lang="en-US" dirty="0" smtClean="0"/>
              <a:t>register files</a:t>
            </a:r>
          </a:p>
          <a:p>
            <a:pPr lvl="1"/>
            <a:r>
              <a:rPr lang="en-US" dirty="0" smtClean="0"/>
              <a:t>queues/buffers</a:t>
            </a:r>
          </a:p>
          <a:p>
            <a:r>
              <a:rPr lang="en-US" dirty="0" smtClean="0"/>
              <a:t>FPGA BRAMs:</a:t>
            </a:r>
          </a:p>
          <a:p>
            <a:pPr lvl="1"/>
            <a:r>
              <a:rPr lang="en-US" dirty="0" smtClean="0"/>
              <a:t>have only 2 ports</a:t>
            </a:r>
          </a:p>
          <a:p>
            <a:r>
              <a:rPr lang="en-US" dirty="0" smtClean="0"/>
              <a:t>Building MPMs:</a:t>
            </a:r>
          </a:p>
          <a:p>
            <a:pPr lvl="1"/>
            <a:r>
              <a:rPr lang="en-US" dirty="0" smtClean="0"/>
              <a:t>multiple BRAMs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logic elements (ALMs/LEs)</a:t>
            </a:r>
          </a:p>
          <a:p>
            <a:pPr lvl="1"/>
            <a:r>
              <a:rPr lang="en-US" dirty="0" smtClean="0"/>
              <a:t>clever combinations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5486400" y="2286000"/>
            <a:ext cx="1905000" cy="21336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495800" y="2743200"/>
            <a:ext cx="990600" cy="0"/>
          </a:xfrm>
          <a:prstGeom prst="line">
            <a:avLst/>
          </a:prstGeom>
          <a:ln w="5715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95800" y="3886200"/>
            <a:ext cx="990600" cy="0"/>
          </a:xfrm>
          <a:prstGeom prst="line">
            <a:avLst/>
          </a:prstGeom>
          <a:ln w="5715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391400" y="2743200"/>
            <a:ext cx="990600" cy="0"/>
          </a:xfrm>
          <a:prstGeom prst="line">
            <a:avLst/>
          </a:prstGeom>
          <a:ln w="5715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391400" y="3886200"/>
            <a:ext cx="990600" cy="0"/>
          </a:xfrm>
          <a:prstGeom prst="line">
            <a:avLst/>
          </a:prstGeom>
          <a:ln w="5715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67200" y="4419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Write Ports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39000" y="4419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Read Ports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5400000">
            <a:off x="4871933" y="2976667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…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5400000">
            <a:off x="7699880" y="2933937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…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119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2W/2R XOR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95600" y="1726962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29200" y="1726962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600" y="3784362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29200" y="3784362"/>
            <a:ext cx="8382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6"/>
          <p:cNvGrpSpPr/>
          <p:nvPr/>
        </p:nvGrpSpPr>
        <p:grpSpPr>
          <a:xfrm>
            <a:off x="6324600" y="3022362"/>
            <a:ext cx="304800" cy="304800"/>
            <a:chOff x="533400" y="2819400"/>
            <a:chExt cx="304800" cy="304800"/>
          </a:xfrm>
          <a:solidFill>
            <a:srgbClr val="FFFF00"/>
          </a:solidFill>
        </p:grpSpPr>
        <p:sp>
          <p:nvSpPr>
            <p:cNvPr id="11" name="Oval 10"/>
            <p:cNvSpPr/>
            <p:nvPr/>
          </p:nvSpPr>
          <p:spPr>
            <a:xfrm>
              <a:off x="533400" y="2819400"/>
              <a:ext cx="304800" cy="3048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11" idx="0"/>
              <a:endCxn id="11" idx="4"/>
            </p:cNvCxnSpPr>
            <p:nvPr/>
          </p:nvCxnSpPr>
          <p:spPr>
            <a:xfrm rot="16200000"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1" idx="6"/>
              <a:endCxn id="11" idx="2"/>
            </p:cNvCxnSpPr>
            <p:nvPr/>
          </p:nvCxnSpPr>
          <p:spPr>
            <a:xfrm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21"/>
          <p:cNvGrpSpPr/>
          <p:nvPr/>
        </p:nvGrpSpPr>
        <p:grpSpPr>
          <a:xfrm>
            <a:off x="2438400" y="1269762"/>
            <a:ext cx="304800" cy="304800"/>
            <a:chOff x="533400" y="2819400"/>
            <a:chExt cx="304800" cy="304800"/>
          </a:xfrm>
          <a:solidFill>
            <a:srgbClr val="FFFF00"/>
          </a:solidFill>
        </p:grpSpPr>
        <p:sp>
          <p:nvSpPr>
            <p:cNvPr id="23" name="Oval 22"/>
            <p:cNvSpPr/>
            <p:nvPr/>
          </p:nvSpPr>
          <p:spPr>
            <a:xfrm>
              <a:off x="533400" y="2819400"/>
              <a:ext cx="304800" cy="3048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>
              <a:stCxn id="23" idx="0"/>
              <a:endCxn id="23" idx="4"/>
            </p:cNvCxnSpPr>
            <p:nvPr/>
          </p:nvCxnSpPr>
          <p:spPr>
            <a:xfrm rot="16200000"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23" idx="6"/>
              <a:endCxn id="23" idx="2"/>
            </p:cNvCxnSpPr>
            <p:nvPr/>
          </p:nvCxnSpPr>
          <p:spPr>
            <a:xfrm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5"/>
          <p:cNvGrpSpPr/>
          <p:nvPr/>
        </p:nvGrpSpPr>
        <p:grpSpPr>
          <a:xfrm>
            <a:off x="1905000" y="3327162"/>
            <a:ext cx="304800" cy="304800"/>
            <a:chOff x="533400" y="2819400"/>
            <a:chExt cx="304800" cy="304800"/>
          </a:xfrm>
          <a:solidFill>
            <a:srgbClr val="FFFF00"/>
          </a:solidFill>
        </p:grpSpPr>
        <p:sp>
          <p:nvSpPr>
            <p:cNvPr id="27" name="Oval 26"/>
            <p:cNvSpPr/>
            <p:nvPr/>
          </p:nvSpPr>
          <p:spPr>
            <a:xfrm>
              <a:off x="533400" y="2819400"/>
              <a:ext cx="304800" cy="3048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>
              <a:stCxn id="27" idx="0"/>
              <a:endCxn id="27" idx="4"/>
            </p:cNvCxnSpPr>
            <p:nvPr/>
          </p:nvCxnSpPr>
          <p:spPr>
            <a:xfrm rot="16200000"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27" idx="6"/>
              <a:endCxn id="27" idx="2"/>
            </p:cNvCxnSpPr>
            <p:nvPr/>
          </p:nvCxnSpPr>
          <p:spPr>
            <a:xfrm flipH="1">
              <a:off x="533400" y="2971800"/>
              <a:ext cx="3048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Elbow Connector 32"/>
          <p:cNvCxnSpPr>
            <a:stCxn id="23" idx="6"/>
            <a:endCxn id="7" idx="0"/>
          </p:cNvCxnSpPr>
          <p:nvPr/>
        </p:nvCxnSpPr>
        <p:spPr>
          <a:xfrm>
            <a:off x="2743200" y="1422162"/>
            <a:ext cx="2705100" cy="304800"/>
          </a:xfrm>
          <a:prstGeom prst="bentConnector2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2"/>
          <p:cNvCxnSpPr>
            <a:stCxn id="7" idx="2"/>
            <a:endCxn id="11" idx="2"/>
          </p:cNvCxnSpPr>
          <p:nvPr/>
        </p:nvCxnSpPr>
        <p:spPr>
          <a:xfrm rot="16200000" flipH="1">
            <a:off x="5772150" y="2622312"/>
            <a:ext cx="228600" cy="876300"/>
          </a:xfrm>
          <a:prstGeom prst="bentConnector2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2"/>
          <p:cNvCxnSpPr>
            <a:stCxn id="10" idx="2"/>
            <a:endCxn id="11" idx="4"/>
          </p:cNvCxnSpPr>
          <p:nvPr/>
        </p:nvCxnSpPr>
        <p:spPr>
          <a:xfrm rot="5400000" flipH="1" flipV="1">
            <a:off x="5124450" y="3651012"/>
            <a:ext cx="1676400" cy="1028700"/>
          </a:xfrm>
          <a:prstGeom prst="bentConnector3">
            <a:avLst>
              <a:gd name="adj1" fmla="val -7519"/>
            </a:avLst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1" idx="6"/>
          </p:cNvCxnSpPr>
          <p:nvPr/>
        </p:nvCxnSpPr>
        <p:spPr>
          <a:xfrm>
            <a:off x="6629400" y="3174762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32"/>
          <p:cNvCxnSpPr>
            <a:stCxn id="8" idx="2"/>
            <a:endCxn id="23" idx="4"/>
          </p:cNvCxnSpPr>
          <p:nvPr/>
        </p:nvCxnSpPr>
        <p:spPr>
          <a:xfrm rot="5400000" flipH="1">
            <a:off x="1238250" y="2927112"/>
            <a:ext cx="3429000" cy="723900"/>
          </a:xfrm>
          <a:prstGeom prst="bentConnector3">
            <a:avLst>
              <a:gd name="adj1" fmla="val -6667"/>
            </a:avLst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32"/>
          <p:cNvCxnSpPr>
            <a:stCxn id="5" idx="2"/>
            <a:endCxn id="27" idx="0"/>
          </p:cNvCxnSpPr>
          <p:nvPr/>
        </p:nvCxnSpPr>
        <p:spPr>
          <a:xfrm rot="5400000">
            <a:off x="2495550" y="2508012"/>
            <a:ext cx="381000" cy="1257300"/>
          </a:xfrm>
          <a:prstGeom prst="bentConnector3">
            <a:avLst>
              <a:gd name="adj1" fmla="val 50000"/>
            </a:avLst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32"/>
          <p:cNvCxnSpPr>
            <a:stCxn id="27" idx="6"/>
            <a:endCxn id="10" idx="0"/>
          </p:cNvCxnSpPr>
          <p:nvPr/>
        </p:nvCxnSpPr>
        <p:spPr>
          <a:xfrm>
            <a:off x="2209800" y="3479562"/>
            <a:ext cx="3238500" cy="304800"/>
          </a:xfrm>
          <a:prstGeom prst="bentConnector2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rot="5400000">
            <a:off x="3140578" y="3631962"/>
            <a:ext cx="306388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600200" y="3479562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2133600" y="1422162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908562" y="2912692"/>
            <a:ext cx="508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R</a:t>
            </a:r>
            <a:r>
              <a:rPr lang="en-US" sz="2800" b="1" baseline="-25000" dirty="0" smtClean="0">
                <a:solidFill>
                  <a:schemeClr val="bg1"/>
                </a:solidFill>
              </a:rPr>
              <a:t>0</a:t>
            </a:r>
            <a:endParaRPr lang="en-US" sz="2800" b="1" baseline="-25000" dirty="0">
              <a:solidFill>
                <a:schemeClr val="bg1"/>
              </a:solidFill>
            </a:endParaRPr>
          </a:p>
        </p:txBody>
      </p:sp>
      <p:grpSp>
        <p:nvGrpSpPr>
          <p:cNvPr id="16" name="Group 47"/>
          <p:cNvGrpSpPr/>
          <p:nvPr/>
        </p:nvGrpSpPr>
        <p:grpSpPr>
          <a:xfrm>
            <a:off x="3276600" y="1422162"/>
            <a:ext cx="3861273" cy="4393962"/>
            <a:chOff x="3276600" y="1828800"/>
            <a:chExt cx="3861273" cy="4393962"/>
          </a:xfrm>
        </p:grpSpPr>
        <p:sp>
          <p:nvSpPr>
            <p:cNvPr id="6" name="Rectangle 5"/>
            <p:cNvSpPr/>
            <p:nvPr/>
          </p:nvSpPr>
          <p:spPr>
            <a:xfrm>
              <a:off x="3962400" y="2133600"/>
              <a:ext cx="838200" cy="1219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962400" y="4191000"/>
              <a:ext cx="838200" cy="1219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7"/>
            <p:cNvGrpSpPr/>
            <p:nvPr/>
          </p:nvGrpSpPr>
          <p:grpSpPr>
            <a:xfrm>
              <a:off x="6019800" y="5791200"/>
              <a:ext cx="304800" cy="304800"/>
              <a:chOff x="533400" y="2819400"/>
              <a:chExt cx="304800" cy="304800"/>
            </a:xfrm>
            <a:solidFill>
              <a:srgbClr val="FFFF00"/>
            </a:solidFill>
          </p:grpSpPr>
          <p:sp>
            <p:nvSpPr>
              <p:cNvPr id="19" name="Oval 18"/>
              <p:cNvSpPr/>
              <p:nvPr/>
            </p:nvSpPr>
            <p:spPr>
              <a:xfrm>
                <a:off x="533400" y="2819400"/>
                <a:ext cx="304800" cy="304800"/>
              </a:xfrm>
              <a:prstGeom prst="ellipse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" name="Straight Connector 19"/>
              <p:cNvCxnSpPr>
                <a:stCxn id="19" idx="0"/>
                <a:endCxn id="19" idx="4"/>
              </p:cNvCxnSpPr>
              <p:nvPr/>
            </p:nvCxnSpPr>
            <p:spPr>
              <a:xfrm rot="16200000" flipH="1">
                <a:off x="533400" y="2971800"/>
                <a:ext cx="304800" cy="0"/>
              </a:xfrm>
              <a:prstGeom prst="line">
                <a:avLst/>
              </a:prstGeom>
              <a:grpFill/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19" idx="6"/>
                <a:endCxn id="19" idx="2"/>
              </p:cNvCxnSpPr>
              <p:nvPr/>
            </p:nvCxnSpPr>
            <p:spPr>
              <a:xfrm flipH="1">
                <a:off x="533400" y="2971800"/>
                <a:ext cx="304800" cy="0"/>
              </a:xfrm>
              <a:prstGeom prst="line">
                <a:avLst/>
              </a:prstGeom>
              <a:grpFill/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Elbow Connector 32"/>
            <p:cNvCxnSpPr>
              <a:stCxn id="6" idx="2"/>
              <a:endCxn id="19" idx="0"/>
            </p:cNvCxnSpPr>
            <p:nvPr/>
          </p:nvCxnSpPr>
          <p:spPr>
            <a:xfrm rot="16200000" flipH="1">
              <a:off x="4057650" y="3676650"/>
              <a:ext cx="2438400" cy="1790700"/>
            </a:xfrm>
            <a:prstGeom prst="bentConnector3">
              <a:avLst>
                <a:gd name="adj1" fmla="val 15654"/>
              </a:avLst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Elbow Connector 32"/>
            <p:cNvCxnSpPr>
              <a:stCxn id="9" idx="2"/>
              <a:endCxn id="19" idx="2"/>
            </p:cNvCxnSpPr>
            <p:nvPr/>
          </p:nvCxnSpPr>
          <p:spPr>
            <a:xfrm rot="16200000" flipH="1">
              <a:off x="4933950" y="4857750"/>
              <a:ext cx="533400" cy="1638300"/>
            </a:xfrm>
            <a:prstGeom prst="bentConnector2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19" idx="6"/>
            </p:cNvCxnSpPr>
            <p:nvPr/>
          </p:nvCxnSpPr>
          <p:spPr>
            <a:xfrm>
              <a:off x="6324600" y="5943600"/>
              <a:ext cx="304800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rot="5400000">
              <a:off x="4233730" y="1981200"/>
              <a:ext cx="306388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 rot="5400000">
              <a:off x="4225184" y="4038600"/>
              <a:ext cx="306388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6629400" y="5699542"/>
              <a:ext cx="50847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bg1"/>
                  </a:solidFill>
                </a:rPr>
                <a:t>R</a:t>
              </a:r>
              <a:r>
                <a:rPr lang="en-US" sz="2800" b="1" baseline="-25000" dirty="0" smtClean="0">
                  <a:solidFill>
                    <a:schemeClr val="bg1"/>
                  </a:solidFill>
                </a:rPr>
                <a:t>1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rot="5400000">
              <a:off x="3124200" y="1981200"/>
              <a:ext cx="306388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TextBox 89"/>
          <p:cNvSpPr txBox="1"/>
          <p:nvPr/>
        </p:nvSpPr>
        <p:spPr>
          <a:xfrm>
            <a:off x="1033330" y="3225324"/>
            <a:ext cx="63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W</a:t>
            </a:r>
            <a:r>
              <a:rPr lang="en-US" sz="2800" b="1" baseline="-25000" dirty="0" smtClean="0">
                <a:solidFill>
                  <a:schemeClr val="bg1"/>
                </a:solidFill>
              </a:rPr>
              <a:t>1</a:t>
            </a:r>
            <a:endParaRPr lang="en-US" sz="2800" b="1" baseline="-25000" dirty="0">
              <a:solidFill>
                <a:schemeClr val="bg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524000" y="1193562"/>
            <a:ext cx="63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W</a:t>
            </a:r>
            <a:r>
              <a:rPr lang="en-US" sz="2800" b="1" baseline="-25000" dirty="0" smtClean="0">
                <a:solidFill>
                  <a:schemeClr val="bg1"/>
                </a:solidFill>
              </a:rPr>
              <a:t>0</a:t>
            </a:r>
            <a:endParaRPr lang="en-US" sz="2800" b="1" baseline="-25000" dirty="0">
              <a:solidFill>
                <a:schemeClr val="bg1"/>
              </a:solidFill>
            </a:endParaRP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1066800" y="5715000"/>
            <a:ext cx="708660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What if read a location one cycle after written?</a:t>
            </a:r>
            <a:endParaRPr lang="en-CA" sz="29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  <p:grpSp>
        <p:nvGrpSpPr>
          <p:cNvPr id="18" name="Group 50"/>
          <p:cNvGrpSpPr/>
          <p:nvPr/>
        </p:nvGrpSpPr>
        <p:grpSpPr>
          <a:xfrm>
            <a:off x="1864520" y="1576938"/>
            <a:ext cx="1452556" cy="3429000"/>
            <a:chOff x="1864520" y="1983576"/>
            <a:chExt cx="1452556" cy="3429000"/>
          </a:xfrm>
        </p:grpSpPr>
        <p:cxnSp>
          <p:nvCxnSpPr>
            <p:cNvPr id="48" name="Elbow Connector 32"/>
            <p:cNvCxnSpPr/>
            <p:nvPr/>
          </p:nvCxnSpPr>
          <p:spPr>
            <a:xfrm rot="5400000" flipH="1">
              <a:off x="1240626" y="3336126"/>
              <a:ext cx="3429000" cy="723900"/>
            </a:xfrm>
            <a:prstGeom prst="bentConnector3">
              <a:avLst>
                <a:gd name="adj1" fmla="val -6667"/>
              </a:avLst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1864520" y="4386248"/>
              <a:ext cx="7505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400" b="1" dirty="0" smtClean="0">
                  <a:solidFill>
                    <a:srgbClr val="FF0000"/>
                  </a:solidFill>
                </a:rPr>
                <a:t>TICK</a:t>
              </a:r>
              <a:endParaRPr lang="en-CA" sz="2400" b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80" name="Straight Arrow Connector 79"/>
          <p:cNvCxnSpPr/>
          <p:nvPr/>
        </p:nvCxnSpPr>
        <p:spPr>
          <a:xfrm rot="5400000">
            <a:off x="3134836" y="1581706"/>
            <a:ext cx="306388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60"/>
          <p:cNvGrpSpPr/>
          <p:nvPr/>
        </p:nvGrpSpPr>
        <p:grpSpPr>
          <a:xfrm>
            <a:off x="2750344" y="1426930"/>
            <a:ext cx="534988" cy="308764"/>
            <a:chOff x="2750344" y="1833568"/>
            <a:chExt cx="534988" cy="308764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2750344" y="1833568"/>
              <a:ext cx="53340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rot="5400000">
              <a:off x="3131344" y="1988344"/>
              <a:ext cx="306388" cy="158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>
            <a:off x="1981200" y="914400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grpSp>
        <p:nvGrpSpPr>
          <p:cNvPr id="30" name="Group 60"/>
          <p:cNvGrpSpPr/>
          <p:nvPr/>
        </p:nvGrpSpPr>
        <p:grpSpPr>
          <a:xfrm>
            <a:off x="3214688" y="1426368"/>
            <a:ext cx="1180308" cy="308764"/>
            <a:chOff x="2750344" y="1833568"/>
            <a:chExt cx="534988" cy="308764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2750344" y="1833568"/>
              <a:ext cx="53340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rot="5400000">
              <a:off x="3131344" y="1988344"/>
              <a:ext cx="306388" cy="158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60"/>
          <p:cNvGrpSpPr/>
          <p:nvPr/>
        </p:nvGrpSpPr>
        <p:grpSpPr>
          <a:xfrm>
            <a:off x="4279128" y="1425806"/>
            <a:ext cx="1180308" cy="308764"/>
            <a:chOff x="2750344" y="1833568"/>
            <a:chExt cx="534988" cy="308764"/>
          </a:xfrm>
        </p:grpSpPr>
        <p:cxnSp>
          <p:nvCxnSpPr>
            <p:cNvPr id="72" name="Straight Connector 71"/>
            <p:cNvCxnSpPr/>
            <p:nvPr/>
          </p:nvCxnSpPr>
          <p:spPr>
            <a:xfrm>
              <a:off x="2750344" y="1833568"/>
              <a:ext cx="53340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rot="5400000">
              <a:off x="3131344" y="1988344"/>
              <a:ext cx="306388" cy="158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 Box 9"/>
          <p:cNvSpPr txBox="1">
            <a:spLocks noChangeArrowheads="1"/>
          </p:cNvSpPr>
          <p:nvPr/>
        </p:nvSpPr>
        <p:spPr bwMode="auto">
          <a:xfrm>
            <a:off x="1119184" y="6172200"/>
            <a:ext cx="708660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Solution: bypass with forwarding logic</a:t>
            </a:r>
            <a:endParaRPr lang="en-CA" sz="29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781800" y="2590800"/>
            <a:ext cx="1099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Read?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2321719" y="1054614"/>
            <a:ext cx="4707731" cy="1504830"/>
          </a:xfrm>
          <a:custGeom>
            <a:avLst/>
            <a:gdLst>
              <a:gd name="connsiteX0" fmla="*/ 0 w 4707731"/>
              <a:gd name="connsiteY0" fmla="*/ 124105 h 1504830"/>
              <a:gd name="connsiteX1" fmla="*/ 378619 w 4707731"/>
              <a:gd name="connsiteY1" fmla="*/ 95530 h 1504830"/>
              <a:gd name="connsiteX2" fmla="*/ 450056 w 4707731"/>
              <a:gd name="connsiteY2" fmla="*/ 81242 h 1504830"/>
              <a:gd name="connsiteX3" fmla="*/ 657225 w 4707731"/>
              <a:gd name="connsiteY3" fmla="*/ 66955 h 1504830"/>
              <a:gd name="connsiteX4" fmla="*/ 850106 w 4707731"/>
              <a:gd name="connsiteY4" fmla="*/ 45524 h 1504830"/>
              <a:gd name="connsiteX5" fmla="*/ 921544 w 4707731"/>
              <a:gd name="connsiteY5" fmla="*/ 38380 h 1504830"/>
              <a:gd name="connsiteX6" fmla="*/ 964406 w 4707731"/>
              <a:gd name="connsiteY6" fmla="*/ 24092 h 1504830"/>
              <a:gd name="connsiteX7" fmla="*/ 1000125 w 4707731"/>
              <a:gd name="connsiteY7" fmla="*/ 16949 h 1504830"/>
              <a:gd name="connsiteX8" fmla="*/ 1214437 w 4707731"/>
              <a:gd name="connsiteY8" fmla="*/ 2661 h 1504830"/>
              <a:gd name="connsiteX9" fmla="*/ 2214562 w 4707731"/>
              <a:gd name="connsiteY9" fmla="*/ 24092 h 1504830"/>
              <a:gd name="connsiteX10" fmla="*/ 2293144 w 4707731"/>
              <a:gd name="connsiteY10" fmla="*/ 31236 h 1504830"/>
              <a:gd name="connsiteX11" fmla="*/ 2528887 w 4707731"/>
              <a:gd name="connsiteY11" fmla="*/ 45524 h 1504830"/>
              <a:gd name="connsiteX12" fmla="*/ 2557462 w 4707731"/>
              <a:gd name="connsiteY12" fmla="*/ 52667 h 1504830"/>
              <a:gd name="connsiteX13" fmla="*/ 2736056 w 4707731"/>
              <a:gd name="connsiteY13" fmla="*/ 66955 h 1504830"/>
              <a:gd name="connsiteX14" fmla="*/ 2807494 w 4707731"/>
              <a:gd name="connsiteY14" fmla="*/ 81242 h 1504830"/>
              <a:gd name="connsiteX15" fmla="*/ 2857500 w 4707731"/>
              <a:gd name="connsiteY15" fmla="*/ 95530 h 1504830"/>
              <a:gd name="connsiteX16" fmla="*/ 2978944 w 4707731"/>
              <a:gd name="connsiteY16" fmla="*/ 124105 h 1504830"/>
              <a:gd name="connsiteX17" fmla="*/ 3021806 w 4707731"/>
              <a:gd name="connsiteY17" fmla="*/ 138392 h 1504830"/>
              <a:gd name="connsiteX18" fmla="*/ 3057525 w 4707731"/>
              <a:gd name="connsiteY18" fmla="*/ 152680 h 1504830"/>
              <a:gd name="connsiteX19" fmla="*/ 3100387 w 4707731"/>
              <a:gd name="connsiteY19" fmla="*/ 159824 h 1504830"/>
              <a:gd name="connsiteX20" fmla="*/ 3128962 w 4707731"/>
              <a:gd name="connsiteY20" fmla="*/ 174111 h 1504830"/>
              <a:gd name="connsiteX21" fmla="*/ 3207544 w 4707731"/>
              <a:gd name="connsiteY21" fmla="*/ 202686 h 1504830"/>
              <a:gd name="connsiteX22" fmla="*/ 3228975 w 4707731"/>
              <a:gd name="connsiteY22" fmla="*/ 216974 h 1504830"/>
              <a:gd name="connsiteX23" fmla="*/ 3300412 w 4707731"/>
              <a:gd name="connsiteY23" fmla="*/ 259836 h 1504830"/>
              <a:gd name="connsiteX24" fmla="*/ 3300412 w 4707731"/>
              <a:gd name="connsiteY24" fmla="*/ 259836 h 1504830"/>
              <a:gd name="connsiteX25" fmla="*/ 3364706 w 4707731"/>
              <a:gd name="connsiteY25" fmla="*/ 288411 h 1504830"/>
              <a:gd name="connsiteX26" fmla="*/ 3393281 w 4707731"/>
              <a:gd name="connsiteY26" fmla="*/ 309842 h 1504830"/>
              <a:gd name="connsiteX27" fmla="*/ 3436144 w 4707731"/>
              <a:gd name="connsiteY27" fmla="*/ 331274 h 1504830"/>
              <a:gd name="connsiteX28" fmla="*/ 3521869 w 4707731"/>
              <a:gd name="connsiteY28" fmla="*/ 374136 h 1504830"/>
              <a:gd name="connsiteX29" fmla="*/ 3586162 w 4707731"/>
              <a:gd name="connsiteY29" fmla="*/ 416999 h 1504830"/>
              <a:gd name="connsiteX30" fmla="*/ 3607594 w 4707731"/>
              <a:gd name="connsiteY30" fmla="*/ 438430 h 1504830"/>
              <a:gd name="connsiteX31" fmla="*/ 3657600 w 4707731"/>
              <a:gd name="connsiteY31" fmla="*/ 467005 h 1504830"/>
              <a:gd name="connsiteX32" fmla="*/ 3686175 w 4707731"/>
              <a:gd name="connsiteY32" fmla="*/ 488436 h 1504830"/>
              <a:gd name="connsiteX33" fmla="*/ 3707606 w 4707731"/>
              <a:gd name="connsiteY33" fmla="*/ 509867 h 1504830"/>
              <a:gd name="connsiteX34" fmla="*/ 3736181 w 4707731"/>
              <a:gd name="connsiteY34" fmla="*/ 517011 h 1504830"/>
              <a:gd name="connsiteX35" fmla="*/ 3821906 w 4707731"/>
              <a:gd name="connsiteY35" fmla="*/ 581305 h 1504830"/>
              <a:gd name="connsiteX36" fmla="*/ 3843337 w 4707731"/>
              <a:gd name="connsiteY36" fmla="*/ 602736 h 1504830"/>
              <a:gd name="connsiteX37" fmla="*/ 3864769 w 4707731"/>
              <a:gd name="connsiteY37" fmla="*/ 617024 h 1504830"/>
              <a:gd name="connsiteX38" fmla="*/ 3907631 w 4707731"/>
              <a:gd name="connsiteY38" fmla="*/ 659886 h 1504830"/>
              <a:gd name="connsiteX39" fmla="*/ 3929062 w 4707731"/>
              <a:gd name="connsiteY39" fmla="*/ 681317 h 1504830"/>
              <a:gd name="connsiteX40" fmla="*/ 3979069 w 4707731"/>
              <a:gd name="connsiteY40" fmla="*/ 724180 h 1504830"/>
              <a:gd name="connsiteX41" fmla="*/ 4007644 w 4707731"/>
              <a:gd name="connsiteY41" fmla="*/ 745611 h 1504830"/>
              <a:gd name="connsiteX42" fmla="*/ 4050506 w 4707731"/>
              <a:gd name="connsiteY42" fmla="*/ 788474 h 1504830"/>
              <a:gd name="connsiteX43" fmla="*/ 4064794 w 4707731"/>
              <a:gd name="connsiteY43" fmla="*/ 809905 h 1504830"/>
              <a:gd name="connsiteX44" fmla="*/ 4086225 w 4707731"/>
              <a:gd name="connsiteY44" fmla="*/ 824192 h 1504830"/>
              <a:gd name="connsiteX45" fmla="*/ 4150519 w 4707731"/>
              <a:gd name="connsiteY45" fmla="*/ 895630 h 1504830"/>
              <a:gd name="connsiteX46" fmla="*/ 4171950 w 4707731"/>
              <a:gd name="connsiteY46" fmla="*/ 902774 h 1504830"/>
              <a:gd name="connsiteX47" fmla="*/ 4250531 w 4707731"/>
              <a:gd name="connsiteY47" fmla="*/ 988499 h 1504830"/>
              <a:gd name="connsiteX48" fmla="*/ 4307681 w 4707731"/>
              <a:gd name="connsiteY48" fmla="*/ 1031361 h 1504830"/>
              <a:gd name="connsiteX49" fmla="*/ 4329112 w 4707731"/>
              <a:gd name="connsiteY49" fmla="*/ 1052792 h 1504830"/>
              <a:gd name="connsiteX50" fmla="*/ 4364831 w 4707731"/>
              <a:gd name="connsiteY50" fmla="*/ 1081367 h 1504830"/>
              <a:gd name="connsiteX51" fmla="*/ 4386262 w 4707731"/>
              <a:gd name="connsiteY51" fmla="*/ 1109942 h 1504830"/>
              <a:gd name="connsiteX52" fmla="*/ 4436269 w 4707731"/>
              <a:gd name="connsiteY52" fmla="*/ 1159949 h 1504830"/>
              <a:gd name="connsiteX53" fmla="*/ 4486275 w 4707731"/>
              <a:gd name="connsiteY53" fmla="*/ 1217099 h 1504830"/>
              <a:gd name="connsiteX54" fmla="*/ 4529137 w 4707731"/>
              <a:gd name="connsiteY54" fmla="*/ 1274249 h 1504830"/>
              <a:gd name="connsiteX55" fmla="*/ 4550569 w 4707731"/>
              <a:gd name="connsiteY55" fmla="*/ 1302824 h 1504830"/>
              <a:gd name="connsiteX56" fmla="*/ 4572000 w 4707731"/>
              <a:gd name="connsiteY56" fmla="*/ 1338542 h 1504830"/>
              <a:gd name="connsiteX57" fmla="*/ 4593431 w 4707731"/>
              <a:gd name="connsiteY57" fmla="*/ 1352830 h 1504830"/>
              <a:gd name="connsiteX58" fmla="*/ 4622006 w 4707731"/>
              <a:gd name="connsiteY58" fmla="*/ 1388549 h 1504830"/>
              <a:gd name="connsiteX59" fmla="*/ 4643437 w 4707731"/>
              <a:gd name="connsiteY59" fmla="*/ 1409980 h 1504830"/>
              <a:gd name="connsiteX60" fmla="*/ 4650581 w 4707731"/>
              <a:gd name="connsiteY60" fmla="*/ 1431411 h 1504830"/>
              <a:gd name="connsiteX61" fmla="*/ 4686300 w 4707731"/>
              <a:gd name="connsiteY61" fmla="*/ 1481417 h 1504830"/>
              <a:gd name="connsiteX62" fmla="*/ 4707731 w 4707731"/>
              <a:gd name="connsiteY62" fmla="*/ 1502849 h 150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4707731" h="1504830">
                <a:moveTo>
                  <a:pt x="0" y="124105"/>
                </a:moveTo>
                <a:cubicBezTo>
                  <a:pt x="292803" y="99008"/>
                  <a:pt x="166511" y="107314"/>
                  <a:pt x="378619" y="95530"/>
                </a:cubicBezTo>
                <a:cubicBezTo>
                  <a:pt x="402431" y="90767"/>
                  <a:pt x="425921" y="83923"/>
                  <a:pt x="450056" y="81242"/>
                </a:cubicBezTo>
                <a:cubicBezTo>
                  <a:pt x="561743" y="68834"/>
                  <a:pt x="492814" y="75176"/>
                  <a:pt x="657225" y="66955"/>
                </a:cubicBezTo>
                <a:cubicBezTo>
                  <a:pt x="750679" y="51379"/>
                  <a:pt x="682049" y="61787"/>
                  <a:pt x="850106" y="45524"/>
                </a:cubicBezTo>
                <a:lnTo>
                  <a:pt x="921544" y="38380"/>
                </a:lnTo>
                <a:cubicBezTo>
                  <a:pt x="935831" y="33617"/>
                  <a:pt x="949638" y="27045"/>
                  <a:pt x="964406" y="24092"/>
                </a:cubicBezTo>
                <a:cubicBezTo>
                  <a:pt x="976312" y="21711"/>
                  <a:pt x="988089" y="18554"/>
                  <a:pt x="1000125" y="16949"/>
                </a:cubicBezTo>
                <a:cubicBezTo>
                  <a:pt x="1071465" y="7437"/>
                  <a:pt x="1142398" y="6263"/>
                  <a:pt x="1214437" y="2661"/>
                </a:cubicBezTo>
                <a:cubicBezTo>
                  <a:pt x="1372476" y="4226"/>
                  <a:pt x="1949561" y="0"/>
                  <a:pt x="2214562" y="24092"/>
                </a:cubicBezTo>
                <a:cubicBezTo>
                  <a:pt x="2240756" y="26473"/>
                  <a:pt x="2266903" y="29447"/>
                  <a:pt x="2293144" y="31236"/>
                </a:cubicBezTo>
                <a:lnTo>
                  <a:pt x="2528887" y="45524"/>
                </a:lnTo>
                <a:cubicBezTo>
                  <a:pt x="2538412" y="47905"/>
                  <a:pt x="2547743" y="51279"/>
                  <a:pt x="2557462" y="52667"/>
                </a:cubicBezTo>
                <a:cubicBezTo>
                  <a:pt x="2604305" y="59359"/>
                  <a:pt x="2695094" y="64224"/>
                  <a:pt x="2736056" y="66955"/>
                </a:cubicBezTo>
                <a:cubicBezTo>
                  <a:pt x="2802428" y="83549"/>
                  <a:pt x="2719915" y="63727"/>
                  <a:pt x="2807494" y="81242"/>
                </a:cubicBezTo>
                <a:cubicBezTo>
                  <a:pt x="2874289" y="94600"/>
                  <a:pt x="2803045" y="81916"/>
                  <a:pt x="2857500" y="95530"/>
                </a:cubicBezTo>
                <a:cubicBezTo>
                  <a:pt x="2920672" y="111324"/>
                  <a:pt x="2884907" y="92760"/>
                  <a:pt x="2978944" y="124105"/>
                </a:cubicBezTo>
                <a:cubicBezTo>
                  <a:pt x="2993231" y="128867"/>
                  <a:pt x="3007823" y="132799"/>
                  <a:pt x="3021806" y="138392"/>
                </a:cubicBezTo>
                <a:cubicBezTo>
                  <a:pt x="3033712" y="143155"/>
                  <a:pt x="3045153" y="149306"/>
                  <a:pt x="3057525" y="152680"/>
                </a:cubicBezTo>
                <a:cubicBezTo>
                  <a:pt x="3071499" y="156491"/>
                  <a:pt x="3086100" y="157443"/>
                  <a:pt x="3100387" y="159824"/>
                </a:cubicBezTo>
                <a:cubicBezTo>
                  <a:pt x="3109912" y="164586"/>
                  <a:pt x="3119074" y="170156"/>
                  <a:pt x="3128962" y="174111"/>
                </a:cubicBezTo>
                <a:cubicBezTo>
                  <a:pt x="3162288" y="187441"/>
                  <a:pt x="3176321" y="187074"/>
                  <a:pt x="3207544" y="202686"/>
                </a:cubicBezTo>
                <a:cubicBezTo>
                  <a:pt x="3215223" y="206526"/>
                  <a:pt x="3221663" y="212474"/>
                  <a:pt x="3228975" y="216974"/>
                </a:cubicBezTo>
                <a:cubicBezTo>
                  <a:pt x="3252625" y="231528"/>
                  <a:pt x="3276600" y="245549"/>
                  <a:pt x="3300412" y="259836"/>
                </a:cubicBezTo>
                <a:lnTo>
                  <a:pt x="3300412" y="259836"/>
                </a:lnTo>
                <a:cubicBezTo>
                  <a:pt x="3319225" y="267361"/>
                  <a:pt x="3346911" y="277290"/>
                  <a:pt x="3364706" y="288411"/>
                </a:cubicBezTo>
                <a:cubicBezTo>
                  <a:pt x="3374802" y="294721"/>
                  <a:pt x="3383072" y="303716"/>
                  <a:pt x="3393281" y="309842"/>
                </a:cubicBezTo>
                <a:cubicBezTo>
                  <a:pt x="3406979" y="318061"/>
                  <a:pt x="3422275" y="323349"/>
                  <a:pt x="3436144" y="331274"/>
                </a:cubicBezTo>
                <a:cubicBezTo>
                  <a:pt x="3512531" y="374923"/>
                  <a:pt x="3466732" y="360351"/>
                  <a:pt x="3521869" y="374136"/>
                </a:cubicBezTo>
                <a:cubicBezTo>
                  <a:pt x="3571005" y="423272"/>
                  <a:pt x="3508317" y="365102"/>
                  <a:pt x="3586162" y="416999"/>
                </a:cubicBezTo>
                <a:cubicBezTo>
                  <a:pt x="3594568" y="422603"/>
                  <a:pt x="3599923" y="431855"/>
                  <a:pt x="3607594" y="438430"/>
                </a:cubicBezTo>
                <a:cubicBezTo>
                  <a:pt x="3635116" y="462020"/>
                  <a:pt x="3629350" y="457588"/>
                  <a:pt x="3657600" y="467005"/>
                </a:cubicBezTo>
                <a:cubicBezTo>
                  <a:pt x="3667125" y="474149"/>
                  <a:pt x="3677135" y="480688"/>
                  <a:pt x="3686175" y="488436"/>
                </a:cubicBezTo>
                <a:cubicBezTo>
                  <a:pt x="3693846" y="495011"/>
                  <a:pt x="3698834" y="504855"/>
                  <a:pt x="3707606" y="509867"/>
                </a:cubicBezTo>
                <a:cubicBezTo>
                  <a:pt x="3716131" y="514738"/>
                  <a:pt x="3726656" y="514630"/>
                  <a:pt x="3736181" y="517011"/>
                </a:cubicBezTo>
                <a:cubicBezTo>
                  <a:pt x="3765217" y="536369"/>
                  <a:pt x="3798221" y="557620"/>
                  <a:pt x="3821906" y="581305"/>
                </a:cubicBezTo>
                <a:cubicBezTo>
                  <a:pt x="3829050" y="588449"/>
                  <a:pt x="3835576" y="596268"/>
                  <a:pt x="3843337" y="602736"/>
                </a:cubicBezTo>
                <a:cubicBezTo>
                  <a:pt x="3849933" y="608233"/>
                  <a:pt x="3858352" y="611320"/>
                  <a:pt x="3864769" y="617024"/>
                </a:cubicBezTo>
                <a:cubicBezTo>
                  <a:pt x="3879871" y="630448"/>
                  <a:pt x="3893344" y="645599"/>
                  <a:pt x="3907631" y="659886"/>
                </a:cubicBezTo>
                <a:cubicBezTo>
                  <a:pt x="3914775" y="667030"/>
                  <a:pt x="3920980" y="675255"/>
                  <a:pt x="3929062" y="681317"/>
                </a:cubicBezTo>
                <a:cubicBezTo>
                  <a:pt x="4012640" y="744002"/>
                  <a:pt x="3909404" y="664469"/>
                  <a:pt x="3979069" y="724180"/>
                </a:cubicBezTo>
                <a:cubicBezTo>
                  <a:pt x="3988109" y="731928"/>
                  <a:pt x="3998794" y="737646"/>
                  <a:pt x="4007644" y="745611"/>
                </a:cubicBezTo>
                <a:cubicBezTo>
                  <a:pt x="4022663" y="759128"/>
                  <a:pt x="4039298" y="771662"/>
                  <a:pt x="4050506" y="788474"/>
                </a:cubicBezTo>
                <a:cubicBezTo>
                  <a:pt x="4055269" y="795618"/>
                  <a:pt x="4058723" y="803834"/>
                  <a:pt x="4064794" y="809905"/>
                </a:cubicBezTo>
                <a:cubicBezTo>
                  <a:pt x="4070865" y="815976"/>
                  <a:pt x="4079081" y="819430"/>
                  <a:pt x="4086225" y="824192"/>
                </a:cubicBezTo>
                <a:cubicBezTo>
                  <a:pt x="4099635" y="842072"/>
                  <a:pt x="4133424" y="889931"/>
                  <a:pt x="4150519" y="895630"/>
                </a:cubicBezTo>
                <a:lnTo>
                  <a:pt x="4171950" y="902774"/>
                </a:lnTo>
                <a:cubicBezTo>
                  <a:pt x="4197126" y="936343"/>
                  <a:pt x="4213063" y="960398"/>
                  <a:pt x="4250531" y="988499"/>
                </a:cubicBezTo>
                <a:cubicBezTo>
                  <a:pt x="4269581" y="1002786"/>
                  <a:pt x="4290843" y="1014523"/>
                  <a:pt x="4307681" y="1031361"/>
                </a:cubicBezTo>
                <a:cubicBezTo>
                  <a:pt x="4314825" y="1038505"/>
                  <a:pt x="4321509" y="1046139"/>
                  <a:pt x="4329112" y="1052792"/>
                </a:cubicBezTo>
                <a:cubicBezTo>
                  <a:pt x="4340587" y="1062833"/>
                  <a:pt x="4354049" y="1070585"/>
                  <a:pt x="4364831" y="1081367"/>
                </a:cubicBezTo>
                <a:cubicBezTo>
                  <a:pt x="4373250" y="1089786"/>
                  <a:pt x="4378253" y="1101132"/>
                  <a:pt x="4386262" y="1109942"/>
                </a:cubicBezTo>
                <a:cubicBezTo>
                  <a:pt x="4402119" y="1127385"/>
                  <a:pt x="4422125" y="1141090"/>
                  <a:pt x="4436269" y="1159949"/>
                </a:cubicBezTo>
                <a:cubicBezTo>
                  <a:pt x="4514829" y="1264697"/>
                  <a:pt x="4393791" y="1106117"/>
                  <a:pt x="4486275" y="1217099"/>
                </a:cubicBezTo>
                <a:cubicBezTo>
                  <a:pt x="4501519" y="1235392"/>
                  <a:pt x="4514850" y="1255199"/>
                  <a:pt x="4529137" y="1274249"/>
                </a:cubicBezTo>
                <a:cubicBezTo>
                  <a:pt x="4536281" y="1283774"/>
                  <a:pt x="4544443" y="1292614"/>
                  <a:pt x="4550569" y="1302824"/>
                </a:cubicBezTo>
                <a:cubicBezTo>
                  <a:pt x="4557713" y="1314730"/>
                  <a:pt x="4562964" y="1328000"/>
                  <a:pt x="4572000" y="1338542"/>
                </a:cubicBezTo>
                <a:cubicBezTo>
                  <a:pt x="4577588" y="1345061"/>
                  <a:pt x="4587360" y="1346759"/>
                  <a:pt x="4593431" y="1352830"/>
                </a:cubicBezTo>
                <a:cubicBezTo>
                  <a:pt x="4604213" y="1363612"/>
                  <a:pt x="4611965" y="1377074"/>
                  <a:pt x="4622006" y="1388549"/>
                </a:cubicBezTo>
                <a:cubicBezTo>
                  <a:pt x="4628659" y="1396152"/>
                  <a:pt x="4636293" y="1402836"/>
                  <a:pt x="4643437" y="1409980"/>
                </a:cubicBezTo>
                <a:cubicBezTo>
                  <a:pt x="4645818" y="1417124"/>
                  <a:pt x="4647213" y="1424676"/>
                  <a:pt x="4650581" y="1431411"/>
                </a:cubicBezTo>
                <a:cubicBezTo>
                  <a:pt x="4656191" y="1442631"/>
                  <a:pt x="4680910" y="1473871"/>
                  <a:pt x="4686300" y="1481417"/>
                </a:cubicBezTo>
                <a:cubicBezTo>
                  <a:pt x="4703023" y="1504830"/>
                  <a:pt x="4691692" y="1502849"/>
                  <a:pt x="4707731" y="1502849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/>
      <p:bldP spid="6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Generalized XOR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167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327" y="858984"/>
            <a:ext cx="7924800" cy="5826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Group 13"/>
          <p:cNvGrpSpPr/>
          <p:nvPr/>
        </p:nvGrpSpPr>
        <p:grpSpPr>
          <a:xfrm>
            <a:off x="1004454" y="1814946"/>
            <a:ext cx="5929746" cy="1842654"/>
            <a:chOff x="1004454" y="1814946"/>
            <a:chExt cx="5929746" cy="1842654"/>
          </a:xfrm>
        </p:grpSpPr>
        <p:sp>
          <p:nvSpPr>
            <p:cNvPr id="9" name="Rectangle 8"/>
            <p:cNvSpPr/>
            <p:nvPr/>
          </p:nvSpPr>
          <p:spPr>
            <a:xfrm>
              <a:off x="2286000" y="2209800"/>
              <a:ext cx="4648200" cy="1447800"/>
            </a:xfrm>
            <a:prstGeom prst="rect">
              <a:avLst/>
            </a:prstGeom>
            <a:solidFill>
              <a:srgbClr val="00B05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04454" y="1814946"/>
              <a:ext cx="609600" cy="533400"/>
            </a:xfrm>
            <a:prstGeom prst="rect">
              <a:avLst/>
            </a:prstGeom>
            <a:solidFill>
              <a:srgbClr val="00B05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33400" y="4059381"/>
            <a:ext cx="6400800" cy="1808019"/>
            <a:chOff x="533400" y="4059381"/>
            <a:chExt cx="6400800" cy="1808019"/>
          </a:xfrm>
        </p:grpSpPr>
        <p:sp>
          <p:nvSpPr>
            <p:cNvPr id="12" name="Rectangle 11"/>
            <p:cNvSpPr/>
            <p:nvPr/>
          </p:nvSpPr>
          <p:spPr>
            <a:xfrm>
              <a:off x="2286000" y="4495800"/>
              <a:ext cx="4648200" cy="1371600"/>
            </a:xfrm>
            <a:prstGeom prst="rect">
              <a:avLst/>
            </a:prstGeom>
            <a:solidFill>
              <a:srgbClr val="0070C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3400" y="4059381"/>
              <a:ext cx="838200" cy="533400"/>
            </a:xfrm>
            <a:prstGeom prst="rect">
              <a:avLst/>
            </a:prstGeom>
            <a:solidFill>
              <a:srgbClr val="0070C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2133600" y="1019176"/>
            <a:ext cx="4953000" cy="76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Generalized XOR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1167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327" y="858984"/>
            <a:ext cx="7924800" cy="5826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" name="Group 18"/>
          <p:cNvGrpSpPr/>
          <p:nvPr/>
        </p:nvGrpSpPr>
        <p:grpSpPr>
          <a:xfrm>
            <a:off x="4696692" y="1828800"/>
            <a:ext cx="3609108" cy="4842165"/>
            <a:chOff x="4696692" y="1828800"/>
            <a:chExt cx="3609108" cy="4842165"/>
          </a:xfrm>
        </p:grpSpPr>
        <p:sp>
          <p:nvSpPr>
            <p:cNvPr id="10" name="Rectangle 9"/>
            <p:cNvSpPr/>
            <p:nvPr/>
          </p:nvSpPr>
          <p:spPr>
            <a:xfrm>
              <a:off x="4696692" y="1828800"/>
              <a:ext cx="962889" cy="4343400"/>
            </a:xfrm>
            <a:prstGeom prst="rect">
              <a:avLst/>
            </a:prstGeom>
            <a:solidFill>
              <a:srgbClr val="00B05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696200" y="6137565"/>
              <a:ext cx="609600" cy="533400"/>
            </a:xfrm>
            <a:prstGeom prst="rect">
              <a:avLst/>
            </a:prstGeom>
            <a:solidFill>
              <a:srgbClr val="00B05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950527" y="1814946"/>
            <a:ext cx="2576946" cy="4343400"/>
            <a:chOff x="5950527" y="1814946"/>
            <a:chExt cx="2576946" cy="4343400"/>
          </a:xfrm>
        </p:grpSpPr>
        <p:sp>
          <p:nvSpPr>
            <p:cNvPr id="11" name="Rectangle 10"/>
            <p:cNvSpPr/>
            <p:nvPr/>
          </p:nvSpPr>
          <p:spPr>
            <a:xfrm>
              <a:off x="5950527" y="1814946"/>
              <a:ext cx="990600" cy="4343400"/>
            </a:xfrm>
            <a:prstGeom prst="rect">
              <a:avLst/>
            </a:prstGeom>
            <a:solidFill>
              <a:srgbClr val="0070C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924800" y="3505200"/>
              <a:ext cx="602673" cy="533400"/>
            </a:xfrm>
            <a:prstGeom prst="rect">
              <a:avLst/>
            </a:prstGeom>
            <a:solidFill>
              <a:srgbClr val="0070C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33400" y="1828800"/>
            <a:ext cx="4087092" cy="4343400"/>
            <a:chOff x="533400" y="1828800"/>
            <a:chExt cx="4087092" cy="4343400"/>
          </a:xfrm>
        </p:grpSpPr>
        <p:sp>
          <p:nvSpPr>
            <p:cNvPr id="9" name="Rectangle 8"/>
            <p:cNvSpPr/>
            <p:nvPr/>
          </p:nvSpPr>
          <p:spPr>
            <a:xfrm>
              <a:off x="2258292" y="1828800"/>
              <a:ext cx="2362200" cy="4343400"/>
            </a:xfrm>
            <a:prstGeom prst="rect">
              <a:avLst/>
            </a:prstGeom>
            <a:solidFill>
              <a:srgbClr val="FF00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33400" y="4038600"/>
              <a:ext cx="838200" cy="609600"/>
            </a:xfrm>
            <a:prstGeom prst="rect">
              <a:avLst/>
            </a:prstGeom>
            <a:solidFill>
              <a:srgbClr val="FF00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4A7DA945-312E-42AB-92DA-E2FFFCAC6E96}" type="slidenum">
              <a:rPr lang="en-CA"/>
              <a:pPr/>
              <a:t>23</a:t>
            </a:fld>
            <a:endParaRPr lang="en-CA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2895600"/>
            <a:ext cx="8228160" cy="1062832"/>
          </a:xfrm>
          <a:ln/>
        </p:spPr>
        <p:txBody>
          <a:bodyPr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dirty="0" smtClean="0"/>
              <a:t>LVT vs XOR</a:t>
            </a:r>
            <a:endParaRPr lang="en-CA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36A0B52-F717-4F9A-BC9F-715C363A3E10}" type="slidenum">
              <a:rPr lang="en-US"/>
              <a:pPr/>
              <a:t>24</a:t>
            </a:fld>
            <a:endParaRPr lang="en-US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6481" y="273629"/>
            <a:ext cx="8228160" cy="619265"/>
          </a:xfrm>
          <a:ln/>
        </p:spPr>
        <p:txBody>
          <a:bodyPr>
            <a:normAutofit fontScale="90000"/>
          </a:bodyPr>
          <a:lstStyle/>
          <a:p>
            <a:pP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CA" dirty="0"/>
              <a:t>Methodology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27040" y="1082993"/>
            <a:ext cx="8088480" cy="5525861"/>
          </a:xfrm>
          <a:ln/>
        </p:spPr>
        <p:txBody>
          <a:bodyPr tIns="0">
            <a:normAutofit/>
          </a:bodyPr>
          <a:lstStyle/>
          <a:p>
            <a:pPr marL="387366" indent="-292325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CA" b="1" dirty="0" smtClean="0"/>
              <a:t>Use Quartus </a:t>
            </a:r>
            <a:r>
              <a:rPr lang="en-CA" b="1" dirty="0"/>
              <a:t>10.0 to </a:t>
            </a:r>
            <a:r>
              <a:rPr lang="en-CA" b="1" dirty="0" smtClean="0"/>
              <a:t>target Stratix </a:t>
            </a:r>
            <a:r>
              <a:rPr lang="en-CA" b="1" dirty="0"/>
              <a:t>IV</a:t>
            </a:r>
          </a:p>
          <a:p>
            <a:pPr marL="779052" lvl="1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CA" dirty="0" err="1" smtClean="0"/>
              <a:t>Favor</a:t>
            </a:r>
            <a:r>
              <a:rPr lang="en-CA" dirty="0" smtClean="0"/>
              <a:t> speed over area, optimize</a:t>
            </a:r>
            <a:endParaRPr lang="en-CA" dirty="0"/>
          </a:p>
          <a:p>
            <a:pPr marL="779052" lvl="1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CA" dirty="0" smtClean="0"/>
              <a:t>Average over </a:t>
            </a:r>
            <a:r>
              <a:rPr lang="en-CA" dirty="0"/>
              <a:t>10 </a:t>
            </a:r>
            <a:r>
              <a:rPr lang="en-CA" dirty="0" smtClean="0"/>
              <a:t>seeds to get </a:t>
            </a:r>
            <a:r>
              <a:rPr lang="en-CA" dirty="0" err="1" smtClean="0"/>
              <a:t>Fmax</a:t>
            </a:r>
            <a:r>
              <a:rPr lang="en-CA" dirty="0" smtClean="0"/>
              <a:t> </a:t>
            </a:r>
            <a:endParaRPr lang="en-CA" dirty="0"/>
          </a:p>
          <a:p>
            <a:pPr marL="387366" indent="-292325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CA" b="1" dirty="0"/>
              <a:t>Measure area as </a:t>
            </a:r>
            <a:r>
              <a:rPr lang="en-CA" b="1" i="1" dirty="0"/>
              <a:t>Total Equivalent </a:t>
            </a:r>
            <a:r>
              <a:rPr lang="en-CA" b="1" i="1" dirty="0" smtClean="0"/>
              <a:t>Area (TEA)</a:t>
            </a:r>
            <a:endParaRPr lang="en-CA" b="1" i="1" dirty="0"/>
          </a:p>
          <a:p>
            <a:pPr marL="779052" lvl="1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CA" dirty="0"/>
              <a:t>Expresses area in a single unit (</a:t>
            </a:r>
            <a:r>
              <a:rPr lang="en-CA" dirty="0" err="1"/>
              <a:t>ALMs</a:t>
            </a:r>
            <a:r>
              <a:rPr lang="en-CA" dirty="0"/>
              <a:t>)</a:t>
            </a:r>
            <a:r>
              <a:rPr lang="en-CA" dirty="0" smtClean="0"/>
              <a:t>‏</a:t>
            </a:r>
          </a:p>
          <a:p>
            <a:pPr marL="779052" lvl="1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CA" dirty="0" smtClean="0"/>
              <a:t>1 M9K == 28.7ALMs **</a:t>
            </a:r>
          </a:p>
          <a:p>
            <a:pPr marL="387366" indent="-292325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CA" b="1" dirty="0" smtClean="0"/>
              <a:t>Measure a large design space</a:t>
            </a:r>
          </a:p>
          <a:p>
            <a:pPr marL="779052" lvl="1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CA" dirty="0" smtClean="0"/>
              <a:t>Depth: 32-8192 memory locations</a:t>
            </a:r>
          </a:p>
          <a:p>
            <a:pPr marL="779052" lvl="1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CA" dirty="0" smtClean="0"/>
              <a:t>Ports: 2W/4R, 4W/8R, 8W/16R</a:t>
            </a:r>
          </a:p>
          <a:p>
            <a:pPr marL="779052" lvl="1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1676400" y="6172200"/>
            <a:ext cx="6324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000" dirty="0" smtClean="0">
                <a:solidFill>
                  <a:schemeClr val="bg1"/>
                </a:solidFill>
              </a:rPr>
              <a:t>** H. Wong, J. Rose and V. Betz, "Comparing FPGA vs. Custom CMOS and the Impact on Processor Microarchitecture," </a:t>
            </a:r>
            <a:r>
              <a:rPr lang="en-CA" sz="1000" i="1" dirty="0" smtClean="0">
                <a:solidFill>
                  <a:schemeClr val="bg1"/>
                </a:solidFill>
              </a:rPr>
              <a:t>ACM Int. Symp.on FPGAs</a:t>
            </a:r>
            <a:r>
              <a:rPr lang="en-CA" sz="1000" dirty="0" smtClean="0">
                <a:solidFill>
                  <a:schemeClr val="bg1"/>
                </a:solidFill>
              </a:rPr>
              <a:t>, 2011</a:t>
            </a:r>
            <a:endParaRPr lang="en-CA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Layout: 8192-deep 2W/4R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1085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685800"/>
            <a:ext cx="7772400" cy="5177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914400" y="6248400"/>
            <a:ext cx="708660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Significant resource diversity!</a:t>
            </a:r>
            <a:endParaRPr lang="en-CA" sz="29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914400" y="5715000"/>
            <a:ext cx="335280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chemeClr val="bg1"/>
                </a:solidFill>
                <a:ea typeface="DejaVu Sans" charset="0"/>
                <a:cs typeface="DejaVu Sans" charset="0"/>
              </a:rPr>
              <a:t>LVT</a:t>
            </a:r>
            <a:endParaRPr lang="en-CA" sz="2900" b="1" dirty="0">
              <a:solidFill>
                <a:schemeClr val="bg1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876800" y="5708076"/>
            <a:ext cx="335280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chemeClr val="bg1"/>
                </a:solidFill>
                <a:ea typeface="DejaVu Sans" charset="0"/>
                <a:cs typeface="DejaVu Sans" charset="0"/>
              </a:rPr>
              <a:t>XOR</a:t>
            </a:r>
            <a:endParaRPr lang="en-CA" sz="2900" b="1" dirty="0">
              <a:solidFill>
                <a:schemeClr val="bg1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2W/4R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1095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0584" y="762000"/>
            <a:ext cx="7315200" cy="5253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143000" y="6362588"/>
            <a:ext cx="708660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LVT better for small designs, XOR better for large</a:t>
            </a:r>
          </a:p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endParaRPr lang="en-CA" sz="2900" b="1" dirty="0" smtClean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5943600" y="3005136"/>
            <a:ext cx="2057400" cy="2147888"/>
            <a:chOff x="5943600" y="3005136"/>
            <a:chExt cx="2057400" cy="2147888"/>
          </a:xfrm>
        </p:grpSpPr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5943600" y="3005136"/>
              <a:ext cx="2057400" cy="12192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81639" tIns="40820" rIns="81639" bIns="40820"/>
            <a:lstStyle/>
            <a:p>
              <a:pPr algn="ctr">
                <a:tabLst>
                  <a:tab pos="0" algn="l"/>
                  <a:tab pos="414726" algn="l"/>
                  <a:tab pos="829452" algn="l"/>
                  <a:tab pos="1244178" algn="l"/>
                  <a:tab pos="1658904" algn="l"/>
                  <a:tab pos="2073631" algn="l"/>
                  <a:tab pos="2488357" algn="l"/>
                  <a:tab pos="2903083" algn="l"/>
                  <a:tab pos="3317809" algn="l"/>
                  <a:tab pos="3732535" algn="l"/>
                  <a:tab pos="4147261" algn="l"/>
                  <a:tab pos="4561987" algn="l"/>
                  <a:tab pos="4976713" algn="l"/>
                  <a:tab pos="5391440" algn="l"/>
                  <a:tab pos="5806166" algn="l"/>
                  <a:tab pos="6220892" algn="l"/>
                  <a:tab pos="6635618" algn="l"/>
                  <a:tab pos="7050344" algn="l"/>
                  <a:tab pos="7465070" algn="l"/>
                  <a:tab pos="7879796" algn="l"/>
                  <a:tab pos="8294522" algn="l"/>
                </a:tabLst>
              </a:pPr>
              <a:r>
                <a:rPr lang="en-CA" sz="2400" b="1" dirty="0" smtClean="0">
                  <a:solidFill>
                    <a:srgbClr val="FF0000"/>
                  </a:solidFill>
                  <a:ea typeface="DejaVu Sans" charset="0"/>
                  <a:cs typeface="DejaVu Sans" charset="0"/>
                </a:rPr>
                <a:t>8192 XOR:</a:t>
              </a:r>
            </a:p>
            <a:p>
              <a:pPr algn="ctr">
                <a:tabLst>
                  <a:tab pos="0" algn="l"/>
                  <a:tab pos="414726" algn="l"/>
                  <a:tab pos="829452" algn="l"/>
                  <a:tab pos="1244178" algn="l"/>
                  <a:tab pos="1658904" algn="l"/>
                  <a:tab pos="2073631" algn="l"/>
                  <a:tab pos="2488357" algn="l"/>
                  <a:tab pos="2903083" algn="l"/>
                  <a:tab pos="3317809" algn="l"/>
                  <a:tab pos="3732535" algn="l"/>
                  <a:tab pos="4147261" algn="l"/>
                  <a:tab pos="4561987" algn="l"/>
                  <a:tab pos="4976713" algn="l"/>
                  <a:tab pos="5391440" algn="l"/>
                  <a:tab pos="5806166" algn="l"/>
                  <a:tab pos="6220892" algn="l"/>
                  <a:tab pos="6635618" algn="l"/>
                  <a:tab pos="7050344" algn="l"/>
                  <a:tab pos="7465070" algn="l"/>
                  <a:tab pos="7879796" algn="l"/>
                  <a:tab pos="8294522" algn="l"/>
                </a:tabLst>
              </a:pPr>
              <a:r>
                <a:rPr lang="en-CA" sz="2400" b="1" dirty="0" smtClean="0">
                  <a:solidFill>
                    <a:srgbClr val="FF0000"/>
                  </a:solidFill>
                  <a:ea typeface="DejaVu Sans" charset="0"/>
                  <a:cs typeface="DejaVu Sans" charset="0"/>
                </a:rPr>
                <a:t>15% faster,</a:t>
              </a:r>
            </a:p>
            <a:p>
              <a:pPr algn="ctr">
                <a:tabLst>
                  <a:tab pos="0" algn="l"/>
                  <a:tab pos="414726" algn="l"/>
                  <a:tab pos="829452" algn="l"/>
                  <a:tab pos="1244178" algn="l"/>
                  <a:tab pos="1658904" algn="l"/>
                  <a:tab pos="2073631" algn="l"/>
                  <a:tab pos="2488357" algn="l"/>
                  <a:tab pos="2903083" algn="l"/>
                  <a:tab pos="3317809" algn="l"/>
                  <a:tab pos="3732535" algn="l"/>
                  <a:tab pos="4147261" algn="l"/>
                  <a:tab pos="4561987" algn="l"/>
                  <a:tab pos="4976713" algn="l"/>
                  <a:tab pos="5391440" algn="l"/>
                  <a:tab pos="5806166" algn="l"/>
                  <a:tab pos="6220892" algn="l"/>
                  <a:tab pos="6635618" algn="l"/>
                  <a:tab pos="7050344" algn="l"/>
                  <a:tab pos="7465070" algn="l"/>
                  <a:tab pos="7879796" algn="l"/>
                  <a:tab pos="8294522" algn="l"/>
                </a:tabLst>
              </a:pPr>
              <a:r>
                <a:rPr lang="en-CA" sz="2400" b="1" dirty="0" smtClean="0">
                  <a:solidFill>
                    <a:srgbClr val="FF0000"/>
                  </a:solidFill>
                  <a:ea typeface="DejaVu Sans" charset="0"/>
                  <a:cs typeface="DejaVu Sans" charset="0"/>
                </a:rPr>
                <a:t>2x smaller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6143624" y="4212432"/>
              <a:ext cx="1038224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7162800" y="4191000"/>
              <a:ext cx="0" cy="962024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2362200" y="2133600"/>
            <a:ext cx="2667000" cy="1711829"/>
            <a:chOff x="2362200" y="2133600"/>
            <a:chExt cx="2667000" cy="1711829"/>
          </a:xfrm>
        </p:grpSpPr>
        <p:sp>
          <p:nvSpPr>
            <p:cNvPr id="15" name="Oval 14"/>
            <p:cNvSpPr/>
            <p:nvPr/>
          </p:nvSpPr>
          <p:spPr>
            <a:xfrm>
              <a:off x="3578920" y="2743200"/>
              <a:ext cx="493776" cy="52495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2362200" y="3276600"/>
              <a:ext cx="2057400" cy="56882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81639" tIns="40820" rIns="81639" bIns="40820"/>
            <a:lstStyle/>
            <a:p>
              <a:pPr algn="ctr">
                <a:tabLst>
                  <a:tab pos="0" algn="l"/>
                  <a:tab pos="414726" algn="l"/>
                  <a:tab pos="829452" algn="l"/>
                  <a:tab pos="1244178" algn="l"/>
                  <a:tab pos="1658904" algn="l"/>
                  <a:tab pos="2073631" algn="l"/>
                  <a:tab pos="2488357" algn="l"/>
                  <a:tab pos="2903083" algn="l"/>
                  <a:tab pos="3317809" algn="l"/>
                  <a:tab pos="3732535" algn="l"/>
                  <a:tab pos="4147261" algn="l"/>
                  <a:tab pos="4561987" algn="l"/>
                  <a:tab pos="4976713" algn="l"/>
                  <a:tab pos="5391440" algn="l"/>
                  <a:tab pos="5806166" algn="l"/>
                  <a:tab pos="6220892" algn="l"/>
                  <a:tab pos="6635618" algn="l"/>
                  <a:tab pos="7050344" algn="l"/>
                  <a:tab pos="7465070" algn="l"/>
                  <a:tab pos="7879796" algn="l"/>
                  <a:tab pos="8294522" algn="l"/>
                </a:tabLst>
              </a:pPr>
              <a:r>
                <a:rPr lang="en-CA" sz="2400" b="1" dirty="0" smtClean="0">
                  <a:solidFill>
                    <a:srgbClr val="FF0000"/>
                  </a:solidFill>
                  <a:ea typeface="DejaVu Sans" charset="0"/>
                  <a:cs typeface="DejaVu Sans" charset="0"/>
                </a:rPr>
                <a:t>CAD anomaly</a:t>
              </a:r>
              <a:endParaRPr lang="en-CA" sz="2400" b="1" dirty="0">
                <a:solidFill>
                  <a:srgbClr val="FF0000"/>
                </a:solidFill>
                <a:ea typeface="DejaVu Sans" charset="0"/>
                <a:cs typeface="DejaVu Sans" charset="0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4343400" y="2133600"/>
              <a:ext cx="685800" cy="52495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33400" y="1676400"/>
            <a:ext cx="553998" cy="3352800"/>
            <a:chOff x="457200" y="1726703"/>
            <a:chExt cx="553998" cy="3352800"/>
          </a:xfrm>
        </p:grpSpPr>
        <p:cxnSp>
          <p:nvCxnSpPr>
            <p:cNvPr id="20" name="Straight Arrow Connector 19"/>
            <p:cNvCxnSpPr/>
            <p:nvPr/>
          </p:nvCxnSpPr>
          <p:spPr>
            <a:xfrm flipV="1">
              <a:off x="914400" y="1726703"/>
              <a:ext cx="0" cy="33528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457200" y="2945903"/>
              <a:ext cx="553998" cy="865365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CA" sz="2400" b="1" dirty="0" smtClean="0">
                  <a:solidFill>
                    <a:srgbClr val="FF0000"/>
                  </a:solidFill>
                </a:rPr>
                <a:t>Faster</a:t>
              </a:r>
              <a:endParaRPr lang="en-CA" sz="2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200400" y="5967113"/>
            <a:ext cx="2971800" cy="461665"/>
            <a:chOff x="3200400" y="5967113"/>
            <a:chExt cx="2971800" cy="461665"/>
          </a:xfrm>
        </p:grpSpPr>
        <p:cxnSp>
          <p:nvCxnSpPr>
            <p:cNvPr id="23" name="Straight Arrow Connector 22"/>
            <p:cNvCxnSpPr/>
            <p:nvPr/>
          </p:nvCxnSpPr>
          <p:spPr>
            <a:xfrm flipH="1">
              <a:off x="3200400" y="6019800"/>
              <a:ext cx="29718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974304" y="5967113"/>
              <a:ext cx="1795684" cy="461665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CA" sz="2400" b="1" dirty="0" smtClean="0">
                  <a:solidFill>
                    <a:srgbClr val="FF0000"/>
                  </a:solidFill>
                </a:rPr>
                <a:t>Smaller (log)</a:t>
              </a:r>
              <a:endParaRPr lang="en-CA" sz="24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Navigating the Design Space (2W/4R)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27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219200" y="1219200"/>
            <a:ext cx="6629400" cy="4804254"/>
            <a:chOff x="5562600" y="1905000"/>
            <a:chExt cx="3457575" cy="2853594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562600" y="1905000"/>
              <a:ext cx="3457575" cy="28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>
            <a:xfrm>
              <a:off x="7994020" y="2562880"/>
              <a:ext cx="914400" cy="2133600"/>
            </a:xfrm>
            <a:prstGeom prst="rect">
              <a:avLst/>
            </a:prstGeom>
            <a:solidFill>
              <a:srgbClr val="FF00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211080" y="2556480"/>
              <a:ext cx="789920" cy="491520"/>
            </a:xfrm>
            <a:prstGeom prst="rect">
              <a:avLst/>
            </a:prstGeom>
            <a:solidFill>
              <a:srgbClr val="FF00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490960" y="2819400"/>
              <a:ext cx="685800" cy="457200"/>
            </a:xfrm>
            <a:prstGeom prst="rect">
              <a:avLst/>
            </a:prstGeom>
            <a:solidFill>
              <a:srgbClr val="FF00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204100" y="3048000"/>
              <a:ext cx="796900" cy="1676400"/>
            </a:xfrm>
            <a:prstGeom prst="rect">
              <a:avLst/>
            </a:prstGeom>
            <a:solidFill>
              <a:srgbClr val="0070C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490960" y="4018240"/>
              <a:ext cx="685800" cy="706160"/>
            </a:xfrm>
            <a:prstGeom prst="rect">
              <a:avLst/>
            </a:prstGeom>
            <a:solidFill>
              <a:srgbClr val="0070C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490960" y="3519160"/>
              <a:ext cx="685800" cy="228600"/>
            </a:xfrm>
            <a:prstGeom prst="rect">
              <a:avLst/>
            </a:prstGeom>
            <a:solidFill>
              <a:srgbClr val="0070C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990600" y="6172200"/>
            <a:ext cx="708660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Which is best? That depends...</a:t>
            </a:r>
            <a:endParaRPr lang="en-CA" sz="29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528"/>
            <a:ext cx="8229600" cy="1143000"/>
          </a:xfrm>
        </p:spPr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61683D90-2006-40DA-A968-49D098D6CC7B}" type="slidenum">
              <a:rPr lang="en-US" smtClean="0"/>
              <a:pPr/>
              <a:t>28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947744" y="1219200"/>
            <a:ext cx="3457575" cy="2853594"/>
            <a:chOff x="5562600" y="1905000"/>
            <a:chExt cx="3457575" cy="2853594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562600" y="1905000"/>
              <a:ext cx="3457575" cy="28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>
            <a:xfrm>
              <a:off x="7994020" y="2562880"/>
              <a:ext cx="914400" cy="2133600"/>
            </a:xfrm>
            <a:prstGeom prst="rect">
              <a:avLst/>
            </a:prstGeom>
            <a:solidFill>
              <a:srgbClr val="FF00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211080" y="2556480"/>
              <a:ext cx="789920" cy="491520"/>
            </a:xfrm>
            <a:prstGeom prst="rect">
              <a:avLst/>
            </a:prstGeom>
            <a:solidFill>
              <a:srgbClr val="FF00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490960" y="2819400"/>
              <a:ext cx="685800" cy="457200"/>
            </a:xfrm>
            <a:prstGeom prst="rect">
              <a:avLst/>
            </a:prstGeom>
            <a:solidFill>
              <a:srgbClr val="FF00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204100" y="3048000"/>
              <a:ext cx="796900" cy="1676400"/>
            </a:xfrm>
            <a:prstGeom prst="rect">
              <a:avLst/>
            </a:prstGeom>
            <a:solidFill>
              <a:srgbClr val="0070C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490960" y="4018240"/>
              <a:ext cx="685800" cy="706160"/>
            </a:xfrm>
            <a:prstGeom prst="rect">
              <a:avLst/>
            </a:prstGeom>
            <a:solidFill>
              <a:srgbClr val="0070C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490960" y="3519160"/>
              <a:ext cx="685800" cy="228600"/>
            </a:xfrm>
            <a:prstGeom prst="rect">
              <a:avLst/>
            </a:prstGeom>
            <a:solidFill>
              <a:srgbClr val="0070C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800608" y="1273964"/>
            <a:ext cx="3505200" cy="2560474"/>
            <a:chOff x="5575980" y="2029480"/>
            <a:chExt cx="3505200" cy="2560474"/>
          </a:xfrm>
        </p:grpSpPr>
        <p:pic>
          <p:nvPicPr>
            <p:cNvPr id="14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575980" y="2029480"/>
              <a:ext cx="3505200" cy="2560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14"/>
            <p:cNvSpPr/>
            <p:nvPr/>
          </p:nvSpPr>
          <p:spPr>
            <a:xfrm>
              <a:off x="7994020" y="2597780"/>
              <a:ext cx="914400" cy="1981200"/>
            </a:xfrm>
            <a:prstGeom prst="rect">
              <a:avLst/>
            </a:prstGeom>
            <a:solidFill>
              <a:srgbClr val="FF00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176760" y="2604760"/>
              <a:ext cx="789920" cy="491520"/>
            </a:xfrm>
            <a:prstGeom prst="rect">
              <a:avLst/>
            </a:prstGeom>
            <a:solidFill>
              <a:srgbClr val="FF00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470020" y="2632100"/>
              <a:ext cx="699760" cy="720700"/>
            </a:xfrm>
            <a:prstGeom prst="rect">
              <a:avLst/>
            </a:prstGeom>
            <a:solidFill>
              <a:srgbClr val="FF00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62800" y="3352800"/>
              <a:ext cx="796900" cy="1219200"/>
            </a:xfrm>
            <a:prstGeom prst="rect">
              <a:avLst/>
            </a:prstGeom>
            <a:solidFill>
              <a:srgbClr val="0070C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463040" y="3851880"/>
              <a:ext cx="699760" cy="720120"/>
            </a:xfrm>
            <a:prstGeom prst="rect">
              <a:avLst/>
            </a:prstGeom>
            <a:solidFill>
              <a:srgbClr val="0070C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757744" y="4324348"/>
            <a:ext cx="3570422" cy="2171700"/>
            <a:chOff x="5545658" y="2146980"/>
            <a:chExt cx="3570422" cy="2171700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45658" y="2146980"/>
              <a:ext cx="3570422" cy="2171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8070220" y="2778100"/>
              <a:ext cx="914400" cy="1489100"/>
            </a:xfrm>
            <a:prstGeom prst="rect">
              <a:avLst/>
            </a:prstGeom>
            <a:solidFill>
              <a:srgbClr val="FF00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232020" y="2791480"/>
              <a:ext cx="789920" cy="491520"/>
            </a:xfrm>
            <a:prstGeom prst="rect">
              <a:avLst/>
            </a:prstGeom>
            <a:solidFill>
              <a:srgbClr val="FF00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477000" y="2798460"/>
              <a:ext cx="699760" cy="720700"/>
            </a:xfrm>
            <a:prstGeom prst="rect">
              <a:avLst/>
            </a:prstGeom>
            <a:solidFill>
              <a:srgbClr val="FF00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239000" y="3505200"/>
              <a:ext cx="796900" cy="762000"/>
            </a:xfrm>
            <a:prstGeom prst="rect">
              <a:avLst/>
            </a:prstGeom>
            <a:solidFill>
              <a:srgbClr val="0070C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477000" y="4038600"/>
              <a:ext cx="699760" cy="228600"/>
            </a:xfrm>
            <a:prstGeom prst="rect">
              <a:avLst/>
            </a:prstGeom>
            <a:solidFill>
              <a:srgbClr val="0070C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456060" y="3789060"/>
              <a:ext cx="782940" cy="249540"/>
            </a:xfrm>
            <a:prstGeom prst="rect">
              <a:avLst/>
            </a:prstGeom>
            <a:solidFill>
              <a:srgbClr val="FF00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023944" y="921544"/>
            <a:ext cx="1080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smtClean="0">
                <a:solidFill>
                  <a:schemeClr val="bg1"/>
                </a:solidFill>
              </a:rPr>
              <a:t>2W/4R</a:t>
            </a:r>
            <a:endParaRPr lang="en-CA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76808" y="921540"/>
            <a:ext cx="1080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smtClean="0">
                <a:solidFill>
                  <a:schemeClr val="bg1"/>
                </a:solidFill>
              </a:rPr>
              <a:t>4W/8R</a:t>
            </a:r>
            <a:endParaRPr lang="en-CA" sz="24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33944" y="3971924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smtClean="0">
                <a:solidFill>
                  <a:schemeClr val="bg1"/>
                </a:solidFill>
              </a:rPr>
              <a:t>8W/16R</a:t>
            </a:r>
            <a:endParaRPr lang="en-CA" sz="2400" b="1" dirty="0">
              <a:solidFill>
                <a:schemeClr val="bg1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1540664"/>
            <a:ext cx="7674776" cy="4955384"/>
            <a:chOff x="533400" y="1540664"/>
            <a:chExt cx="7674776" cy="4955384"/>
          </a:xfrm>
        </p:grpSpPr>
        <p:sp>
          <p:nvSpPr>
            <p:cNvPr id="31" name="Rectangle 30"/>
            <p:cNvSpPr/>
            <p:nvPr/>
          </p:nvSpPr>
          <p:spPr>
            <a:xfrm>
              <a:off x="3386144" y="1600200"/>
              <a:ext cx="914400" cy="243840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224720" y="1540664"/>
              <a:ext cx="914400" cy="228600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293776" y="4598192"/>
              <a:ext cx="914400" cy="1897856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533400" y="4188616"/>
              <a:ext cx="3124200" cy="99298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81639" tIns="40820" rIns="81639" bIns="40820"/>
            <a:lstStyle/>
            <a:p>
              <a:pPr>
                <a:tabLst>
                  <a:tab pos="0" algn="l"/>
                  <a:tab pos="414726" algn="l"/>
                  <a:tab pos="829452" algn="l"/>
                  <a:tab pos="1244178" algn="l"/>
                  <a:tab pos="1658904" algn="l"/>
                  <a:tab pos="2073631" algn="l"/>
                  <a:tab pos="2488357" algn="l"/>
                  <a:tab pos="2903083" algn="l"/>
                  <a:tab pos="3317809" algn="l"/>
                  <a:tab pos="3732535" algn="l"/>
                  <a:tab pos="4147261" algn="l"/>
                  <a:tab pos="4561987" algn="l"/>
                  <a:tab pos="4976713" algn="l"/>
                  <a:tab pos="5391440" algn="l"/>
                  <a:tab pos="5806166" algn="l"/>
                  <a:tab pos="6220892" algn="l"/>
                  <a:tab pos="6635618" algn="l"/>
                  <a:tab pos="7050344" algn="l"/>
                  <a:tab pos="7465070" algn="l"/>
                  <a:tab pos="7879796" algn="l"/>
                  <a:tab pos="8294522" algn="l"/>
                </a:tabLst>
              </a:pPr>
              <a:r>
                <a:rPr lang="en-CA" sz="2900" b="1" dirty="0" smtClean="0">
                  <a:solidFill>
                    <a:srgbClr val="FF0000"/>
                  </a:solidFill>
                  <a:ea typeface="DejaVu Sans" charset="0"/>
                  <a:cs typeface="DejaVu Sans" charset="0"/>
                </a:rPr>
                <a:t>Use LVT when: </a:t>
              </a:r>
            </a:p>
            <a:p>
              <a:pPr>
                <a:buFont typeface="Arial" charset="0"/>
                <a:buChar char="•"/>
                <a:tabLst>
                  <a:tab pos="0" algn="l"/>
                  <a:tab pos="414726" algn="l"/>
                  <a:tab pos="829452" algn="l"/>
                  <a:tab pos="1244178" algn="l"/>
                  <a:tab pos="1658904" algn="l"/>
                  <a:tab pos="2073631" algn="l"/>
                  <a:tab pos="2488357" algn="l"/>
                  <a:tab pos="2903083" algn="l"/>
                  <a:tab pos="3317809" algn="l"/>
                  <a:tab pos="3732535" algn="l"/>
                  <a:tab pos="4147261" algn="l"/>
                  <a:tab pos="4561987" algn="l"/>
                  <a:tab pos="4976713" algn="l"/>
                  <a:tab pos="5391440" algn="l"/>
                  <a:tab pos="5806166" algn="l"/>
                  <a:tab pos="6220892" algn="l"/>
                  <a:tab pos="6635618" algn="l"/>
                  <a:tab pos="7050344" algn="l"/>
                  <a:tab pos="7465070" algn="l"/>
                  <a:tab pos="7879796" algn="l"/>
                  <a:tab pos="8294522" algn="l"/>
                </a:tabLst>
              </a:pPr>
              <a:r>
                <a:rPr lang="en-CA" sz="2900" b="1" dirty="0" smtClean="0">
                  <a:solidFill>
                    <a:srgbClr val="FF0000"/>
                  </a:solidFill>
                  <a:ea typeface="DejaVu Sans" charset="0"/>
                  <a:cs typeface="DejaVu Sans" charset="0"/>
                </a:rPr>
                <a:t> want to minimize BRAMs</a:t>
              </a:r>
            </a:p>
            <a:p>
              <a:pPr>
                <a:buFont typeface="Arial" charset="0"/>
                <a:buChar char="•"/>
                <a:tabLst>
                  <a:tab pos="0" algn="l"/>
                  <a:tab pos="414726" algn="l"/>
                  <a:tab pos="829452" algn="l"/>
                  <a:tab pos="1244178" algn="l"/>
                  <a:tab pos="1658904" algn="l"/>
                  <a:tab pos="2073631" algn="l"/>
                  <a:tab pos="2488357" algn="l"/>
                  <a:tab pos="2903083" algn="l"/>
                  <a:tab pos="3317809" algn="l"/>
                  <a:tab pos="3732535" algn="l"/>
                  <a:tab pos="4147261" algn="l"/>
                  <a:tab pos="4561987" algn="l"/>
                  <a:tab pos="4976713" algn="l"/>
                  <a:tab pos="5391440" algn="l"/>
                  <a:tab pos="5806166" algn="l"/>
                  <a:tab pos="6220892" algn="l"/>
                  <a:tab pos="6635618" algn="l"/>
                  <a:tab pos="7050344" algn="l"/>
                  <a:tab pos="7465070" algn="l"/>
                  <a:tab pos="7879796" algn="l"/>
                  <a:tab pos="8294522" algn="l"/>
                </a:tabLst>
              </a:pPr>
              <a:endParaRPr lang="en-CA" sz="2900" b="1" dirty="0">
                <a:solidFill>
                  <a:srgbClr val="FF0000"/>
                </a:solidFill>
                <a:ea typeface="DejaVu Sans" charset="0"/>
                <a:cs typeface="DejaVu Sans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33400" y="1828800"/>
            <a:ext cx="7696200" cy="3936208"/>
            <a:chOff x="533400" y="1828800"/>
            <a:chExt cx="7696200" cy="3936208"/>
          </a:xfrm>
        </p:grpSpPr>
        <p:sp>
          <p:nvSpPr>
            <p:cNvPr id="35" name="Text Box 9"/>
            <p:cNvSpPr txBox="1">
              <a:spLocks noChangeArrowheads="1"/>
            </p:cNvSpPr>
            <p:nvPr/>
          </p:nvSpPr>
          <p:spPr bwMode="auto">
            <a:xfrm>
              <a:off x="533400" y="5079208"/>
              <a:ext cx="3124200" cy="685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81639" tIns="40820" rIns="81639" bIns="40820"/>
            <a:lstStyle/>
            <a:p>
              <a:pPr>
                <a:buFont typeface="Arial" charset="0"/>
                <a:buChar char="•"/>
                <a:tabLst>
                  <a:tab pos="0" algn="l"/>
                  <a:tab pos="414726" algn="l"/>
                  <a:tab pos="829452" algn="l"/>
                  <a:tab pos="1244178" algn="l"/>
                  <a:tab pos="1658904" algn="l"/>
                  <a:tab pos="2073631" algn="l"/>
                  <a:tab pos="2488357" algn="l"/>
                  <a:tab pos="2903083" algn="l"/>
                  <a:tab pos="3317809" algn="l"/>
                  <a:tab pos="3732535" algn="l"/>
                  <a:tab pos="4147261" algn="l"/>
                  <a:tab pos="4561987" algn="l"/>
                  <a:tab pos="4976713" algn="l"/>
                  <a:tab pos="5391440" algn="l"/>
                  <a:tab pos="5806166" algn="l"/>
                  <a:tab pos="6220892" algn="l"/>
                  <a:tab pos="6635618" algn="l"/>
                  <a:tab pos="7050344" algn="l"/>
                  <a:tab pos="7465070" algn="l"/>
                  <a:tab pos="7879796" algn="l"/>
                  <a:tab pos="8294522" algn="l"/>
                </a:tabLst>
              </a:pPr>
              <a:r>
                <a:rPr lang="en-CA" sz="2900" b="1" dirty="0" smtClean="0">
                  <a:solidFill>
                    <a:srgbClr val="FF0000"/>
                  </a:solidFill>
                  <a:ea typeface="DejaVu Sans" charset="0"/>
                  <a:cs typeface="DejaVu Sans" charset="0"/>
                </a:rPr>
                <a:t> building &lt;= 128 depth</a:t>
              </a:r>
            </a:p>
            <a:p>
              <a:pPr>
                <a:buFont typeface="Arial" charset="0"/>
                <a:buChar char="•"/>
                <a:tabLst>
                  <a:tab pos="0" algn="l"/>
                  <a:tab pos="414726" algn="l"/>
                  <a:tab pos="829452" algn="l"/>
                  <a:tab pos="1244178" algn="l"/>
                  <a:tab pos="1658904" algn="l"/>
                  <a:tab pos="2073631" algn="l"/>
                  <a:tab pos="2488357" algn="l"/>
                  <a:tab pos="2903083" algn="l"/>
                  <a:tab pos="3317809" algn="l"/>
                  <a:tab pos="3732535" algn="l"/>
                  <a:tab pos="4147261" algn="l"/>
                  <a:tab pos="4561987" algn="l"/>
                  <a:tab pos="4976713" algn="l"/>
                  <a:tab pos="5391440" algn="l"/>
                  <a:tab pos="5806166" algn="l"/>
                  <a:tab pos="6220892" algn="l"/>
                  <a:tab pos="6635618" algn="l"/>
                  <a:tab pos="7050344" algn="l"/>
                  <a:tab pos="7465070" algn="l"/>
                  <a:tab pos="7879796" algn="l"/>
                  <a:tab pos="8294522" algn="l"/>
                </a:tabLst>
              </a:pPr>
              <a:endParaRPr lang="en-CA" sz="2900" b="1" dirty="0">
                <a:solidFill>
                  <a:srgbClr val="FF0000"/>
                </a:solidFill>
                <a:ea typeface="DejaVu Sans" charset="0"/>
                <a:cs typeface="DejaVu Sans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66800" y="1828800"/>
              <a:ext cx="3243264" cy="76200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876800" y="1845464"/>
              <a:ext cx="3255168" cy="76200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876800" y="4922040"/>
              <a:ext cx="3352800" cy="735808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31016" y="2590800"/>
            <a:ext cx="6784184" cy="3993360"/>
            <a:chOff x="531016" y="2590800"/>
            <a:chExt cx="6784184" cy="3993360"/>
          </a:xfrm>
        </p:grpSpPr>
        <p:sp>
          <p:nvSpPr>
            <p:cNvPr id="39" name="Text Box 9"/>
            <p:cNvSpPr txBox="1">
              <a:spLocks noChangeArrowheads="1"/>
            </p:cNvSpPr>
            <p:nvPr/>
          </p:nvSpPr>
          <p:spPr bwMode="auto">
            <a:xfrm>
              <a:off x="531016" y="5593560"/>
              <a:ext cx="3886200" cy="9906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81639" tIns="40820" rIns="81639" bIns="40820"/>
            <a:lstStyle/>
            <a:p>
              <a:pPr>
                <a:tabLst>
                  <a:tab pos="0" algn="l"/>
                  <a:tab pos="414726" algn="l"/>
                  <a:tab pos="829452" algn="l"/>
                  <a:tab pos="1244178" algn="l"/>
                  <a:tab pos="1658904" algn="l"/>
                  <a:tab pos="2073631" algn="l"/>
                  <a:tab pos="2488357" algn="l"/>
                  <a:tab pos="2903083" algn="l"/>
                  <a:tab pos="3317809" algn="l"/>
                  <a:tab pos="3732535" algn="l"/>
                  <a:tab pos="4147261" algn="l"/>
                  <a:tab pos="4561987" algn="l"/>
                  <a:tab pos="4976713" algn="l"/>
                  <a:tab pos="5391440" algn="l"/>
                  <a:tab pos="5806166" algn="l"/>
                  <a:tab pos="6220892" algn="l"/>
                  <a:tab pos="6635618" algn="l"/>
                  <a:tab pos="7050344" algn="l"/>
                  <a:tab pos="7465070" algn="l"/>
                  <a:tab pos="7879796" algn="l"/>
                  <a:tab pos="8294522" algn="l"/>
                </a:tabLst>
              </a:pPr>
              <a:r>
                <a:rPr lang="en-CA" sz="2900" b="1" dirty="0" smtClean="0">
                  <a:solidFill>
                    <a:schemeClr val="bg2"/>
                  </a:solidFill>
                  <a:ea typeface="DejaVu Sans" charset="0"/>
                  <a:cs typeface="DejaVu Sans" charset="0"/>
                </a:rPr>
                <a:t>else use XOR, i.e. when: </a:t>
              </a:r>
            </a:p>
            <a:p>
              <a:pPr>
                <a:buFont typeface="Arial" charset="0"/>
                <a:buChar char="•"/>
                <a:tabLst>
                  <a:tab pos="0" algn="l"/>
                  <a:tab pos="414726" algn="l"/>
                  <a:tab pos="829452" algn="l"/>
                  <a:tab pos="1244178" algn="l"/>
                  <a:tab pos="1658904" algn="l"/>
                  <a:tab pos="2073631" algn="l"/>
                  <a:tab pos="2488357" algn="l"/>
                  <a:tab pos="2903083" algn="l"/>
                  <a:tab pos="3317809" algn="l"/>
                  <a:tab pos="3732535" algn="l"/>
                  <a:tab pos="4147261" algn="l"/>
                  <a:tab pos="4561987" algn="l"/>
                  <a:tab pos="4976713" algn="l"/>
                  <a:tab pos="5391440" algn="l"/>
                  <a:tab pos="5806166" algn="l"/>
                  <a:tab pos="6220892" algn="l"/>
                  <a:tab pos="6635618" algn="l"/>
                  <a:tab pos="7050344" algn="l"/>
                  <a:tab pos="7465070" algn="l"/>
                  <a:tab pos="7879796" algn="l"/>
                  <a:tab pos="8294522" algn="l"/>
                </a:tabLst>
              </a:pPr>
              <a:r>
                <a:rPr lang="en-CA" sz="2900" b="1" dirty="0" smtClean="0">
                  <a:solidFill>
                    <a:schemeClr val="bg2"/>
                  </a:solidFill>
                  <a:ea typeface="DejaVu Sans" charset="0"/>
                  <a:cs typeface="DejaVu Sans" charset="0"/>
                </a:rPr>
                <a:t> &gt;= 256 &amp; spare BRAMS</a:t>
              </a:r>
            </a:p>
            <a:p>
              <a:pPr>
                <a:buFont typeface="Arial" charset="0"/>
                <a:buChar char="•"/>
                <a:tabLst>
                  <a:tab pos="0" algn="l"/>
                  <a:tab pos="414726" algn="l"/>
                  <a:tab pos="829452" algn="l"/>
                  <a:tab pos="1244178" algn="l"/>
                  <a:tab pos="1658904" algn="l"/>
                  <a:tab pos="2073631" algn="l"/>
                  <a:tab pos="2488357" algn="l"/>
                  <a:tab pos="2903083" algn="l"/>
                  <a:tab pos="3317809" algn="l"/>
                  <a:tab pos="3732535" algn="l"/>
                  <a:tab pos="4147261" algn="l"/>
                  <a:tab pos="4561987" algn="l"/>
                  <a:tab pos="4976713" algn="l"/>
                  <a:tab pos="5391440" algn="l"/>
                  <a:tab pos="5806166" algn="l"/>
                  <a:tab pos="6220892" algn="l"/>
                  <a:tab pos="6635618" algn="l"/>
                  <a:tab pos="7050344" algn="l"/>
                  <a:tab pos="7465070" algn="l"/>
                  <a:tab pos="7879796" algn="l"/>
                  <a:tab pos="8294522" algn="l"/>
                </a:tabLst>
              </a:pPr>
              <a:endParaRPr lang="en-CA" sz="2900" b="1" dirty="0">
                <a:solidFill>
                  <a:srgbClr val="FF0000"/>
                </a:solidFill>
                <a:ea typeface="DejaVu Sans" charset="0"/>
                <a:cs typeface="DejaVu Sans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66800" y="2590800"/>
              <a:ext cx="2286000" cy="1447800"/>
            </a:xfrm>
            <a:prstGeom prst="rect">
              <a:avLst/>
            </a:prstGeom>
            <a:noFill/>
            <a:ln w="571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876800" y="2607464"/>
              <a:ext cx="2286000" cy="1219200"/>
            </a:xfrm>
            <a:prstGeom prst="rect">
              <a:avLst/>
            </a:prstGeom>
            <a:noFill/>
            <a:ln w="571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876800" y="5664992"/>
              <a:ext cx="2438400" cy="831056"/>
            </a:xfrm>
            <a:prstGeom prst="rect">
              <a:avLst/>
            </a:prstGeom>
            <a:noFill/>
            <a:ln w="571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 LVT when</a:t>
            </a:r>
          </a:p>
          <a:p>
            <a:pPr lvl="1"/>
            <a:r>
              <a:rPr lang="en-US" dirty="0" smtClean="0"/>
              <a:t>building up to 128-entry designs</a:t>
            </a:r>
          </a:p>
          <a:p>
            <a:pPr lvl="1"/>
            <a:r>
              <a:rPr lang="en-US" dirty="0" smtClean="0"/>
              <a:t>you want to minimize BRAM usage</a:t>
            </a:r>
          </a:p>
          <a:p>
            <a:r>
              <a:rPr lang="en-US" dirty="0" smtClean="0"/>
              <a:t>Use XOR when</a:t>
            </a:r>
          </a:p>
          <a:p>
            <a:pPr lvl="1"/>
            <a:r>
              <a:rPr lang="en-US" dirty="0" smtClean="0"/>
              <a:t>building 256-entry or larger designs</a:t>
            </a:r>
          </a:p>
          <a:p>
            <a:pPr lvl="1"/>
            <a:r>
              <a:rPr lang="en-US" dirty="0" smtClean="0"/>
              <a:t>you want to minimize ALM usage</a:t>
            </a:r>
          </a:p>
          <a:p>
            <a:r>
              <a:rPr lang="en-US" dirty="0" smtClean="0"/>
              <a:t>Interesting Library/Generator?</a:t>
            </a:r>
          </a:p>
          <a:p>
            <a:pPr lvl="1"/>
            <a:r>
              <a:rPr lang="en-US" dirty="0" smtClean="0"/>
              <a:t>help the designer automatically navigate this space</a:t>
            </a:r>
          </a:p>
          <a:p>
            <a:r>
              <a:rPr lang="en-US" dirty="0" smtClean="0"/>
              <a:t>Further work</a:t>
            </a:r>
          </a:p>
          <a:p>
            <a:pPr lvl="1"/>
            <a:r>
              <a:rPr lang="en-US" dirty="0" smtClean="0"/>
              <a:t>Exploring “true-dual-port” mode, stalls, power</a:t>
            </a:r>
          </a:p>
          <a:p>
            <a:pPr lvl="1"/>
            <a:r>
              <a:rPr lang="en-US" dirty="0" smtClean="0"/>
              <a:t>Results on other vendor’s FPGAs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3D90-2006-40DA-A968-49D098D6CC7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908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B0E06AF-F36A-4CA3-952E-CC97FB963FA5}" type="slidenum">
              <a:rPr lang="en-CA"/>
              <a:pPr/>
              <a:t>3</a:t>
            </a:fld>
            <a:endParaRPr lang="en-CA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619265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dirty="0" smtClean="0"/>
              <a:t>Example: 2W/2R MPM</a:t>
            </a:r>
            <a:endParaRPr lang="en-C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8240" y="1700819"/>
            <a:ext cx="6707520" cy="3456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295400" y="5715000"/>
            <a:ext cx="640944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How can we build this?</a:t>
            </a:r>
            <a:endParaRPr lang="en-CA" sz="29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5B51504-C04C-4C32-985E-AD1587C69A49}" type="slidenum">
              <a:rPr lang="en-CA"/>
              <a:pPr/>
              <a:t>4</a:t>
            </a:fld>
            <a:endParaRPr lang="en-CA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619265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dirty="0" smtClean="0"/>
              <a:t>2W/2R: Pure-ALMs/LEs</a:t>
            </a:r>
            <a:endParaRPr lang="en-CA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5280" y="920257"/>
            <a:ext cx="7093440" cy="49512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366560" y="6124964"/>
            <a:ext cx="640944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>
                <a:solidFill>
                  <a:srgbClr val="FF0000"/>
                </a:solidFill>
                <a:ea typeface="DejaVu Sans" charset="0"/>
                <a:cs typeface="DejaVu Sans" charset="0"/>
              </a:rPr>
              <a:t>Scales very poorly with memory </a:t>
            </a: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depth </a:t>
            </a: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  <a:sym typeface="Wingdings" pitchFamily="2" charset="2"/>
              </a:rPr>
              <a:t></a:t>
            </a:r>
            <a:endParaRPr lang="en-CA" sz="29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A6F1FC5-D9E1-49DA-AEFA-EFF27593E09E}" type="slidenum">
              <a:rPr lang="en-CA"/>
              <a:pPr/>
              <a:t>5</a:t>
            </a:fld>
            <a:endParaRPr lang="en-CA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619265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dirty="0" smtClean="0"/>
              <a:t>1W/2R: Replicated BRAMS</a:t>
            </a:r>
            <a:endParaRPr lang="en-CA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447800" y="5562600"/>
            <a:ext cx="640944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rgbClr val="008000"/>
                </a:solidFill>
                <a:ea typeface="DejaVu Sans" charset="0"/>
                <a:cs typeface="DejaVu Sans" charset="0"/>
              </a:rPr>
              <a:t>Fairly efficient </a:t>
            </a:r>
            <a:r>
              <a:rPr lang="en-CA" sz="2900" b="1" dirty="0" smtClean="0">
                <a:solidFill>
                  <a:srgbClr val="008000"/>
                </a:solidFill>
                <a:ea typeface="DejaVu Sans" charset="0"/>
                <a:cs typeface="DejaVu Sans" charset="0"/>
                <a:sym typeface="Wingdings" pitchFamily="2" charset="2"/>
              </a:rPr>
              <a:t></a:t>
            </a: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         Only one write port </a:t>
            </a: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  <a:sym typeface="Wingdings" pitchFamily="2" charset="2"/>
              </a:rPr>
              <a:t></a:t>
            </a:r>
            <a:endParaRPr lang="en-CA" sz="29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2286000" y="1828800"/>
            <a:ext cx="4027985" cy="2895600"/>
            <a:chOff x="2286000" y="1828800"/>
            <a:chExt cx="4027985" cy="2895600"/>
          </a:xfrm>
        </p:grpSpPr>
        <p:sp>
          <p:nvSpPr>
            <p:cNvPr id="6" name="Rectangle 5"/>
            <p:cNvSpPr/>
            <p:nvPr/>
          </p:nvSpPr>
          <p:spPr>
            <a:xfrm>
              <a:off x="3962400" y="1828800"/>
              <a:ext cx="1219200" cy="114300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3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</a:t>
              </a:r>
              <a:r>
                <a:rPr lang="en-CA" sz="3500" baseline="-25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0</a:t>
              </a:r>
              <a:endParaRPr lang="en-CA" sz="35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962400" y="3581400"/>
              <a:ext cx="1219200" cy="114300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3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</a:t>
              </a:r>
              <a:r>
                <a:rPr lang="en-CA" sz="3500" baseline="-25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CA" sz="35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5181600" y="2395536"/>
              <a:ext cx="457200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5181600" y="4157664"/>
              <a:ext cx="457200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638800" y="2057400"/>
              <a:ext cx="675185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3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lang="en-CA" sz="3500" baseline="-25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0</a:t>
              </a:r>
              <a:endParaRPr lang="en-CA" sz="35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638800" y="3810000"/>
              <a:ext cx="675185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3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lang="en-CA" sz="3500" baseline="-25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CA" sz="35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286000" y="2971800"/>
              <a:ext cx="774571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3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W</a:t>
              </a:r>
              <a:r>
                <a:rPr lang="en-CA" sz="3500" baseline="-25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0</a:t>
              </a:r>
              <a:endParaRPr lang="en-CA" sz="35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3505200" y="2395536"/>
              <a:ext cx="457200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3505200" y="4157664"/>
              <a:ext cx="457200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512344" y="2397920"/>
              <a:ext cx="0" cy="17526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048000" y="3276600"/>
              <a:ext cx="457200" cy="1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3657600" y="1676400"/>
            <a:ext cx="189507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CA" sz="20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2B4021D-9185-401C-B44F-46D0CE7B24E7}" type="slidenum">
              <a:rPr lang="en-CA"/>
              <a:pPr/>
              <a:t>6</a:t>
            </a:fld>
            <a:endParaRPr lang="en-CA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619265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dirty="0" smtClean="0"/>
              <a:t>2W/2R Banked </a:t>
            </a:r>
            <a:r>
              <a:rPr lang="en-CA" dirty="0" err="1" smtClean="0"/>
              <a:t>BRAMs</a:t>
            </a:r>
            <a:endParaRPr lang="en-CA" dirty="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149839" y="5572396"/>
            <a:ext cx="324288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>
                <a:solidFill>
                  <a:srgbClr val="008000"/>
                </a:solidFill>
                <a:ea typeface="DejaVu Sans" charset="0"/>
                <a:cs typeface="DejaVu Sans" charset="0"/>
              </a:rPr>
              <a:t>Multiple write </a:t>
            </a:r>
            <a:r>
              <a:rPr lang="en-CA" sz="2900" b="1" dirty="0" smtClean="0">
                <a:solidFill>
                  <a:srgbClr val="008000"/>
                </a:solidFill>
                <a:ea typeface="DejaVu Sans" charset="0"/>
                <a:cs typeface="DejaVu Sans" charset="0"/>
              </a:rPr>
              <a:t>ports </a:t>
            </a:r>
            <a:r>
              <a:rPr lang="en-CA" sz="2900" b="1" dirty="0" smtClean="0">
                <a:solidFill>
                  <a:srgbClr val="008000"/>
                </a:solidFill>
                <a:ea typeface="DejaVu Sans" charset="0"/>
                <a:cs typeface="DejaVu Sans" charset="0"/>
                <a:sym typeface="Wingdings" pitchFamily="2" charset="2"/>
              </a:rPr>
              <a:t></a:t>
            </a:r>
            <a:endParaRPr lang="en-CA" sz="2900" b="1" dirty="0">
              <a:solidFill>
                <a:srgbClr val="008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029200" y="5562600"/>
            <a:ext cx="2979360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>
                <a:solidFill>
                  <a:srgbClr val="FF0000"/>
                </a:solidFill>
                <a:ea typeface="DejaVu Sans" charset="0"/>
                <a:cs typeface="DejaVu Sans" charset="0"/>
              </a:rPr>
              <a:t>Fragmented </a:t>
            </a: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data </a:t>
            </a: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  <a:sym typeface="Wingdings" pitchFamily="2" charset="2"/>
              </a:rPr>
              <a:t></a:t>
            </a:r>
            <a:endParaRPr lang="en-CA" sz="29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62400" y="1828800"/>
            <a:ext cx="1219200" cy="1143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CA" sz="35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CA" sz="3500" baseline="-25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62400" y="3581400"/>
            <a:ext cx="1219200" cy="1143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CA" sz="35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CA" sz="3500" baseline="-25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181600" y="2395536"/>
            <a:ext cx="457200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181600" y="4157664"/>
            <a:ext cx="457200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638800" y="2057400"/>
            <a:ext cx="675185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CA" sz="35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CA" sz="3500" baseline="-25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8800" y="3810000"/>
            <a:ext cx="675185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CA" sz="35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CA" sz="3500" baseline="-25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43200" y="2057400"/>
            <a:ext cx="774571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CA" sz="35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CA" sz="3500" baseline="-25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505200" y="2395536"/>
            <a:ext cx="457200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505200" y="4157664"/>
            <a:ext cx="457200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778920" y="3845720"/>
            <a:ext cx="774571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CA" sz="35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CA" sz="3500" baseline="-25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57600" y="1676400"/>
            <a:ext cx="189507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CA" sz="20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F0DEA6D-06E0-446D-BA2E-6CDB6D61B694}" type="slidenum">
              <a:rPr lang="en-CA"/>
              <a:pPr/>
              <a:t>7</a:t>
            </a:fld>
            <a:endParaRPr lang="en-CA"/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619265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dirty="0" smtClean="0"/>
              <a:t>2W/2R </a:t>
            </a:r>
            <a:r>
              <a:rPr lang="en-CA" dirty="0"/>
              <a:t>“Multipumping”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183480" y="5362576"/>
            <a:ext cx="3505200" cy="908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 smtClean="0">
                <a:solidFill>
                  <a:srgbClr val="008000"/>
                </a:solidFill>
                <a:ea typeface="DejaVu Sans" charset="0"/>
                <a:cs typeface="DejaVu Sans" charset="0"/>
              </a:rPr>
              <a:t>No fragmentation </a:t>
            </a:r>
            <a:r>
              <a:rPr lang="en-CA" sz="2900" b="1" dirty="0" smtClean="0">
                <a:solidFill>
                  <a:srgbClr val="008000"/>
                </a:solidFill>
                <a:ea typeface="DejaVu Sans" charset="0"/>
                <a:cs typeface="DejaVu Sans" charset="0"/>
                <a:sym typeface="Wingdings" pitchFamily="2" charset="2"/>
              </a:rPr>
              <a:t></a:t>
            </a:r>
            <a:endParaRPr lang="en-CA" sz="2900" b="1" dirty="0">
              <a:solidFill>
                <a:srgbClr val="008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953000" y="5334000"/>
            <a:ext cx="3564000" cy="564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sz="2900" b="1" dirty="0">
                <a:solidFill>
                  <a:srgbClr val="FF0000"/>
                </a:solidFill>
                <a:ea typeface="DejaVu Sans" charset="0"/>
                <a:cs typeface="DejaVu Sans" charset="0"/>
              </a:rPr>
              <a:t>Divides clock </a:t>
            </a: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speed </a:t>
            </a:r>
            <a:r>
              <a:rPr lang="en-CA" sz="2900" b="1" dirty="0" smtClean="0">
                <a:solidFill>
                  <a:srgbClr val="FF0000"/>
                </a:solidFill>
                <a:ea typeface="DejaVu Sans" charset="0"/>
                <a:cs typeface="DejaVu Sans" charset="0"/>
                <a:sym typeface="Wingdings" pitchFamily="2" charset="2"/>
              </a:rPr>
              <a:t></a:t>
            </a:r>
            <a:endParaRPr lang="en-CA" sz="2900" b="1" dirty="0" smtClean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1676400" y="1981200"/>
            <a:ext cx="5768681" cy="2221704"/>
            <a:chOff x="1800224" y="2197896"/>
            <a:chExt cx="5768681" cy="2221704"/>
          </a:xfrm>
        </p:grpSpPr>
        <p:sp>
          <p:nvSpPr>
            <p:cNvPr id="7" name="Rectangle 6"/>
            <p:cNvSpPr/>
            <p:nvPr/>
          </p:nvSpPr>
          <p:spPr>
            <a:xfrm>
              <a:off x="4114800" y="2514600"/>
              <a:ext cx="1219200" cy="114300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3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</a:t>
              </a:r>
              <a:r>
                <a:rPr lang="en-CA" sz="3500" baseline="-25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0</a:t>
              </a:r>
              <a:endParaRPr lang="en-CA" sz="35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5334000" y="3081336"/>
              <a:ext cx="457200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879432" y="2221712"/>
              <a:ext cx="675185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3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lang="en-CA" sz="3500" baseline="-25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0</a:t>
              </a:r>
              <a:endParaRPr lang="en-CA" sz="35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00224" y="2197896"/>
              <a:ext cx="774571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3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W</a:t>
              </a:r>
              <a:r>
                <a:rPr lang="en-CA" sz="3500" baseline="-25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0</a:t>
              </a:r>
              <a:endParaRPr lang="en-CA" sz="35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657600" y="3081336"/>
              <a:ext cx="457200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828800" y="3233736"/>
              <a:ext cx="774571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3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W</a:t>
              </a:r>
              <a:r>
                <a:rPr lang="en-CA" sz="3500" baseline="-25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CA" sz="35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93720" y="3205160"/>
              <a:ext cx="675185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3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lang="en-CA" sz="3500" baseline="-25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CA" sz="35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rapezoid 14"/>
            <p:cNvSpPr/>
            <p:nvPr/>
          </p:nvSpPr>
          <p:spPr>
            <a:xfrm rot="5400000">
              <a:off x="2857500" y="2931316"/>
              <a:ext cx="1295400" cy="304800"/>
            </a:xfrm>
            <a:prstGeom prst="trapezoid">
              <a:avLst>
                <a:gd name="adj" fmla="val 62500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2590800" y="2590800"/>
              <a:ext cx="762000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20" idx="1"/>
            </p:cNvCxnSpPr>
            <p:nvPr/>
          </p:nvCxnSpPr>
          <p:spPr>
            <a:xfrm>
              <a:off x="2616992" y="3505200"/>
              <a:ext cx="304800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2921792" y="3276600"/>
              <a:ext cx="152400" cy="45720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3059904" y="3505200"/>
              <a:ext cx="304800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rapezoid 25"/>
            <p:cNvSpPr/>
            <p:nvPr/>
          </p:nvSpPr>
          <p:spPr>
            <a:xfrm rot="16200000">
              <a:off x="5295900" y="2933700"/>
              <a:ext cx="1295400" cy="304800"/>
            </a:xfrm>
            <a:prstGeom prst="trapezoid">
              <a:avLst>
                <a:gd name="adj" fmla="val 62500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>
              <a:off x="6096000" y="3519488"/>
              <a:ext cx="762000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endCxn id="29" idx="1"/>
            </p:cNvCxnSpPr>
            <p:nvPr/>
          </p:nvCxnSpPr>
          <p:spPr>
            <a:xfrm>
              <a:off x="6096000" y="2590800"/>
              <a:ext cx="304800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6400800" y="2362200"/>
              <a:ext cx="152400" cy="45720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6538912" y="2590800"/>
              <a:ext cx="304800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Group 36"/>
            <p:cNvGrpSpPr/>
            <p:nvPr/>
          </p:nvGrpSpPr>
          <p:grpSpPr>
            <a:xfrm>
              <a:off x="1981200" y="4114800"/>
              <a:ext cx="1212056" cy="304800"/>
              <a:chOff x="1524000" y="4267200"/>
              <a:chExt cx="1212056" cy="304800"/>
            </a:xfrm>
          </p:grpSpPr>
          <p:cxnSp>
            <p:nvCxnSpPr>
              <p:cNvPr id="33" name="Elbow Connector 32"/>
              <p:cNvCxnSpPr/>
              <p:nvPr/>
            </p:nvCxnSpPr>
            <p:spPr>
              <a:xfrm>
                <a:off x="1524000" y="4267200"/>
                <a:ext cx="609600" cy="304800"/>
              </a:xfrm>
              <a:prstGeom prst="bentConnector3">
                <a:avLst>
                  <a:gd name="adj1" fmla="val 50000"/>
                </a:avLst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Elbow Connector 33"/>
              <p:cNvCxnSpPr/>
              <p:nvPr/>
            </p:nvCxnSpPr>
            <p:spPr>
              <a:xfrm>
                <a:off x="2126456" y="4267200"/>
                <a:ext cx="609600" cy="304800"/>
              </a:xfrm>
              <a:prstGeom prst="bentConnector3">
                <a:avLst>
                  <a:gd name="adj1" fmla="val 50000"/>
                </a:avLst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2133600" y="4267200"/>
                <a:ext cx="0" cy="30480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oup 37"/>
            <p:cNvGrpSpPr/>
            <p:nvPr/>
          </p:nvGrpSpPr>
          <p:grpSpPr>
            <a:xfrm>
              <a:off x="6088856" y="4086224"/>
              <a:ext cx="1212056" cy="304800"/>
              <a:chOff x="1524000" y="4267200"/>
              <a:chExt cx="1212056" cy="304800"/>
            </a:xfrm>
          </p:grpSpPr>
          <p:cxnSp>
            <p:nvCxnSpPr>
              <p:cNvPr id="39" name="Elbow Connector 38"/>
              <p:cNvCxnSpPr/>
              <p:nvPr/>
            </p:nvCxnSpPr>
            <p:spPr>
              <a:xfrm>
                <a:off x="1524000" y="4267200"/>
                <a:ext cx="609600" cy="304800"/>
              </a:xfrm>
              <a:prstGeom prst="bentConnector3">
                <a:avLst>
                  <a:gd name="adj1" fmla="val 50000"/>
                </a:avLst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Elbow Connector 39"/>
              <p:cNvCxnSpPr/>
              <p:nvPr/>
            </p:nvCxnSpPr>
            <p:spPr>
              <a:xfrm>
                <a:off x="2126456" y="4267200"/>
                <a:ext cx="609600" cy="304800"/>
              </a:xfrm>
              <a:prstGeom prst="bentConnector3">
                <a:avLst>
                  <a:gd name="adj1" fmla="val 50000"/>
                </a:avLst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2133600" y="4267200"/>
                <a:ext cx="0" cy="30480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Group 51"/>
            <p:cNvGrpSpPr/>
            <p:nvPr/>
          </p:nvGrpSpPr>
          <p:grpSpPr>
            <a:xfrm>
              <a:off x="4114800" y="4114800"/>
              <a:ext cx="1204912" cy="304800"/>
              <a:chOff x="4114800" y="4114800"/>
              <a:chExt cx="1204912" cy="304800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4114800" y="4114800"/>
                <a:ext cx="609600" cy="304800"/>
                <a:chOff x="1524000" y="4267200"/>
                <a:chExt cx="1212056" cy="304800"/>
              </a:xfrm>
            </p:grpSpPr>
            <p:cxnSp>
              <p:nvCxnSpPr>
                <p:cNvPr id="43" name="Elbow Connector 42"/>
                <p:cNvCxnSpPr/>
                <p:nvPr/>
              </p:nvCxnSpPr>
              <p:spPr>
                <a:xfrm>
                  <a:off x="1524000" y="4267200"/>
                  <a:ext cx="609600" cy="304800"/>
                </a:xfrm>
                <a:prstGeom prst="bentConnector3">
                  <a:avLst>
                    <a:gd name="adj1" fmla="val 50000"/>
                  </a:avLst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Elbow Connector 43"/>
                <p:cNvCxnSpPr/>
                <p:nvPr/>
              </p:nvCxnSpPr>
              <p:spPr>
                <a:xfrm>
                  <a:off x="2126456" y="4267200"/>
                  <a:ext cx="609600" cy="304800"/>
                </a:xfrm>
                <a:prstGeom prst="bentConnector3">
                  <a:avLst>
                    <a:gd name="adj1" fmla="val 50000"/>
                  </a:avLst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133600" y="4267200"/>
                  <a:ext cx="0" cy="30480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6" name="Group 45"/>
              <p:cNvGrpSpPr/>
              <p:nvPr/>
            </p:nvGrpSpPr>
            <p:grpSpPr>
              <a:xfrm>
                <a:off x="4710112" y="4114800"/>
                <a:ext cx="609600" cy="304800"/>
                <a:chOff x="1524000" y="4267200"/>
                <a:chExt cx="1212056" cy="304800"/>
              </a:xfrm>
            </p:grpSpPr>
            <p:cxnSp>
              <p:nvCxnSpPr>
                <p:cNvPr id="47" name="Elbow Connector 46"/>
                <p:cNvCxnSpPr/>
                <p:nvPr/>
              </p:nvCxnSpPr>
              <p:spPr>
                <a:xfrm>
                  <a:off x="1524000" y="4267200"/>
                  <a:ext cx="609600" cy="304800"/>
                </a:xfrm>
                <a:prstGeom prst="bentConnector3">
                  <a:avLst>
                    <a:gd name="adj1" fmla="val 50000"/>
                  </a:avLst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Elbow Connector 47"/>
                <p:cNvCxnSpPr/>
                <p:nvPr/>
              </p:nvCxnSpPr>
              <p:spPr>
                <a:xfrm>
                  <a:off x="2126456" y="4267200"/>
                  <a:ext cx="609600" cy="304800"/>
                </a:xfrm>
                <a:prstGeom prst="bentConnector3">
                  <a:avLst>
                    <a:gd name="adj1" fmla="val 50000"/>
                  </a:avLst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133600" y="4267200"/>
                  <a:ext cx="0" cy="30480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1" name="Straight Connector 50"/>
              <p:cNvCxnSpPr/>
              <p:nvPr/>
            </p:nvCxnSpPr>
            <p:spPr>
              <a:xfrm>
                <a:off x="4724400" y="4114800"/>
                <a:ext cx="0" cy="30480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4A7DA945-312E-42AB-92DA-E2FFFCAC6E96}" type="slidenum">
              <a:rPr lang="en-CA"/>
              <a:pPr/>
              <a:t>8</a:t>
            </a:fld>
            <a:endParaRPr lang="en-CA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69104" y="2438400"/>
            <a:ext cx="8228160" cy="1903016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dirty="0" smtClean="0"/>
              <a:t>Review:</a:t>
            </a:r>
            <a:br>
              <a:rPr lang="en-CA" dirty="0" smtClean="0"/>
            </a:br>
            <a:r>
              <a:rPr lang="en-CA" dirty="0" smtClean="0"/>
              <a:t>The Live Value Table (LVT) Approach</a:t>
            </a:r>
            <a:br>
              <a:rPr lang="en-CA" dirty="0" smtClean="0"/>
            </a:br>
            <a:r>
              <a:rPr lang="en-CA" dirty="0" smtClean="0"/>
              <a:t>(FPGA’10)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4800600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Efficient Multi-Ported Memories for FPGAs</a:t>
            </a:r>
            <a:r>
              <a:rPr lang="en-US" dirty="0" smtClean="0">
                <a:solidFill>
                  <a:schemeClr val="bg1"/>
                </a:solidFill>
              </a:rPr>
              <a:t>, Eric </a:t>
            </a:r>
            <a:r>
              <a:rPr lang="en-US" dirty="0" err="1" smtClean="0">
                <a:solidFill>
                  <a:schemeClr val="bg1"/>
                </a:solidFill>
              </a:rPr>
              <a:t>LaForest</a:t>
            </a:r>
            <a:r>
              <a:rPr lang="en-US" dirty="0" smtClean="0">
                <a:solidFill>
                  <a:schemeClr val="bg1"/>
                </a:solidFill>
              </a:rPr>
              <a:t> and J. Gregory Steffan, International Symposium on Field-Programmable Gate Arrays, Monterey, CA, February, 2010.</a:t>
            </a: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idx="12"/>
          </p:nvPr>
        </p:nvSpPr>
        <p:spPr>
          <a:xfrm>
            <a:off x="6629400" y="6400800"/>
            <a:ext cx="2133600" cy="365125"/>
          </a:xfrm>
        </p:spPr>
        <p:txBody>
          <a:bodyPr/>
          <a:lstStyle/>
          <a:p>
            <a:fld id="{47181DBA-9C63-46D7-BA38-6DBC022A1516}" type="slidenum">
              <a:rPr lang="en-CA"/>
              <a:pPr/>
              <a:t>9</a:t>
            </a:fld>
            <a:endParaRPr lang="en-CA" dirty="0"/>
          </a:p>
        </p:txBody>
      </p:sp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88030"/>
            <a:ext cx="8228160" cy="56742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CA" dirty="0"/>
              <a:t>LVT-Based </a:t>
            </a:r>
            <a:r>
              <a:rPr lang="en-CA" dirty="0" smtClean="0"/>
              <a:t>MPM</a:t>
            </a:r>
            <a:endParaRPr lang="en-CA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42248" y="1018908"/>
            <a:ext cx="4616640" cy="49800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pSp>
        <p:nvGrpSpPr>
          <p:cNvPr id="5" name="Group 4"/>
          <p:cNvGrpSpPr/>
          <p:nvPr/>
        </p:nvGrpSpPr>
        <p:grpSpPr>
          <a:xfrm>
            <a:off x="775206" y="1018908"/>
            <a:ext cx="6083682" cy="4980043"/>
            <a:chOff x="796638" y="1430071"/>
            <a:chExt cx="6083682" cy="4980043"/>
          </a:xfrm>
        </p:grpSpPr>
        <p:pic>
          <p:nvPicPr>
            <p:cNvPr id="6" name="Picture 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63680" y="1430071"/>
              <a:ext cx="4616640" cy="49800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grpSp>
          <p:nvGrpSpPr>
            <p:cNvPr id="7" name="Group 7"/>
            <p:cNvGrpSpPr/>
            <p:nvPr/>
          </p:nvGrpSpPr>
          <p:grpSpPr>
            <a:xfrm>
              <a:off x="796638" y="2043546"/>
              <a:ext cx="2031052" cy="2015384"/>
              <a:chOff x="324000" y="1870816"/>
              <a:chExt cx="2031052" cy="2015384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>
                <a:off x="324000" y="1902440"/>
                <a:ext cx="1956960" cy="1983760"/>
              </a:xfrm>
              <a:prstGeom prst="roundRect">
                <a:avLst>
                  <a:gd name="adj" fmla="val 16667"/>
                </a:avLst>
              </a:prstGeom>
              <a:noFill/>
              <a:ln w="3672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lIns="82945" tIns="41473" rIns="82945" bIns="41473" anchor="ctr"/>
              <a:lstStyle/>
              <a:p>
                <a:endParaRPr lang="en-US"/>
              </a:p>
            </p:txBody>
          </p:sp>
          <p:sp>
            <p:nvSpPr>
              <p:cNvPr id="10" name="Text Box 4"/>
              <p:cNvSpPr txBox="1">
                <a:spLocks noChangeArrowheads="1"/>
              </p:cNvSpPr>
              <p:nvPr/>
            </p:nvSpPr>
            <p:spPr bwMode="auto">
              <a:xfrm>
                <a:off x="398092" y="1870816"/>
                <a:ext cx="1956960" cy="193918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81639" tIns="40820" rIns="81639" bIns="40820"/>
              <a:lstStyle/>
              <a:p>
                <a:pPr>
                  <a:tabLst>
                    <a:tab pos="0" algn="l"/>
                    <a:tab pos="414726" algn="l"/>
                    <a:tab pos="829452" algn="l"/>
                    <a:tab pos="1244178" algn="l"/>
                    <a:tab pos="1658904" algn="l"/>
                    <a:tab pos="2073631" algn="l"/>
                    <a:tab pos="2488357" algn="l"/>
                    <a:tab pos="2903083" algn="l"/>
                    <a:tab pos="3317809" algn="l"/>
                    <a:tab pos="3732535" algn="l"/>
                    <a:tab pos="4147261" algn="l"/>
                    <a:tab pos="4561987" algn="l"/>
                    <a:tab pos="4976713" algn="l"/>
                    <a:tab pos="5391440" algn="l"/>
                    <a:tab pos="5806166" algn="l"/>
                    <a:tab pos="6220892" algn="l"/>
                    <a:tab pos="6635618" algn="l"/>
                    <a:tab pos="7050344" algn="l"/>
                    <a:tab pos="7465070" algn="l"/>
                    <a:tab pos="7879796" algn="l"/>
                    <a:tab pos="8294522" algn="l"/>
                  </a:tabLst>
                </a:pPr>
                <a:r>
                  <a:rPr lang="en-CA" sz="2500" dirty="0">
                    <a:solidFill>
                      <a:srgbClr val="000000"/>
                    </a:solidFill>
                    <a:ea typeface="DejaVu Sans" charset="0"/>
                    <a:cs typeface="DejaVu Sans" charset="0"/>
                  </a:rPr>
                  <a:t>Bank for two</a:t>
                </a:r>
              </a:p>
              <a:p>
                <a:pPr>
                  <a:tabLst>
                    <a:tab pos="0" algn="l"/>
                    <a:tab pos="414726" algn="l"/>
                    <a:tab pos="829452" algn="l"/>
                    <a:tab pos="1244178" algn="l"/>
                    <a:tab pos="1658904" algn="l"/>
                    <a:tab pos="2073631" algn="l"/>
                    <a:tab pos="2488357" algn="l"/>
                    <a:tab pos="2903083" algn="l"/>
                    <a:tab pos="3317809" algn="l"/>
                    <a:tab pos="3732535" algn="l"/>
                    <a:tab pos="4147261" algn="l"/>
                    <a:tab pos="4561987" algn="l"/>
                    <a:tab pos="4976713" algn="l"/>
                    <a:tab pos="5391440" algn="l"/>
                    <a:tab pos="5806166" algn="l"/>
                    <a:tab pos="6220892" algn="l"/>
                    <a:tab pos="6635618" algn="l"/>
                    <a:tab pos="7050344" algn="l"/>
                    <a:tab pos="7465070" algn="l"/>
                    <a:tab pos="7879796" algn="l"/>
                    <a:tab pos="8294522" algn="l"/>
                  </a:tabLst>
                </a:pPr>
                <a:r>
                  <a:rPr lang="en-CA" sz="2500" dirty="0">
                    <a:solidFill>
                      <a:srgbClr val="000000"/>
                    </a:solidFill>
                    <a:ea typeface="DejaVu Sans" charset="0"/>
                    <a:cs typeface="DejaVu Sans" charset="0"/>
                  </a:rPr>
                  <a:t>write </a:t>
                </a:r>
                <a:r>
                  <a:rPr lang="en-CA" sz="2500" dirty="0" smtClean="0">
                    <a:solidFill>
                      <a:srgbClr val="000000"/>
                    </a:solidFill>
                    <a:ea typeface="DejaVu Sans" charset="0"/>
                    <a:cs typeface="DejaVu Sans" charset="0"/>
                  </a:rPr>
                  <a:t>ports, </a:t>
                </a:r>
              </a:p>
              <a:p>
                <a:pPr>
                  <a:tabLst>
                    <a:tab pos="0" algn="l"/>
                    <a:tab pos="414726" algn="l"/>
                    <a:tab pos="829452" algn="l"/>
                    <a:tab pos="1244178" algn="l"/>
                    <a:tab pos="1658904" algn="l"/>
                    <a:tab pos="2073631" algn="l"/>
                    <a:tab pos="2488357" algn="l"/>
                    <a:tab pos="2903083" algn="l"/>
                    <a:tab pos="3317809" algn="l"/>
                    <a:tab pos="3732535" algn="l"/>
                    <a:tab pos="4147261" algn="l"/>
                    <a:tab pos="4561987" algn="l"/>
                    <a:tab pos="4976713" algn="l"/>
                    <a:tab pos="5391440" algn="l"/>
                    <a:tab pos="5806166" algn="l"/>
                    <a:tab pos="6220892" algn="l"/>
                    <a:tab pos="6635618" algn="l"/>
                    <a:tab pos="7050344" algn="l"/>
                    <a:tab pos="7465070" algn="l"/>
                    <a:tab pos="7879796" algn="l"/>
                    <a:tab pos="8294522" algn="l"/>
                  </a:tabLst>
                </a:pPr>
                <a:r>
                  <a:rPr lang="en-CA" sz="2500" dirty="0" smtClean="0">
                    <a:solidFill>
                      <a:srgbClr val="000000"/>
                    </a:solidFill>
                    <a:ea typeface="DejaVu Sans" charset="0"/>
                    <a:cs typeface="DejaVu Sans" charset="0"/>
                  </a:rPr>
                  <a:t>replicate to </a:t>
                </a:r>
              </a:p>
              <a:p>
                <a:pPr>
                  <a:tabLst>
                    <a:tab pos="0" algn="l"/>
                    <a:tab pos="414726" algn="l"/>
                    <a:tab pos="829452" algn="l"/>
                    <a:tab pos="1244178" algn="l"/>
                    <a:tab pos="1658904" algn="l"/>
                    <a:tab pos="2073631" algn="l"/>
                    <a:tab pos="2488357" algn="l"/>
                    <a:tab pos="2903083" algn="l"/>
                    <a:tab pos="3317809" algn="l"/>
                    <a:tab pos="3732535" algn="l"/>
                    <a:tab pos="4147261" algn="l"/>
                    <a:tab pos="4561987" algn="l"/>
                    <a:tab pos="4976713" algn="l"/>
                    <a:tab pos="5391440" algn="l"/>
                    <a:tab pos="5806166" algn="l"/>
                    <a:tab pos="6220892" algn="l"/>
                    <a:tab pos="6635618" algn="l"/>
                    <a:tab pos="7050344" algn="l"/>
                    <a:tab pos="7465070" algn="l"/>
                    <a:tab pos="7879796" algn="l"/>
                    <a:tab pos="8294522" algn="l"/>
                  </a:tabLst>
                </a:pPr>
                <a:r>
                  <a:rPr lang="en-CA" sz="2500" dirty="0" smtClean="0">
                    <a:solidFill>
                      <a:srgbClr val="000000"/>
                    </a:solidFill>
                    <a:ea typeface="DejaVu Sans" charset="0"/>
                    <a:cs typeface="DejaVu Sans" charset="0"/>
                  </a:rPr>
                  <a:t>provide read </a:t>
                </a:r>
              </a:p>
              <a:p>
                <a:pPr>
                  <a:tabLst>
                    <a:tab pos="0" algn="l"/>
                    <a:tab pos="414726" algn="l"/>
                    <a:tab pos="829452" algn="l"/>
                    <a:tab pos="1244178" algn="l"/>
                    <a:tab pos="1658904" algn="l"/>
                    <a:tab pos="2073631" algn="l"/>
                    <a:tab pos="2488357" algn="l"/>
                    <a:tab pos="2903083" algn="l"/>
                    <a:tab pos="3317809" algn="l"/>
                    <a:tab pos="3732535" algn="l"/>
                    <a:tab pos="4147261" algn="l"/>
                    <a:tab pos="4561987" algn="l"/>
                    <a:tab pos="4976713" algn="l"/>
                    <a:tab pos="5391440" algn="l"/>
                    <a:tab pos="5806166" algn="l"/>
                    <a:tab pos="6220892" algn="l"/>
                    <a:tab pos="6635618" algn="l"/>
                    <a:tab pos="7050344" algn="l"/>
                    <a:tab pos="7465070" algn="l"/>
                    <a:tab pos="7879796" algn="l"/>
                    <a:tab pos="8294522" algn="l"/>
                  </a:tabLst>
                </a:pPr>
                <a:r>
                  <a:rPr lang="en-CA" sz="2500" dirty="0" smtClean="0">
                    <a:solidFill>
                      <a:srgbClr val="000000"/>
                    </a:solidFill>
                    <a:ea typeface="DejaVu Sans" charset="0"/>
                    <a:cs typeface="DejaVu Sans" charset="0"/>
                  </a:rPr>
                  <a:t>ports</a:t>
                </a:r>
                <a:endParaRPr lang="en-CA" sz="2500" dirty="0">
                  <a:solidFill>
                    <a:srgbClr val="000000"/>
                  </a:solidFill>
                  <a:ea typeface="DejaVu Sans" charset="0"/>
                  <a:cs typeface="DejaVu Sans" charset="0"/>
                </a:endParaRPr>
              </a:p>
            </p:txBody>
          </p:sp>
        </p:grp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3260161" y="3597498"/>
              <a:ext cx="1346400" cy="2812616"/>
            </a:xfrm>
            <a:prstGeom prst="roundRect">
              <a:avLst>
                <a:gd name="adj" fmla="val 16667"/>
              </a:avLst>
            </a:prstGeom>
            <a:noFill/>
            <a:ln w="3672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42248" y="1018908"/>
            <a:ext cx="6031565" cy="4980043"/>
            <a:chOff x="2263680" y="1430071"/>
            <a:chExt cx="6031565" cy="4980043"/>
          </a:xfrm>
        </p:grpSpPr>
        <p:pic>
          <p:nvPicPr>
            <p:cNvPr id="12" name="Picture 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263680" y="1430071"/>
              <a:ext cx="4616640" cy="49800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grpSp>
          <p:nvGrpSpPr>
            <p:cNvPr id="13" name="Group 7"/>
            <p:cNvGrpSpPr/>
            <p:nvPr/>
          </p:nvGrpSpPr>
          <p:grpSpPr>
            <a:xfrm>
              <a:off x="6324600" y="2743200"/>
              <a:ext cx="1970645" cy="1221760"/>
              <a:chOff x="261356" y="1902440"/>
              <a:chExt cx="1970645" cy="1221760"/>
            </a:xfrm>
          </p:grpSpPr>
          <p:sp>
            <p:nvSpPr>
              <p:cNvPr id="15" name="AutoShape 3"/>
              <p:cNvSpPr>
                <a:spLocks noChangeArrowheads="1"/>
              </p:cNvSpPr>
              <p:nvPr/>
            </p:nvSpPr>
            <p:spPr bwMode="auto">
              <a:xfrm>
                <a:off x="261356" y="1906428"/>
                <a:ext cx="1908000" cy="1217772"/>
              </a:xfrm>
              <a:prstGeom prst="roundRect">
                <a:avLst>
                  <a:gd name="adj" fmla="val 16667"/>
                </a:avLst>
              </a:prstGeom>
              <a:noFill/>
              <a:ln w="3672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lIns="82945" tIns="41473" rIns="82945" bIns="41473" anchor="ctr"/>
              <a:lstStyle/>
              <a:p>
                <a:endParaRPr lang="en-US"/>
              </a:p>
            </p:txBody>
          </p:sp>
          <p:sp>
            <p:nvSpPr>
              <p:cNvPr id="16" name="Text Box 4"/>
              <p:cNvSpPr txBox="1">
                <a:spLocks noChangeArrowheads="1"/>
              </p:cNvSpPr>
              <p:nvPr/>
            </p:nvSpPr>
            <p:spPr bwMode="auto">
              <a:xfrm>
                <a:off x="324001" y="1902440"/>
                <a:ext cx="1908000" cy="80072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81639" tIns="40820" rIns="81639" bIns="40820"/>
              <a:lstStyle/>
              <a:p>
                <a:pPr>
                  <a:tabLst>
                    <a:tab pos="0" algn="l"/>
                    <a:tab pos="414726" algn="l"/>
                    <a:tab pos="829452" algn="l"/>
                    <a:tab pos="1244178" algn="l"/>
                    <a:tab pos="1658904" algn="l"/>
                    <a:tab pos="2073631" algn="l"/>
                    <a:tab pos="2488357" algn="l"/>
                    <a:tab pos="2903083" algn="l"/>
                    <a:tab pos="3317809" algn="l"/>
                    <a:tab pos="3732535" algn="l"/>
                    <a:tab pos="4147261" algn="l"/>
                    <a:tab pos="4561987" algn="l"/>
                    <a:tab pos="4976713" algn="l"/>
                    <a:tab pos="5391440" algn="l"/>
                    <a:tab pos="5806166" algn="l"/>
                    <a:tab pos="6220892" algn="l"/>
                    <a:tab pos="6635618" algn="l"/>
                    <a:tab pos="7050344" algn="l"/>
                    <a:tab pos="7465070" algn="l"/>
                    <a:tab pos="7879796" algn="l"/>
                    <a:tab pos="8294522" algn="l"/>
                  </a:tabLst>
                </a:pPr>
                <a:r>
                  <a:rPr lang="en-CA" sz="2500" dirty="0" err="1" smtClean="0">
                    <a:solidFill>
                      <a:srgbClr val="000000"/>
                    </a:solidFill>
                    <a:ea typeface="DejaVu Sans" charset="0"/>
                    <a:cs typeface="DejaVu Sans" charset="0"/>
                  </a:rPr>
                  <a:t>Muxes</a:t>
                </a:r>
                <a:r>
                  <a:rPr lang="en-CA" sz="2500" dirty="0" smtClean="0">
                    <a:solidFill>
                      <a:srgbClr val="000000"/>
                    </a:solidFill>
                    <a:ea typeface="DejaVu Sans" charset="0"/>
                    <a:cs typeface="DejaVu Sans" charset="0"/>
                  </a:rPr>
                  <a:t> </a:t>
                </a:r>
              </a:p>
              <a:p>
                <a:pPr>
                  <a:tabLst>
                    <a:tab pos="0" algn="l"/>
                    <a:tab pos="414726" algn="l"/>
                    <a:tab pos="829452" algn="l"/>
                    <a:tab pos="1244178" algn="l"/>
                    <a:tab pos="1658904" algn="l"/>
                    <a:tab pos="2073631" algn="l"/>
                    <a:tab pos="2488357" algn="l"/>
                    <a:tab pos="2903083" algn="l"/>
                    <a:tab pos="3317809" algn="l"/>
                    <a:tab pos="3732535" algn="l"/>
                    <a:tab pos="4147261" algn="l"/>
                    <a:tab pos="4561987" algn="l"/>
                    <a:tab pos="4976713" algn="l"/>
                    <a:tab pos="5391440" algn="l"/>
                    <a:tab pos="5806166" algn="l"/>
                    <a:tab pos="6220892" algn="l"/>
                    <a:tab pos="6635618" algn="l"/>
                    <a:tab pos="7050344" algn="l"/>
                    <a:tab pos="7465070" algn="l"/>
                    <a:tab pos="7879796" algn="l"/>
                    <a:tab pos="8294522" algn="l"/>
                  </a:tabLst>
                </a:pPr>
                <a:r>
                  <a:rPr lang="en-CA" sz="2500" dirty="0" smtClean="0">
                    <a:solidFill>
                      <a:srgbClr val="000000"/>
                    </a:solidFill>
                    <a:ea typeface="DejaVu Sans" charset="0"/>
                    <a:cs typeface="DejaVu Sans" charset="0"/>
                  </a:rPr>
                  <a:t>select </a:t>
                </a:r>
                <a:r>
                  <a:rPr lang="en-CA" sz="2500" dirty="0">
                    <a:solidFill>
                      <a:srgbClr val="000000"/>
                    </a:solidFill>
                    <a:ea typeface="DejaVu Sans" charset="0"/>
                    <a:cs typeface="DejaVu Sans" charset="0"/>
                  </a:rPr>
                  <a:t>bank</a:t>
                </a:r>
              </a:p>
              <a:p>
                <a:pPr>
                  <a:tabLst>
                    <a:tab pos="0" algn="l"/>
                    <a:tab pos="414726" algn="l"/>
                    <a:tab pos="829452" algn="l"/>
                    <a:tab pos="1244178" algn="l"/>
                    <a:tab pos="1658904" algn="l"/>
                    <a:tab pos="2073631" algn="l"/>
                    <a:tab pos="2488357" algn="l"/>
                    <a:tab pos="2903083" algn="l"/>
                    <a:tab pos="3317809" algn="l"/>
                    <a:tab pos="3732535" algn="l"/>
                    <a:tab pos="4147261" algn="l"/>
                    <a:tab pos="4561987" algn="l"/>
                    <a:tab pos="4976713" algn="l"/>
                    <a:tab pos="5391440" algn="l"/>
                    <a:tab pos="5806166" algn="l"/>
                    <a:tab pos="6220892" algn="l"/>
                    <a:tab pos="6635618" algn="l"/>
                    <a:tab pos="7050344" algn="l"/>
                    <a:tab pos="7465070" algn="l"/>
                    <a:tab pos="7879796" algn="l"/>
                    <a:tab pos="8294522" algn="l"/>
                  </a:tabLst>
                </a:pPr>
                <a:r>
                  <a:rPr lang="en-CA" sz="2500" dirty="0" smtClean="0">
                    <a:solidFill>
                      <a:srgbClr val="000000"/>
                    </a:solidFill>
                    <a:ea typeface="DejaVu Sans" charset="0"/>
                    <a:cs typeface="DejaVu Sans" charset="0"/>
                  </a:rPr>
                  <a:t>to read from</a:t>
                </a:r>
                <a:endParaRPr lang="en-CA" sz="2500" dirty="0">
                  <a:solidFill>
                    <a:srgbClr val="000000"/>
                  </a:solidFill>
                  <a:ea typeface="DejaVu Sans" charset="0"/>
                  <a:cs typeface="DejaVu Sans" charset="0"/>
                </a:endParaRPr>
              </a:p>
            </p:txBody>
          </p:sp>
        </p:grpSp>
        <p:sp>
          <p:nvSpPr>
            <p:cNvPr id="14" name="AutoShape 5"/>
            <p:cNvSpPr>
              <a:spLocks noChangeArrowheads="1"/>
            </p:cNvSpPr>
            <p:nvPr/>
          </p:nvSpPr>
          <p:spPr bwMode="auto">
            <a:xfrm>
              <a:off x="4569120" y="3780398"/>
              <a:ext cx="1375200" cy="2577871"/>
            </a:xfrm>
            <a:prstGeom prst="roundRect">
              <a:avLst>
                <a:gd name="adj" fmla="val 16667"/>
              </a:avLst>
            </a:prstGeom>
            <a:noFill/>
            <a:ln w="3672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431529" y="1018908"/>
            <a:ext cx="7614839" cy="4980043"/>
            <a:chOff x="1452961" y="1430071"/>
            <a:chExt cx="7614839" cy="4980043"/>
          </a:xfrm>
        </p:grpSpPr>
        <p:pic>
          <p:nvPicPr>
            <p:cNvPr id="18" name="Picture 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736640" y="1430071"/>
              <a:ext cx="5143680" cy="49800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19" name="AutoShape 3"/>
            <p:cNvSpPr>
              <a:spLocks noChangeArrowheads="1"/>
            </p:cNvSpPr>
            <p:nvPr/>
          </p:nvSpPr>
          <p:spPr bwMode="auto">
            <a:xfrm>
              <a:off x="6593760" y="1902440"/>
              <a:ext cx="2397839" cy="1526560"/>
            </a:xfrm>
            <a:prstGeom prst="roundRect">
              <a:avLst>
                <a:gd name="adj" fmla="val 16667"/>
              </a:avLst>
            </a:prstGeom>
            <a:noFill/>
            <a:ln w="3672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20" name="Text Box 4"/>
            <p:cNvSpPr txBox="1">
              <a:spLocks noChangeArrowheads="1"/>
            </p:cNvSpPr>
            <p:nvPr/>
          </p:nvSpPr>
          <p:spPr bwMode="auto">
            <a:xfrm>
              <a:off x="6646492" y="1870816"/>
              <a:ext cx="2421308" cy="163438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81639" tIns="40820" rIns="81639" bIns="40820"/>
            <a:lstStyle/>
            <a:p>
              <a:pPr>
                <a:tabLst>
                  <a:tab pos="0" algn="l"/>
                  <a:tab pos="414726" algn="l"/>
                  <a:tab pos="829452" algn="l"/>
                  <a:tab pos="1244178" algn="l"/>
                  <a:tab pos="1658904" algn="l"/>
                  <a:tab pos="2073631" algn="l"/>
                  <a:tab pos="2488357" algn="l"/>
                  <a:tab pos="2903083" algn="l"/>
                  <a:tab pos="3317809" algn="l"/>
                  <a:tab pos="3732535" algn="l"/>
                  <a:tab pos="4147261" algn="l"/>
                  <a:tab pos="4561987" algn="l"/>
                  <a:tab pos="4976713" algn="l"/>
                  <a:tab pos="5391440" algn="l"/>
                  <a:tab pos="5806166" algn="l"/>
                  <a:tab pos="6220892" algn="l"/>
                  <a:tab pos="6635618" algn="l"/>
                  <a:tab pos="7050344" algn="l"/>
                  <a:tab pos="7465070" algn="l"/>
                  <a:tab pos="7879796" algn="l"/>
                  <a:tab pos="8294522" algn="l"/>
                </a:tabLst>
              </a:pPr>
              <a:r>
                <a:rPr lang="en-CA" sz="2500" dirty="0" smtClean="0">
                  <a:solidFill>
                    <a:srgbClr val="000000"/>
                  </a:solidFill>
                  <a:ea typeface="DejaVu Sans" charset="0"/>
                  <a:cs typeface="DejaVu Sans" charset="0"/>
                </a:rPr>
                <a:t>LVT: remembers</a:t>
              </a:r>
            </a:p>
            <a:p>
              <a:pPr>
                <a:tabLst>
                  <a:tab pos="0" algn="l"/>
                  <a:tab pos="414726" algn="l"/>
                  <a:tab pos="829452" algn="l"/>
                  <a:tab pos="1244178" algn="l"/>
                  <a:tab pos="1658904" algn="l"/>
                  <a:tab pos="2073631" algn="l"/>
                  <a:tab pos="2488357" algn="l"/>
                  <a:tab pos="2903083" algn="l"/>
                  <a:tab pos="3317809" algn="l"/>
                  <a:tab pos="3732535" algn="l"/>
                  <a:tab pos="4147261" algn="l"/>
                  <a:tab pos="4561987" algn="l"/>
                  <a:tab pos="4976713" algn="l"/>
                  <a:tab pos="5391440" algn="l"/>
                  <a:tab pos="5806166" algn="l"/>
                  <a:tab pos="6220892" algn="l"/>
                  <a:tab pos="6635618" algn="l"/>
                  <a:tab pos="7050344" algn="l"/>
                  <a:tab pos="7465070" algn="l"/>
                  <a:tab pos="7879796" algn="l"/>
                  <a:tab pos="8294522" algn="l"/>
                </a:tabLst>
              </a:pPr>
              <a:r>
                <a:rPr lang="en-CA" sz="2500" dirty="0" smtClean="0">
                  <a:solidFill>
                    <a:srgbClr val="000000"/>
                  </a:solidFill>
                  <a:ea typeface="DejaVu Sans" charset="0"/>
                  <a:cs typeface="DejaVu Sans" charset="0"/>
                </a:rPr>
                <a:t>which bank has</a:t>
              </a:r>
            </a:p>
            <a:p>
              <a:pPr>
                <a:tabLst>
                  <a:tab pos="0" algn="l"/>
                  <a:tab pos="414726" algn="l"/>
                  <a:tab pos="829452" algn="l"/>
                  <a:tab pos="1244178" algn="l"/>
                  <a:tab pos="1658904" algn="l"/>
                  <a:tab pos="2073631" algn="l"/>
                  <a:tab pos="2488357" algn="l"/>
                  <a:tab pos="2903083" algn="l"/>
                  <a:tab pos="3317809" algn="l"/>
                  <a:tab pos="3732535" algn="l"/>
                  <a:tab pos="4147261" algn="l"/>
                  <a:tab pos="4561987" algn="l"/>
                  <a:tab pos="4976713" algn="l"/>
                  <a:tab pos="5391440" algn="l"/>
                  <a:tab pos="5806166" algn="l"/>
                  <a:tab pos="6220892" algn="l"/>
                  <a:tab pos="6635618" algn="l"/>
                  <a:tab pos="7050344" algn="l"/>
                  <a:tab pos="7465070" algn="l"/>
                  <a:tab pos="7879796" algn="l"/>
                  <a:tab pos="8294522" algn="l"/>
                </a:tabLst>
              </a:pPr>
              <a:r>
                <a:rPr lang="en-CA" sz="2500" dirty="0" smtClean="0">
                  <a:solidFill>
                    <a:srgbClr val="000000"/>
                  </a:solidFill>
                  <a:ea typeface="DejaVu Sans" charset="0"/>
                  <a:cs typeface="DejaVu Sans" charset="0"/>
                </a:rPr>
                <a:t>most recently-</a:t>
              </a:r>
            </a:p>
            <a:p>
              <a:pPr>
                <a:tabLst>
                  <a:tab pos="0" algn="l"/>
                  <a:tab pos="414726" algn="l"/>
                  <a:tab pos="829452" algn="l"/>
                  <a:tab pos="1244178" algn="l"/>
                  <a:tab pos="1658904" algn="l"/>
                  <a:tab pos="2073631" algn="l"/>
                  <a:tab pos="2488357" algn="l"/>
                  <a:tab pos="2903083" algn="l"/>
                  <a:tab pos="3317809" algn="l"/>
                  <a:tab pos="3732535" algn="l"/>
                  <a:tab pos="4147261" algn="l"/>
                  <a:tab pos="4561987" algn="l"/>
                  <a:tab pos="4976713" algn="l"/>
                  <a:tab pos="5391440" algn="l"/>
                  <a:tab pos="5806166" algn="l"/>
                  <a:tab pos="6220892" algn="l"/>
                  <a:tab pos="6635618" algn="l"/>
                  <a:tab pos="7050344" algn="l"/>
                  <a:tab pos="7465070" algn="l"/>
                  <a:tab pos="7879796" algn="l"/>
                  <a:tab pos="8294522" algn="l"/>
                </a:tabLst>
              </a:pPr>
              <a:r>
                <a:rPr lang="en-CA" sz="2500" dirty="0" smtClean="0">
                  <a:solidFill>
                    <a:srgbClr val="000000"/>
                  </a:solidFill>
                  <a:ea typeface="DejaVu Sans" charset="0"/>
                  <a:cs typeface="DejaVu Sans" charset="0"/>
                </a:rPr>
                <a:t>written value</a:t>
              </a:r>
              <a:endParaRPr lang="en-CA" sz="2500" dirty="0">
                <a:solidFill>
                  <a:srgbClr val="000000"/>
                </a:solidFill>
                <a:ea typeface="DejaVu Sans" charset="0"/>
                <a:cs typeface="DejaVu Sans" charset="0"/>
              </a:endParaRPr>
            </a:p>
          </p:txBody>
        </p:sp>
        <p:sp>
          <p:nvSpPr>
            <p:cNvPr id="21" name="AutoShape 5"/>
            <p:cNvSpPr>
              <a:spLocks noChangeArrowheads="1"/>
            </p:cNvSpPr>
            <p:nvPr/>
          </p:nvSpPr>
          <p:spPr bwMode="auto">
            <a:xfrm>
              <a:off x="1452961" y="1903880"/>
              <a:ext cx="4914720" cy="2029173"/>
            </a:xfrm>
            <a:prstGeom prst="roundRect">
              <a:avLst>
                <a:gd name="adj" fmla="val 16667"/>
              </a:avLst>
            </a:prstGeom>
            <a:noFill/>
            <a:ln w="3672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422073" y="2639292"/>
              <a:ext cx="897938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LVT</a:t>
              </a:r>
              <a:endParaRPr lang="en-US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4184</TotalTime>
  <Words>1472</Words>
  <Application>Microsoft Office PowerPoint</Application>
  <PresentationFormat>On-screen Show (4:3)</PresentationFormat>
  <Paragraphs>317</Paragraphs>
  <Slides>29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Multi-ported Memories for FPGAs via XOR</vt:lpstr>
      <vt:lpstr>Multi-Ported Memories (MPM)</vt:lpstr>
      <vt:lpstr>Example: 2W/2R MPM</vt:lpstr>
      <vt:lpstr>2W/2R: Pure-ALMs/LEs</vt:lpstr>
      <vt:lpstr>1W/2R: Replicated BRAMS</vt:lpstr>
      <vt:lpstr>2W/2R Banked BRAMs</vt:lpstr>
      <vt:lpstr>2W/2R “Multipumping”</vt:lpstr>
      <vt:lpstr>Review: The Live Value Table (LVT) Approach (FPGA’10)</vt:lpstr>
      <vt:lpstr>LVT-Based MPM</vt:lpstr>
      <vt:lpstr>LVT-Based MPM</vt:lpstr>
      <vt:lpstr>An XOR Approach</vt:lpstr>
      <vt:lpstr>XOR</vt:lpstr>
      <vt:lpstr>2W/2R XOR Design</vt:lpstr>
      <vt:lpstr>2W/2R XOR Design</vt:lpstr>
      <vt:lpstr>2W/2R XOR Design</vt:lpstr>
      <vt:lpstr>2W/2R XOR Design</vt:lpstr>
      <vt:lpstr>2W/2R XOR Design</vt:lpstr>
      <vt:lpstr>2W/2R XOR Design</vt:lpstr>
      <vt:lpstr>2W/2R XOR Design</vt:lpstr>
      <vt:lpstr>2W/2R XOR Design</vt:lpstr>
      <vt:lpstr>Generalized XOR Design</vt:lpstr>
      <vt:lpstr>Generalized XOR Design</vt:lpstr>
      <vt:lpstr>LVT vs XOR</vt:lpstr>
      <vt:lpstr>Methodology</vt:lpstr>
      <vt:lpstr>Example Layout: 8192-deep 2W/4R</vt:lpstr>
      <vt:lpstr>2W/4R</vt:lpstr>
      <vt:lpstr>Navigating the Design Space (2W/4R)</vt:lpstr>
      <vt:lpstr>Summary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Rae</dc:creator>
  <cp:lastModifiedBy>Greg Steffan</cp:lastModifiedBy>
  <cp:revision>193</cp:revision>
  <dcterms:created xsi:type="dcterms:W3CDTF">2011-03-20T20:28:40Z</dcterms:created>
  <dcterms:modified xsi:type="dcterms:W3CDTF">2012-02-28T15:24:00Z</dcterms:modified>
</cp:coreProperties>
</file>