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5" autoAdjust="0"/>
  </p:normalViewPr>
  <p:slideViewPr>
    <p:cSldViewPr snapToGrid="0" snapToObjects="1">
      <p:cViewPr varScale="1">
        <p:scale>
          <a:sx n="87" d="100"/>
          <a:sy n="87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2015-01-06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9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2015-01-06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5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4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889712C-4DAD-EB48-9BD9-5D8876514589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C073-DF07-2B4B-A444-06FFFFD44C00}" type="datetime1">
              <a:rPr lang="en-CA" smtClean="0"/>
              <a:t>2015-01-06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6D77-C3D2-CF4A-B540-85EF0AA58297}" type="datetime1">
              <a:rPr lang="en-CA" smtClean="0"/>
              <a:t>2015-01-06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03B6-0F61-3943-8FA7-A575B4D4A0FB}" type="datetime1">
              <a:rPr lang="en-CA" smtClean="0"/>
              <a:t>2015-01-06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934F-257E-1E4C-93F9-F581B8A6C0B8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B1CB-EC42-2641-B321-B6FE21287346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6658-D6B8-2744-9CC6-D84FB3B5277D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D1496FD-9FBF-5D44-9AB7-E34FEE42866E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CC05-0990-1A40-B378-345DAD6A55C0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7E0-10E4-394A-890C-06D114DC8968}" type="datetime1">
              <a:rPr lang="en-CA" smtClean="0"/>
              <a:t>2015-01-06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11B6-D3D5-F94D-8824-41D7484B664C}" type="datetime1">
              <a:rPr lang="en-CA" smtClean="0"/>
              <a:t>2015-01-06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E986-7BE6-6047-A680-9CE4C7D597C5}" type="datetime1">
              <a:rPr lang="en-CA" smtClean="0"/>
              <a:t>2015-01-06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F07E-0521-E144-B112-74ADD2ED5BB1}" type="datetime1">
              <a:rPr lang="en-CA" smtClean="0"/>
              <a:t>2015-01-06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8984-34CB-4C4D-90E2-595C05E27568}" type="datetime1">
              <a:rPr lang="en-CA" smtClean="0"/>
              <a:t>2015-01-06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01A86E9-F11F-5646-B572-4C51D1031F69}" type="datetime1">
              <a:rPr lang="en-CA" smtClean="0"/>
              <a:t>2015-01-06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Operating Systems</a:t>
            </a:r>
            <a:br>
              <a:rPr lang="en-US" sz="4400" dirty="0" smtClean="0"/>
            </a:br>
            <a:r>
              <a:rPr lang="en-US" sz="4400" dirty="0" smtClean="0"/>
              <a:t>ECE344</a:t>
            </a:r>
            <a:br>
              <a:rPr lang="en-US" sz="4400" dirty="0" smtClean="0"/>
            </a:br>
            <a:r>
              <a:rPr lang="en-US" sz="4400" i="1" dirty="0" smtClean="0"/>
              <a:t>A brief history of OS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PC-era (1980-present)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666875"/>
            <a:ext cx="7594600" cy="4112896"/>
          </a:xfrm>
        </p:spPr>
        <p:txBody>
          <a:bodyPr/>
          <a:lstStyle/>
          <a:p>
            <a:r>
              <a:rPr lang="en-US" dirty="0" smtClean="0"/>
              <a:t>IBM introduces PC in 1981, using Intel processors</a:t>
            </a:r>
          </a:p>
          <a:p>
            <a:pPr lvl="1"/>
            <a:r>
              <a:rPr lang="en-US" dirty="0" smtClean="0"/>
              <a:t>Looking for an OS for its PC</a:t>
            </a:r>
          </a:p>
          <a:p>
            <a:r>
              <a:rPr lang="en-US" dirty="0" smtClean="0"/>
              <a:t>At that time, an OS called CP/M is already working on Intel CPUs</a:t>
            </a:r>
          </a:p>
          <a:p>
            <a:pPr lvl="1"/>
            <a:r>
              <a:rPr lang="en-US" dirty="0" smtClean="0"/>
              <a:t>Bill Gates initially suggested IBM to contract CP/M</a:t>
            </a:r>
          </a:p>
          <a:p>
            <a:pPr lvl="1"/>
            <a:r>
              <a:rPr lang="en-US" dirty="0" smtClean="0"/>
              <a:t>CP/M founder refused to meet with IBM</a:t>
            </a:r>
          </a:p>
          <a:p>
            <a:pPr lvl="1"/>
            <a:r>
              <a:rPr lang="en-US" dirty="0" smtClean="0"/>
              <a:t>IBM came back to Bill Gates, and he purchased an OS named </a:t>
            </a:r>
            <a:r>
              <a:rPr lang="en-US" dirty="0" smtClean="0">
                <a:solidFill>
                  <a:srgbClr val="0000FF"/>
                </a:solidFill>
              </a:rPr>
              <a:t>DOS </a:t>
            </a:r>
            <a:r>
              <a:rPr lang="en-US" dirty="0" smtClean="0"/>
              <a:t>(Disk Operating System), modified it, and renamed it </a:t>
            </a:r>
            <a:r>
              <a:rPr lang="en-US" dirty="0" smtClean="0">
                <a:solidFill>
                  <a:srgbClr val="0000FF"/>
                </a:solidFill>
              </a:rPr>
              <a:t>MS-DOS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0" y="5045966"/>
            <a:ext cx="1720850" cy="1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244158"/>
            <a:ext cx="776922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Graphical User Interface (GUI)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584008"/>
            <a:ext cx="7345363" cy="3931920"/>
          </a:xfrm>
        </p:spPr>
        <p:txBody>
          <a:bodyPr/>
          <a:lstStyle/>
          <a:p>
            <a:r>
              <a:rPr lang="en-US" dirty="0" smtClean="0"/>
              <a:t>The interface of the early </a:t>
            </a:r>
            <a:r>
              <a:rPr lang="en-US" dirty="0" err="1" smtClean="0"/>
              <a:t>OSes</a:t>
            </a:r>
            <a:r>
              <a:rPr lang="en-US" dirty="0" smtClean="0"/>
              <a:t> is command-line</a:t>
            </a:r>
          </a:p>
          <a:p>
            <a:r>
              <a:rPr lang="en-US" dirty="0" smtClean="0"/>
              <a:t>Researchers in Xerox-PARC built the first OS with graphic user interface</a:t>
            </a:r>
          </a:p>
          <a:p>
            <a:pPr lvl="1"/>
            <a:r>
              <a:rPr lang="en-US" dirty="0" smtClean="0"/>
              <a:t>Steve Jobs visited PARC, saw the GUI, and used it in Apple’s Lisa (1983), later </a:t>
            </a:r>
            <a:r>
              <a:rPr lang="en-US" dirty="0" smtClean="0">
                <a:solidFill>
                  <a:srgbClr val="0000FF"/>
                </a:solidFill>
              </a:rPr>
              <a:t>Macintosh</a:t>
            </a:r>
            <a:r>
              <a:rPr lang="en-US" dirty="0" smtClean="0"/>
              <a:t> (1984)</a:t>
            </a:r>
          </a:p>
          <a:p>
            <a:pPr lvl="1"/>
            <a:r>
              <a:rPr lang="en-US" dirty="0" smtClean="0"/>
              <a:t>Microsoft introduced </a:t>
            </a:r>
            <a:r>
              <a:rPr lang="en-US" dirty="0" smtClean="0">
                <a:solidFill>
                  <a:srgbClr val="0000FF"/>
                </a:solidFill>
              </a:rPr>
              <a:t>Windows</a:t>
            </a:r>
            <a:r>
              <a:rPr lang="en-US" dirty="0" smtClean="0"/>
              <a:t> in 1985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5" y="4389439"/>
            <a:ext cx="1678780" cy="2238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389439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140" y="4229100"/>
            <a:ext cx="3479800" cy="2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this lecture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sz="2800" dirty="0" smtClean="0"/>
              <a:t>The dark age (1945 – 55): no OS</a:t>
            </a:r>
          </a:p>
          <a:p>
            <a:r>
              <a:rPr lang="en-US" sz="2800" dirty="0" smtClean="0"/>
              <a:t>Batch systems (1955 – 65)</a:t>
            </a:r>
          </a:p>
          <a:p>
            <a:r>
              <a:rPr lang="en-US" sz="2800" dirty="0" smtClean="0"/>
              <a:t>Multiprogramming (1965 – 80)</a:t>
            </a:r>
          </a:p>
          <a:p>
            <a:r>
              <a:rPr lang="en-US" sz="2800" dirty="0" smtClean="0"/>
              <a:t>PC (and mobile) era (1980 – present)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96533"/>
            <a:ext cx="7345362" cy="1339850"/>
          </a:xfrm>
        </p:spPr>
        <p:txBody>
          <a:bodyPr/>
          <a:lstStyle/>
          <a:p>
            <a:r>
              <a:rPr lang="en-US" dirty="0" smtClean="0"/>
              <a:t>The dark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14" y="1507450"/>
            <a:ext cx="7604761" cy="4724400"/>
          </a:xfrm>
        </p:spPr>
        <p:txBody>
          <a:bodyPr/>
          <a:lstStyle/>
          <a:p>
            <a:r>
              <a:rPr lang="en-US" dirty="0" smtClean="0"/>
              <a:t>ENIAC (1946): the first computer</a:t>
            </a:r>
          </a:p>
          <a:p>
            <a:r>
              <a:rPr lang="en-US" dirty="0" smtClean="0"/>
              <a:t>Only a single group of people designed and used it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rotection and virtualization are not needed!</a:t>
            </a:r>
          </a:p>
          <a:p>
            <a:r>
              <a:rPr lang="en-US" dirty="0" smtClean="0"/>
              <a:t>How to Allocate and Reclaim computation time?</a:t>
            </a:r>
          </a:p>
          <a:p>
            <a:pPr lvl="1"/>
            <a:r>
              <a:rPr lang="en-US" dirty="0" smtClean="0"/>
              <a:t>Sign-up sheet on the wall!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4C3-4160-43AC-8C48-F148C159CD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662" y="3746499"/>
            <a:ext cx="4117774" cy="2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systems (1955-65)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97000"/>
            <a:ext cx="8159750" cy="4303396"/>
          </a:xfrm>
        </p:spPr>
        <p:txBody>
          <a:bodyPr/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At that time, computers are used only to “compute” (instead of entertainments, etc.)</a:t>
            </a:r>
          </a:p>
          <a:p>
            <a:pPr lvl="1"/>
            <a:r>
              <a:rPr lang="en-US" dirty="0" smtClean="0"/>
              <a:t>Users write program using “punch card”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Punch your program into cards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Bring the cards to computer operators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Come back after a day to get result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6" y="2974976"/>
            <a:ext cx="2825750" cy="127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187112"/>
            <a:ext cx="7350125" cy="24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systems (1955-65)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89124"/>
            <a:ext cx="8048625" cy="3317875"/>
          </a:xfrm>
        </p:spPr>
        <p:txBody>
          <a:bodyPr>
            <a:normAutofit/>
          </a:bodyPr>
          <a:lstStyle/>
          <a:p>
            <a:r>
              <a:rPr lang="en-US" dirty="0" smtClean="0"/>
              <a:t>OS:</a:t>
            </a:r>
          </a:p>
          <a:p>
            <a:pPr lvl="1"/>
            <a:r>
              <a:rPr lang="en-US" dirty="0" smtClean="0"/>
              <a:t>Read the first job from the tape</a:t>
            </a:r>
          </a:p>
          <a:p>
            <a:pPr lvl="1"/>
            <a:r>
              <a:rPr lang="en-US" dirty="0" smtClean="0"/>
              <a:t>Run it</a:t>
            </a:r>
          </a:p>
          <a:p>
            <a:pPr lvl="1"/>
            <a:r>
              <a:rPr lang="en-US" dirty="0" smtClean="0"/>
              <a:t>Write the output to another tape</a:t>
            </a:r>
          </a:p>
          <a:p>
            <a:pPr lvl="1"/>
            <a:r>
              <a:rPr lang="en-US" dirty="0" smtClean="0"/>
              <a:t>Read the next job and repeat the process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Similar to the “sign-up sheet on the wall”, only now this process is automated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Multiprogramming (1965-80)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879600"/>
            <a:ext cx="8394065" cy="44767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 with Batch systems?</a:t>
            </a:r>
          </a:p>
          <a:p>
            <a:pPr lvl="1"/>
            <a:r>
              <a:rPr lang="en-US" dirty="0" smtClean="0"/>
              <a:t>Responsiveness</a:t>
            </a:r>
          </a:p>
          <a:p>
            <a:pPr lvl="2"/>
            <a:r>
              <a:rPr lang="en-US" dirty="0" smtClean="0"/>
              <a:t>Do you want to wait for a day just to find out your program doesn’t compile?</a:t>
            </a:r>
          </a:p>
          <a:p>
            <a:pPr lvl="1"/>
            <a:r>
              <a:rPr lang="en-US" dirty="0" smtClean="0"/>
              <a:t>Multiple users cannot concurrently access the computer</a:t>
            </a:r>
          </a:p>
          <a:p>
            <a:pPr lvl="1"/>
            <a:r>
              <a:rPr lang="en-US" dirty="0" smtClean="0"/>
              <a:t>Efficiency</a:t>
            </a:r>
          </a:p>
          <a:p>
            <a:pPr lvl="2"/>
            <a:r>
              <a:rPr lang="en-US" dirty="0" smtClean="0"/>
              <a:t>CPU is idle while the computer is doing I/O</a:t>
            </a:r>
          </a:p>
          <a:p>
            <a:r>
              <a:rPr lang="en-US" dirty="0" smtClean="0"/>
              <a:t>Multiprogramming</a:t>
            </a:r>
          </a:p>
          <a:p>
            <a:pPr lvl="1"/>
            <a:r>
              <a:rPr lang="en-US" dirty="0" smtClean="0"/>
              <a:t>Multiple tasks are performed during the same period of time</a:t>
            </a:r>
          </a:p>
          <a:p>
            <a:pPr lvl="1"/>
            <a:r>
              <a:rPr lang="en-US" dirty="0" smtClean="0"/>
              <a:t>As if they are executed concurrently</a:t>
            </a:r>
          </a:p>
          <a:p>
            <a:pPr lvl="1"/>
            <a:r>
              <a:rPr lang="en-US" dirty="0" smtClean="0"/>
              <a:t>Now multiple users can use the same machine simultaneously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857375"/>
            <a:ext cx="8409939" cy="4160521"/>
          </a:xfrm>
        </p:spPr>
        <p:txBody>
          <a:bodyPr/>
          <a:lstStyle/>
          <a:p>
            <a:r>
              <a:rPr lang="en-US" dirty="0" err="1" smtClean="0"/>
              <a:t>MULTiplexed</a:t>
            </a:r>
            <a:r>
              <a:rPr lang="en-US" dirty="0" smtClean="0"/>
              <a:t> Information and Computing Service</a:t>
            </a:r>
          </a:p>
          <a:p>
            <a:pPr lvl="1"/>
            <a:r>
              <a:rPr lang="en-US" dirty="0" smtClean="0"/>
              <a:t>Initiated by MIT, Bell Labs, and General Electric</a:t>
            </a:r>
          </a:p>
          <a:p>
            <a:r>
              <a:rPr lang="en-US" dirty="0" smtClean="0"/>
              <a:t>Designed to support hundreds of users on a machine far less powerful than iPhone 5</a:t>
            </a:r>
          </a:p>
          <a:p>
            <a:pPr lvl="1"/>
            <a:r>
              <a:rPr lang="en-US" dirty="0" smtClean="0"/>
              <a:t>People knew how to write small, efficient programs in those days</a:t>
            </a:r>
          </a:p>
          <a:p>
            <a:r>
              <a:rPr lang="en-US" dirty="0" smtClean="0"/>
              <a:t>Technically successful, but not so much commercially</a:t>
            </a:r>
          </a:p>
          <a:p>
            <a:pPr lvl="1"/>
            <a:r>
              <a:rPr lang="en-US" dirty="0" smtClean="0"/>
              <a:t>Bell Labs and GE dropped out before it was released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6" y="1778000"/>
            <a:ext cx="7689850" cy="4287521"/>
          </a:xfrm>
        </p:spPr>
        <p:txBody>
          <a:bodyPr/>
          <a:lstStyle/>
          <a:p>
            <a:r>
              <a:rPr lang="en-US" dirty="0" smtClean="0"/>
              <a:t>Written by </a:t>
            </a:r>
            <a:r>
              <a:rPr lang="en-US" dirty="0" smtClean="0">
                <a:solidFill>
                  <a:srgbClr val="0000FF"/>
                </a:solidFill>
              </a:rPr>
              <a:t>Ken Thompson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Dennis Ritchie </a:t>
            </a:r>
            <a:r>
              <a:rPr lang="en-US" dirty="0" smtClean="0"/>
              <a:t>from Bell Labs on PDP-11 (1971)</a:t>
            </a:r>
          </a:p>
          <a:p>
            <a:pPr lvl="1"/>
            <a:r>
              <a:rPr lang="en-US" dirty="0" smtClean="0"/>
              <a:t>Project started because Ken wanted to play the “Space Travel” game without MULTICS</a:t>
            </a:r>
          </a:p>
          <a:p>
            <a:pPr lvl="1"/>
            <a:r>
              <a:rPr lang="en-US" dirty="0" smtClean="0"/>
              <a:t>Originally named as “</a:t>
            </a:r>
            <a:r>
              <a:rPr lang="en-US" dirty="0" err="1" smtClean="0"/>
              <a:t>Unics</a:t>
            </a:r>
            <a:r>
              <a:rPr lang="en-US" dirty="0" smtClean="0"/>
              <a:t>” by </a:t>
            </a:r>
            <a:r>
              <a:rPr lang="en-US" dirty="0" smtClean="0">
                <a:solidFill>
                  <a:srgbClr val="0000FF"/>
                </a:solidFill>
              </a:rPr>
              <a:t>Brian Kernighan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1973, Ritchie invented C programming language to ease the development of Unix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1857374"/>
            <a:ext cx="7889874" cy="4365625"/>
          </a:xfrm>
        </p:spPr>
        <p:txBody>
          <a:bodyPr/>
          <a:lstStyle/>
          <a:p>
            <a:r>
              <a:rPr lang="en-US" dirty="0" smtClean="0"/>
              <a:t>In 1991, Linus Torvalds, then a student of Univ. of Helsinki, wanted to learn OS</a:t>
            </a:r>
          </a:p>
          <a:p>
            <a:pPr lvl="1"/>
            <a:r>
              <a:rPr lang="en-US" dirty="0" smtClean="0"/>
              <a:t>But at that time, no free, open-source OS is available</a:t>
            </a:r>
          </a:p>
          <a:p>
            <a:pPr lvl="1"/>
            <a:r>
              <a:rPr lang="en-US" dirty="0" smtClean="0"/>
              <a:t>Decided to write his own OS and “open-source” it</a:t>
            </a:r>
          </a:p>
          <a:p>
            <a:pPr lvl="1"/>
            <a:r>
              <a:rPr lang="en-US" dirty="0" smtClean="0"/>
              <a:t>Open-source is the key behind its popularity today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7939</TotalTime>
  <Words>678</Words>
  <Application>Microsoft Macintosh PowerPoint</Application>
  <PresentationFormat>On-screen Show (4:3)</PresentationFormat>
  <Paragraphs>95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Operating Systems ECE344 A brief history of OS</vt:lpstr>
      <vt:lpstr>Content of this lecture</vt:lpstr>
      <vt:lpstr>The dark age</vt:lpstr>
      <vt:lpstr>Batch systems (1955-65)</vt:lpstr>
      <vt:lpstr>Batch systems (1955-65)</vt:lpstr>
      <vt:lpstr>Multiprogramming (1965-80)</vt:lpstr>
      <vt:lpstr>MULTICS</vt:lpstr>
      <vt:lpstr>UNIX</vt:lpstr>
      <vt:lpstr>Linux</vt:lpstr>
      <vt:lpstr>PC-era (1980-present)</vt:lpstr>
      <vt:lpstr>Graphical User Interface (GUI)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77</cp:revision>
  <cp:lastPrinted>2014-01-06T13:29:02Z</cp:lastPrinted>
  <dcterms:created xsi:type="dcterms:W3CDTF">2013-01-10T16:28:45Z</dcterms:created>
  <dcterms:modified xsi:type="dcterms:W3CDTF">2015-01-07T02:45:25Z</dcterms:modified>
</cp:coreProperties>
</file>