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2" r:id="rId1"/>
  </p:sldMasterIdLst>
  <p:notesMasterIdLst>
    <p:notesMasterId r:id="rId15"/>
  </p:notesMasterIdLst>
  <p:handoutMasterIdLst>
    <p:handoutMasterId r:id="rId16"/>
  </p:handoutMasterIdLst>
  <p:sldIdLst>
    <p:sldId id="287" r:id="rId2"/>
    <p:sldId id="302" r:id="rId3"/>
    <p:sldId id="303" r:id="rId4"/>
    <p:sldId id="304" r:id="rId5"/>
    <p:sldId id="309" r:id="rId6"/>
    <p:sldId id="310" r:id="rId7"/>
    <p:sldId id="306" r:id="rId8"/>
    <p:sldId id="307" r:id="rId9"/>
    <p:sldId id="308" r:id="rId10"/>
    <p:sldId id="311" r:id="rId11"/>
    <p:sldId id="312" r:id="rId12"/>
    <p:sldId id="313" r:id="rId13"/>
    <p:sldId id="31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9C006B"/>
    <a:srgbClr val="9C254C"/>
    <a:srgbClr val="A3ABFF"/>
    <a:srgbClr val="567CFF"/>
    <a:srgbClr val="FF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718" autoAdjust="0"/>
  </p:normalViewPr>
  <p:slideViewPr>
    <p:cSldViewPr snapToGrid="0" snapToObjects="1">
      <p:cViewPr varScale="1">
        <p:scale>
          <a:sx n="69" d="100"/>
          <a:sy n="69" d="100"/>
        </p:scale>
        <p:origin x="-12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17-04-04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6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17-04-04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70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53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2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40A9-8653-444C-8E42-0B73CE43B452}" type="datetime4">
              <a:rPr lang="en-CA" smtClean="0"/>
              <a:t>April 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0433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0C39-E37D-914D-B4A5-6D5A566FB0EA}" type="datetime4">
              <a:rPr lang="en-CA" smtClean="0"/>
              <a:t>April 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BC4A-6932-064B-8D85-383652F2ABDA}" type="datetime4">
              <a:rPr lang="en-CA" smtClean="0"/>
              <a:t>April 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B798-79EA-4F49-8340-A7A24BBA683B}" type="datetime4">
              <a:rPr lang="en-CA" smtClean="0"/>
              <a:t>April 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D74A-0C7A-5149-B750-27C756A49B78}" type="datetime4">
              <a:rPr lang="en-CA" smtClean="0"/>
              <a:t>April 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0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D58B-946B-0D4A-9776-F2FD2EC9A274}" type="datetime4">
              <a:rPr lang="en-CA" smtClean="0"/>
              <a:t>April 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2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B0A04-D16C-EE4D-BF5E-9940827A18A1}" type="datetime4">
              <a:rPr lang="en-CA" smtClean="0"/>
              <a:t>April 4,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75E9-BAD0-D443-B72C-16633F493BF8}" type="datetime4">
              <a:rPr lang="en-CA" smtClean="0"/>
              <a:t>April 4,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54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3D73-1710-C34B-AB43-A3DE72E20253}" type="datetime4">
              <a:rPr lang="en-CA" smtClean="0"/>
              <a:t>April 4,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8470-54D7-9E40-B51C-CCBFD515DBCD}" type="datetime4">
              <a:rPr lang="en-CA" smtClean="0"/>
              <a:t>April 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8015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9A32-D9AB-9746-8114-70D97F03B0E1}" type="datetime4">
              <a:rPr lang="en-CA" smtClean="0"/>
              <a:t>April 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0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4FE95-BAFE-2F4E-81EE-2A5F314852EE}" type="datetime4">
              <a:rPr lang="en-CA" smtClean="0"/>
              <a:t>April 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2016-2017 DING YUAN ALL RIGHTS RESERVED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2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010" y="1533414"/>
            <a:ext cx="7342188" cy="192405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008000"/>
                </a:solidFill>
              </a:rPr>
              <a:t>Operating Systems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rgbClr val="008000"/>
                </a:solidFill>
              </a:rPr>
              <a:t>ECE344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38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492" y="4832139"/>
            <a:ext cx="7342188" cy="781109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492" y="3286510"/>
            <a:ext cx="75570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 smtClean="0">
                <a:solidFill>
                  <a:srgbClr val="FF6600"/>
                </a:solidFill>
              </a:rPr>
              <a:t>Lecture 13: </a:t>
            </a:r>
            <a:r>
              <a:rPr lang="en-US" sz="3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Virtual Machines</a:t>
            </a:r>
            <a:endParaRPr lang="en-US" sz="3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5186"/>
            <a:ext cx="8229600" cy="4525963"/>
          </a:xfrm>
        </p:spPr>
        <p:txBody>
          <a:bodyPr/>
          <a:lstStyle/>
          <a:p>
            <a:r>
              <a:rPr lang="en-US" dirty="0" smtClean="0"/>
              <a:t>What does TLB store?</a:t>
            </a:r>
          </a:p>
          <a:p>
            <a:pPr lvl="1"/>
            <a:r>
              <a:rPr lang="en-US" dirty="0" smtClean="0"/>
              <a:t>VA -&gt; MA</a:t>
            </a:r>
          </a:p>
          <a:p>
            <a:r>
              <a:rPr lang="en-US" dirty="0" smtClean="0"/>
              <a:t>But how do we prevent one VM from accessing the other VM’s memory?</a:t>
            </a:r>
          </a:p>
          <a:p>
            <a:pPr lvl="1"/>
            <a:r>
              <a:rPr lang="en-US" dirty="0" smtClean="0"/>
              <a:t>Trap on every TLB miss and TLB write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26488"/>
            <a:ext cx="6700610" cy="263151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053421"/>
              </p:ext>
            </p:extLst>
          </p:nvPr>
        </p:nvGraphicFramePr>
        <p:xfrm>
          <a:off x="7293631" y="5038026"/>
          <a:ext cx="944236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2118"/>
                <a:gridCol w="472118"/>
              </a:tblGrid>
              <a:tr h="1255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1255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1255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1255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48014" y="4603890"/>
            <a:ext cx="519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TLB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65465" y="4303625"/>
            <a:ext cx="4444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Image source: http://</a:t>
            </a:r>
            <a:r>
              <a:rPr lang="en-US" sz="1400" dirty="0" err="1"/>
              <a:t>www.anandtech.com</a:t>
            </a:r>
            <a:r>
              <a:rPr lang="en-US" sz="1400" dirty="0"/>
              <a:t>/show/2480/10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871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x86?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966" y="1417638"/>
            <a:ext cx="8394834" cy="4708525"/>
          </a:xfrm>
        </p:spPr>
        <p:txBody>
          <a:bodyPr/>
          <a:lstStyle/>
          <a:p>
            <a:r>
              <a:rPr lang="en-US" dirty="0" smtClean="0"/>
              <a:t>Hardware managed TLB</a:t>
            </a:r>
          </a:p>
          <a:p>
            <a:pPr lvl="1"/>
            <a:r>
              <a:rPr lang="en-US" dirty="0" smtClean="0"/>
              <a:t>MMU performs page table lookup on TLB miss</a:t>
            </a:r>
          </a:p>
          <a:p>
            <a:pPr lvl="1"/>
            <a:r>
              <a:rPr lang="en-US" dirty="0" smtClean="0"/>
              <a:t>What are the complications?</a:t>
            </a:r>
          </a:p>
          <a:p>
            <a:r>
              <a:rPr lang="en-US" dirty="0" smtClean="0"/>
              <a:t>Hardware support for virtualization!</a:t>
            </a:r>
          </a:p>
          <a:p>
            <a:pPr lvl="1"/>
            <a:r>
              <a:rPr lang="en-US" dirty="0" smtClean="0"/>
              <a:t>MMU can walk nested page table!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26488"/>
            <a:ext cx="6700610" cy="263151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121838"/>
              </p:ext>
            </p:extLst>
          </p:nvPr>
        </p:nvGraphicFramePr>
        <p:xfrm>
          <a:off x="7293631" y="5038026"/>
          <a:ext cx="1393170" cy="1268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390"/>
                <a:gridCol w="464390"/>
                <a:gridCol w="464390"/>
              </a:tblGrid>
              <a:tr h="3172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172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172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172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01329" y="4487096"/>
            <a:ext cx="116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table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9645" y="4333207"/>
            <a:ext cx="4444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Image source: http://</a:t>
            </a:r>
            <a:r>
              <a:rPr lang="en-US" sz="1400" dirty="0" err="1"/>
              <a:t>www.anandtech.com</a:t>
            </a:r>
            <a:r>
              <a:rPr lang="en-US" sz="1400" dirty="0"/>
              <a:t>/show/2480/10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59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Virtualizing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Trap-and-emulate on every hardware access</a:t>
            </a:r>
          </a:p>
          <a:p>
            <a:r>
              <a:rPr lang="en-US" dirty="0" smtClean="0"/>
              <a:t>Too slow, so modify the device driver to use special “monitor call” (similar to </a:t>
            </a:r>
            <a:r>
              <a:rPr lang="en-US" dirty="0" err="1" smtClean="0"/>
              <a:t>syscall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53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by VMware at one point</a:t>
            </a:r>
          </a:p>
          <a:p>
            <a:r>
              <a:rPr lang="en-US" dirty="0" smtClean="0"/>
              <a:t>Imperfect hardware (x86) doesn’t allow perfect trap-and-emulate </a:t>
            </a:r>
          </a:p>
          <a:p>
            <a:pPr lvl="1"/>
            <a:r>
              <a:rPr lang="en-US" dirty="0" err="1" smtClean="0"/>
              <a:t>popf</a:t>
            </a:r>
            <a:r>
              <a:rPr lang="en-US" dirty="0" smtClean="0"/>
              <a:t> (pop flags): might modify interrupt flag (IF) when executed in kernel mode, but suppress the attempt to modify IF when executed in user mode</a:t>
            </a:r>
          </a:p>
          <a:p>
            <a:pPr lvl="1"/>
            <a:r>
              <a:rPr lang="en-US" dirty="0" smtClean="0"/>
              <a:t>Code segment selector (%</a:t>
            </a:r>
            <a:r>
              <a:rPr lang="en-US" dirty="0" err="1" smtClean="0"/>
              <a:t>cs</a:t>
            </a:r>
            <a:r>
              <a:rPr lang="en-US" dirty="0" smtClean="0"/>
              <a:t>) have two bits storing the kernel/user mode, can be read by user mode</a:t>
            </a:r>
          </a:p>
          <a:p>
            <a:r>
              <a:rPr lang="en-US" dirty="0" smtClean="0"/>
              <a:t>No longer used today b/c of more powerful H/W support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“A technique for </a:t>
            </a:r>
            <a:r>
              <a:rPr lang="en-US" i="1" dirty="0" smtClean="0">
                <a:solidFill>
                  <a:srgbClr val="FF0000"/>
                </a:solidFill>
              </a:rPr>
              <a:t>hiding</a:t>
            </a:r>
            <a:r>
              <a:rPr lang="en-US" i="1" dirty="0" smtClean="0"/>
              <a:t> the physical characteristics of computing resources from the way in which other systems, applications, or end users interact with those resources.”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97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 structures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478" y="1585846"/>
            <a:ext cx="6453179" cy="40292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59186" y="6123788"/>
            <a:ext cx="535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source</a:t>
            </a:r>
            <a:r>
              <a:rPr lang="en-US" dirty="0" smtClean="0"/>
              <a:t>: https</a:t>
            </a:r>
            <a:r>
              <a:rPr lang="en-US" dirty="0"/>
              <a:t>://</a:t>
            </a:r>
            <a:r>
              <a:rPr lang="en-US" dirty="0" err="1"/>
              <a:t>en.wikipedia.org</a:t>
            </a:r>
            <a:r>
              <a:rPr lang="en-US" dirty="0"/>
              <a:t>/wiki/Hypervisor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7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why is it useful?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6563" y="4740579"/>
            <a:ext cx="483978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Resource consolidation &amp; isolation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C</a:t>
            </a:r>
            <a:r>
              <a:rPr lang="en-US" sz="2400" dirty="0" smtClean="0"/>
              <a:t>loud computing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Embedded systems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346633" y="4761834"/>
            <a:ext cx="14798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Testing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err="1" smtClean="0"/>
              <a:t>DevOps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782" y="1552879"/>
            <a:ext cx="6622883" cy="3187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59186" y="6123788"/>
            <a:ext cx="535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source</a:t>
            </a:r>
            <a:r>
              <a:rPr lang="en-US" dirty="0" smtClean="0"/>
              <a:t>: https</a:t>
            </a:r>
            <a:r>
              <a:rPr lang="en-US" dirty="0"/>
              <a:t>://</a:t>
            </a:r>
            <a:r>
              <a:rPr lang="en-US" dirty="0" err="1"/>
              <a:t>en.wikipedia.org</a:t>
            </a:r>
            <a:r>
              <a:rPr lang="en-US" dirty="0"/>
              <a:t>/wiki/Hypervisor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51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idea from the 1960s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IBM VM/370</a:t>
            </a:r>
          </a:p>
          <a:p>
            <a:pPr lvl="1"/>
            <a:r>
              <a:rPr lang="en-US" dirty="0" smtClean="0"/>
              <a:t>Run different OS instances</a:t>
            </a:r>
          </a:p>
          <a:p>
            <a:pPr lvl="1"/>
            <a:r>
              <a:rPr lang="en-US" dirty="0" smtClean="0"/>
              <a:t>Desirable when few machines is around</a:t>
            </a:r>
          </a:p>
          <a:p>
            <a:r>
              <a:rPr lang="en-US" dirty="0" smtClean="0"/>
              <a:t>Popular research idea in 60s and 70s</a:t>
            </a:r>
          </a:p>
          <a:p>
            <a:pPr lvl="1"/>
            <a:r>
              <a:rPr lang="en-US" dirty="0" smtClean="0"/>
              <a:t>Entire conferences on virtual machine monitor</a:t>
            </a:r>
          </a:p>
          <a:p>
            <a:pPr lvl="1"/>
            <a:r>
              <a:rPr lang="en-US" dirty="0" smtClean="0"/>
              <a:t>Hardware/VMM/OS designed together</a:t>
            </a:r>
          </a:p>
          <a:p>
            <a:r>
              <a:rPr lang="en-US" dirty="0" smtClean="0"/>
              <a:t>Interest died out in the 1980s and 1990s</a:t>
            </a:r>
          </a:p>
          <a:p>
            <a:pPr lvl="1"/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02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return to virtual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81" y="1600200"/>
            <a:ext cx="884656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Disco: Stanford research project (SOSP’97)</a:t>
            </a:r>
          </a:p>
          <a:p>
            <a:pPr lvl="1"/>
            <a:r>
              <a:rPr lang="en-US" dirty="0" smtClean="0"/>
              <a:t>By </a:t>
            </a:r>
            <a:r>
              <a:rPr lang="en-US" dirty="0" err="1" smtClean="0"/>
              <a:t>Edouard</a:t>
            </a:r>
            <a:r>
              <a:rPr lang="en-US" dirty="0" smtClean="0"/>
              <a:t> </a:t>
            </a:r>
            <a:r>
              <a:rPr lang="en-US" dirty="0" err="1" smtClean="0"/>
              <a:t>Bugnion</a:t>
            </a:r>
            <a:r>
              <a:rPr lang="en-US" dirty="0" smtClean="0"/>
              <a:t>, Scott Devine, and Mendel </a:t>
            </a:r>
            <a:r>
              <a:rPr lang="en-US" dirty="0" err="1" smtClean="0"/>
              <a:t>Rosenblum</a:t>
            </a:r>
            <a:endParaRPr lang="en-US" dirty="0"/>
          </a:p>
          <a:p>
            <a:pPr lvl="2"/>
            <a:r>
              <a:rPr lang="en-US" dirty="0" err="1" smtClean="0"/>
              <a:t>Rosenblum</a:t>
            </a:r>
            <a:r>
              <a:rPr lang="en-US" dirty="0" smtClean="0"/>
              <a:t> is the author of log-structured file system</a:t>
            </a:r>
          </a:p>
          <a:p>
            <a:pPr lvl="1"/>
            <a:r>
              <a:rPr lang="en-US" dirty="0" smtClean="0"/>
              <a:t>So OS developers won’t change their code for new hardware</a:t>
            </a:r>
          </a:p>
          <a:p>
            <a:r>
              <a:rPr lang="en-US" dirty="0" smtClean="0"/>
              <a:t>Commercial VM for x86</a:t>
            </a:r>
          </a:p>
          <a:p>
            <a:pPr lvl="1"/>
            <a:r>
              <a:rPr lang="en-US" dirty="0" smtClean="0"/>
              <a:t>VMware (later EMC, now Dell)</a:t>
            </a:r>
          </a:p>
          <a:p>
            <a:pPr lvl="1"/>
            <a:r>
              <a:rPr lang="en-US" dirty="0" err="1" smtClean="0"/>
              <a:t>Connectix</a:t>
            </a:r>
            <a:r>
              <a:rPr lang="en-US" dirty="0" smtClean="0"/>
              <a:t> </a:t>
            </a:r>
            <a:r>
              <a:rPr lang="en-US" dirty="0" err="1" smtClean="0"/>
              <a:t>VirtualPC</a:t>
            </a:r>
            <a:r>
              <a:rPr lang="en-US" dirty="0" smtClean="0"/>
              <a:t> (now Microsoft)</a:t>
            </a:r>
          </a:p>
          <a:p>
            <a:r>
              <a:rPr lang="en-US" dirty="0" smtClean="0"/>
              <a:t>Research virtual machines</a:t>
            </a:r>
          </a:p>
          <a:p>
            <a:pPr lvl="1"/>
            <a:r>
              <a:rPr lang="en-US" dirty="0" err="1" smtClean="0"/>
              <a:t>Xen</a:t>
            </a:r>
            <a:r>
              <a:rPr lang="en-US" dirty="0" smtClean="0"/>
              <a:t> (SOSP’03)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82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virtualize?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0" y="1695631"/>
            <a:ext cx="8642184" cy="3931920"/>
          </a:xfrm>
        </p:spPr>
        <p:txBody>
          <a:bodyPr/>
          <a:lstStyle/>
          <a:p>
            <a:r>
              <a:rPr lang="en-US" dirty="0" smtClean="0"/>
              <a:t>Goal: virtualize a physical machine</a:t>
            </a:r>
          </a:p>
          <a:p>
            <a:r>
              <a:rPr lang="en-US" dirty="0" smtClean="0"/>
              <a:t>Resources          </a:t>
            </a:r>
          </a:p>
          <a:p>
            <a:pPr lvl="1"/>
            <a:r>
              <a:rPr lang="en-US" dirty="0" smtClean="0"/>
              <a:t>CPU            </a:t>
            </a:r>
          </a:p>
          <a:p>
            <a:pPr lvl="1"/>
            <a:r>
              <a:rPr lang="en-US" dirty="0" smtClean="0"/>
              <a:t>Memory          </a:t>
            </a:r>
          </a:p>
          <a:p>
            <a:pPr lvl="1"/>
            <a:r>
              <a:rPr lang="en-US" dirty="0" smtClean="0"/>
              <a:t>Storage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8699" y="2540270"/>
            <a:ext cx="2740539" cy="28046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63782" y="5666929"/>
            <a:ext cx="535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source</a:t>
            </a:r>
            <a:r>
              <a:rPr lang="en-US" dirty="0" smtClean="0"/>
              <a:t>: https</a:t>
            </a:r>
            <a:r>
              <a:rPr lang="en-US" dirty="0"/>
              <a:t>://</a:t>
            </a:r>
            <a:r>
              <a:rPr lang="en-US" dirty="0" err="1"/>
              <a:t>en.wikipedia.org</a:t>
            </a:r>
            <a:r>
              <a:rPr lang="en-US" dirty="0"/>
              <a:t>/wiki/Hypervisor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57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Virtualizing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6950" cy="4867270"/>
          </a:xfrm>
        </p:spPr>
        <p:txBody>
          <a:bodyPr>
            <a:normAutofit/>
          </a:bodyPr>
          <a:lstStyle/>
          <a:p>
            <a:r>
              <a:rPr lang="en-US" dirty="0" smtClean="0"/>
              <a:t>Translate?</a:t>
            </a:r>
          </a:p>
          <a:p>
            <a:pPr lvl="1"/>
            <a:r>
              <a:rPr lang="en-US" dirty="0" smtClean="0"/>
              <a:t>Too slow</a:t>
            </a:r>
          </a:p>
          <a:p>
            <a:pPr lvl="1"/>
            <a:r>
              <a:rPr lang="en-US" dirty="0" smtClean="0"/>
              <a:t>But more on this later…</a:t>
            </a:r>
          </a:p>
          <a:p>
            <a:r>
              <a:rPr lang="en-US" b="1" dirty="0" smtClean="0"/>
              <a:t>Trap-and-emulate</a:t>
            </a:r>
          </a:p>
          <a:p>
            <a:pPr lvl="1"/>
            <a:r>
              <a:rPr lang="en-US" dirty="0" smtClean="0"/>
              <a:t>H/W support (kernel + user mode)</a:t>
            </a:r>
          </a:p>
          <a:p>
            <a:pPr lvl="1"/>
            <a:r>
              <a:rPr lang="en-US" dirty="0" smtClean="0"/>
              <a:t>Guest OS in user mode</a:t>
            </a:r>
          </a:p>
          <a:p>
            <a:pPr lvl="1"/>
            <a:r>
              <a:rPr lang="en-US" dirty="0" smtClean="0"/>
              <a:t>Trap into hypervisor on privileged inst.</a:t>
            </a:r>
          </a:p>
          <a:p>
            <a:pPr lvl="1"/>
            <a:r>
              <a:rPr lang="en-US" dirty="0" smtClean="0"/>
              <a:t>Modern CPUs have virtualization support</a:t>
            </a:r>
          </a:p>
          <a:p>
            <a:pPr lvl="2"/>
            <a:r>
              <a:rPr lang="en-US" dirty="0" smtClean="0"/>
              <a:t>3 modes: kernel, supervisor, user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238" y="2373349"/>
            <a:ext cx="2247429" cy="230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81403" y="1817741"/>
            <a:ext cx="535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source</a:t>
            </a:r>
            <a:r>
              <a:rPr lang="en-US" dirty="0" smtClean="0"/>
              <a:t>: https</a:t>
            </a:r>
            <a:r>
              <a:rPr lang="en-US" dirty="0"/>
              <a:t>://</a:t>
            </a:r>
            <a:r>
              <a:rPr lang="en-US" dirty="0" err="1"/>
              <a:t>en.wikipedia.org</a:t>
            </a:r>
            <a:r>
              <a:rPr lang="en-US" dirty="0"/>
              <a:t>/wiki/Hypervisor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93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Virtualizing memory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15" y="1372355"/>
            <a:ext cx="8847417" cy="347462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338559"/>
              </p:ext>
            </p:extLst>
          </p:nvPr>
        </p:nvGraphicFramePr>
        <p:xfrm>
          <a:off x="2159687" y="3519703"/>
          <a:ext cx="944236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2118"/>
                <a:gridCol w="472118"/>
              </a:tblGrid>
              <a:tr h="1255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255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186305"/>
              </p:ext>
            </p:extLst>
          </p:nvPr>
        </p:nvGraphicFramePr>
        <p:xfrm>
          <a:off x="5801078" y="3519703"/>
          <a:ext cx="944236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2118"/>
                <a:gridCol w="472118"/>
              </a:tblGrid>
              <a:tr h="1255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255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018650"/>
              </p:ext>
            </p:extLst>
          </p:nvPr>
        </p:nvGraphicFramePr>
        <p:xfrm>
          <a:off x="5048384" y="4934597"/>
          <a:ext cx="944236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2118"/>
                <a:gridCol w="472118"/>
              </a:tblGrid>
              <a:tr h="1255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12551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31430" y="5416939"/>
            <a:ext cx="422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Shadow page table:</a:t>
            </a:r>
          </a:p>
          <a:p>
            <a:r>
              <a:rPr lang="en-US" sz="2400" dirty="0" smtClean="0"/>
              <a:t>isolate </a:t>
            </a:r>
            <a:r>
              <a:rPr lang="en-US" sz="2400" dirty="0" smtClean="0"/>
              <a:t>VM’s memory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5361317"/>
            <a:ext cx="4444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Image source: http://</a:t>
            </a:r>
            <a:r>
              <a:rPr lang="en-US" sz="1400" dirty="0" err="1"/>
              <a:t>www.anandtech.com</a:t>
            </a:r>
            <a:r>
              <a:rPr lang="en-US" sz="1400" dirty="0"/>
              <a:t>/show/2480/10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2016-2017 DING YUAN ALL RIGHTS RESERVED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70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92599</TotalTime>
  <Words>647</Words>
  <Application>Microsoft Macintosh PowerPoint</Application>
  <PresentationFormat>On-screen Show (4:3)</PresentationFormat>
  <Paragraphs>94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Operating Systems ECE344 </vt:lpstr>
      <vt:lpstr>Virtualization</vt:lpstr>
      <vt:lpstr>Virtual machine structures</vt:lpstr>
      <vt:lpstr>But why is it useful?</vt:lpstr>
      <vt:lpstr>Old idea from the 1960s</vt:lpstr>
      <vt:lpstr>A return to virtual machines</vt:lpstr>
      <vt:lpstr>How do we virtualize?</vt:lpstr>
      <vt:lpstr>Virtualizing CPU</vt:lpstr>
      <vt:lpstr>Virtualizing memory</vt:lpstr>
      <vt:lpstr>MIPS implementation</vt:lpstr>
      <vt:lpstr>How about x86?</vt:lpstr>
      <vt:lpstr>Virtualizing I/O</vt:lpstr>
      <vt:lpstr>Binary translation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291</cp:revision>
  <cp:lastPrinted>2013-04-15T17:26:07Z</cp:lastPrinted>
  <dcterms:created xsi:type="dcterms:W3CDTF">2013-04-23T02:33:31Z</dcterms:created>
  <dcterms:modified xsi:type="dcterms:W3CDTF">2017-04-04T18:55:55Z</dcterms:modified>
</cp:coreProperties>
</file>