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57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99" r:id="rId11"/>
    <p:sldId id="267" r:id="rId12"/>
    <p:sldId id="268" r:id="rId13"/>
    <p:sldId id="269" r:id="rId14"/>
    <p:sldId id="265" r:id="rId15"/>
    <p:sldId id="270" r:id="rId16"/>
    <p:sldId id="271" r:id="rId17"/>
    <p:sldId id="276" r:id="rId18"/>
    <p:sldId id="280" r:id="rId19"/>
    <p:sldId id="277" r:id="rId20"/>
    <p:sldId id="281" r:id="rId21"/>
    <p:sldId id="282" r:id="rId22"/>
    <p:sldId id="283" r:id="rId23"/>
    <p:sldId id="284" r:id="rId24"/>
    <p:sldId id="285" r:id="rId25"/>
    <p:sldId id="329" r:id="rId26"/>
    <p:sldId id="330" r:id="rId27"/>
    <p:sldId id="331" r:id="rId28"/>
    <p:sldId id="332" r:id="rId29"/>
    <p:sldId id="341" r:id="rId30"/>
    <p:sldId id="333" r:id="rId31"/>
    <p:sldId id="334" r:id="rId32"/>
    <p:sldId id="335" r:id="rId33"/>
    <p:sldId id="336" r:id="rId34"/>
    <p:sldId id="337" r:id="rId35"/>
    <p:sldId id="338" r:id="rId36"/>
    <p:sldId id="339" r:id="rId37"/>
    <p:sldId id="340" r:id="rId38"/>
    <p:sldId id="295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clrMru>
    <a:srgbClr val="9C006B"/>
    <a:srgbClr val="9C254C"/>
    <a:srgbClr val="A3ABFF"/>
    <a:srgbClr val="567CFF"/>
    <a:srgbClr val="FFF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5094" autoAdjust="0"/>
  </p:normalViewPr>
  <p:slideViewPr>
    <p:cSldViewPr snapToGrid="0" snapToObjects="1">
      <p:cViewPr varScale="1">
        <p:scale>
          <a:sx n="123" d="100"/>
          <a:sy n="123" d="100"/>
        </p:scale>
        <p:origin x="-96" y="-1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5FA19-4AE7-394C-8E06-B4A0FB3E5AA8}" type="datetimeFigureOut">
              <a:rPr lang="en-US" smtClean="0"/>
              <a:pPr/>
              <a:t>17-02-17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3C84F-422D-1049-B727-5B751ACDAB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27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991A4-6061-8E40-B3BF-9224535D7C20}" type="datetimeFigureOut">
              <a:rPr lang="en-US" smtClean="0"/>
              <a:pPr/>
              <a:t>17-02-17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39927-3662-3B4E-89DF-65C239F3E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54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216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840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idea: use a counter to</a:t>
            </a:r>
            <a:r>
              <a:rPr lang="en-US" baseline="0" dirty="0" smtClean="0"/>
              <a:t> count the # of readers. </a:t>
            </a:r>
            <a:endParaRPr lang="en-US" dirty="0" smtClean="0"/>
          </a:p>
          <a:p>
            <a:r>
              <a:rPr lang="en-US" dirty="0" err="1" smtClean="0"/>
              <a:t>readcount</a:t>
            </a:r>
            <a:r>
              <a:rPr lang="en-US" dirty="0" smtClean="0"/>
              <a:t>++;</a:t>
            </a:r>
          </a:p>
          <a:p>
            <a:r>
              <a:rPr lang="en-US" dirty="0" smtClean="0"/>
              <a:t>                           readcount++;</a:t>
            </a:r>
          </a:p>
          <a:p>
            <a:r>
              <a:rPr lang="en-US" dirty="0" smtClean="0"/>
              <a:t>if (readcount == 1) // at this moment, readcount == 2…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707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985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7"/>
          <p:cNvGrpSpPr/>
          <p:nvPr/>
        </p:nvGrpSpPr>
        <p:grpSpPr>
          <a:xfrm>
            <a:off x="486873" y="411480"/>
            <a:ext cx="8170255" cy="6035040"/>
            <a:chOff x="486873" y="411480"/>
            <a:chExt cx="8170255" cy="6035040"/>
          </a:xfrm>
        </p:grpSpPr>
        <p:pic>
          <p:nvPicPr>
            <p:cNvPr id="12" name="Picture 11" descr="PaperPanel-Title.jpg"/>
            <p:cNvPicPr>
              <a:picLocks noChangeAspect="1"/>
            </p:cNvPicPr>
            <p:nvPr/>
          </p:nvPicPr>
          <p:blipFill>
            <a:blip r:embed="rId2"/>
            <a:srcRect r="2128"/>
            <a:stretch>
              <a:fillRect/>
            </a:stretch>
          </p:blipFill>
          <p:spPr>
            <a:xfrm>
              <a:off x="486873" y="411480"/>
              <a:ext cx="8170255" cy="6035040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r>
              <a:rPr lang="en-CA" smtClean="0"/>
              <a:t>2/10/13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1" name="Picture 20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3" name="Rectangle 22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2/10/13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5" name="Rectangle 2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36" name="Picture 35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8" name="Rectangle 37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5" name="Rectangle 34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2/10/13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36" name="Picture 35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38" name="Rectangle 37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2/10/13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2/10/13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2/10/13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7" name="Picture 16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2/10/13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perPanel-Title.jpg"/>
          <p:cNvPicPr>
            <a:picLocks noChangeAspect="1"/>
          </p:cNvPicPr>
          <p:nvPr/>
        </p:nvPicPr>
        <p:blipFill>
          <a:blip r:embed="rId2"/>
          <a:srcRect r="2128"/>
          <a:stretch>
            <a:fillRect/>
          </a:stretch>
        </p:blipFill>
        <p:spPr>
          <a:xfrm>
            <a:off x="486873" y="411480"/>
            <a:ext cx="8170255" cy="6035040"/>
          </a:xfrm>
          <a:prstGeom prst="rect">
            <a:avLst/>
          </a:prstGeom>
          <a:noFill/>
          <a:ln w="12700"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scene3d>
            <a:camera prst="perspectiveFront" fov="4800000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r>
              <a:rPr lang="en-CA" smtClean="0"/>
              <a:t>2/10/13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grpSp>
        <p:nvGrpSpPr>
          <p:cNvPr id="6" name="Group 11"/>
          <p:cNvGrpSpPr/>
          <p:nvPr/>
        </p:nvGrpSpPr>
        <p:grpSpPr>
          <a:xfrm>
            <a:off x="562842" y="475488"/>
            <a:ext cx="7982713" cy="5888736"/>
            <a:chOff x="562842" y="475488"/>
            <a:chExt cx="7982713" cy="5888736"/>
          </a:xfrm>
        </p:grpSpPr>
        <p:sp>
          <p:nvSpPr>
            <p:cNvPr id="8" name="Rectangle 7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62842" y="3427528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5" name="Picture 2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2/10/13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5" name="Picture 1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7" name="Rectangle 1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2/10/13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8" name="Picture 17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11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0" name="Rectangle 19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2/10/13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0" name="Picture 19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7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2" name="Rectangle 21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2/10/13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9" name="Picture 18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6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1" name="Rectangle 20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2/10/13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8" name="Picture 27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0" name="Rectangle 2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2/10/13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r>
              <a:rPr lang="en-CA" smtClean="0"/>
              <a:t>2/10/13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7010" y="1533414"/>
            <a:ext cx="7342188" cy="1924050"/>
          </a:xfrm>
        </p:spPr>
        <p:txBody>
          <a:bodyPr/>
          <a:lstStyle/>
          <a:p>
            <a:r>
              <a:rPr lang="en-US" sz="4400" dirty="0" smtClean="0">
                <a:solidFill>
                  <a:srgbClr val="008000"/>
                </a:solidFill>
              </a:rPr>
              <a:t>Operating Systems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>
                <a:solidFill>
                  <a:srgbClr val="008000"/>
                </a:solidFill>
              </a:rPr>
              <a:t>ECE344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3800" i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4492" y="4832139"/>
            <a:ext cx="7342188" cy="781109"/>
          </a:xfrm>
        </p:spPr>
        <p:txBody>
          <a:bodyPr>
            <a:noAutofit/>
          </a:bodyPr>
          <a:lstStyle/>
          <a:p>
            <a:r>
              <a:rPr lang="en-US" sz="2800" dirty="0" smtClean="0"/>
              <a:t>Ding Yuan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4492" y="3286510"/>
            <a:ext cx="755703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i="1" dirty="0" smtClean="0">
                <a:solidFill>
                  <a:srgbClr val="FF6600"/>
                </a:solidFill>
              </a:rPr>
              <a:t>Lecture 6: </a:t>
            </a:r>
            <a:r>
              <a:rPr lang="en-US" sz="38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Synchronization (II) – Semaphores and Monitors</a:t>
            </a:r>
            <a:endParaRPr lang="en-US" sz="38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write operational code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57200" y="1905000"/>
            <a:ext cx="3886200" cy="2308324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Monotype Sorts" pitchFamily="-109" charset="2"/>
              <a:buNone/>
            </a:pPr>
            <a:endParaRPr lang="en-US" sz="1600" dirty="0" smtClean="0">
              <a:solidFill>
                <a:schemeClr val="accent2"/>
              </a:solidFill>
            </a:endParaRPr>
          </a:p>
          <a:p>
            <a:pPr>
              <a:buFont typeface="Monotype Sorts" pitchFamily="-109" charset="2"/>
              <a:buNone/>
            </a:pPr>
            <a:r>
              <a:rPr lang="en-US" sz="1600" dirty="0" smtClean="0">
                <a:solidFill>
                  <a:schemeClr val="accent2"/>
                </a:solidFill>
              </a:rPr>
              <a:t>reader {</a:t>
            </a:r>
          </a:p>
          <a:p>
            <a:pPr>
              <a:buFont typeface="Monotype Sorts" pitchFamily="-109" charset="2"/>
              <a:buNone/>
            </a:pPr>
            <a:r>
              <a:rPr lang="en-US" sz="1600" i="1" dirty="0" smtClean="0">
                <a:solidFill>
                  <a:srgbClr val="0000FF"/>
                </a:solidFill>
              </a:rPr>
              <a:t>  read</a:t>
            </a:r>
            <a:r>
              <a:rPr lang="en-US" sz="1600" dirty="0" smtClean="0">
                <a:solidFill>
                  <a:schemeClr val="accent2"/>
                </a:solidFill>
              </a:rPr>
              <a:t>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 smtClean="0">
                <a:solidFill>
                  <a:schemeClr val="accent2"/>
                </a:solidFill>
              </a:rPr>
              <a:t>}</a:t>
            </a:r>
          </a:p>
          <a:p>
            <a:pPr>
              <a:buFont typeface="Monotype Sorts" pitchFamily="-109" charset="2"/>
              <a:buNone/>
            </a:pPr>
            <a:endParaRPr lang="en-US" sz="1600" dirty="0" smtClean="0">
              <a:solidFill>
                <a:schemeClr val="accent2"/>
              </a:solidFill>
            </a:endParaRP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rgbClr val="0000FF"/>
                </a:solidFill>
              </a:rPr>
              <a:t>writer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smtClean="0">
                <a:solidFill>
                  <a:schemeClr val="accent2"/>
                </a:solidFill>
              </a:rPr>
              <a:t>{</a:t>
            </a:r>
          </a:p>
          <a:p>
            <a:pPr>
              <a:buFont typeface="Monotype Sorts" pitchFamily="-109" charset="2"/>
              <a:buNone/>
            </a:pPr>
            <a:r>
              <a:rPr lang="en-US" sz="1600" i="1" dirty="0" smtClean="0">
                <a:solidFill>
                  <a:srgbClr val="0000FF"/>
                </a:solidFill>
              </a:rPr>
              <a:t>  Write;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 smtClean="0">
                <a:solidFill>
                  <a:schemeClr val="accent2"/>
                </a:solidFill>
              </a:rPr>
              <a:t>}</a:t>
            </a:r>
            <a:endParaRPr lang="en-US" sz="1600" dirty="0">
              <a:solidFill>
                <a:schemeClr val="accent2"/>
              </a:solidFill>
            </a:endParaRPr>
          </a:p>
          <a:p>
            <a:pPr>
              <a:buFont typeface="Monotype Sorts" pitchFamily="-109" charset="2"/>
              <a:buNone/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29274" y="2222328"/>
            <a:ext cx="19030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200" dirty="0" smtClean="0"/>
              <a:t>Does it work?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3918801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First attempt: one mutex semaphore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57200" y="1905000"/>
            <a:ext cx="3886200" cy="378565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Monotype Sorts" pitchFamily="-109" charset="2"/>
              <a:buNone/>
            </a:pPr>
            <a:r>
              <a:rPr lang="en-US" sz="1600" dirty="0" smtClean="0">
                <a:solidFill>
                  <a:srgbClr val="D60093"/>
                </a:solidFill>
              </a:rPr>
              <a:t>/</a:t>
            </a:r>
            <a:r>
              <a:rPr lang="en-US" sz="1600" dirty="0">
                <a:solidFill>
                  <a:srgbClr val="D60093"/>
                </a:solidFill>
              </a:rPr>
              <a:t>/ exclusive writer or reader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Semaphore w_or_r = 1;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>
              <a:buFont typeface="Monotype Sorts" pitchFamily="-109" charset="2"/>
              <a:buNone/>
            </a:pPr>
            <a:endParaRPr lang="en-US" sz="1600" dirty="0" smtClean="0">
              <a:solidFill>
                <a:schemeClr val="accent2"/>
              </a:solidFill>
            </a:endParaRPr>
          </a:p>
          <a:p>
            <a:pPr>
              <a:buFont typeface="Monotype Sorts" pitchFamily="-109" charset="2"/>
              <a:buNone/>
            </a:pPr>
            <a:r>
              <a:rPr lang="en-US" sz="1600" dirty="0" smtClean="0">
                <a:solidFill>
                  <a:schemeClr val="accent2"/>
                </a:solidFill>
              </a:rPr>
              <a:t>reader {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 smtClean="0">
                <a:solidFill>
                  <a:schemeClr val="accent2"/>
                </a:solidFill>
              </a:rPr>
              <a:t>   P(w_or_r); </a:t>
            </a:r>
            <a:r>
              <a:rPr lang="en-US" sz="1600" dirty="0" smtClean="0">
                <a:solidFill>
                  <a:srgbClr val="FF0000"/>
                </a:solidFill>
              </a:rPr>
              <a:t>// lock out writers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 smtClean="0">
                <a:solidFill>
                  <a:schemeClr val="accent2"/>
                </a:solidFill>
              </a:rPr>
              <a:t>   </a:t>
            </a:r>
            <a:r>
              <a:rPr lang="en-US" sz="1600" i="1" dirty="0" smtClean="0">
                <a:solidFill>
                  <a:srgbClr val="0000FF"/>
                </a:solidFill>
              </a:rPr>
              <a:t>read</a:t>
            </a:r>
            <a:r>
              <a:rPr lang="en-US" sz="1600" dirty="0" smtClean="0">
                <a:solidFill>
                  <a:schemeClr val="accent2"/>
                </a:solidFill>
              </a:rPr>
              <a:t>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 smtClean="0">
                <a:solidFill>
                  <a:schemeClr val="accent2"/>
                </a:solidFill>
              </a:rPr>
              <a:t>   V(w_or_r); </a:t>
            </a:r>
            <a:r>
              <a:rPr lang="en-US" sz="1600" dirty="0" smtClean="0">
                <a:solidFill>
                  <a:srgbClr val="FF0000"/>
                </a:solidFill>
              </a:rPr>
              <a:t>// up for grabs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 smtClean="0">
                <a:solidFill>
                  <a:schemeClr val="accent2"/>
                </a:solidFill>
              </a:rPr>
              <a:t>}</a:t>
            </a:r>
          </a:p>
          <a:p>
            <a:pPr>
              <a:buFont typeface="Monotype Sorts" pitchFamily="-109" charset="2"/>
              <a:buNone/>
            </a:pPr>
            <a:endParaRPr lang="en-US" sz="1600" dirty="0" smtClean="0">
              <a:solidFill>
                <a:schemeClr val="accent2"/>
              </a:solidFill>
            </a:endParaRP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rgbClr val="0000FF"/>
                </a:solidFill>
              </a:rPr>
              <a:t>writer</a:t>
            </a:r>
            <a:r>
              <a:rPr lang="en-US" sz="1600" dirty="0">
                <a:solidFill>
                  <a:schemeClr val="accent2"/>
                </a:solidFill>
              </a:rPr>
              <a:t> {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</a:t>
            </a:r>
            <a:r>
              <a:rPr lang="en-US" sz="1600" dirty="0" smtClean="0">
                <a:solidFill>
                  <a:schemeClr val="accent2"/>
                </a:solidFill>
              </a:rPr>
              <a:t> P(</a:t>
            </a:r>
            <a:r>
              <a:rPr lang="en-US" sz="1600" dirty="0">
                <a:solidFill>
                  <a:schemeClr val="accent2"/>
                </a:solidFill>
              </a:rPr>
              <a:t>w_or_r); </a:t>
            </a:r>
            <a:r>
              <a:rPr lang="en-US" sz="1600" dirty="0">
                <a:solidFill>
                  <a:srgbClr val="D60093"/>
                </a:solidFill>
              </a:rPr>
              <a:t>// lock out readers</a:t>
            </a:r>
          </a:p>
          <a:p>
            <a:pPr>
              <a:buFont typeface="Monotype Sorts" pitchFamily="-109" charset="2"/>
              <a:buNone/>
            </a:pPr>
            <a:r>
              <a:rPr lang="en-US" sz="1600" i="1" dirty="0">
                <a:solidFill>
                  <a:srgbClr val="0000FF"/>
                </a:solidFill>
              </a:rPr>
              <a:t>    Write;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</a:t>
            </a:r>
            <a:r>
              <a:rPr lang="en-US" sz="1600" dirty="0" smtClean="0">
                <a:solidFill>
                  <a:schemeClr val="accent2"/>
                </a:solidFill>
              </a:rPr>
              <a:t> V(</a:t>
            </a:r>
            <a:r>
              <a:rPr lang="en-US" sz="1600" dirty="0">
                <a:solidFill>
                  <a:schemeClr val="accent2"/>
                </a:solidFill>
              </a:rPr>
              <a:t>w_or_r); </a:t>
            </a:r>
            <a:r>
              <a:rPr lang="en-US" sz="1600" dirty="0">
                <a:solidFill>
                  <a:srgbClr val="D60093"/>
                </a:solidFill>
              </a:rPr>
              <a:t>// up for grabs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}</a:t>
            </a:r>
          </a:p>
          <a:p>
            <a:pPr>
              <a:buFont typeface="Monotype Sorts" pitchFamily="-109" charset="2"/>
              <a:buNone/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29274" y="2222328"/>
            <a:ext cx="4121641" cy="24622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200" dirty="0" smtClean="0"/>
              <a:t>Does it work?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Why?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Which condition is satisfied and </a:t>
            </a:r>
          </a:p>
          <a:p>
            <a:r>
              <a:rPr lang="en-US" sz="2200" dirty="0" smtClean="0"/>
              <a:t>which is not?</a:t>
            </a:r>
          </a:p>
          <a:p>
            <a:r>
              <a:rPr lang="en-US" sz="2200" dirty="0" smtClean="0">
                <a:latin typeface="Arial" pitchFamily="-109" charset="0"/>
              </a:rPr>
              <a:t>(#r ≥ 0) </a:t>
            </a:r>
            <a:endParaRPr lang="en-US" sz="2200" dirty="0" smtClean="0">
              <a:latin typeface="Arial" pitchFamily="-109" charset="0"/>
              <a:ea typeface="ヒラギノ角ゴ Pro W3" pitchFamily="-109" charset="-128"/>
              <a:cs typeface="ヒラギノ角ゴ Pro W3" pitchFamily="-109" charset="-128"/>
            </a:endParaRPr>
          </a:p>
          <a:p>
            <a:r>
              <a:rPr lang="en-US" sz="2200" dirty="0" smtClean="0">
                <a:latin typeface="Arial" pitchFamily="-109" charset="0"/>
                <a:ea typeface="ヒラギノ角ゴ Pro W3" pitchFamily="-109" charset="-128"/>
                <a:cs typeface="ヒラギノ角ゴ Pro W3" pitchFamily="-109" charset="-128"/>
              </a:rPr>
              <a:t>(0 ≤ #w ≤ 1) </a:t>
            </a:r>
          </a:p>
          <a:p>
            <a:r>
              <a:rPr lang="en-US" sz="2200" dirty="0" smtClean="0">
                <a:latin typeface="Arial" pitchFamily="-109" charset="0"/>
                <a:ea typeface="ヒラギノ角ゴ Pro W3" pitchFamily="-109" charset="-128"/>
                <a:cs typeface="ヒラギノ角ゴ Pro W3" pitchFamily="-109" charset="-128"/>
              </a:rPr>
              <a:t>((#r &gt; 0) ⇒ (#w = 0))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79368"/>
            <a:ext cx="7345362" cy="1339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Second attempt: add a counter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57200" y="1203490"/>
            <a:ext cx="4172074" cy="5262980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Monotype Sorts" pitchFamily="-109" charset="2"/>
              <a:buNone/>
            </a:pPr>
            <a:r>
              <a:rPr lang="en-US" sz="1600" dirty="0" smtClean="0">
                <a:solidFill>
                  <a:srgbClr val="9C5238"/>
                </a:solidFill>
              </a:rPr>
              <a:t>int readcount = 0; </a:t>
            </a:r>
            <a:r>
              <a:rPr lang="en-US" sz="1600" dirty="0" smtClean="0">
                <a:solidFill>
                  <a:srgbClr val="D60093"/>
                </a:solidFill>
              </a:rPr>
              <a:t>// record #readers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 smtClean="0">
                <a:solidFill>
                  <a:schemeClr val="accent2"/>
                </a:solidFill>
              </a:rPr>
              <a:t>Semaphore </a:t>
            </a:r>
            <a:r>
              <a:rPr lang="en-US" sz="1600" dirty="0">
                <a:solidFill>
                  <a:schemeClr val="accent2"/>
                </a:solidFill>
              </a:rPr>
              <a:t>w_or_r = 1</a:t>
            </a:r>
            <a:r>
              <a:rPr lang="en-US" sz="1600" dirty="0" smtClean="0">
                <a:solidFill>
                  <a:schemeClr val="accent2"/>
                </a:solidFill>
              </a:rPr>
              <a:t>; // mutex semaphore</a:t>
            </a:r>
          </a:p>
          <a:p>
            <a:pPr>
              <a:buFont typeface="Monotype Sorts" pitchFamily="-109" charset="2"/>
              <a:buNone/>
            </a:pPr>
            <a:endParaRPr lang="en-US" sz="1600" dirty="0" smtClean="0">
              <a:solidFill>
                <a:schemeClr val="accent2"/>
              </a:solidFill>
            </a:endParaRPr>
          </a:p>
          <a:p>
            <a:pPr>
              <a:buFont typeface="Monotype Sorts" pitchFamily="-109" charset="2"/>
              <a:buNone/>
            </a:pPr>
            <a:r>
              <a:rPr lang="en-US" sz="1600" dirty="0" smtClean="0">
                <a:solidFill>
                  <a:srgbClr val="0000FF"/>
                </a:solidFill>
              </a:rPr>
              <a:t>reader </a:t>
            </a:r>
            <a:r>
              <a:rPr lang="en-US" sz="1600" dirty="0" smtClean="0">
                <a:solidFill>
                  <a:schemeClr val="accent2"/>
                </a:solidFill>
              </a:rPr>
              <a:t>{</a:t>
            </a:r>
          </a:p>
          <a:p>
            <a:r>
              <a:rPr lang="en-US" sz="1600" dirty="0" smtClean="0">
                <a:solidFill>
                  <a:srgbClr val="9C5238"/>
                </a:solidFill>
              </a:rPr>
              <a:t>   readcount++;</a:t>
            </a:r>
          </a:p>
          <a:p>
            <a:r>
              <a:rPr lang="en-US" sz="1600" dirty="0" smtClean="0">
                <a:solidFill>
                  <a:srgbClr val="9C5238"/>
                </a:solidFill>
              </a:rPr>
              <a:t>   if (readcount == 1){</a:t>
            </a:r>
          </a:p>
          <a:p>
            <a:r>
              <a:rPr lang="en-US" sz="1600" dirty="0" smtClean="0">
                <a:solidFill>
                  <a:srgbClr val="9C5238"/>
                </a:solidFill>
              </a:rPr>
              <a:t>       P(w_or_r); // lock out writers</a:t>
            </a:r>
          </a:p>
          <a:p>
            <a:r>
              <a:rPr lang="en-US" sz="1600" i="1" dirty="0" smtClean="0">
                <a:solidFill>
                  <a:srgbClr val="9C5238"/>
                </a:solidFill>
              </a:rPr>
              <a:t>   }</a:t>
            </a:r>
          </a:p>
          <a:p>
            <a:r>
              <a:rPr lang="en-US" sz="1600" i="1" dirty="0" smtClean="0">
                <a:solidFill>
                  <a:srgbClr val="9C5238"/>
                </a:solidFill>
              </a:rPr>
              <a:t>   </a:t>
            </a:r>
            <a:r>
              <a:rPr lang="en-US" sz="1600" i="1" dirty="0" smtClean="0">
                <a:solidFill>
                  <a:srgbClr val="0000FF"/>
                </a:solidFill>
              </a:rPr>
              <a:t>read</a:t>
            </a:r>
            <a:r>
              <a:rPr lang="en-US" sz="1600" i="1" dirty="0" smtClean="0">
                <a:solidFill>
                  <a:srgbClr val="9C5238"/>
                </a:solidFill>
              </a:rPr>
              <a:t>;</a:t>
            </a:r>
          </a:p>
          <a:p>
            <a:r>
              <a:rPr lang="en-US" sz="1600" dirty="0" smtClean="0">
                <a:solidFill>
                  <a:srgbClr val="9C5238"/>
                </a:solidFill>
              </a:rPr>
              <a:t>   readcount--;</a:t>
            </a:r>
          </a:p>
          <a:p>
            <a:r>
              <a:rPr lang="en-US" sz="1600" dirty="0" smtClean="0">
                <a:solidFill>
                  <a:srgbClr val="9C5238"/>
                </a:solidFill>
              </a:rPr>
              <a:t>   if (readcount == 0){</a:t>
            </a:r>
          </a:p>
          <a:p>
            <a:r>
              <a:rPr lang="en-US" sz="1600" dirty="0" smtClean="0">
                <a:solidFill>
                  <a:srgbClr val="9C5238"/>
                </a:solidFill>
              </a:rPr>
              <a:t>     V(w_or_r); // up for grabs</a:t>
            </a:r>
          </a:p>
          <a:p>
            <a:r>
              <a:rPr lang="en-US" sz="1600" dirty="0" smtClean="0">
                <a:solidFill>
                  <a:srgbClr val="9C5238"/>
                </a:solidFill>
              </a:rPr>
              <a:t>   }</a:t>
            </a:r>
          </a:p>
          <a:p>
            <a:r>
              <a:rPr lang="en-US" sz="1600" dirty="0" smtClean="0">
                <a:solidFill>
                  <a:schemeClr val="accent2"/>
                </a:solidFill>
              </a:rPr>
              <a:t>}</a:t>
            </a:r>
          </a:p>
          <a:p>
            <a:pPr>
              <a:buFont typeface="Monotype Sorts" pitchFamily="-109" charset="2"/>
              <a:buNone/>
            </a:pPr>
            <a:endParaRPr lang="en-US" sz="1600" dirty="0" smtClean="0">
              <a:solidFill>
                <a:schemeClr val="accent2"/>
              </a:solidFill>
            </a:endParaRP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rgbClr val="0000FF"/>
                </a:solidFill>
              </a:rPr>
              <a:t>writer</a:t>
            </a:r>
            <a:r>
              <a:rPr lang="en-US" sz="1600" dirty="0">
                <a:solidFill>
                  <a:schemeClr val="accent2"/>
                </a:solidFill>
              </a:rPr>
              <a:t> {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</a:t>
            </a:r>
            <a:r>
              <a:rPr lang="en-US" sz="1600" dirty="0" smtClean="0">
                <a:solidFill>
                  <a:schemeClr val="accent2"/>
                </a:solidFill>
              </a:rPr>
              <a:t> P(</a:t>
            </a:r>
            <a:r>
              <a:rPr lang="en-US" sz="1600" dirty="0">
                <a:solidFill>
                  <a:schemeClr val="accent2"/>
                </a:solidFill>
              </a:rPr>
              <a:t>w_or_r); </a:t>
            </a:r>
            <a:r>
              <a:rPr lang="en-US" sz="1600" dirty="0">
                <a:solidFill>
                  <a:srgbClr val="D60093"/>
                </a:solidFill>
              </a:rPr>
              <a:t>// lock out readers</a:t>
            </a:r>
          </a:p>
          <a:p>
            <a:pPr>
              <a:buFont typeface="Monotype Sorts" pitchFamily="-109" charset="2"/>
              <a:buNone/>
            </a:pPr>
            <a:r>
              <a:rPr lang="en-US" sz="1600" i="1" dirty="0">
                <a:solidFill>
                  <a:srgbClr val="0000FF"/>
                </a:solidFill>
              </a:rPr>
              <a:t>    Write;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</a:t>
            </a:r>
            <a:r>
              <a:rPr lang="en-US" sz="1600" dirty="0" smtClean="0">
                <a:solidFill>
                  <a:schemeClr val="accent2"/>
                </a:solidFill>
              </a:rPr>
              <a:t> V(</a:t>
            </a:r>
            <a:r>
              <a:rPr lang="en-US" sz="1600" dirty="0">
                <a:solidFill>
                  <a:schemeClr val="accent2"/>
                </a:solidFill>
              </a:rPr>
              <a:t>w_or_r); </a:t>
            </a:r>
            <a:r>
              <a:rPr lang="en-US" sz="1600" dirty="0">
                <a:solidFill>
                  <a:srgbClr val="D60093"/>
                </a:solidFill>
              </a:rPr>
              <a:t>// up for grabs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}</a:t>
            </a:r>
          </a:p>
          <a:p>
            <a:pPr>
              <a:buFont typeface="Monotype Sorts" pitchFamily="-109" charset="2"/>
              <a:buNone/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14871" y="1616904"/>
            <a:ext cx="19800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200" dirty="0" smtClean="0"/>
              <a:t> Does it work?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96144" y="1632868"/>
            <a:ext cx="359430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200" dirty="0" smtClean="0"/>
          </a:p>
          <a:p>
            <a:pPr>
              <a:buFont typeface="Arial"/>
              <a:buChar char="•"/>
            </a:pPr>
            <a:r>
              <a:rPr lang="en-US" sz="2200" i="1" dirty="0" smtClean="0">
                <a:solidFill>
                  <a:srgbClr val="0000FF"/>
                </a:solidFill>
              </a:rPr>
              <a:t> readcount is a shared variable,</a:t>
            </a:r>
          </a:p>
          <a:p>
            <a:r>
              <a:rPr lang="en-US" sz="2200" i="1" dirty="0" smtClean="0">
                <a:solidFill>
                  <a:srgbClr val="0000FF"/>
                </a:solidFill>
              </a:rPr>
              <a:t>  who protects it?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586459" y="2784432"/>
            <a:ext cx="5086537" cy="3575042"/>
            <a:chOff x="3574700" y="2878496"/>
            <a:chExt cx="5086537" cy="3575042"/>
          </a:xfrm>
        </p:grpSpPr>
        <p:grpSp>
          <p:nvGrpSpPr>
            <p:cNvPr id="24" name="Group 23"/>
            <p:cNvGrpSpPr/>
            <p:nvPr/>
          </p:nvGrpSpPr>
          <p:grpSpPr>
            <a:xfrm>
              <a:off x="4191000" y="2878496"/>
              <a:ext cx="4470237" cy="3058746"/>
              <a:chOff x="4191000" y="3066624"/>
              <a:chExt cx="4470237" cy="3058746"/>
            </a:xfrm>
          </p:grpSpPr>
          <p:sp>
            <p:nvSpPr>
              <p:cNvPr id="10" name="Text Box 2"/>
              <p:cNvSpPr txBox="1">
                <a:spLocks noChangeArrowheads="1"/>
              </p:cNvSpPr>
              <p:nvPr/>
            </p:nvSpPr>
            <p:spPr bwMode="auto">
              <a:xfrm>
                <a:off x="4191000" y="3066624"/>
                <a:ext cx="4470237" cy="30469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accent2"/>
                </a:solidFill>
                <a:miter lim="800000"/>
                <a:headEnd/>
                <a:tailEnd type="none" w="med" len="lg"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i="1" dirty="0" smtClean="0">
                    <a:solidFill>
                      <a:srgbClr val="0000FF"/>
                    </a:solidFill>
                    <a:latin typeface="Arial Black"/>
                    <a:cs typeface="Arial Black"/>
                  </a:rPr>
                  <a:t>Thread 1:                      </a:t>
                </a:r>
                <a:r>
                  <a:rPr lang="en-US" sz="1600" i="1" dirty="0" smtClean="0">
                    <a:solidFill>
                      <a:srgbClr val="FF0000"/>
                    </a:solidFill>
                    <a:latin typeface="Arial Black"/>
                    <a:cs typeface="Arial Black"/>
                  </a:rPr>
                  <a:t>Thread 2:</a:t>
                </a:r>
              </a:p>
              <a:p>
                <a:pPr>
                  <a:buFont typeface="Monotype Sorts" pitchFamily="-109" charset="2"/>
                  <a:buNone/>
                </a:pPr>
                <a:r>
                  <a:rPr lang="en-US" sz="1600" dirty="0" smtClean="0">
                    <a:solidFill>
                      <a:srgbClr val="0000FF"/>
                    </a:solidFill>
                  </a:rPr>
                  <a:t>reader {</a:t>
                </a:r>
              </a:p>
              <a:p>
                <a:r>
                  <a:rPr lang="en-US" sz="1600" dirty="0" smtClean="0">
                    <a:solidFill>
                      <a:srgbClr val="0000FF"/>
                    </a:solidFill>
                  </a:rPr>
                  <a:t>   readcount++;</a:t>
                </a:r>
              </a:p>
              <a:p>
                <a:r>
                  <a:rPr lang="en-US" sz="1600" dirty="0" smtClean="0">
                    <a:solidFill>
                      <a:srgbClr val="FF0000"/>
                    </a:solidFill>
                  </a:rPr>
                  <a:t>                                           reader {</a:t>
                </a:r>
              </a:p>
              <a:p>
                <a:r>
                  <a:rPr lang="en-US" sz="1600" dirty="0" smtClean="0">
                    <a:solidFill>
                      <a:srgbClr val="FF0000"/>
                    </a:solidFill>
                  </a:rPr>
                  <a:t>                                              readcount++;                                            </a:t>
                </a:r>
              </a:p>
              <a:p>
                <a:r>
                  <a:rPr lang="en-US" sz="1600" dirty="0" smtClean="0">
                    <a:solidFill>
                      <a:srgbClr val="FF0000"/>
                    </a:solidFill>
                  </a:rPr>
                  <a:t>                                              if (readcount == 1){</a:t>
                </a:r>
              </a:p>
              <a:p>
                <a:r>
                  <a:rPr lang="en-US" sz="1600" dirty="0" smtClean="0">
                    <a:solidFill>
                      <a:srgbClr val="FF0000"/>
                    </a:solidFill>
                  </a:rPr>
                  <a:t>                                                   P(w_or_r); </a:t>
                </a:r>
              </a:p>
              <a:p>
                <a:r>
                  <a:rPr lang="en-US" sz="1600" i="1" dirty="0" smtClean="0">
                    <a:solidFill>
                      <a:srgbClr val="FF0000"/>
                    </a:solidFill>
                  </a:rPr>
                  <a:t>                                                   }</a:t>
                </a:r>
                <a:r>
                  <a:rPr lang="en-US" sz="1600" dirty="0" smtClean="0">
                    <a:solidFill>
                      <a:srgbClr val="FFFF00"/>
                    </a:solidFill>
                  </a:rPr>
                  <a:t> </a:t>
                </a:r>
              </a:p>
              <a:p>
                <a:r>
                  <a:rPr lang="en-US" sz="1600" dirty="0" smtClean="0">
                    <a:solidFill>
                      <a:srgbClr val="0000FF"/>
                    </a:solidFill>
                  </a:rPr>
                  <a:t>   if (readcount == 1){</a:t>
                </a:r>
              </a:p>
              <a:p>
                <a:r>
                  <a:rPr lang="en-US" sz="1600" dirty="0" smtClean="0">
                    <a:solidFill>
                      <a:srgbClr val="0000FF"/>
                    </a:solidFill>
                  </a:rPr>
                  <a:t>       P(w_or_r); </a:t>
                </a:r>
              </a:p>
              <a:p>
                <a:r>
                  <a:rPr lang="en-US" sz="1600" i="1" dirty="0" smtClean="0">
                    <a:solidFill>
                      <a:srgbClr val="0000FF"/>
                    </a:solidFill>
                  </a:rPr>
                  <a:t>   }</a:t>
                </a:r>
              </a:p>
              <a:p>
                <a:r>
                  <a:rPr lang="en-US" sz="1600" i="1" dirty="0" smtClean="0">
                    <a:solidFill>
                      <a:srgbClr val="9C5238"/>
                    </a:solidFill>
                  </a:rPr>
                  <a:t>   </a:t>
                </a:r>
                <a:endParaRPr lang="en-US" sz="1600" dirty="0">
                  <a:solidFill>
                    <a:schemeClr val="accent2"/>
                  </a:solidFill>
                </a:endParaRPr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 rot="16200000" flipH="1">
                <a:off x="4880039" y="4590117"/>
                <a:ext cx="3046988" cy="2351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rot="5400000" flipH="1" flipV="1">
                <a:off x="5333651" y="3853023"/>
                <a:ext cx="210041" cy="152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4674974" y="4105441"/>
                <a:ext cx="1587694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context switch</a:t>
                </a:r>
                <a:endParaRPr lang="en-US" dirty="0"/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 rot="10800000">
                <a:off x="4629277" y="5797051"/>
                <a:ext cx="1557193" cy="21004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>
                <a:stCxn id="16" idx="2"/>
              </p:cNvCxnSpPr>
              <p:nvPr/>
            </p:nvCxnSpPr>
            <p:spPr>
              <a:xfrm rot="16200000" flipH="1">
                <a:off x="5706865" y="4236728"/>
                <a:ext cx="628308" cy="110439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>
              <a:off x="3574700" y="5807207"/>
              <a:ext cx="5004224" cy="64633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 context switch can happen, a writer can come in since no reader locked the semaphore!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Readers/Writers Real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Arial" pitchFamily="-109" charset="0"/>
              </a:rPr>
              <a:t>Use three variables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pitchFamily="-109" charset="0"/>
              </a:rPr>
              <a:t>int </a:t>
            </a:r>
            <a:r>
              <a:rPr lang="en-US" dirty="0" smtClean="0">
                <a:solidFill>
                  <a:srgbClr val="0000FF"/>
                </a:solidFill>
                <a:latin typeface="Arial" pitchFamily="-109" charset="0"/>
              </a:rPr>
              <a:t>readcount</a:t>
            </a:r>
            <a:r>
              <a:rPr lang="en-US" dirty="0" smtClean="0">
                <a:latin typeface="Arial" pitchFamily="-109" charset="0"/>
              </a:rPr>
              <a:t> – number of threads reading object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pitchFamily="-109" charset="0"/>
              </a:rPr>
              <a:t>Semaphore </a:t>
            </a:r>
            <a:r>
              <a:rPr lang="en-US" dirty="0" smtClean="0">
                <a:solidFill>
                  <a:srgbClr val="0000FF"/>
                </a:solidFill>
                <a:latin typeface="Arial" pitchFamily="-109" charset="0"/>
              </a:rPr>
              <a:t>mutex</a:t>
            </a:r>
            <a:r>
              <a:rPr lang="en-US" dirty="0" smtClean="0">
                <a:latin typeface="Arial" pitchFamily="-109" charset="0"/>
              </a:rPr>
              <a:t> – control access to readcount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pitchFamily="-109" charset="0"/>
              </a:rPr>
              <a:t>Semaphore </a:t>
            </a:r>
            <a:r>
              <a:rPr lang="en-US" dirty="0" smtClean="0">
                <a:solidFill>
                  <a:srgbClr val="0000FF"/>
                </a:solidFill>
                <a:latin typeface="Arial" pitchFamily="-109" charset="0"/>
              </a:rPr>
              <a:t>w_or_r</a:t>
            </a:r>
            <a:r>
              <a:rPr lang="en-US" dirty="0" smtClean="0">
                <a:latin typeface="Arial" pitchFamily="-109" charset="0"/>
              </a:rPr>
              <a:t> – exclusive writing or reading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A5F278-3EEF-A54C-AD0A-B9FA758D875A}" type="slidenum">
              <a:rPr lang="en-US"/>
              <a:pPr/>
              <a:t>14</a:t>
            </a:fld>
            <a:endParaRPr lang="en-US"/>
          </a:p>
        </p:txBody>
      </p:sp>
      <p:sp>
        <p:nvSpPr>
          <p:cNvPr id="14341" name="Text Box 2"/>
          <p:cNvSpPr txBox="1">
            <a:spLocks noChangeArrowheads="1"/>
          </p:cNvSpPr>
          <p:nvPr/>
        </p:nvSpPr>
        <p:spPr bwMode="auto">
          <a:xfrm>
            <a:off x="435010" y="1036816"/>
            <a:ext cx="3886200" cy="3293209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rgbClr val="D60093"/>
                </a:solidFill>
              </a:rPr>
              <a:t>// number of readers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int readcount = 0;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rgbClr val="D60093"/>
                </a:solidFill>
              </a:rPr>
              <a:t>// mutual exclusion to readcount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Semaphore mutex = 1;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rgbClr val="D60093"/>
                </a:solidFill>
              </a:rPr>
              <a:t>// exclusive writer or reader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Semaphore w_or_r = 1;</a:t>
            </a:r>
          </a:p>
          <a:p>
            <a:pPr>
              <a:buFont typeface="Monotype Sorts" pitchFamily="-109" charset="2"/>
              <a:buNone/>
            </a:pPr>
            <a:endParaRPr lang="en-US" sz="1600" dirty="0">
              <a:solidFill>
                <a:schemeClr val="accent2"/>
              </a:solidFill>
            </a:endParaRP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rgbClr val="0000FF"/>
                </a:solidFill>
              </a:rPr>
              <a:t>writer</a:t>
            </a:r>
            <a:r>
              <a:rPr lang="en-US" sz="1600" dirty="0">
                <a:solidFill>
                  <a:schemeClr val="accent2"/>
                </a:solidFill>
              </a:rPr>
              <a:t> {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</a:t>
            </a:r>
            <a:r>
              <a:rPr lang="en-US" sz="1600" dirty="0" smtClean="0">
                <a:solidFill>
                  <a:schemeClr val="accent2"/>
                </a:solidFill>
              </a:rPr>
              <a:t> P(</a:t>
            </a:r>
            <a:r>
              <a:rPr lang="en-US" sz="1600" dirty="0">
                <a:solidFill>
                  <a:schemeClr val="accent2"/>
                </a:solidFill>
              </a:rPr>
              <a:t>w_or_r); </a:t>
            </a:r>
            <a:r>
              <a:rPr lang="en-US" sz="1600" dirty="0">
                <a:solidFill>
                  <a:srgbClr val="D60093"/>
                </a:solidFill>
              </a:rPr>
              <a:t>// lock out readers</a:t>
            </a:r>
          </a:p>
          <a:p>
            <a:pPr>
              <a:buFont typeface="Monotype Sorts" pitchFamily="-109" charset="2"/>
              <a:buNone/>
            </a:pPr>
            <a:r>
              <a:rPr lang="en-US" sz="1600" i="1" dirty="0">
                <a:solidFill>
                  <a:srgbClr val="0000FF"/>
                </a:solidFill>
              </a:rPr>
              <a:t>    Write;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</a:t>
            </a:r>
            <a:r>
              <a:rPr lang="en-US" sz="1600" dirty="0" smtClean="0">
                <a:solidFill>
                  <a:schemeClr val="accent2"/>
                </a:solidFill>
              </a:rPr>
              <a:t> V(</a:t>
            </a:r>
            <a:r>
              <a:rPr lang="en-US" sz="1600" dirty="0">
                <a:solidFill>
                  <a:schemeClr val="accent2"/>
                </a:solidFill>
              </a:rPr>
              <a:t>w_or_r); </a:t>
            </a:r>
            <a:r>
              <a:rPr lang="en-US" sz="1600" dirty="0">
                <a:solidFill>
                  <a:srgbClr val="D60093"/>
                </a:solidFill>
              </a:rPr>
              <a:t>// up for grabs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}</a:t>
            </a:r>
          </a:p>
          <a:p>
            <a:pPr>
              <a:buFont typeface="Monotype Sorts" pitchFamily="-109" charset="2"/>
              <a:buNone/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title"/>
          </p:nvPr>
        </p:nvSpPr>
        <p:spPr>
          <a:xfrm>
            <a:off x="900113" y="103662"/>
            <a:ext cx="7345362" cy="1000899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+mj-lt"/>
              </a:rPr>
              <a:t>Readers/Writers</a:t>
            </a:r>
          </a:p>
        </p:txBody>
      </p:sp>
      <p:sp>
        <p:nvSpPr>
          <p:cNvPr id="14343" name="Text Box 4"/>
          <p:cNvSpPr txBox="1">
            <a:spLocks noChangeArrowheads="1"/>
          </p:cNvSpPr>
          <p:nvPr/>
        </p:nvSpPr>
        <p:spPr bwMode="auto">
          <a:xfrm>
            <a:off x="4702210" y="1036816"/>
            <a:ext cx="3886200" cy="3293209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rgbClr val="FF3300"/>
                </a:solidFill>
              </a:rPr>
              <a:t>reader</a:t>
            </a:r>
            <a:r>
              <a:rPr lang="en-US" sz="1600" dirty="0">
                <a:solidFill>
                  <a:schemeClr val="accent2"/>
                </a:solidFill>
              </a:rPr>
              <a:t> {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P(</a:t>
            </a:r>
            <a:r>
              <a:rPr lang="en-US" sz="1600" dirty="0">
                <a:solidFill>
                  <a:srgbClr val="FF0000"/>
                </a:solidFill>
              </a:rPr>
              <a:t>mutex);   </a:t>
            </a:r>
            <a:r>
              <a:rPr lang="en-US" sz="1600" dirty="0">
                <a:solidFill>
                  <a:schemeClr val="accent2"/>
                </a:solidFill>
              </a:rPr>
              <a:t>    </a:t>
            </a:r>
            <a:r>
              <a:rPr lang="en-US" sz="1600" dirty="0">
                <a:solidFill>
                  <a:srgbClr val="D60093"/>
                </a:solidFill>
              </a:rPr>
              <a:t>// lock readcount</a:t>
            </a:r>
            <a:endParaRPr lang="en-US" sz="1600" dirty="0">
              <a:solidFill>
                <a:schemeClr val="accent2"/>
              </a:solidFill>
            </a:endParaRP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 readcount += 1; </a:t>
            </a:r>
            <a:r>
              <a:rPr lang="en-US" sz="1600" dirty="0">
                <a:solidFill>
                  <a:srgbClr val="D60093"/>
                </a:solidFill>
              </a:rPr>
              <a:t>// one more reader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 if (readcount == 1)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rgbClr val="FF0000"/>
                </a:solidFill>
              </a:rPr>
              <a:t>       </a:t>
            </a:r>
            <a:r>
              <a:rPr lang="en-US" sz="1600" dirty="0" smtClean="0">
                <a:solidFill>
                  <a:srgbClr val="FF0000"/>
                </a:solidFill>
              </a:rPr>
              <a:t> P(</a:t>
            </a:r>
            <a:r>
              <a:rPr lang="en-US" sz="1600" dirty="0">
                <a:solidFill>
                  <a:srgbClr val="FF0000"/>
                </a:solidFill>
              </a:rPr>
              <a:t>w_or_r);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>
                <a:solidFill>
                  <a:srgbClr val="D60093"/>
                </a:solidFill>
              </a:rPr>
              <a:t>// synch w/ writers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V(</a:t>
            </a:r>
            <a:r>
              <a:rPr lang="en-US" sz="1600" dirty="0">
                <a:solidFill>
                  <a:srgbClr val="FF0000"/>
                </a:solidFill>
              </a:rPr>
              <a:t>mutex);   </a:t>
            </a:r>
            <a:r>
              <a:rPr lang="en-US" sz="1600" dirty="0">
                <a:solidFill>
                  <a:srgbClr val="D60093"/>
                </a:solidFill>
              </a:rPr>
              <a:t>// unlock readcount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rgbClr val="0000FF"/>
                </a:solidFill>
              </a:rPr>
              <a:t>    </a:t>
            </a:r>
            <a:r>
              <a:rPr lang="en-US" sz="1600" i="1" dirty="0">
                <a:solidFill>
                  <a:srgbClr val="0000FF"/>
                </a:solidFill>
              </a:rPr>
              <a:t>Read;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P(</a:t>
            </a:r>
            <a:r>
              <a:rPr lang="en-US" sz="1600" dirty="0">
                <a:solidFill>
                  <a:srgbClr val="FF0000"/>
                </a:solidFill>
              </a:rPr>
              <a:t>mutex);      </a:t>
            </a:r>
            <a:r>
              <a:rPr lang="en-US" sz="1600" dirty="0">
                <a:solidFill>
                  <a:srgbClr val="D60093"/>
                </a:solidFill>
              </a:rPr>
              <a:t>// lock readcount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 readcount -= 1; </a:t>
            </a:r>
            <a:r>
              <a:rPr lang="en-US" sz="1600" dirty="0">
                <a:solidFill>
                  <a:srgbClr val="D60093"/>
                </a:solidFill>
              </a:rPr>
              <a:t>// one less reader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 if (readcount == 0)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rgbClr val="FF0000"/>
                </a:solidFill>
              </a:rPr>
              <a:t>       </a:t>
            </a:r>
            <a:r>
              <a:rPr lang="en-US" sz="1600" dirty="0" smtClean="0">
                <a:solidFill>
                  <a:srgbClr val="FF0000"/>
                </a:solidFill>
              </a:rPr>
              <a:t> V(</a:t>
            </a:r>
            <a:r>
              <a:rPr lang="en-US" sz="1600" dirty="0">
                <a:solidFill>
                  <a:srgbClr val="FF0000"/>
                </a:solidFill>
              </a:rPr>
              <a:t>w_or_r); </a:t>
            </a:r>
            <a:r>
              <a:rPr lang="en-US" sz="1600" dirty="0">
                <a:solidFill>
                  <a:srgbClr val="D60093"/>
                </a:solidFill>
              </a:rPr>
              <a:t>// up for grabs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rgbClr val="FF0000"/>
                </a:solidFill>
              </a:rPr>
              <a:t>   </a:t>
            </a:r>
            <a:r>
              <a:rPr lang="en-US" sz="1600" dirty="0" smtClean="0">
                <a:solidFill>
                  <a:srgbClr val="FF0000"/>
                </a:solidFill>
              </a:rPr>
              <a:t> V(</a:t>
            </a:r>
            <a:r>
              <a:rPr lang="en-US" sz="1600" dirty="0">
                <a:solidFill>
                  <a:srgbClr val="FF0000"/>
                </a:solidFill>
              </a:rPr>
              <a:t>mutex); </a:t>
            </a:r>
            <a:r>
              <a:rPr lang="en-US" sz="1600" dirty="0">
                <a:solidFill>
                  <a:schemeClr val="accent2"/>
                </a:solidFill>
              </a:rPr>
              <a:t>  </a:t>
            </a:r>
            <a:r>
              <a:rPr lang="en-US" sz="1600" dirty="0">
                <a:solidFill>
                  <a:srgbClr val="D60093"/>
                </a:solidFill>
              </a:rPr>
              <a:t>// unlock readcount</a:t>
            </a:r>
            <a:r>
              <a:rPr lang="en-US" sz="1600" dirty="0">
                <a:solidFill>
                  <a:schemeClr val="accent2"/>
                </a:solidFill>
              </a:rPr>
              <a:t>}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}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84950" y="4433689"/>
            <a:ext cx="8093721" cy="18250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D60093"/>
                </a:solidFill>
                <a:latin typeface="Arial" pitchFamily="-109" charset="0"/>
              </a:rPr>
              <a:t>Why do readers use</a:t>
            </a:r>
            <a:r>
              <a:rPr lang="en-US" dirty="0" smtClean="0">
                <a:latin typeface="Arial" pitchFamily="-109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itchFamily="-109" charset="0"/>
              </a:rPr>
              <a:t>mutex</a:t>
            </a:r>
            <a:r>
              <a:rPr lang="en-US" dirty="0" smtClean="0">
                <a:solidFill>
                  <a:srgbClr val="D60093"/>
                </a:solidFill>
                <a:latin typeface="Arial" pitchFamily="-109" charset="0"/>
              </a:rPr>
              <a:t>?</a:t>
            </a:r>
          </a:p>
          <a:p>
            <a:r>
              <a:rPr lang="en-US" sz="2600" dirty="0" smtClean="0">
                <a:solidFill>
                  <a:srgbClr val="D60093"/>
                </a:solidFill>
                <a:latin typeface="Arial" pitchFamily="-109" charset="0"/>
              </a:rPr>
              <a:t>What if the V(</a:t>
            </a:r>
            <a:r>
              <a:rPr lang="en-US" sz="2600" dirty="0" err="1" smtClean="0">
                <a:solidFill>
                  <a:srgbClr val="D60093"/>
                </a:solidFill>
                <a:latin typeface="Arial" pitchFamily="-109" charset="0"/>
              </a:rPr>
              <a:t>mutex</a:t>
            </a:r>
            <a:r>
              <a:rPr lang="en-US" sz="2600" dirty="0" smtClean="0">
                <a:solidFill>
                  <a:srgbClr val="D60093"/>
                </a:solidFill>
                <a:latin typeface="Arial" pitchFamily="-109" charset="0"/>
              </a:rPr>
              <a:t>) is above “if (</a:t>
            </a:r>
            <a:r>
              <a:rPr lang="en-US" sz="2600" dirty="0" err="1" smtClean="0">
                <a:solidFill>
                  <a:srgbClr val="D60093"/>
                </a:solidFill>
                <a:latin typeface="Arial" pitchFamily="-109" charset="0"/>
              </a:rPr>
              <a:t>readcount</a:t>
            </a:r>
            <a:r>
              <a:rPr lang="en-US" sz="2600" dirty="0" smtClean="0">
                <a:solidFill>
                  <a:srgbClr val="D60093"/>
                </a:solidFill>
                <a:latin typeface="Arial" pitchFamily="-109" charset="0"/>
              </a:rPr>
              <a:t> == 1)”?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A5F278-3EEF-A54C-AD0A-B9FA758D875A}" type="slidenum">
              <a:rPr lang="en-US"/>
              <a:pPr/>
              <a:t>15</a:t>
            </a:fld>
            <a:endParaRPr lang="en-US"/>
          </a:p>
        </p:txBody>
      </p:sp>
      <p:sp>
        <p:nvSpPr>
          <p:cNvPr id="14341" name="Text Box 2"/>
          <p:cNvSpPr txBox="1">
            <a:spLocks noChangeArrowheads="1"/>
          </p:cNvSpPr>
          <p:nvPr/>
        </p:nvSpPr>
        <p:spPr bwMode="auto">
          <a:xfrm>
            <a:off x="457200" y="1905000"/>
            <a:ext cx="3886200" cy="3293209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rgbClr val="D60093"/>
                </a:solidFill>
              </a:rPr>
              <a:t>// number of readers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int readcount = 0;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rgbClr val="D60093"/>
                </a:solidFill>
              </a:rPr>
              <a:t>// mutual exclusion to readcount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Semaphore mutex = 1;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rgbClr val="D60093"/>
                </a:solidFill>
              </a:rPr>
              <a:t>// exclusive writer or reader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Semaphore w_or_r = 1;</a:t>
            </a:r>
          </a:p>
          <a:p>
            <a:pPr>
              <a:buFont typeface="Monotype Sorts" pitchFamily="-109" charset="2"/>
              <a:buNone/>
            </a:pPr>
            <a:endParaRPr lang="en-US" sz="1600" dirty="0">
              <a:solidFill>
                <a:schemeClr val="accent2"/>
              </a:solidFill>
            </a:endParaRP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rgbClr val="0000FF"/>
                </a:solidFill>
              </a:rPr>
              <a:t>writer</a:t>
            </a:r>
            <a:r>
              <a:rPr lang="en-US" sz="1600" dirty="0">
                <a:solidFill>
                  <a:schemeClr val="accent2"/>
                </a:solidFill>
              </a:rPr>
              <a:t> {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</a:t>
            </a:r>
            <a:r>
              <a:rPr lang="en-US" sz="1600" dirty="0" smtClean="0">
                <a:solidFill>
                  <a:schemeClr val="accent2"/>
                </a:solidFill>
              </a:rPr>
              <a:t> P(</a:t>
            </a:r>
            <a:r>
              <a:rPr lang="en-US" sz="1600" dirty="0">
                <a:solidFill>
                  <a:schemeClr val="accent2"/>
                </a:solidFill>
              </a:rPr>
              <a:t>w_or_r); </a:t>
            </a:r>
            <a:r>
              <a:rPr lang="en-US" sz="1600" dirty="0">
                <a:solidFill>
                  <a:srgbClr val="D60093"/>
                </a:solidFill>
              </a:rPr>
              <a:t>// lock out readers</a:t>
            </a:r>
          </a:p>
          <a:p>
            <a:pPr>
              <a:buFont typeface="Monotype Sorts" pitchFamily="-109" charset="2"/>
              <a:buNone/>
            </a:pPr>
            <a:r>
              <a:rPr lang="en-US" sz="1600" i="1" dirty="0">
                <a:solidFill>
                  <a:srgbClr val="0000FF"/>
                </a:solidFill>
              </a:rPr>
              <a:t>    Write;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</a:t>
            </a:r>
            <a:r>
              <a:rPr lang="en-US" sz="1600" dirty="0" smtClean="0">
                <a:solidFill>
                  <a:schemeClr val="accent2"/>
                </a:solidFill>
              </a:rPr>
              <a:t> V(</a:t>
            </a:r>
            <a:r>
              <a:rPr lang="en-US" sz="1600" dirty="0">
                <a:solidFill>
                  <a:schemeClr val="accent2"/>
                </a:solidFill>
              </a:rPr>
              <a:t>w_or_r); </a:t>
            </a:r>
            <a:r>
              <a:rPr lang="en-US" sz="1600" dirty="0">
                <a:solidFill>
                  <a:srgbClr val="D60093"/>
                </a:solidFill>
              </a:rPr>
              <a:t>// up for grabs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}</a:t>
            </a:r>
          </a:p>
          <a:p>
            <a:pPr>
              <a:buFont typeface="Monotype Sorts" pitchFamily="-109" charset="2"/>
              <a:buNone/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j-lt"/>
              </a:rPr>
              <a:t>But it still has a problem…</a:t>
            </a:r>
          </a:p>
        </p:txBody>
      </p:sp>
      <p:sp>
        <p:nvSpPr>
          <p:cNvPr id="14343" name="Text Box 4"/>
          <p:cNvSpPr txBox="1">
            <a:spLocks noChangeArrowheads="1"/>
          </p:cNvSpPr>
          <p:nvPr/>
        </p:nvSpPr>
        <p:spPr bwMode="auto">
          <a:xfrm>
            <a:off x="4724400" y="1905000"/>
            <a:ext cx="3886200" cy="3293209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rgbClr val="FF3300"/>
                </a:solidFill>
              </a:rPr>
              <a:t>reader</a:t>
            </a:r>
            <a:r>
              <a:rPr lang="en-US" sz="1600" dirty="0">
                <a:solidFill>
                  <a:schemeClr val="accent2"/>
                </a:solidFill>
              </a:rPr>
              <a:t> {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P(</a:t>
            </a:r>
            <a:r>
              <a:rPr lang="en-US" sz="1600" dirty="0">
                <a:solidFill>
                  <a:srgbClr val="FF0000"/>
                </a:solidFill>
              </a:rPr>
              <a:t>mutex);   </a:t>
            </a:r>
            <a:r>
              <a:rPr lang="en-US" sz="1600" dirty="0">
                <a:solidFill>
                  <a:schemeClr val="accent2"/>
                </a:solidFill>
              </a:rPr>
              <a:t>    </a:t>
            </a:r>
            <a:r>
              <a:rPr lang="en-US" sz="1600" dirty="0">
                <a:solidFill>
                  <a:srgbClr val="D60093"/>
                </a:solidFill>
              </a:rPr>
              <a:t>// lock readcount</a:t>
            </a:r>
            <a:endParaRPr lang="en-US" sz="1600" dirty="0">
              <a:solidFill>
                <a:schemeClr val="accent2"/>
              </a:solidFill>
            </a:endParaRP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 readcount += 1; </a:t>
            </a:r>
            <a:r>
              <a:rPr lang="en-US" sz="1600" dirty="0">
                <a:solidFill>
                  <a:srgbClr val="D60093"/>
                </a:solidFill>
              </a:rPr>
              <a:t>// one more reader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 if (readcount == 1)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rgbClr val="FF0000"/>
                </a:solidFill>
              </a:rPr>
              <a:t>       </a:t>
            </a:r>
            <a:r>
              <a:rPr lang="en-US" sz="1600" dirty="0" smtClean="0">
                <a:solidFill>
                  <a:srgbClr val="FF0000"/>
                </a:solidFill>
              </a:rPr>
              <a:t> P(</a:t>
            </a:r>
            <a:r>
              <a:rPr lang="en-US" sz="1600" dirty="0">
                <a:solidFill>
                  <a:srgbClr val="FF0000"/>
                </a:solidFill>
              </a:rPr>
              <a:t>w_or_r);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>
                <a:solidFill>
                  <a:srgbClr val="D60093"/>
                </a:solidFill>
              </a:rPr>
              <a:t>// synch w/ writers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V(</a:t>
            </a:r>
            <a:r>
              <a:rPr lang="en-US" sz="1600" dirty="0">
                <a:solidFill>
                  <a:srgbClr val="FF0000"/>
                </a:solidFill>
              </a:rPr>
              <a:t>mutex);   </a:t>
            </a:r>
            <a:r>
              <a:rPr lang="en-US" sz="1600" dirty="0">
                <a:solidFill>
                  <a:srgbClr val="D60093"/>
                </a:solidFill>
              </a:rPr>
              <a:t>// unlock readcount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rgbClr val="0000FF"/>
                </a:solidFill>
              </a:rPr>
              <a:t>    </a:t>
            </a:r>
            <a:r>
              <a:rPr lang="en-US" sz="1600" i="1" dirty="0">
                <a:solidFill>
                  <a:srgbClr val="0000FF"/>
                </a:solidFill>
              </a:rPr>
              <a:t>Read;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P(</a:t>
            </a:r>
            <a:r>
              <a:rPr lang="en-US" sz="1600" dirty="0">
                <a:solidFill>
                  <a:srgbClr val="FF0000"/>
                </a:solidFill>
              </a:rPr>
              <a:t>mutex);      </a:t>
            </a:r>
            <a:r>
              <a:rPr lang="en-US" sz="1600" dirty="0">
                <a:solidFill>
                  <a:srgbClr val="D60093"/>
                </a:solidFill>
              </a:rPr>
              <a:t>// lock readcount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 readcount -= 1; </a:t>
            </a:r>
            <a:r>
              <a:rPr lang="en-US" sz="1600" dirty="0">
                <a:solidFill>
                  <a:srgbClr val="D60093"/>
                </a:solidFill>
              </a:rPr>
              <a:t>// one less reader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 if (readcount == 0)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rgbClr val="FF0000"/>
                </a:solidFill>
              </a:rPr>
              <a:t>       </a:t>
            </a:r>
            <a:r>
              <a:rPr lang="en-US" sz="1600" dirty="0" smtClean="0">
                <a:solidFill>
                  <a:srgbClr val="FF0000"/>
                </a:solidFill>
              </a:rPr>
              <a:t> V(</a:t>
            </a:r>
            <a:r>
              <a:rPr lang="en-US" sz="1600" dirty="0">
                <a:solidFill>
                  <a:srgbClr val="FF0000"/>
                </a:solidFill>
              </a:rPr>
              <a:t>w_or_r); </a:t>
            </a:r>
            <a:r>
              <a:rPr lang="en-US" sz="1600" dirty="0">
                <a:solidFill>
                  <a:srgbClr val="D60093"/>
                </a:solidFill>
              </a:rPr>
              <a:t>// up for grabs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rgbClr val="FF0000"/>
                </a:solidFill>
              </a:rPr>
              <a:t>   </a:t>
            </a:r>
            <a:r>
              <a:rPr lang="en-US" sz="1600" dirty="0" smtClean="0">
                <a:solidFill>
                  <a:srgbClr val="FF0000"/>
                </a:solidFill>
              </a:rPr>
              <a:t> V(</a:t>
            </a:r>
            <a:r>
              <a:rPr lang="en-US" sz="1600" dirty="0">
                <a:solidFill>
                  <a:srgbClr val="FF0000"/>
                </a:solidFill>
              </a:rPr>
              <a:t>mutex); </a:t>
            </a:r>
            <a:r>
              <a:rPr lang="en-US" sz="1600" dirty="0">
                <a:solidFill>
                  <a:schemeClr val="accent2"/>
                </a:solidFill>
              </a:rPr>
              <a:t>  </a:t>
            </a:r>
            <a:r>
              <a:rPr lang="en-US" sz="1600" dirty="0">
                <a:solidFill>
                  <a:srgbClr val="D60093"/>
                </a:solidFill>
              </a:rPr>
              <a:t>// unlock readcount</a:t>
            </a:r>
            <a:r>
              <a:rPr lang="en-US" sz="1600" dirty="0">
                <a:solidFill>
                  <a:schemeClr val="accent2"/>
                </a:solidFill>
              </a:rPr>
              <a:t>}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}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Problem: Starvation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a writer is waiting, but readers keep coming, the writer is starved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714" y="2840651"/>
            <a:ext cx="2754086" cy="3224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438799-5605-9B4E-A8CA-E963F938DC62}" type="slidenum">
              <a:rPr lang="en-US"/>
              <a:pPr/>
              <a:t>17</a:t>
            </a:fld>
            <a:endParaRPr lang="en-US"/>
          </a:p>
        </p:txBody>
      </p:sp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j-lt"/>
              </a:rPr>
              <a:t>Semaphore Questions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2" y="2145696"/>
            <a:ext cx="7345363" cy="3931920"/>
          </a:xfrm>
        </p:spPr>
        <p:txBody>
          <a:bodyPr>
            <a:normAutofit lnSpcReduction="10000"/>
          </a:bodyPr>
          <a:lstStyle/>
          <a:p>
            <a:pPr>
              <a:tabLst>
                <a:tab pos="2968625" algn="l"/>
                <a:tab pos="5484813" algn="l"/>
              </a:tabLst>
            </a:pPr>
            <a:r>
              <a:rPr lang="en-US" dirty="0">
                <a:latin typeface="Arial" pitchFamily="-109" charset="0"/>
              </a:rPr>
              <a:t>Are there any problems that </a:t>
            </a:r>
            <a:r>
              <a:rPr lang="en-US" dirty="0">
                <a:solidFill>
                  <a:srgbClr val="FF3300"/>
                </a:solidFill>
                <a:latin typeface="Arial" pitchFamily="-109" charset="0"/>
              </a:rPr>
              <a:t>can</a:t>
            </a:r>
            <a:r>
              <a:rPr lang="en-US" dirty="0">
                <a:latin typeface="Arial" pitchFamily="-109" charset="0"/>
              </a:rPr>
              <a:t> </a:t>
            </a:r>
            <a:r>
              <a:rPr lang="en-US" dirty="0">
                <a:solidFill>
                  <a:srgbClr val="FF3300"/>
                </a:solidFill>
                <a:latin typeface="Arial" pitchFamily="-109" charset="0"/>
              </a:rPr>
              <a:t>be solved</a:t>
            </a:r>
            <a:r>
              <a:rPr lang="en-US" dirty="0">
                <a:latin typeface="Arial" pitchFamily="-109" charset="0"/>
              </a:rPr>
              <a:t> with counting semaphores that </a:t>
            </a:r>
            <a:r>
              <a:rPr lang="en-US" dirty="0">
                <a:solidFill>
                  <a:srgbClr val="FF3300"/>
                </a:solidFill>
                <a:latin typeface="Arial" pitchFamily="-109" charset="0"/>
              </a:rPr>
              <a:t>cannot</a:t>
            </a:r>
            <a:r>
              <a:rPr lang="en-US" dirty="0">
                <a:latin typeface="Arial" pitchFamily="-109" charset="0"/>
              </a:rPr>
              <a:t> </a:t>
            </a:r>
            <a:r>
              <a:rPr lang="en-US" dirty="0">
                <a:solidFill>
                  <a:srgbClr val="FF3300"/>
                </a:solidFill>
                <a:latin typeface="Arial" pitchFamily="-109" charset="0"/>
              </a:rPr>
              <a:t>be solved</a:t>
            </a:r>
            <a:r>
              <a:rPr lang="en-US" dirty="0">
                <a:latin typeface="Arial" pitchFamily="-109" charset="0"/>
              </a:rPr>
              <a:t> with mutex semaphores?</a:t>
            </a:r>
            <a:endParaRPr lang="en-US" dirty="0" smtClean="0">
              <a:latin typeface="Arial" pitchFamily="-109" charset="0"/>
            </a:endParaRPr>
          </a:p>
          <a:p>
            <a:r>
              <a:rPr lang="en-US" dirty="0" smtClean="0"/>
              <a:t>If a system provides only mutex semaphores, can you use it to implement a counting semaphores?</a:t>
            </a:r>
          </a:p>
          <a:p>
            <a:r>
              <a:rPr lang="en-US" dirty="0" smtClean="0">
                <a:latin typeface="Arial" pitchFamily="-109" charset="0"/>
              </a:rPr>
              <a:t>When to use counting semaphore?</a:t>
            </a:r>
          </a:p>
          <a:p>
            <a:pPr lvl="1"/>
            <a:r>
              <a:rPr lang="en-US" dirty="0" smtClean="0">
                <a:latin typeface="Arial" pitchFamily="-109" charset="0"/>
              </a:rPr>
              <a:t>Problem needs a counter</a:t>
            </a:r>
          </a:p>
          <a:p>
            <a:pPr lvl="1"/>
            <a:r>
              <a:rPr lang="en-US" dirty="0" smtClean="0">
                <a:latin typeface="Arial" pitchFamily="-109" charset="0"/>
              </a:rPr>
              <a:t>The maximum value is known (bounded)</a:t>
            </a:r>
          </a:p>
          <a:p>
            <a:pPr lvl="1">
              <a:buFont typeface="ZapfDingbats" pitchFamily="82" charset="2"/>
              <a:buNone/>
              <a:tabLst>
                <a:tab pos="2968625" algn="l"/>
                <a:tab pos="5484813" algn="l"/>
              </a:tabLst>
            </a:pPr>
            <a:r>
              <a:rPr lang="en-US" sz="1600" dirty="0" smtClean="0">
                <a:latin typeface="Arial" pitchFamily="-109" charset="0"/>
              </a:rPr>
              <a:t>	</a:t>
            </a:r>
            <a:r>
              <a:rPr lang="en-US" sz="1600" dirty="0">
                <a:latin typeface="Arial" pitchFamily="-109" charset="0"/>
              </a:rPr>
              <a:t>   </a:t>
            </a:r>
            <a:r>
              <a:rPr lang="en-US" sz="1600" dirty="0" smtClean="0">
                <a:latin typeface="Arial" pitchFamily="-109" charset="0"/>
              </a:rPr>
              <a:t> 	</a:t>
            </a:r>
            <a:r>
              <a:rPr lang="en-US" sz="1600" dirty="0">
                <a:latin typeface="Arial" pitchFamily="-109" charset="0"/>
              </a:rPr>
              <a:t>   </a:t>
            </a:r>
            <a:r>
              <a:rPr lang="en-US" sz="1600" dirty="0" smtClean="0">
                <a:latin typeface="Arial" pitchFamily="-109" charset="0"/>
              </a:rPr>
              <a:t> </a:t>
            </a:r>
            <a:endParaRPr lang="en-US" sz="1600" dirty="0">
              <a:latin typeface="Arial" pitchFamily="-109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Possible Deadlocks with Semaphores</a:t>
            </a:r>
            <a:endParaRPr lang="en-US" sz="35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2593" y="1722121"/>
            <a:ext cx="1435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Example: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45174" y="2197524"/>
            <a:ext cx="1340594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</a:rPr>
              <a:t>Thread 1: </a:t>
            </a:r>
          </a:p>
          <a:p>
            <a:endParaRPr lang="en-US" sz="2200" dirty="0" smtClean="0">
              <a:solidFill>
                <a:srgbClr val="0000FF"/>
              </a:solidFill>
            </a:endParaRPr>
          </a:p>
          <a:p>
            <a:endParaRPr lang="en-US" sz="2200" dirty="0" smtClean="0">
              <a:solidFill>
                <a:srgbClr val="0000FF"/>
              </a:solidFill>
            </a:endParaRPr>
          </a:p>
          <a:p>
            <a:endParaRPr lang="en-US" sz="2200" dirty="0" smtClean="0">
              <a:solidFill>
                <a:srgbClr val="0000FF"/>
              </a:solidFill>
            </a:endParaRPr>
          </a:p>
          <a:p>
            <a:r>
              <a:rPr lang="en-US" sz="2200" dirty="0" smtClean="0">
                <a:solidFill>
                  <a:srgbClr val="0000FF"/>
                </a:solidFill>
              </a:rPr>
              <a:t>P(S);</a:t>
            </a:r>
          </a:p>
          <a:p>
            <a:r>
              <a:rPr lang="en-US" sz="2200" dirty="0" smtClean="0">
                <a:solidFill>
                  <a:srgbClr val="0000FF"/>
                </a:solidFill>
              </a:rPr>
              <a:t>P(Q);</a:t>
            </a:r>
          </a:p>
          <a:p>
            <a:r>
              <a:rPr lang="en-US" sz="2200" dirty="0" smtClean="0">
                <a:solidFill>
                  <a:srgbClr val="0000FF"/>
                </a:solidFill>
              </a:rPr>
              <a:t>.. ..</a:t>
            </a:r>
          </a:p>
          <a:p>
            <a:r>
              <a:rPr lang="en-US" sz="2200" dirty="0" smtClean="0">
                <a:solidFill>
                  <a:srgbClr val="0000FF"/>
                </a:solidFill>
              </a:rPr>
              <a:t>V(Q);</a:t>
            </a:r>
          </a:p>
          <a:p>
            <a:r>
              <a:rPr lang="en-US" sz="2200" dirty="0" smtClean="0">
                <a:solidFill>
                  <a:srgbClr val="0000FF"/>
                </a:solidFill>
              </a:rPr>
              <a:t>V(S);</a:t>
            </a:r>
          </a:p>
          <a:p>
            <a:endParaRPr lang="en-US" sz="22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52974" y="2168499"/>
            <a:ext cx="1340594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</a:rPr>
              <a:t>Thread 2: </a:t>
            </a:r>
          </a:p>
          <a:p>
            <a:endParaRPr lang="en-US" sz="2200" dirty="0" smtClean="0">
              <a:solidFill>
                <a:srgbClr val="0000FF"/>
              </a:solidFill>
            </a:endParaRPr>
          </a:p>
          <a:p>
            <a:endParaRPr lang="en-US" sz="2200" dirty="0" smtClean="0">
              <a:solidFill>
                <a:srgbClr val="0000FF"/>
              </a:solidFill>
            </a:endParaRPr>
          </a:p>
          <a:p>
            <a:endParaRPr lang="en-US" sz="2200" dirty="0" smtClean="0">
              <a:solidFill>
                <a:srgbClr val="0000FF"/>
              </a:solidFill>
            </a:endParaRPr>
          </a:p>
          <a:p>
            <a:r>
              <a:rPr lang="en-US" sz="2200" dirty="0" smtClean="0">
                <a:solidFill>
                  <a:srgbClr val="0000FF"/>
                </a:solidFill>
              </a:rPr>
              <a:t>P(Q);</a:t>
            </a:r>
          </a:p>
          <a:p>
            <a:r>
              <a:rPr lang="en-US" sz="2200" dirty="0" smtClean="0">
                <a:solidFill>
                  <a:srgbClr val="0000FF"/>
                </a:solidFill>
              </a:rPr>
              <a:t>P(S);</a:t>
            </a:r>
          </a:p>
          <a:p>
            <a:r>
              <a:rPr lang="en-US" sz="2200" dirty="0" smtClean="0">
                <a:solidFill>
                  <a:srgbClr val="0000FF"/>
                </a:solidFill>
              </a:rPr>
              <a:t>.. ..</a:t>
            </a:r>
          </a:p>
          <a:p>
            <a:r>
              <a:rPr lang="en-US" sz="2200" dirty="0" smtClean="0">
                <a:solidFill>
                  <a:srgbClr val="0000FF"/>
                </a:solidFill>
              </a:rPr>
              <a:t>V(S);</a:t>
            </a:r>
          </a:p>
          <a:p>
            <a:r>
              <a:rPr lang="en-US" sz="2200" dirty="0" smtClean="0">
                <a:solidFill>
                  <a:srgbClr val="0000FF"/>
                </a:solidFill>
              </a:rPr>
              <a:t>V(Q);</a:t>
            </a:r>
          </a:p>
          <a:p>
            <a:endParaRPr lang="en-US" sz="22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4621" y="2645049"/>
            <a:ext cx="50962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share two mutex semaphores S and Q</a:t>
            </a:r>
          </a:p>
          <a:p>
            <a:r>
              <a:rPr lang="en-US" sz="2400" dirty="0" smtClean="0">
                <a:solidFill>
                  <a:srgbClr val="FF6600"/>
                </a:solidFill>
              </a:rPr>
              <a:t>S:= 1; Q:=1;</a:t>
            </a:r>
            <a:endParaRPr lang="en-US" sz="2400" dirty="0">
              <a:solidFill>
                <a:srgbClr val="FF66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390" y="5061728"/>
            <a:ext cx="2338584" cy="11692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256" y="2101913"/>
            <a:ext cx="3204950" cy="39716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6D7836-0DAC-D64E-8D34-37ABBB888EA9}" type="slidenum">
              <a:rPr lang="en-US"/>
              <a:pPr/>
              <a:t>19</a:t>
            </a:fld>
            <a:endParaRPr lang="en-US"/>
          </a:p>
        </p:txBody>
      </p:sp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j-lt"/>
              </a:rPr>
              <a:t>Semaphore Summary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1013"/>
            <a:ext cx="7924800" cy="4605337"/>
          </a:xfrm>
        </p:spPr>
        <p:txBody>
          <a:bodyPr>
            <a:normAutofit/>
          </a:bodyPr>
          <a:lstStyle/>
          <a:p>
            <a:r>
              <a:rPr lang="en-US" dirty="0">
                <a:latin typeface="Arial" pitchFamily="-109" charset="0"/>
              </a:rPr>
              <a:t>Semaphores can be used to solve any of the traditional synchronization problems</a:t>
            </a:r>
          </a:p>
          <a:p>
            <a:r>
              <a:rPr lang="en-US" dirty="0">
                <a:latin typeface="Arial" pitchFamily="-109" charset="0"/>
              </a:rPr>
              <a:t>However, they have some drawbacks</a:t>
            </a:r>
          </a:p>
          <a:p>
            <a:pPr lvl="1"/>
            <a:r>
              <a:rPr lang="en-US" dirty="0">
                <a:latin typeface="Arial" pitchFamily="-109" charset="0"/>
              </a:rPr>
              <a:t>They are essentially shared global variables</a:t>
            </a:r>
          </a:p>
          <a:p>
            <a:pPr lvl="2"/>
            <a:r>
              <a:rPr lang="en-US" dirty="0">
                <a:latin typeface="Arial" pitchFamily="-109" charset="0"/>
              </a:rPr>
              <a:t>Can potentially be accessed anywhere in program</a:t>
            </a:r>
          </a:p>
          <a:p>
            <a:pPr lvl="1"/>
            <a:r>
              <a:rPr lang="en-US" dirty="0">
                <a:latin typeface="Arial" pitchFamily="-109" charset="0"/>
              </a:rPr>
              <a:t>No connection between the semaphore and the data being controlled by the </a:t>
            </a:r>
            <a:r>
              <a:rPr lang="en-US" dirty="0" smtClean="0">
                <a:latin typeface="Arial" pitchFamily="-109" charset="0"/>
              </a:rPr>
              <a:t>semaphore</a:t>
            </a:r>
          </a:p>
          <a:p>
            <a:pPr lvl="1"/>
            <a:r>
              <a:rPr lang="en-US" dirty="0">
                <a:latin typeface="Arial" pitchFamily="-109" charset="0"/>
              </a:rPr>
              <a:t>No control or guarantee of proper usage</a:t>
            </a:r>
          </a:p>
          <a:p>
            <a:r>
              <a:rPr lang="en-US" dirty="0">
                <a:latin typeface="Arial" pitchFamily="-109" charset="0"/>
              </a:rPr>
              <a:t>Sometimes hard to use and prone to bugs</a:t>
            </a:r>
          </a:p>
          <a:p>
            <a:pPr lvl="1"/>
            <a:r>
              <a:rPr lang="en-US" dirty="0">
                <a:latin typeface="Arial" pitchFamily="-109" charset="0"/>
              </a:rPr>
              <a:t>Another approach: Use programming language support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5BF87C-F3AE-5840-A913-06FFE90C38AC}" type="slidenum">
              <a:rPr lang="en-US"/>
              <a:pPr/>
              <a:t>2</a:t>
            </a:fld>
            <a:endParaRPr lang="en-US"/>
          </a:p>
        </p:txBody>
      </p:sp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>
                <a:latin typeface="+mj-lt"/>
              </a:rPr>
              <a:t>Higher-Level Synchronization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6382" y="1826381"/>
            <a:ext cx="8298058" cy="454521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Arial" pitchFamily="-109" charset="0"/>
              </a:rPr>
              <a:t>We looked at using locks to provide mutual exclusion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pitchFamily="-109" charset="0"/>
              </a:rPr>
              <a:t>Locks work, but they have some drawbacks when critical</a:t>
            </a:r>
            <a:r>
              <a:rPr lang="en-US" dirty="0" smtClean="0">
                <a:latin typeface="Arial" pitchFamily="-109" charset="0"/>
              </a:rPr>
              <a:t> regions are </a:t>
            </a:r>
            <a:r>
              <a:rPr lang="en-US" dirty="0">
                <a:latin typeface="Arial" pitchFamily="-109" charset="0"/>
              </a:rPr>
              <a:t>long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itchFamily="-109" charset="0"/>
              </a:rPr>
              <a:t>Spinlocks – inefficient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itchFamily="-109" charset="0"/>
              </a:rPr>
              <a:t>Disabling interrupts – can miss or delay important events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pitchFamily="-109" charset="0"/>
              </a:rPr>
              <a:t>Instead, we want synchronization mechanisms that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itchFamily="-109" charset="0"/>
              </a:rPr>
              <a:t>Block waiters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itchFamily="-109" charset="0"/>
              </a:rPr>
              <a:t>Leave interrupts enabled inside the critical section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pitchFamily="-109" charset="0"/>
              </a:rPr>
              <a:t>Look at two common high-level mechanisms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FF"/>
                </a:solidFill>
                <a:latin typeface="Arial" pitchFamily="-109" charset="0"/>
              </a:rPr>
              <a:t>Semaphores</a:t>
            </a:r>
            <a:r>
              <a:rPr lang="en-US" dirty="0">
                <a:latin typeface="Arial" pitchFamily="-109" charset="0"/>
              </a:rPr>
              <a:t>: binary (mutex) and counting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FF"/>
                </a:solidFill>
                <a:latin typeface="Arial" pitchFamily="-109" charset="0"/>
              </a:rPr>
              <a:t>Monitors</a:t>
            </a:r>
            <a:r>
              <a:rPr lang="en-US" dirty="0">
                <a:latin typeface="Arial" pitchFamily="-109" charset="0"/>
              </a:rPr>
              <a:t>: mutexes and condition variables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pitchFamily="-109" charset="0"/>
              </a:rPr>
              <a:t>Use them to solve common synchronization problems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4ED30C-D25A-D941-B882-3EE744D05105}" type="slidenum">
              <a:rPr lang="en-US"/>
              <a:pPr/>
              <a:t>20</a:t>
            </a:fld>
            <a:endParaRPr lang="en-US"/>
          </a:p>
        </p:txBody>
      </p:sp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j-lt"/>
              </a:rPr>
              <a:t>Monitors</a:t>
            </a:r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3230" y="1672770"/>
            <a:ext cx="79248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" pitchFamily="-109" charset="0"/>
              </a:rPr>
              <a:t>A monitor is a programming language construct that controls access to shared data</a:t>
            </a:r>
          </a:p>
          <a:p>
            <a:pPr lvl="1"/>
            <a:r>
              <a:rPr lang="en-US" dirty="0">
                <a:latin typeface="Arial" pitchFamily="-109" charset="0"/>
              </a:rPr>
              <a:t>Synchronization code added by compiler, enforced at runtime</a:t>
            </a:r>
          </a:p>
          <a:p>
            <a:pPr lvl="1"/>
            <a:r>
              <a:rPr lang="en-US" dirty="0">
                <a:solidFill>
                  <a:srgbClr val="D60093"/>
                </a:solidFill>
                <a:latin typeface="Arial" pitchFamily="-109" charset="0"/>
              </a:rPr>
              <a:t>Why is this an advantage?</a:t>
            </a:r>
          </a:p>
          <a:p>
            <a:r>
              <a:rPr lang="en-US" dirty="0">
                <a:latin typeface="Arial" pitchFamily="-109" charset="0"/>
              </a:rPr>
              <a:t>A monitor is a module that encapsulates</a:t>
            </a:r>
          </a:p>
          <a:p>
            <a:pPr lvl="1"/>
            <a:r>
              <a:rPr lang="en-US" dirty="0">
                <a:solidFill>
                  <a:srgbClr val="FF3300"/>
                </a:solidFill>
                <a:latin typeface="Arial" pitchFamily="-109" charset="0"/>
              </a:rPr>
              <a:t>Shared data structures</a:t>
            </a:r>
          </a:p>
          <a:p>
            <a:pPr lvl="1"/>
            <a:r>
              <a:rPr lang="en-US" dirty="0">
                <a:solidFill>
                  <a:srgbClr val="FF3300"/>
                </a:solidFill>
                <a:latin typeface="Arial" pitchFamily="-109" charset="0"/>
              </a:rPr>
              <a:t>Procedures</a:t>
            </a:r>
            <a:r>
              <a:rPr lang="en-US" dirty="0">
                <a:latin typeface="Arial" pitchFamily="-109" charset="0"/>
              </a:rPr>
              <a:t> that operate on the shared data structures</a:t>
            </a:r>
          </a:p>
          <a:p>
            <a:pPr lvl="1"/>
            <a:r>
              <a:rPr lang="en-US" dirty="0">
                <a:solidFill>
                  <a:srgbClr val="FF3300"/>
                </a:solidFill>
                <a:latin typeface="Arial" pitchFamily="-109" charset="0"/>
              </a:rPr>
              <a:t>Synchronization</a:t>
            </a:r>
            <a:r>
              <a:rPr lang="en-US" dirty="0">
                <a:latin typeface="Arial" pitchFamily="-109" charset="0"/>
              </a:rPr>
              <a:t> between concurrent threads that invoke the procedures</a:t>
            </a:r>
          </a:p>
          <a:p>
            <a:r>
              <a:rPr lang="en-US" dirty="0">
                <a:latin typeface="Arial" pitchFamily="-109" charset="0"/>
              </a:rPr>
              <a:t>A monitor protects its data from unstructured access</a:t>
            </a:r>
          </a:p>
          <a:p>
            <a:r>
              <a:rPr lang="en-US" dirty="0">
                <a:latin typeface="Arial" pitchFamily="-109" charset="0"/>
              </a:rPr>
              <a:t>It guarantees that threads accessing its data through its procedures interact only in legitimate ways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8228FE-AE5C-7843-A5A6-319DE2F37197}" type="slidenum">
              <a:rPr lang="en-US"/>
              <a:pPr/>
              <a:t>21</a:t>
            </a:fld>
            <a:endParaRPr lang="en-US"/>
          </a:p>
        </p:txBody>
      </p:sp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j-lt"/>
              </a:rPr>
              <a:t>Monitor Semantics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9905" y="1923143"/>
            <a:ext cx="7926199" cy="4142378"/>
          </a:xfrm>
        </p:spPr>
        <p:txBody>
          <a:bodyPr>
            <a:normAutofit/>
          </a:bodyPr>
          <a:lstStyle/>
          <a:p>
            <a:r>
              <a:rPr lang="en-US" dirty="0">
                <a:latin typeface="Arial" pitchFamily="-109" charset="0"/>
              </a:rPr>
              <a:t>A monitor guarantees mutual exclusion</a:t>
            </a:r>
          </a:p>
          <a:p>
            <a:pPr lvl="1"/>
            <a:r>
              <a:rPr lang="en-US" dirty="0">
                <a:latin typeface="Arial" pitchFamily="-109" charset="0"/>
              </a:rPr>
              <a:t>Only one thread can execute any monitor procedure at any time (the thread is “in the monitor”)</a:t>
            </a:r>
          </a:p>
          <a:p>
            <a:pPr lvl="1"/>
            <a:r>
              <a:rPr lang="en-US" dirty="0">
                <a:latin typeface="Arial" pitchFamily="-109" charset="0"/>
              </a:rPr>
              <a:t>If a second thread invokes a monitor procedure when a first thread is already executing one, it blocks</a:t>
            </a:r>
          </a:p>
          <a:p>
            <a:pPr lvl="2"/>
            <a:r>
              <a:rPr lang="en-US" dirty="0">
                <a:latin typeface="Arial" pitchFamily="-109" charset="0"/>
              </a:rPr>
              <a:t>So the monitor has to have a wait queue…</a:t>
            </a:r>
          </a:p>
          <a:p>
            <a:pPr lvl="1"/>
            <a:r>
              <a:rPr lang="en-US" dirty="0">
                <a:latin typeface="Arial" pitchFamily="-109" charset="0"/>
              </a:rPr>
              <a:t>If a thread within a monitor blocks, another one can </a:t>
            </a:r>
            <a:r>
              <a:rPr lang="en-US" dirty="0" smtClean="0">
                <a:latin typeface="Arial" pitchFamily="-109" charset="0"/>
              </a:rPr>
              <a:t>enter</a:t>
            </a:r>
          </a:p>
          <a:p>
            <a:pPr lvl="2"/>
            <a:r>
              <a:rPr lang="en-US" dirty="0" smtClean="0">
                <a:latin typeface="Arial" pitchFamily="-109" charset="0"/>
              </a:rPr>
              <a:t>Condition Variable</a:t>
            </a:r>
          </a:p>
          <a:p>
            <a:r>
              <a:rPr lang="en-US" dirty="0">
                <a:solidFill>
                  <a:srgbClr val="D60093"/>
                </a:solidFill>
                <a:latin typeface="Arial" pitchFamily="-109" charset="0"/>
              </a:rPr>
              <a:t>What are the implications in terms of parallelism in monitor?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CEA09A-1451-E147-A5CD-3431EA68B9DD}" type="slidenum">
              <a:rPr lang="en-US"/>
              <a:pPr/>
              <a:t>22</a:t>
            </a:fld>
            <a:endParaRPr lang="en-US"/>
          </a:p>
        </p:txBody>
      </p:sp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j-lt"/>
              </a:rPr>
              <a:t>Account Example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5234980"/>
            <a:ext cx="7696200" cy="1143000"/>
          </a:xfrm>
        </p:spPr>
        <p:txBody>
          <a:bodyPr>
            <a:normAutofit/>
          </a:bodyPr>
          <a:lstStyle/>
          <a:p>
            <a:pPr lvl="1"/>
            <a:r>
              <a:rPr lang="en-US" dirty="0">
                <a:latin typeface="Arial" pitchFamily="-109" charset="0"/>
              </a:rPr>
              <a:t>Hey, that was easy</a:t>
            </a:r>
          </a:p>
          <a:p>
            <a:pPr lvl="1"/>
            <a:r>
              <a:rPr lang="en-US" dirty="0">
                <a:latin typeface="Arial" pitchFamily="-109" charset="0"/>
              </a:rPr>
              <a:t>But what if a thread wants to wait inside the monitor</a:t>
            </a:r>
            <a:r>
              <a:rPr lang="en-US" dirty="0" smtClean="0">
                <a:latin typeface="Arial" pitchFamily="-109" charset="0"/>
              </a:rPr>
              <a:t>?</a:t>
            </a:r>
            <a:endParaRPr lang="en-US" dirty="0">
              <a:latin typeface="Arial" pitchFamily="-109" charset="0"/>
            </a:endParaRPr>
          </a:p>
        </p:txBody>
      </p:sp>
      <p:sp>
        <p:nvSpPr>
          <p:cNvPr id="24583" name="Text Box 4"/>
          <p:cNvSpPr txBox="1">
            <a:spLocks noChangeArrowheads="1"/>
          </p:cNvSpPr>
          <p:nvPr/>
        </p:nvSpPr>
        <p:spPr bwMode="auto">
          <a:xfrm>
            <a:off x="533400" y="1908096"/>
            <a:ext cx="3429000" cy="24018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Monotype Sorts" pitchFamily="-109" charset="2"/>
              <a:buNone/>
            </a:pPr>
            <a:r>
              <a:rPr lang="en-US" sz="1600">
                <a:solidFill>
                  <a:schemeClr val="accent2"/>
                </a:solidFill>
              </a:rPr>
              <a:t>Monitor </a:t>
            </a:r>
            <a:r>
              <a:rPr lang="en-US" sz="1600">
                <a:solidFill>
                  <a:srgbClr val="0000FF"/>
                </a:solidFill>
              </a:rPr>
              <a:t>account</a:t>
            </a:r>
            <a:r>
              <a:rPr lang="en-US" sz="1600">
                <a:solidFill>
                  <a:schemeClr val="accent2"/>
                </a:solidFill>
              </a:rPr>
              <a:t> {</a:t>
            </a:r>
          </a:p>
          <a:p>
            <a:pPr>
              <a:buFont typeface="Monotype Sorts" pitchFamily="-109" charset="2"/>
              <a:buNone/>
            </a:pPr>
            <a:r>
              <a:rPr lang="en-US" sz="1600">
                <a:solidFill>
                  <a:schemeClr val="accent2"/>
                </a:solidFill>
              </a:rPr>
              <a:t>  double balance;</a:t>
            </a:r>
          </a:p>
          <a:p>
            <a:pPr>
              <a:buFont typeface="Monotype Sorts" pitchFamily="-109" charset="2"/>
              <a:buNone/>
            </a:pPr>
            <a:endParaRPr lang="en-US" sz="1600">
              <a:solidFill>
                <a:schemeClr val="accent2"/>
              </a:solidFill>
            </a:endParaRPr>
          </a:p>
          <a:p>
            <a:pPr>
              <a:buFont typeface="Monotype Sorts" pitchFamily="-109" charset="2"/>
              <a:buNone/>
            </a:pPr>
            <a:r>
              <a:rPr lang="en-US" sz="1600">
                <a:solidFill>
                  <a:schemeClr val="accent2"/>
                </a:solidFill>
              </a:rPr>
              <a:t>  double </a:t>
            </a:r>
            <a:r>
              <a:rPr lang="en-US" sz="1600">
                <a:solidFill>
                  <a:srgbClr val="0000FF"/>
                </a:solidFill>
              </a:rPr>
              <a:t>withdraw</a:t>
            </a:r>
            <a:r>
              <a:rPr lang="en-US" sz="1600">
                <a:solidFill>
                  <a:schemeClr val="accent2"/>
                </a:solidFill>
              </a:rPr>
              <a:t>(amount) {</a:t>
            </a:r>
          </a:p>
          <a:p>
            <a:pPr>
              <a:buFont typeface="Monotype Sorts" pitchFamily="-109" charset="2"/>
              <a:buNone/>
            </a:pPr>
            <a:r>
              <a:rPr lang="en-US" sz="1600">
                <a:solidFill>
                  <a:schemeClr val="accent2"/>
                </a:solidFill>
              </a:rPr>
              <a:t>    balance = balance – amount;</a:t>
            </a:r>
          </a:p>
          <a:p>
            <a:pPr>
              <a:buFont typeface="Monotype Sorts" pitchFamily="-109" charset="2"/>
              <a:buNone/>
            </a:pPr>
            <a:r>
              <a:rPr lang="en-US" sz="1600">
                <a:solidFill>
                  <a:schemeClr val="accent2"/>
                </a:solidFill>
              </a:rPr>
              <a:t>    return balance;</a:t>
            </a:r>
          </a:p>
          <a:p>
            <a:pPr>
              <a:buFont typeface="Monotype Sorts" pitchFamily="-109" charset="2"/>
              <a:buNone/>
            </a:pPr>
            <a:r>
              <a:rPr lang="en-US" sz="1600">
                <a:solidFill>
                  <a:schemeClr val="accent2"/>
                </a:solidFill>
              </a:rPr>
              <a:t>  }</a:t>
            </a:r>
          </a:p>
          <a:p>
            <a:pPr>
              <a:buFont typeface="Monotype Sorts" pitchFamily="-109" charset="2"/>
              <a:buNone/>
            </a:pPr>
            <a:r>
              <a:rPr lang="en-US" sz="1600">
                <a:solidFill>
                  <a:schemeClr val="accent2"/>
                </a:solidFill>
              </a:rPr>
              <a:t>}</a:t>
            </a:r>
          </a:p>
        </p:txBody>
      </p:sp>
      <p:sp>
        <p:nvSpPr>
          <p:cNvPr id="24584" name="Text Box 5"/>
          <p:cNvSpPr txBox="1">
            <a:spLocks noChangeArrowheads="1"/>
          </p:cNvSpPr>
          <p:nvPr/>
        </p:nvSpPr>
        <p:spPr bwMode="auto">
          <a:xfrm>
            <a:off x="5486400" y="1755696"/>
            <a:ext cx="3200400" cy="639763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Monotype Sorts" pitchFamily="-109" charset="2"/>
              <a:buNone/>
            </a:pPr>
            <a:r>
              <a:rPr lang="en-US" sz="1600">
                <a:solidFill>
                  <a:schemeClr val="accent2"/>
                </a:solidFill>
              </a:rPr>
              <a:t>withdraw(amount)</a:t>
            </a:r>
          </a:p>
          <a:p>
            <a:pPr>
              <a:buFont typeface="Monotype Sorts" pitchFamily="-109" charset="2"/>
              <a:buNone/>
            </a:pPr>
            <a:r>
              <a:rPr lang="en-US" sz="1600">
                <a:solidFill>
                  <a:schemeClr val="accent2"/>
                </a:solidFill>
              </a:rPr>
              <a:t>  balance = balance – amount;</a:t>
            </a:r>
            <a:endParaRPr lang="en-US" sz="1000" b="1"/>
          </a:p>
        </p:txBody>
      </p:sp>
      <p:sp>
        <p:nvSpPr>
          <p:cNvPr id="24585" name="Text Box 6"/>
          <p:cNvSpPr txBox="1">
            <a:spLocks noChangeArrowheads="1"/>
          </p:cNvSpPr>
          <p:nvPr/>
        </p:nvSpPr>
        <p:spPr bwMode="auto">
          <a:xfrm>
            <a:off x="5486400" y="2974896"/>
            <a:ext cx="3200400" cy="346075"/>
          </a:xfrm>
          <a:prstGeom prst="rect">
            <a:avLst/>
          </a:prstGeom>
          <a:solidFill>
            <a:srgbClr val="CCFFCC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Monotype Sorts" pitchFamily="-109" charset="2"/>
              <a:buNone/>
            </a:pPr>
            <a:r>
              <a:rPr lang="en-US" sz="1600">
                <a:solidFill>
                  <a:schemeClr val="accent2"/>
                </a:solidFill>
              </a:rPr>
              <a:t>withdraw(amount)</a:t>
            </a:r>
          </a:p>
        </p:txBody>
      </p:sp>
      <p:sp>
        <p:nvSpPr>
          <p:cNvPr id="24586" name="Text Box 7"/>
          <p:cNvSpPr txBox="1">
            <a:spLocks noChangeArrowheads="1"/>
          </p:cNvSpPr>
          <p:nvPr/>
        </p:nvSpPr>
        <p:spPr bwMode="auto">
          <a:xfrm>
            <a:off x="5486400" y="3432096"/>
            <a:ext cx="3200400" cy="346075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Monotype Sorts" pitchFamily="-109" charset="2"/>
              <a:buNone/>
            </a:pPr>
            <a:r>
              <a:rPr lang="en-US" sz="1600">
                <a:solidFill>
                  <a:schemeClr val="accent2"/>
                </a:solidFill>
              </a:rPr>
              <a:t>  return balance (and exit)</a:t>
            </a:r>
            <a:endParaRPr lang="en-US" sz="1600" b="1">
              <a:solidFill>
                <a:schemeClr val="accent2"/>
              </a:solidFill>
            </a:endParaRPr>
          </a:p>
        </p:txBody>
      </p:sp>
      <p:sp>
        <p:nvSpPr>
          <p:cNvPr id="24587" name="Line 8"/>
          <p:cNvSpPr>
            <a:spLocks noChangeShapeType="1"/>
          </p:cNvSpPr>
          <p:nvPr/>
        </p:nvSpPr>
        <p:spPr bwMode="auto">
          <a:xfrm>
            <a:off x="5257800" y="1755696"/>
            <a:ext cx="0" cy="3505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stealth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8" name="Text Box 9"/>
          <p:cNvSpPr txBox="1">
            <a:spLocks noChangeArrowheads="1"/>
          </p:cNvSpPr>
          <p:nvPr/>
        </p:nvSpPr>
        <p:spPr bwMode="auto">
          <a:xfrm>
            <a:off x="5486400" y="2517696"/>
            <a:ext cx="3200400" cy="346075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Monotype Sorts" pitchFamily="-109" charset="2"/>
              <a:buNone/>
            </a:pPr>
            <a:r>
              <a:rPr lang="en-US" sz="1600">
                <a:solidFill>
                  <a:schemeClr val="accent2"/>
                </a:solidFill>
              </a:rPr>
              <a:t>withdraw(amount)</a:t>
            </a:r>
          </a:p>
        </p:txBody>
      </p:sp>
      <p:sp>
        <p:nvSpPr>
          <p:cNvPr id="24589" name="Text Box 10"/>
          <p:cNvSpPr txBox="1">
            <a:spLocks noChangeArrowheads="1"/>
          </p:cNvSpPr>
          <p:nvPr/>
        </p:nvSpPr>
        <p:spPr bwMode="auto">
          <a:xfrm>
            <a:off x="5486400" y="3889296"/>
            <a:ext cx="3200400" cy="639763"/>
          </a:xfrm>
          <a:prstGeom prst="rect">
            <a:avLst/>
          </a:prstGeom>
          <a:solidFill>
            <a:srgbClr val="CCFFCC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Monotype Sorts" pitchFamily="-109" charset="2"/>
              <a:buNone/>
            </a:pPr>
            <a:r>
              <a:rPr lang="en-US" sz="1600">
                <a:solidFill>
                  <a:schemeClr val="accent2"/>
                </a:solidFill>
              </a:rPr>
              <a:t>  balance = balance – amount</a:t>
            </a:r>
          </a:p>
          <a:p>
            <a:pPr>
              <a:buFont typeface="Monotype Sorts" pitchFamily="-109" charset="2"/>
              <a:buNone/>
            </a:pPr>
            <a:r>
              <a:rPr lang="en-US" sz="1600">
                <a:solidFill>
                  <a:schemeClr val="accent2"/>
                </a:solidFill>
              </a:rPr>
              <a:t>  return balance;</a:t>
            </a:r>
            <a:endParaRPr lang="en-US" sz="1600" b="1">
              <a:solidFill>
                <a:schemeClr val="accent2"/>
              </a:solidFill>
            </a:endParaRPr>
          </a:p>
        </p:txBody>
      </p:sp>
      <p:sp>
        <p:nvSpPr>
          <p:cNvPr id="24590" name="Text Box 11"/>
          <p:cNvSpPr txBox="1">
            <a:spLocks noChangeArrowheads="1"/>
          </p:cNvSpPr>
          <p:nvPr/>
        </p:nvSpPr>
        <p:spPr bwMode="auto">
          <a:xfrm>
            <a:off x="5486400" y="4651296"/>
            <a:ext cx="3200400" cy="639763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Monotype Sorts" pitchFamily="-109" charset="2"/>
              <a:buNone/>
            </a:pPr>
            <a:r>
              <a:rPr lang="en-US" sz="1600">
                <a:solidFill>
                  <a:schemeClr val="accent2"/>
                </a:solidFill>
              </a:rPr>
              <a:t>  balance = balance – amount;</a:t>
            </a:r>
          </a:p>
          <a:p>
            <a:pPr>
              <a:buFont typeface="Monotype Sorts" pitchFamily="-109" charset="2"/>
              <a:buNone/>
            </a:pPr>
            <a:r>
              <a:rPr lang="en-US" sz="1600">
                <a:solidFill>
                  <a:schemeClr val="accent2"/>
                </a:solidFill>
              </a:rPr>
              <a:t>  return balance;</a:t>
            </a:r>
          </a:p>
        </p:txBody>
      </p:sp>
      <p:sp>
        <p:nvSpPr>
          <p:cNvPr id="24591" name="Line 12"/>
          <p:cNvSpPr>
            <a:spLocks noChangeShapeType="1"/>
          </p:cNvSpPr>
          <p:nvPr/>
        </p:nvSpPr>
        <p:spPr bwMode="auto">
          <a:xfrm flipV="1">
            <a:off x="4953000" y="2746296"/>
            <a:ext cx="533400" cy="228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stealth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2" name="Line 13"/>
          <p:cNvSpPr>
            <a:spLocks noChangeShapeType="1"/>
          </p:cNvSpPr>
          <p:nvPr/>
        </p:nvSpPr>
        <p:spPr bwMode="auto">
          <a:xfrm>
            <a:off x="4953000" y="2974896"/>
            <a:ext cx="533400" cy="152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stealth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3" name="Text Box 16"/>
          <p:cNvSpPr txBox="1">
            <a:spLocks noChangeArrowheads="1"/>
          </p:cNvSpPr>
          <p:nvPr/>
        </p:nvSpPr>
        <p:spPr bwMode="auto">
          <a:xfrm>
            <a:off x="4114800" y="2136696"/>
            <a:ext cx="990600" cy="1558925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 b="1">
                <a:solidFill>
                  <a:srgbClr val="D60093"/>
                </a:solidFill>
              </a:rPr>
              <a:t>Threads block waiting to get into monitor</a:t>
            </a:r>
          </a:p>
        </p:txBody>
      </p:sp>
      <p:sp>
        <p:nvSpPr>
          <p:cNvPr id="24594" name="Text Box 17"/>
          <p:cNvSpPr txBox="1">
            <a:spLocks noChangeArrowheads="1"/>
          </p:cNvSpPr>
          <p:nvPr/>
        </p:nvSpPr>
        <p:spPr bwMode="auto">
          <a:xfrm>
            <a:off x="1143000" y="4498896"/>
            <a:ext cx="3810000" cy="581025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 b="1">
                <a:solidFill>
                  <a:srgbClr val="D60093"/>
                </a:solidFill>
              </a:rPr>
              <a:t>When first thread exits, another can enter.  Which one is undefined.</a:t>
            </a:r>
          </a:p>
        </p:txBody>
      </p:sp>
      <p:sp>
        <p:nvSpPr>
          <p:cNvPr id="24595" name="Line 18"/>
          <p:cNvSpPr>
            <a:spLocks noChangeShapeType="1"/>
          </p:cNvSpPr>
          <p:nvPr/>
        </p:nvSpPr>
        <p:spPr bwMode="auto">
          <a:xfrm flipV="1">
            <a:off x="4800600" y="4270296"/>
            <a:ext cx="6858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stealth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6" name="Line 19"/>
          <p:cNvSpPr>
            <a:spLocks noChangeShapeType="1"/>
          </p:cNvSpPr>
          <p:nvPr/>
        </p:nvSpPr>
        <p:spPr bwMode="auto">
          <a:xfrm>
            <a:off x="4800600" y="4879896"/>
            <a:ext cx="685800" cy="76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stealth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8D9037-F52B-5C4E-A98C-C648B4897E4B}" type="slidenum">
              <a:rPr lang="en-US"/>
              <a:pPr/>
              <a:t>23</a:t>
            </a:fld>
            <a:endParaRPr lang="en-US"/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latin typeface="+mj-lt"/>
              </a:rPr>
              <a:t>Condition Variables</a:t>
            </a:r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1F1F1F"/>
                </a:solidFill>
                <a:latin typeface="Arial" pitchFamily="-109" charset="0"/>
              </a:rPr>
              <a:t>A </a:t>
            </a:r>
            <a:r>
              <a:rPr lang="en-US" sz="2000" dirty="0">
                <a:solidFill>
                  <a:srgbClr val="FF3300"/>
                </a:solidFill>
                <a:latin typeface="Arial" pitchFamily="-109" charset="0"/>
              </a:rPr>
              <a:t>condition variable </a:t>
            </a:r>
            <a:r>
              <a:rPr lang="en-US" sz="2000" dirty="0">
                <a:solidFill>
                  <a:srgbClr val="1F1F1F"/>
                </a:solidFill>
                <a:latin typeface="Arial" pitchFamily="-109" charset="0"/>
              </a:rPr>
              <a:t>is associated with a condition needed for a thread to make progress once it is in the monitor.</a:t>
            </a:r>
          </a:p>
          <a:p>
            <a:pPr>
              <a:lnSpc>
                <a:spcPct val="90000"/>
              </a:lnSpc>
              <a:buFont typeface="Monotype Sorts" pitchFamily="-109" charset="2"/>
              <a:buNone/>
            </a:pPr>
            <a:endParaRPr lang="en-US" sz="1400" dirty="0" smtClean="0">
              <a:solidFill>
                <a:schemeClr val="tx1"/>
              </a:solidFill>
              <a:latin typeface="Arial" pitchFamily="-109" charset="0"/>
            </a:endParaRPr>
          </a:p>
          <a:p>
            <a:pPr>
              <a:lnSpc>
                <a:spcPct val="90000"/>
              </a:lnSpc>
              <a:buFont typeface="Monotype Sorts" pitchFamily="-109" charset="2"/>
              <a:buNone/>
            </a:pPr>
            <a:endParaRPr lang="en-US" sz="2000" dirty="0">
              <a:latin typeface="Arial" pitchFamily="-10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876" y="3084283"/>
            <a:ext cx="8278973" cy="2472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buFont typeface="Monotype Sorts" pitchFamily="-109" charset="2"/>
              <a:buNone/>
            </a:pPr>
            <a:r>
              <a:rPr lang="en-US" sz="1700" dirty="0" smtClean="0">
                <a:latin typeface="Arial" pitchFamily="-109" charset="0"/>
              </a:rPr>
              <a:t>Monitor M {</a:t>
            </a:r>
          </a:p>
          <a:p>
            <a:pPr>
              <a:lnSpc>
                <a:spcPct val="90000"/>
              </a:lnSpc>
              <a:buFont typeface="Monotype Sorts" pitchFamily="-109" charset="2"/>
              <a:buNone/>
            </a:pPr>
            <a:r>
              <a:rPr lang="en-US" sz="1700" dirty="0" smtClean="0">
                <a:latin typeface="Arial" pitchFamily="-109" charset="0"/>
              </a:rPr>
              <a:t>  ... </a:t>
            </a:r>
            <a:r>
              <a:rPr lang="en-US" sz="1700" i="1" dirty="0" smtClean="0">
                <a:latin typeface="Arial" pitchFamily="-109" charset="0"/>
              </a:rPr>
              <a:t>monitored variables</a:t>
            </a:r>
            <a:endParaRPr lang="en-US" sz="1700" dirty="0" smtClean="0">
              <a:latin typeface="Arial" pitchFamily="-109" charset="0"/>
            </a:endParaRPr>
          </a:p>
          <a:p>
            <a:pPr>
              <a:lnSpc>
                <a:spcPct val="90000"/>
              </a:lnSpc>
              <a:buFont typeface="Monotype Sorts" pitchFamily="-109" charset="2"/>
              <a:buNone/>
            </a:pPr>
            <a:r>
              <a:rPr lang="en-US" sz="1700" dirty="0" smtClean="0">
                <a:latin typeface="Arial" pitchFamily="-109" charset="0"/>
              </a:rPr>
              <a:t>  Condition c;</a:t>
            </a:r>
          </a:p>
          <a:p>
            <a:pPr>
              <a:lnSpc>
                <a:spcPct val="90000"/>
              </a:lnSpc>
              <a:buFont typeface="Monotype Sorts" pitchFamily="-109" charset="2"/>
              <a:buNone/>
            </a:pPr>
            <a:endParaRPr lang="en-US" sz="1700" dirty="0" smtClean="0">
              <a:latin typeface="Arial" pitchFamily="-109" charset="0"/>
            </a:endParaRPr>
          </a:p>
          <a:p>
            <a:pPr>
              <a:lnSpc>
                <a:spcPct val="90000"/>
              </a:lnSpc>
              <a:buFont typeface="Monotype Sorts" pitchFamily="-109" charset="2"/>
              <a:buNone/>
            </a:pPr>
            <a:r>
              <a:rPr lang="en-US" sz="1700" dirty="0" smtClean="0">
                <a:latin typeface="Arial" pitchFamily="-109" charset="0"/>
              </a:rPr>
              <a:t>  void enter_mon (...) {</a:t>
            </a:r>
          </a:p>
          <a:p>
            <a:pPr>
              <a:lnSpc>
                <a:spcPct val="90000"/>
              </a:lnSpc>
              <a:buFont typeface="Monotype Sorts" pitchFamily="-109" charset="2"/>
              <a:buNone/>
            </a:pPr>
            <a:r>
              <a:rPr lang="en-US" sz="1700" dirty="0" smtClean="0">
                <a:latin typeface="Arial" pitchFamily="-109" charset="0"/>
              </a:rPr>
              <a:t>    if (extra property not true) </a:t>
            </a:r>
            <a:r>
              <a:rPr lang="en-US" sz="1700" dirty="0" smtClean="0">
                <a:solidFill>
                  <a:srgbClr val="0000FF"/>
                </a:solidFill>
                <a:latin typeface="Arial" pitchFamily="-109" charset="0"/>
              </a:rPr>
              <a:t>wait</a:t>
            </a:r>
            <a:r>
              <a:rPr lang="en-US" sz="1700" dirty="0" smtClean="0">
                <a:latin typeface="Arial" pitchFamily="-109" charset="0"/>
              </a:rPr>
              <a:t>(c);            </a:t>
            </a:r>
            <a:r>
              <a:rPr lang="en-US" sz="1700" dirty="0" smtClean="0">
                <a:solidFill>
                  <a:srgbClr val="1F1F1F"/>
                </a:solidFill>
                <a:latin typeface="Arial" pitchFamily="-109" charset="0"/>
              </a:rPr>
              <a:t>waits outside of the monitor's mutex</a:t>
            </a:r>
          </a:p>
          <a:p>
            <a:pPr>
              <a:lnSpc>
                <a:spcPct val="90000"/>
              </a:lnSpc>
              <a:buFont typeface="Monotype Sorts" pitchFamily="-109" charset="2"/>
              <a:buNone/>
            </a:pPr>
            <a:r>
              <a:rPr lang="en-US" sz="1700" dirty="0" smtClean="0">
                <a:latin typeface="Arial" pitchFamily="-109" charset="0"/>
              </a:rPr>
              <a:t>    do what you have to do</a:t>
            </a:r>
            <a:endParaRPr lang="en-US" sz="1700" i="1" dirty="0" smtClean="0">
              <a:latin typeface="Arial" pitchFamily="-109" charset="0"/>
            </a:endParaRPr>
          </a:p>
          <a:p>
            <a:pPr>
              <a:lnSpc>
                <a:spcPct val="90000"/>
              </a:lnSpc>
              <a:buFont typeface="Monotype Sorts" pitchFamily="-109" charset="2"/>
              <a:buNone/>
            </a:pPr>
            <a:r>
              <a:rPr lang="en-US" sz="1700" dirty="0" smtClean="0">
                <a:latin typeface="Arial" pitchFamily="-109" charset="0"/>
              </a:rPr>
              <a:t>    if (extra property true) </a:t>
            </a:r>
            <a:r>
              <a:rPr lang="en-US" sz="1700" dirty="0" smtClean="0">
                <a:solidFill>
                  <a:srgbClr val="0000FF"/>
                </a:solidFill>
                <a:latin typeface="Arial" pitchFamily="-109" charset="0"/>
              </a:rPr>
              <a:t>signal</a:t>
            </a:r>
            <a:r>
              <a:rPr lang="en-US" sz="1700" dirty="0" smtClean="0">
                <a:latin typeface="Arial" pitchFamily="-109" charset="0"/>
              </a:rPr>
              <a:t>(c);               </a:t>
            </a:r>
            <a:r>
              <a:rPr lang="en-US" sz="1700" dirty="0" smtClean="0">
                <a:solidFill>
                  <a:srgbClr val="1F1F1F"/>
                </a:solidFill>
                <a:latin typeface="Arial" pitchFamily="-109" charset="0"/>
              </a:rPr>
              <a:t>brings in one thread waiting on condition</a:t>
            </a:r>
          </a:p>
          <a:p>
            <a:pPr>
              <a:lnSpc>
                <a:spcPct val="90000"/>
              </a:lnSpc>
              <a:buFont typeface="Monotype Sorts" pitchFamily="-109" charset="2"/>
              <a:buNone/>
            </a:pPr>
            <a:r>
              <a:rPr lang="en-US" sz="1700" dirty="0" smtClean="0">
                <a:latin typeface="Arial" pitchFamily="-109" charset="0"/>
              </a:rPr>
              <a:t>  }</a:t>
            </a:r>
          </a:p>
          <a:p>
            <a:endParaRPr lang="en-US" sz="17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023588-E82F-024A-8021-95D0C54DCDE2}" type="slidenum">
              <a:rPr lang="en-US"/>
              <a:pPr/>
              <a:t>24</a:t>
            </a:fld>
            <a:endParaRPr lang="en-US"/>
          </a:p>
        </p:txBody>
      </p:sp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j-lt"/>
              </a:rPr>
              <a:t>Condition Variables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29780"/>
            <a:ext cx="7924800" cy="4648200"/>
          </a:xfrm>
        </p:spPr>
        <p:txBody>
          <a:bodyPr/>
          <a:lstStyle/>
          <a:p>
            <a:r>
              <a:rPr lang="en-US" dirty="0">
                <a:latin typeface="Arial" pitchFamily="-109" charset="0"/>
              </a:rPr>
              <a:t>Condition variables support three operations: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Arial" pitchFamily="-109" charset="0"/>
              </a:rPr>
              <a:t>Wait</a:t>
            </a:r>
            <a:r>
              <a:rPr lang="en-US" dirty="0">
                <a:latin typeface="Arial" pitchFamily="-109" charset="0"/>
              </a:rPr>
              <a:t> – release monitor lock, wait for C/V to be signaled</a:t>
            </a:r>
          </a:p>
          <a:p>
            <a:pPr lvl="2"/>
            <a:r>
              <a:rPr lang="en-US" dirty="0">
                <a:latin typeface="Arial" pitchFamily="-109" charset="0"/>
              </a:rPr>
              <a:t>So condition variables have wait queues, too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Arial" pitchFamily="-109" charset="0"/>
              </a:rPr>
              <a:t>Signal</a:t>
            </a:r>
            <a:r>
              <a:rPr lang="en-US" dirty="0">
                <a:latin typeface="Arial" pitchFamily="-109" charset="0"/>
              </a:rPr>
              <a:t> – wakeup one waiting thread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Arial" pitchFamily="-109" charset="0"/>
              </a:rPr>
              <a:t>Broadcast</a:t>
            </a:r>
            <a:r>
              <a:rPr lang="en-US" dirty="0">
                <a:latin typeface="Arial" pitchFamily="-109" charset="0"/>
              </a:rPr>
              <a:t> – wakeup all waiting threads</a:t>
            </a:r>
          </a:p>
          <a:p>
            <a:r>
              <a:rPr lang="en-US" dirty="0">
                <a:latin typeface="Arial" pitchFamily="-109" charset="0"/>
              </a:rPr>
              <a:t>Condition variables </a:t>
            </a:r>
            <a:r>
              <a:rPr lang="en-US" i="1" dirty="0">
                <a:latin typeface="Arial" pitchFamily="-109" charset="0"/>
              </a:rPr>
              <a:t>are not</a:t>
            </a:r>
            <a:r>
              <a:rPr lang="en-US" dirty="0">
                <a:latin typeface="Arial" pitchFamily="-109" charset="0"/>
              </a:rPr>
              <a:t> boolean objects</a:t>
            </a:r>
          </a:p>
          <a:p>
            <a:pPr lvl="1"/>
            <a:r>
              <a:rPr lang="en-US" dirty="0">
                <a:latin typeface="Arial" pitchFamily="-109" charset="0"/>
              </a:rPr>
              <a:t>“if (condition_variable) then” … does not make sense</a:t>
            </a:r>
          </a:p>
          <a:p>
            <a:pPr lvl="1"/>
            <a:r>
              <a:rPr lang="en-US" dirty="0">
                <a:latin typeface="Arial" pitchFamily="-109" charset="0"/>
              </a:rPr>
              <a:t>“if (num_resources == 0) then wait(resources_available)” does</a:t>
            </a:r>
          </a:p>
          <a:p>
            <a:pPr lvl="1"/>
            <a:r>
              <a:rPr lang="en-US" dirty="0">
                <a:latin typeface="Arial" pitchFamily="-109" charset="0"/>
              </a:rPr>
              <a:t>An example will make this more clear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69E704-E2A3-954E-91FE-EB97ECE7E743}" type="slidenum">
              <a:rPr lang="en-US"/>
              <a:pPr/>
              <a:t>25</a:t>
            </a:fld>
            <a:endParaRPr lang="en-US"/>
          </a:p>
        </p:txBody>
      </p:sp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>
                <a:latin typeface="+mj-lt"/>
              </a:rPr>
              <a:t>Monitor Readers and Writers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701524" y="1886857"/>
            <a:ext cx="7543951" cy="417866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-109" charset="0"/>
              </a:rPr>
              <a:t>Will </a:t>
            </a:r>
            <a:r>
              <a:rPr lang="en-US" dirty="0">
                <a:latin typeface="Arial" pitchFamily="-109" charset="0"/>
              </a:rPr>
              <a:t>have four methods: </a:t>
            </a:r>
            <a:r>
              <a:rPr lang="en-US" dirty="0">
                <a:solidFill>
                  <a:srgbClr val="0000FF"/>
                </a:solidFill>
                <a:latin typeface="Arial" pitchFamily="-109" charset="0"/>
              </a:rPr>
              <a:t>StartRead</a:t>
            </a:r>
            <a:r>
              <a:rPr lang="en-US" dirty="0">
                <a:latin typeface="Arial" pitchFamily="-109" charset="0"/>
              </a:rPr>
              <a:t>, </a:t>
            </a:r>
            <a:r>
              <a:rPr lang="en-US" dirty="0">
                <a:solidFill>
                  <a:srgbClr val="0000FF"/>
                </a:solidFill>
                <a:latin typeface="Arial" pitchFamily="-109" charset="0"/>
              </a:rPr>
              <a:t>StartWrite</a:t>
            </a:r>
            <a:r>
              <a:rPr lang="en-US" dirty="0">
                <a:latin typeface="Arial" pitchFamily="-109" charset="0"/>
              </a:rPr>
              <a:t>, </a:t>
            </a:r>
            <a:r>
              <a:rPr lang="en-US" dirty="0">
                <a:solidFill>
                  <a:srgbClr val="0000FF"/>
                </a:solidFill>
                <a:latin typeface="Arial" pitchFamily="-109" charset="0"/>
              </a:rPr>
              <a:t>EndRead</a:t>
            </a:r>
            <a:r>
              <a:rPr lang="en-US" dirty="0">
                <a:latin typeface="Arial" pitchFamily="-109" charset="0"/>
              </a:rPr>
              <a:t> and </a:t>
            </a:r>
            <a:r>
              <a:rPr lang="en-US" dirty="0">
                <a:solidFill>
                  <a:srgbClr val="0000FF"/>
                </a:solidFill>
                <a:latin typeface="Arial" pitchFamily="-109" charset="0"/>
              </a:rPr>
              <a:t>EndWrite</a:t>
            </a:r>
            <a:endParaRPr lang="en-US" dirty="0">
              <a:latin typeface="Arial" pitchFamily="-109" charset="0"/>
            </a:endParaRPr>
          </a:p>
          <a:p>
            <a:r>
              <a:rPr lang="en-US" dirty="0">
                <a:latin typeface="Arial" pitchFamily="-109" charset="0"/>
              </a:rPr>
              <a:t>Monitored data: </a:t>
            </a:r>
            <a:r>
              <a:rPr lang="en-US" dirty="0">
                <a:solidFill>
                  <a:srgbClr val="0000FF"/>
                </a:solidFill>
                <a:latin typeface="Arial" pitchFamily="-109" charset="0"/>
              </a:rPr>
              <a:t>nr</a:t>
            </a:r>
            <a:r>
              <a:rPr lang="en-US" dirty="0">
                <a:latin typeface="Arial" pitchFamily="-109" charset="0"/>
              </a:rPr>
              <a:t> (number of readers) and </a:t>
            </a:r>
            <a:r>
              <a:rPr lang="en-US" dirty="0">
                <a:solidFill>
                  <a:srgbClr val="0000FF"/>
                </a:solidFill>
                <a:latin typeface="Arial" pitchFamily="-109" charset="0"/>
              </a:rPr>
              <a:t>nw</a:t>
            </a:r>
            <a:r>
              <a:rPr lang="en-US" dirty="0">
                <a:latin typeface="Arial" pitchFamily="-109" charset="0"/>
              </a:rPr>
              <a:t> (number of writers) with the monitor invariant</a:t>
            </a:r>
          </a:p>
          <a:p>
            <a:pPr algn="ctr">
              <a:buFont typeface="Monotype Sorts" pitchFamily="-109" charset="2"/>
              <a:buNone/>
            </a:pPr>
            <a:r>
              <a:rPr lang="en-US" dirty="0">
                <a:solidFill>
                  <a:srgbClr val="0000FF"/>
                </a:solidFill>
                <a:latin typeface="Arial" pitchFamily="-109" charset="0"/>
              </a:rPr>
              <a:t>(nr ≥ 0) </a:t>
            </a:r>
            <a:r>
              <a:rPr lang="en-US" dirty="0">
                <a:solidFill>
                  <a:srgbClr val="0000FF"/>
                </a:solidFill>
                <a:latin typeface="Arial" pitchFamily="-109" charset="0"/>
                <a:ea typeface="ヒラギノ角ゴ Pro W3" pitchFamily="-109" charset="-128"/>
                <a:cs typeface="ヒラギノ角ゴ Pro W3" pitchFamily="-109" charset="-128"/>
              </a:rPr>
              <a:t>∧ (0 ≤ nw ≤ 1) ∧ ((nr &gt; 0) ⇒ (nw = 0))</a:t>
            </a:r>
            <a:endParaRPr lang="en-US" dirty="0">
              <a:latin typeface="Arial" pitchFamily="-109" charset="0"/>
              <a:ea typeface="ヒラギノ角ゴ Pro W3" pitchFamily="-109" charset="-128"/>
              <a:cs typeface="ヒラギノ角ゴ Pro W3" pitchFamily="-109" charset="-128"/>
            </a:endParaRPr>
          </a:p>
          <a:p>
            <a:r>
              <a:rPr lang="en-US" dirty="0">
                <a:latin typeface="Arial" pitchFamily="-109" charset="0"/>
                <a:ea typeface="ヒラギノ角ゴ Pro W3" pitchFamily="-109" charset="-128"/>
                <a:cs typeface="ヒラギノ角ゴ Pro W3" pitchFamily="-109" charset="-128"/>
              </a:rPr>
              <a:t>Two conditions: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Arial" pitchFamily="-109" charset="0"/>
                <a:ea typeface="ヒラギノ角ゴ Pro W3" pitchFamily="-109" charset="-128"/>
                <a:cs typeface="ヒラギノ角ゴ Pro W3" pitchFamily="-109" charset="-128"/>
              </a:rPr>
              <a:t>canRead</a:t>
            </a:r>
            <a:r>
              <a:rPr lang="en-US" dirty="0">
                <a:latin typeface="Arial" pitchFamily="-109" charset="0"/>
                <a:ea typeface="ヒラギノ角ゴ Pro W3" pitchFamily="-109" charset="-128"/>
                <a:cs typeface="ヒラギノ角ゴ Pro W3" pitchFamily="-109" charset="-128"/>
              </a:rPr>
              <a:t>: nw = 0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Arial" pitchFamily="-109" charset="0"/>
                <a:ea typeface="ヒラギノ角ゴ Pro W3" pitchFamily="-109" charset="-128"/>
                <a:cs typeface="ヒラギノ角ゴ Pro W3" pitchFamily="-109" charset="-128"/>
              </a:rPr>
              <a:t>canWrite</a:t>
            </a:r>
            <a:r>
              <a:rPr lang="en-US" dirty="0">
                <a:latin typeface="Arial" pitchFamily="-109" charset="0"/>
                <a:ea typeface="ヒラギノ角ゴ Pro W3" pitchFamily="-109" charset="-128"/>
                <a:cs typeface="ヒラギノ角ゴ Pro W3" pitchFamily="-109" charset="-128"/>
              </a:rPr>
              <a:t>: (nr = 0) ∧ (nw = 0)</a:t>
            </a:r>
          </a:p>
        </p:txBody>
      </p:sp>
    </p:spTree>
    <p:extLst>
      <p:ext uri="{BB962C8B-B14F-4D97-AF65-F5344CB8AC3E}">
        <p14:creationId xmlns:p14="http://schemas.microsoft.com/office/powerpoint/2010/main" val="2017883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375E6C-8F69-C246-8BB2-9B817528EE9D}" type="slidenum">
              <a:rPr lang="en-US"/>
              <a:pPr/>
              <a:t>26</a:t>
            </a:fld>
            <a:endParaRPr lang="en-US"/>
          </a:p>
        </p:txBody>
      </p:sp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>
                <a:latin typeface="+mj-lt"/>
              </a:rPr>
              <a:t>Monitor Readers and Writers</a:t>
            </a:r>
          </a:p>
        </p:txBody>
      </p:sp>
      <p:sp>
        <p:nvSpPr>
          <p:cNvPr id="32774" name="Text Box 3"/>
          <p:cNvSpPr txBox="1">
            <a:spLocks noChangeArrowheads="1"/>
          </p:cNvSpPr>
          <p:nvPr/>
        </p:nvSpPr>
        <p:spPr bwMode="auto">
          <a:xfrm>
            <a:off x="482595" y="2175223"/>
            <a:ext cx="3629784" cy="3293209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Monitor </a:t>
            </a:r>
            <a:r>
              <a:rPr lang="en-US" sz="1600" dirty="0">
                <a:solidFill>
                  <a:srgbClr val="0000FF"/>
                </a:solidFill>
              </a:rPr>
              <a:t>RW</a:t>
            </a:r>
            <a:r>
              <a:rPr lang="en-US" sz="1600" dirty="0">
                <a:solidFill>
                  <a:schemeClr val="accent2"/>
                </a:solidFill>
              </a:rPr>
              <a:t> {</a:t>
            </a:r>
            <a:br>
              <a:rPr lang="en-US" sz="1600" dirty="0">
                <a:solidFill>
                  <a:schemeClr val="accent2"/>
                </a:solidFill>
              </a:rPr>
            </a:br>
            <a:r>
              <a:rPr lang="en-US" sz="1600" dirty="0">
                <a:solidFill>
                  <a:schemeClr val="accent2"/>
                </a:solidFill>
              </a:rPr>
              <a:t>  int nr = 0, nw = 0;</a:t>
            </a:r>
            <a:br>
              <a:rPr lang="en-US" sz="1600" dirty="0">
                <a:solidFill>
                  <a:schemeClr val="accent2"/>
                </a:solidFill>
              </a:rPr>
            </a:br>
            <a:r>
              <a:rPr lang="en-US" sz="1600" dirty="0">
                <a:solidFill>
                  <a:schemeClr val="accent2"/>
                </a:solidFill>
              </a:rPr>
              <a:t>  Condition canRead, canWrite;</a:t>
            </a:r>
          </a:p>
          <a:p>
            <a:pPr>
              <a:buFont typeface="Monotype Sorts" pitchFamily="-109" charset="2"/>
              <a:buNone/>
            </a:pPr>
            <a:endParaRPr lang="en-US" sz="1600" dirty="0">
              <a:solidFill>
                <a:schemeClr val="accent2"/>
              </a:solidFill>
            </a:endParaRP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void </a:t>
            </a:r>
            <a:r>
              <a:rPr lang="en-US" sz="1600" dirty="0">
                <a:solidFill>
                  <a:srgbClr val="0000FF"/>
                </a:solidFill>
              </a:rPr>
              <a:t>StartRead</a:t>
            </a:r>
            <a:r>
              <a:rPr lang="en-US" sz="1600" dirty="0">
                <a:solidFill>
                  <a:schemeClr val="accent2"/>
                </a:solidFill>
              </a:rPr>
              <a:t> () {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 while (nw != 0) do wait(canRead);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 nr++;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}</a:t>
            </a:r>
          </a:p>
          <a:p>
            <a:pPr>
              <a:buFont typeface="Monotype Sorts" pitchFamily="-109" charset="2"/>
              <a:buNone/>
            </a:pPr>
            <a:endParaRPr lang="en-US" sz="1600" dirty="0">
              <a:solidFill>
                <a:schemeClr val="accent2"/>
              </a:solidFill>
            </a:endParaRP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void </a:t>
            </a:r>
            <a:r>
              <a:rPr lang="en-US" sz="1600" dirty="0">
                <a:solidFill>
                  <a:srgbClr val="0000FF"/>
                </a:solidFill>
              </a:rPr>
              <a:t>EndRead</a:t>
            </a:r>
            <a:r>
              <a:rPr lang="en-US" sz="1600" dirty="0">
                <a:solidFill>
                  <a:schemeClr val="accent2"/>
                </a:solidFill>
              </a:rPr>
              <a:t> () {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 nr--</a:t>
            </a:r>
            <a:r>
              <a:rPr lang="en-US" sz="1600" dirty="0" smtClean="0">
                <a:solidFill>
                  <a:schemeClr val="accent2"/>
                </a:solidFill>
              </a:rPr>
              <a:t>;</a:t>
            </a:r>
          </a:p>
          <a:p>
            <a:pPr>
              <a:buFont typeface="Monotype Sorts" pitchFamily="-109" charset="2"/>
              <a:buNone/>
            </a:pPr>
            <a:endParaRPr lang="en-US" sz="1600" dirty="0" smtClean="0">
              <a:solidFill>
                <a:schemeClr val="accent2"/>
              </a:solidFill>
            </a:endParaRPr>
          </a:p>
          <a:p>
            <a:pPr>
              <a:buFont typeface="Monotype Sorts" pitchFamily="-109" charset="2"/>
              <a:buNone/>
            </a:pPr>
            <a:r>
              <a:rPr lang="en-US" sz="1600" dirty="0" smtClean="0">
                <a:solidFill>
                  <a:schemeClr val="accent2"/>
                </a:solidFill>
              </a:rPr>
              <a:t>}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32775" name="Text Box 4"/>
          <p:cNvSpPr txBox="1">
            <a:spLocks noChangeArrowheads="1"/>
          </p:cNvSpPr>
          <p:nvPr/>
        </p:nvSpPr>
        <p:spPr bwMode="auto">
          <a:xfrm>
            <a:off x="4234545" y="2187318"/>
            <a:ext cx="4495800" cy="2800766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void </a:t>
            </a:r>
            <a:r>
              <a:rPr lang="en-US" sz="1600" dirty="0">
                <a:solidFill>
                  <a:srgbClr val="0000FF"/>
                </a:solidFill>
              </a:rPr>
              <a:t>StartWrite</a:t>
            </a:r>
            <a:r>
              <a:rPr lang="en-US" sz="1600" dirty="0">
                <a:solidFill>
                  <a:schemeClr val="accent2"/>
                </a:solidFill>
              </a:rPr>
              <a:t> {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 while (nr != 0 || nw != 0) do wait(canWrite);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 nw++;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}</a:t>
            </a:r>
          </a:p>
          <a:p>
            <a:pPr>
              <a:buFont typeface="Monotype Sorts" pitchFamily="-109" charset="2"/>
              <a:buNone/>
            </a:pPr>
            <a:endParaRPr lang="en-US" sz="1600" dirty="0">
              <a:solidFill>
                <a:schemeClr val="accent2"/>
              </a:solidFill>
            </a:endParaRP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void </a:t>
            </a:r>
            <a:r>
              <a:rPr lang="en-US" sz="1600" dirty="0">
                <a:solidFill>
                  <a:srgbClr val="0000FF"/>
                </a:solidFill>
              </a:rPr>
              <a:t>EndWrite</a:t>
            </a:r>
            <a:r>
              <a:rPr lang="en-US" sz="1600" dirty="0">
                <a:solidFill>
                  <a:schemeClr val="accent2"/>
                </a:solidFill>
              </a:rPr>
              <a:t> () {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 nw--</a:t>
            </a:r>
            <a:r>
              <a:rPr lang="en-US" sz="1600" dirty="0" smtClean="0">
                <a:solidFill>
                  <a:schemeClr val="accent2"/>
                </a:solidFill>
              </a:rPr>
              <a:t>;</a:t>
            </a:r>
          </a:p>
          <a:p>
            <a:pPr>
              <a:buFont typeface="Monotype Sorts" pitchFamily="-109" charset="2"/>
              <a:buNone/>
            </a:pPr>
            <a:endParaRPr lang="en-US" sz="1600" dirty="0" smtClean="0">
              <a:solidFill>
                <a:schemeClr val="accent2"/>
              </a:solidFill>
            </a:endParaRPr>
          </a:p>
          <a:p>
            <a:pPr>
              <a:buFont typeface="Monotype Sorts" pitchFamily="-109" charset="2"/>
              <a:buNone/>
            </a:pPr>
            <a:r>
              <a:rPr lang="en-US" sz="1600" dirty="0" smtClean="0">
                <a:solidFill>
                  <a:schemeClr val="accent2"/>
                </a:solidFill>
              </a:rPr>
              <a:t/>
            </a:r>
            <a:br>
              <a:rPr lang="en-US" sz="1600" dirty="0" smtClean="0">
                <a:solidFill>
                  <a:schemeClr val="accent2"/>
                </a:solidFill>
              </a:rPr>
            </a:br>
            <a:r>
              <a:rPr lang="en-US" sz="1600" dirty="0">
                <a:solidFill>
                  <a:schemeClr val="accent2"/>
                </a:solidFill>
              </a:rPr>
              <a:t>  }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} </a:t>
            </a:r>
            <a:r>
              <a:rPr lang="en-US" sz="1600" dirty="0">
                <a:solidFill>
                  <a:srgbClr val="D60093"/>
                </a:solidFill>
              </a:rPr>
              <a:t>// end monitor</a:t>
            </a: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9012238" y="2332120"/>
            <a:ext cx="284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3545" y="4908927"/>
            <a:ext cx="27767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</a:rPr>
              <a:t> if (nr == 0) signal(canWrite);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376959" y="3944491"/>
            <a:ext cx="20140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</a:rPr>
              <a:t> broadcast(canRead);</a:t>
            </a:r>
            <a:br>
              <a:rPr lang="en-US" sz="1600" dirty="0" smtClean="0">
                <a:solidFill>
                  <a:schemeClr val="accent2"/>
                </a:solidFill>
              </a:rPr>
            </a:br>
            <a:r>
              <a:rPr lang="en-US" sz="1600" dirty="0" smtClean="0">
                <a:solidFill>
                  <a:schemeClr val="accent2"/>
                </a:solidFill>
              </a:rPr>
              <a:t> signal(canWrite);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68097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573CC2-2793-E043-BE70-B78FC7FA2581}" type="slidenum">
              <a:rPr lang="en-US"/>
              <a:pPr/>
              <a:t>27</a:t>
            </a:fld>
            <a:endParaRPr lang="en-US"/>
          </a:p>
        </p:txBody>
      </p:sp>
      <p:sp>
        <p:nvSpPr>
          <p:cNvPr id="421898" name="Rectangle 1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>
                <a:latin typeface="+mj-lt"/>
              </a:rPr>
              <a:t>Monitor Readers and Writers</a:t>
            </a:r>
          </a:p>
        </p:txBody>
      </p:sp>
      <p:sp>
        <p:nvSpPr>
          <p:cNvPr id="34822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itchFamily="-109" charset="0"/>
              </a:rPr>
              <a:t>Is there any priority between readers and writers?</a:t>
            </a:r>
          </a:p>
          <a:p>
            <a:r>
              <a:rPr lang="en-US" dirty="0">
                <a:latin typeface="Arial" pitchFamily="-109" charset="0"/>
              </a:rPr>
              <a:t>What if you wanted to ensure that a waiting writer would have priority over new readers?</a:t>
            </a:r>
          </a:p>
        </p:txBody>
      </p:sp>
    </p:spTree>
    <p:extLst>
      <p:ext uri="{BB962C8B-B14F-4D97-AF65-F5344CB8AC3E}">
        <p14:creationId xmlns:p14="http://schemas.microsoft.com/office/powerpoint/2010/main" val="2140031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AC67B2-6296-B24D-8DAA-1D3F9A010F2A}" type="slidenum">
              <a:rPr lang="en-US"/>
              <a:pPr/>
              <a:t>28</a:t>
            </a:fld>
            <a:endParaRPr lang="en-US"/>
          </a:p>
        </p:txBody>
      </p:sp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21730"/>
            <a:ext cx="86868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+mj-lt"/>
              </a:rPr>
              <a:t>Condition Vars != Semaphores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93720"/>
            <a:ext cx="8549640" cy="472440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itchFamily="-109" charset="0"/>
              </a:rPr>
              <a:t>Condition variables != semaphores</a:t>
            </a:r>
            <a:endParaRPr lang="en-US" dirty="0" smtClean="0">
              <a:latin typeface="Arial" pitchFamily="-109" charset="0"/>
            </a:endParaRPr>
          </a:p>
          <a:p>
            <a:pPr lvl="1"/>
            <a:r>
              <a:rPr lang="en-US" dirty="0" smtClean="0">
                <a:solidFill>
                  <a:srgbClr val="0000FF"/>
                </a:solidFill>
                <a:latin typeface="Arial" pitchFamily="-109" charset="0"/>
              </a:rPr>
              <a:t>However</a:t>
            </a:r>
            <a:r>
              <a:rPr lang="en-US" dirty="0">
                <a:solidFill>
                  <a:srgbClr val="0000FF"/>
                </a:solidFill>
                <a:latin typeface="Arial" pitchFamily="-109" charset="0"/>
              </a:rPr>
              <a:t>, they each can be used to implement the other</a:t>
            </a:r>
          </a:p>
          <a:p>
            <a:r>
              <a:rPr lang="en-US" dirty="0">
                <a:latin typeface="Arial" pitchFamily="-109" charset="0"/>
              </a:rPr>
              <a:t>Access to the monitor is controlled by a lock</a:t>
            </a:r>
          </a:p>
          <a:p>
            <a:pPr lvl="1"/>
            <a:r>
              <a:rPr lang="en-US" dirty="0">
                <a:latin typeface="Arial" pitchFamily="-109" charset="0"/>
              </a:rPr>
              <a:t>wait() blocks the calling thread, and </a:t>
            </a:r>
            <a:r>
              <a:rPr lang="en-US" dirty="0">
                <a:solidFill>
                  <a:srgbClr val="FF3300"/>
                </a:solidFill>
                <a:latin typeface="Arial" pitchFamily="-109" charset="0"/>
              </a:rPr>
              <a:t>gives up the lock</a:t>
            </a:r>
          </a:p>
          <a:p>
            <a:pPr lvl="2"/>
            <a:r>
              <a:rPr lang="en-US" dirty="0">
                <a:latin typeface="Arial" pitchFamily="-109" charset="0"/>
              </a:rPr>
              <a:t>To call wait, the thread has to be in the monitor (hence has lock)</a:t>
            </a:r>
          </a:p>
          <a:p>
            <a:pPr lvl="2"/>
            <a:r>
              <a:rPr lang="en-US" dirty="0">
                <a:latin typeface="Arial" pitchFamily="-109" charset="0"/>
              </a:rPr>
              <a:t>Semaphore:</a:t>
            </a:r>
            <a:r>
              <a:rPr lang="en-US" dirty="0" smtClean="0">
                <a:latin typeface="Arial" pitchFamily="-109" charset="0"/>
              </a:rPr>
              <a:t>:</a:t>
            </a:r>
            <a:r>
              <a:rPr lang="en-US" dirty="0" smtClean="0">
                <a:solidFill>
                  <a:srgbClr val="0000FF"/>
                </a:solidFill>
                <a:latin typeface="Arial" pitchFamily="-109" charset="0"/>
              </a:rPr>
              <a:t>P </a:t>
            </a:r>
            <a:r>
              <a:rPr lang="en-US" dirty="0">
                <a:latin typeface="Arial" pitchFamily="-109" charset="0"/>
              </a:rPr>
              <a:t>just blocks the thread on the queue</a:t>
            </a:r>
          </a:p>
          <a:p>
            <a:pPr lvl="1"/>
            <a:r>
              <a:rPr lang="en-US" dirty="0">
                <a:latin typeface="Arial" pitchFamily="-109" charset="0"/>
              </a:rPr>
              <a:t>signal() causes a waiting thread to wake up</a:t>
            </a:r>
          </a:p>
          <a:p>
            <a:pPr lvl="2"/>
            <a:r>
              <a:rPr lang="en-US" dirty="0">
                <a:solidFill>
                  <a:srgbClr val="FF3300"/>
                </a:solidFill>
                <a:latin typeface="Arial" pitchFamily="-109" charset="0"/>
              </a:rPr>
              <a:t>If there is no waiting thread, the signal is lost</a:t>
            </a:r>
          </a:p>
          <a:p>
            <a:pPr lvl="2"/>
            <a:r>
              <a:rPr lang="en-US" dirty="0">
                <a:latin typeface="Arial" pitchFamily="-109" charset="0"/>
              </a:rPr>
              <a:t>Semaphore:</a:t>
            </a:r>
            <a:r>
              <a:rPr lang="en-US" dirty="0" smtClean="0">
                <a:latin typeface="Arial" pitchFamily="-109" charset="0"/>
              </a:rPr>
              <a:t>:V increases </a:t>
            </a:r>
            <a:r>
              <a:rPr lang="en-US" dirty="0">
                <a:latin typeface="Arial" pitchFamily="-109" charset="0"/>
              </a:rPr>
              <a:t>the semaphore count, allowing future entry even if no thread is waiting</a:t>
            </a:r>
          </a:p>
          <a:p>
            <a:pPr lvl="2"/>
            <a:r>
              <a:rPr lang="en-US" dirty="0">
                <a:latin typeface="Arial" pitchFamily="-109" charset="0"/>
              </a:rPr>
              <a:t>Condition variables have no history</a:t>
            </a:r>
          </a:p>
        </p:txBody>
      </p:sp>
    </p:spTree>
    <p:extLst>
      <p:ext uri="{BB962C8B-B14F-4D97-AF65-F5344CB8AC3E}">
        <p14:creationId xmlns:p14="http://schemas.microsoft.com/office/powerpoint/2010/main" val="2258658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 sz="1400" b="0">
              <a:latin typeface="Times New Roman" pitchFamily="-109" charset="0"/>
            </a:endParaRP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37ACEB-2FFE-6D42-A9CC-6D9A460D18D5}" type="slidenum">
              <a:rPr lang="en-US"/>
              <a:pPr/>
              <a:t>29</a:t>
            </a:fld>
            <a:endParaRPr lang="en-US"/>
          </a:p>
        </p:txBody>
      </p:sp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Locks and Condition Vars</a:t>
            </a:r>
          </a:p>
        </p:txBody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9558" y="1957231"/>
            <a:ext cx="7345363" cy="393192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</a:t>
            </a:r>
            <a:r>
              <a:rPr lang="en-US" dirty="0" smtClean="0"/>
              <a:t> OS161, </a:t>
            </a:r>
            <a:r>
              <a:rPr lang="en-US" dirty="0"/>
              <a:t>we don’t have monitors</a:t>
            </a:r>
          </a:p>
          <a:p>
            <a:r>
              <a:rPr lang="en-US" dirty="0"/>
              <a:t>But we want to be able to use condition variables</a:t>
            </a:r>
          </a:p>
          <a:p>
            <a:r>
              <a:rPr lang="en-US" dirty="0"/>
              <a:t>So we isolate condition variables and make them independent (not associated with a monitor)</a:t>
            </a:r>
          </a:p>
          <a:p>
            <a:r>
              <a:rPr lang="en-US" dirty="0"/>
              <a:t>Instead, we have to associate them with a lock (mutex)</a:t>
            </a:r>
          </a:p>
          <a:p>
            <a:r>
              <a:rPr lang="en-US" dirty="0"/>
              <a:t>Now, to use a condition variable…</a:t>
            </a:r>
          </a:p>
          <a:p>
            <a:pPr lvl="1"/>
            <a:r>
              <a:rPr lang="en-US" dirty="0"/>
              <a:t>Threads must first acquire the lock (mutex)</a:t>
            </a:r>
          </a:p>
          <a:p>
            <a:pPr lvl="1"/>
            <a:r>
              <a:rPr lang="en-US" dirty="0"/>
              <a:t>CV::Wait releases the lock before blocking, acquires it after waking up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15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888BA8-F3E7-A34F-BC10-3D68753E0BE7}" type="slidenum">
              <a:rPr lang="en-US"/>
              <a:pPr/>
              <a:t>3</a:t>
            </a:fld>
            <a:endParaRPr lang="en-US"/>
          </a:p>
        </p:txBody>
      </p:sp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j-lt"/>
              </a:rPr>
              <a:t>Semaphores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1941" y="1729621"/>
            <a:ext cx="8332244" cy="45420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000" i="1" dirty="0">
                <a:latin typeface="Arial" pitchFamily="-109" charset="0"/>
              </a:rPr>
              <a:t>Semaphores are an </a:t>
            </a:r>
            <a:r>
              <a:rPr lang="en-US" sz="2000" i="1" dirty="0">
                <a:solidFill>
                  <a:srgbClr val="FF3300"/>
                </a:solidFill>
                <a:latin typeface="Arial" pitchFamily="-109" charset="0"/>
              </a:rPr>
              <a:t>abstract data type</a:t>
            </a:r>
            <a:r>
              <a:rPr lang="en-US" sz="2000" i="1" dirty="0">
                <a:latin typeface="Arial" pitchFamily="-109" charset="0"/>
              </a:rPr>
              <a:t> that provide mutual exclusion to critical</a:t>
            </a:r>
            <a:r>
              <a:rPr lang="en-US" sz="2000" i="1" dirty="0" smtClean="0">
                <a:latin typeface="Arial" pitchFamily="-109" charset="0"/>
              </a:rPr>
              <a:t> region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Arial" pitchFamily="-109" charset="0"/>
              </a:rPr>
              <a:t>Semaphores </a:t>
            </a:r>
            <a:r>
              <a:rPr lang="en-US" sz="2000" dirty="0">
                <a:latin typeface="Arial" pitchFamily="-109" charset="0"/>
              </a:rPr>
              <a:t>can also be used as atomic counters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pitchFamily="-109" charset="0"/>
              </a:rPr>
              <a:t>More later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Arial" pitchFamily="-109" charset="0"/>
              </a:rPr>
              <a:t>Semaphores are </a:t>
            </a:r>
            <a:r>
              <a:rPr lang="en-US" sz="2000" b="1" dirty="0">
                <a:solidFill>
                  <a:srgbClr val="0000FF"/>
                </a:solidFill>
                <a:latin typeface="Arial" pitchFamily="-109" charset="0"/>
              </a:rPr>
              <a:t>integers </a:t>
            </a:r>
            <a:r>
              <a:rPr lang="en-US" sz="2000" dirty="0">
                <a:latin typeface="Arial" pitchFamily="-109" charset="0"/>
              </a:rPr>
              <a:t>that support two operations: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pitchFamily="-109" charset="0"/>
              </a:rPr>
              <a:t>wait(semaphore): decrement, block until semaphore is open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latin typeface="Arial" pitchFamily="-109" charset="0"/>
              </a:rPr>
              <a:t>Also </a:t>
            </a:r>
            <a:r>
              <a:rPr lang="en-US" sz="1600" b="1" dirty="0">
                <a:solidFill>
                  <a:srgbClr val="0000FF"/>
                </a:solidFill>
                <a:latin typeface="Arial" pitchFamily="-109" charset="0"/>
              </a:rPr>
              <a:t>P</a:t>
            </a:r>
            <a:r>
              <a:rPr lang="en-US" sz="1600" dirty="0">
                <a:latin typeface="Arial" pitchFamily="-109" charset="0"/>
              </a:rPr>
              <a:t>(), after the Dutch word for test, or down()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pitchFamily="-109" charset="0"/>
              </a:rPr>
              <a:t>signal(semaphore): increment, allow another thread to enter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latin typeface="Arial" pitchFamily="-109" charset="0"/>
              </a:rPr>
              <a:t>Also </a:t>
            </a:r>
            <a:r>
              <a:rPr lang="en-US" sz="1600" b="1" dirty="0">
                <a:solidFill>
                  <a:srgbClr val="0000FF"/>
                </a:solidFill>
                <a:latin typeface="Arial" pitchFamily="-109" charset="0"/>
              </a:rPr>
              <a:t>V</a:t>
            </a:r>
            <a:r>
              <a:rPr lang="en-US" sz="1600" dirty="0">
                <a:latin typeface="Arial" pitchFamily="-109" charset="0"/>
              </a:rPr>
              <a:t>() after the Dutch word for increment, or up()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pitchFamily="-109" charset="0"/>
              </a:rPr>
              <a:t>That's it! No other operations – not even just reading its value – </a:t>
            </a:r>
            <a:r>
              <a:rPr lang="en-US" sz="1800" dirty="0" smtClean="0">
                <a:latin typeface="Arial" pitchFamily="-109" charset="0"/>
              </a:rPr>
              <a:t>exist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FF"/>
                </a:solidFill>
                <a:latin typeface="Arial" pitchFamily="-109" charset="0"/>
              </a:rPr>
              <a:t>P </a:t>
            </a:r>
            <a:r>
              <a:rPr lang="en-US" sz="2000" dirty="0" smtClean="0">
                <a:latin typeface="Arial" pitchFamily="-109" charset="0"/>
              </a:rPr>
              <a:t>and </a:t>
            </a:r>
            <a:r>
              <a:rPr lang="en-US" sz="2000" dirty="0" smtClean="0">
                <a:solidFill>
                  <a:srgbClr val="0000FF"/>
                </a:solidFill>
                <a:latin typeface="Arial" pitchFamily="-109" charset="0"/>
              </a:rPr>
              <a:t>V </a:t>
            </a:r>
            <a:r>
              <a:rPr lang="en-US" sz="2000" dirty="0" smtClean="0">
                <a:latin typeface="Arial" pitchFamily="-109" charset="0"/>
              </a:rPr>
              <a:t>are probably the most unintuitive names you encounter in this course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latin typeface="Arial" pitchFamily="-109" charset="0"/>
              </a:rPr>
              <a:t>and you have Edsger W. Dijkstra to thank to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Arial" pitchFamily="-109" charset="0"/>
              </a:rPr>
              <a:t>Semaphore safety property: the semaphore value is always greater than or equal to 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61466F-1717-8D42-A03B-6E8D44E20A31}" type="slidenum">
              <a:rPr lang="en-US"/>
              <a:pPr/>
              <a:t>30</a:t>
            </a:fld>
            <a:endParaRPr lang="en-US"/>
          </a:p>
        </p:txBody>
      </p:sp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j-lt"/>
              </a:rPr>
              <a:t>Bounded Buffer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238" y="1814286"/>
            <a:ext cx="7580237" cy="425123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Arial" pitchFamily="-109" charset="0"/>
              </a:rPr>
              <a:t>Problem: There is a set of resource buffers shared by producer and consumer threads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rgbClr val="0000FF"/>
                </a:solidFill>
                <a:latin typeface="Arial" pitchFamily="-109" charset="0"/>
              </a:rPr>
              <a:t>Producer</a:t>
            </a:r>
            <a:r>
              <a:rPr lang="en-US" sz="1800" dirty="0">
                <a:latin typeface="Arial" pitchFamily="-109" charset="0"/>
              </a:rPr>
              <a:t> inserts resources into the buffer set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latin typeface="Arial" pitchFamily="-109" charset="0"/>
              </a:rPr>
              <a:t>Output, disk blocks, memory pages, processes, etc.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rgbClr val="FF3300"/>
                </a:solidFill>
                <a:latin typeface="Arial" pitchFamily="-109" charset="0"/>
              </a:rPr>
              <a:t>Consumer</a:t>
            </a:r>
            <a:r>
              <a:rPr lang="en-US" sz="1800" dirty="0">
                <a:latin typeface="Arial" pitchFamily="-109" charset="0"/>
              </a:rPr>
              <a:t> removes resources from the buffer set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latin typeface="Arial" pitchFamily="-109" charset="0"/>
              </a:rPr>
              <a:t>Whatever is generated by the producer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Arial" pitchFamily="-109" charset="0"/>
              </a:rPr>
              <a:t>Producer and consumer execute at different rates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pitchFamily="-109" charset="0"/>
              </a:rPr>
              <a:t>No serialization of one behind the other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pitchFamily="-109" charset="0"/>
              </a:rPr>
              <a:t>Tasks are independent (easier to think about)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pitchFamily="-109" charset="0"/>
              </a:rPr>
              <a:t>The buffer set allows each to run without explicit handoff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Arial" pitchFamily="-109" charset="0"/>
              </a:rPr>
              <a:t>Safety: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pitchFamily="-109" charset="0"/>
              </a:rPr>
              <a:t>Sequence of consumed values is prefix of sequence of produced values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pitchFamily="-109" charset="0"/>
              </a:rPr>
              <a:t>If </a:t>
            </a:r>
            <a:r>
              <a:rPr lang="en-US" sz="1800" i="1" dirty="0">
                <a:latin typeface="Arial" pitchFamily="-109" charset="0"/>
              </a:rPr>
              <a:t>nc</a:t>
            </a:r>
            <a:r>
              <a:rPr lang="en-US" sz="1800" dirty="0">
                <a:latin typeface="Arial" pitchFamily="-109" charset="0"/>
              </a:rPr>
              <a:t> is number consumed, </a:t>
            </a:r>
            <a:r>
              <a:rPr lang="en-US" sz="1800" i="1" dirty="0">
                <a:latin typeface="Arial" pitchFamily="-109" charset="0"/>
              </a:rPr>
              <a:t>np</a:t>
            </a:r>
            <a:r>
              <a:rPr lang="en-US" sz="1800" dirty="0">
                <a:latin typeface="Arial" pitchFamily="-109" charset="0"/>
              </a:rPr>
              <a:t> number produced, and N the size of the buffer, then </a:t>
            </a:r>
            <a:r>
              <a:rPr lang="en-US" sz="1800" dirty="0">
                <a:latin typeface="Arial" pitchFamily="-109" charset="0"/>
                <a:sym typeface="Symbol" pitchFamily="-109" charset="2"/>
              </a:rPr>
              <a:t>0  </a:t>
            </a:r>
            <a:r>
              <a:rPr lang="en-US" sz="1800" i="1" dirty="0">
                <a:latin typeface="Arial" pitchFamily="-109" charset="0"/>
                <a:sym typeface="Symbol" pitchFamily="-109" charset="2"/>
              </a:rPr>
              <a:t>np</a:t>
            </a:r>
            <a:r>
              <a:rPr lang="en-US" sz="1800" dirty="0">
                <a:latin typeface="Arial" pitchFamily="-109" charset="0"/>
                <a:sym typeface="Symbol" pitchFamily="-109" charset="2"/>
              </a:rPr>
              <a:t> </a:t>
            </a:r>
            <a:r>
              <a:rPr lang="en-US" sz="1800" dirty="0">
                <a:latin typeface="ヒラギノ角ゴ Pro W3" pitchFamily="-109" charset="-128"/>
                <a:sym typeface="Symbol" pitchFamily="-109" charset="2"/>
              </a:rPr>
              <a:t> </a:t>
            </a:r>
            <a:r>
              <a:rPr lang="en-US" sz="1800" i="1" dirty="0">
                <a:latin typeface="Arial" pitchFamily="-109" charset="0"/>
                <a:sym typeface="Symbol" pitchFamily="-109" charset="2"/>
              </a:rPr>
              <a:t>nc</a:t>
            </a:r>
            <a:r>
              <a:rPr lang="en-US" sz="1800" dirty="0">
                <a:latin typeface="Arial" pitchFamily="-109" charset="0"/>
                <a:sym typeface="Symbol" pitchFamily="-109" charset="2"/>
              </a:rPr>
              <a:t>  N</a:t>
            </a:r>
            <a:endParaRPr lang="en-US" sz="1800" dirty="0">
              <a:latin typeface="Arial" pitchFamily="-109" charset="0"/>
            </a:endParaRPr>
          </a:p>
          <a:p>
            <a:pPr lvl="1">
              <a:lnSpc>
                <a:spcPct val="90000"/>
              </a:lnSpc>
            </a:pPr>
            <a:endParaRPr lang="en-US" sz="1800" dirty="0">
              <a:latin typeface="Arial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94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61FCFF-E337-184F-BB35-306347591559}" type="slidenum">
              <a:rPr lang="en-US"/>
              <a:pPr/>
              <a:t>31</a:t>
            </a:fld>
            <a:endParaRPr lang="en-US"/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457200" y="2971800"/>
            <a:ext cx="3886200" cy="156966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rgbClr val="0000FF"/>
                </a:solidFill>
              </a:rPr>
              <a:t>producer</a:t>
            </a:r>
            <a:r>
              <a:rPr lang="en-US" sz="1600" dirty="0">
                <a:solidFill>
                  <a:schemeClr val="accent2"/>
                </a:solidFill>
              </a:rPr>
              <a:t> {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while (1) {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 </a:t>
            </a:r>
            <a:r>
              <a:rPr lang="en-US" sz="1600" i="1" dirty="0">
                <a:solidFill>
                  <a:srgbClr val="0000FF"/>
                </a:solidFill>
              </a:rPr>
              <a:t>Produce new resource;</a:t>
            </a:r>
          </a:p>
          <a:p>
            <a:pPr>
              <a:buFont typeface="Monotype Sorts" pitchFamily="-109" charset="2"/>
              <a:buNone/>
            </a:pPr>
            <a:r>
              <a:rPr lang="en-US" sz="1600" i="1" dirty="0" smtClean="0">
                <a:solidFill>
                  <a:srgbClr val="0000FF"/>
                </a:solidFill>
              </a:rPr>
              <a:t>    Add </a:t>
            </a:r>
            <a:r>
              <a:rPr lang="en-US" sz="1600" i="1" dirty="0">
                <a:solidFill>
                  <a:srgbClr val="0000FF"/>
                </a:solidFill>
              </a:rPr>
              <a:t>resource to an empty buffer</a:t>
            </a:r>
            <a:r>
              <a:rPr lang="en-US" sz="1600" i="1" dirty="0" smtClean="0">
                <a:solidFill>
                  <a:srgbClr val="0000FF"/>
                </a:solidFill>
              </a:rPr>
              <a:t>;</a:t>
            </a:r>
            <a:endParaRPr lang="en-US" sz="1600" dirty="0">
              <a:solidFill>
                <a:srgbClr val="D60093"/>
              </a:solidFill>
            </a:endParaRP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}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}</a:t>
            </a:r>
          </a:p>
        </p:txBody>
      </p:sp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latin typeface="+mj-lt"/>
              </a:rPr>
              <a:t>Bounded Buffer (2) – functional code</a:t>
            </a:r>
          </a:p>
        </p:txBody>
      </p:sp>
      <p:sp>
        <p:nvSpPr>
          <p:cNvPr id="18439" name="Text Box 5"/>
          <p:cNvSpPr txBox="1">
            <a:spLocks noChangeArrowheads="1"/>
          </p:cNvSpPr>
          <p:nvPr/>
        </p:nvSpPr>
        <p:spPr bwMode="auto">
          <a:xfrm>
            <a:off x="4724400" y="2971800"/>
            <a:ext cx="3886200" cy="156966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rgbClr val="FF3300"/>
                </a:solidFill>
              </a:rPr>
              <a:t>consumer</a:t>
            </a:r>
            <a:r>
              <a:rPr lang="en-US" sz="1600" dirty="0">
                <a:solidFill>
                  <a:schemeClr val="accent2"/>
                </a:solidFill>
              </a:rPr>
              <a:t> {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while (1) {</a:t>
            </a:r>
          </a:p>
          <a:p>
            <a:pPr>
              <a:buFont typeface="Monotype Sorts" pitchFamily="-109" charset="2"/>
              <a:buNone/>
            </a:pPr>
            <a:r>
              <a:rPr lang="en-US" sz="1600" i="1" dirty="0" smtClean="0">
                <a:solidFill>
                  <a:srgbClr val="FF3300"/>
                </a:solidFill>
              </a:rPr>
              <a:t>    Remove </a:t>
            </a:r>
            <a:r>
              <a:rPr lang="en-US" sz="1600" i="1" dirty="0">
                <a:solidFill>
                  <a:srgbClr val="FF3300"/>
                </a:solidFill>
              </a:rPr>
              <a:t>resource from a full buffer;</a:t>
            </a:r>
          </a:p>
          <a:p>
            <a:pPr>
              <a:buFont typeface="Monotype Sorts" pitchFamily="-109" charset="2"/>
              <a:buNone/>
            </a:pPr>
            <a:r>
              <a:rPr lang="en-US" sz="1600" i="1" dirty="0" smtClean="0">
                <a:solidFill>
                  <a:srgbClr val="FF3300"/>
                </a:solidFill>
              </a:rPr>
              <a:t>   Consume </a:t>
            </a:r>
            <a:r>
              <a:rPr lang="en-US" sz="1600" i="1" dirty="0">
                <a:solidFill>
                  <a:srgbClr val="FF3300"/>
                </a:solidFill>
              </a:rPr>
              <a:t>resource;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}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98193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87AACB-FA59-D343-A527-4AAD72A54E62}" type="slidenum">
              <a:rPr lang="en-US"/>
              <a:pPr/>
              <a:t>32</a:t>
            </a:fld>
            <a:endParaRPr lang="en-US"/>
          </a:p>
        </p:txBody>
      </p:sp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j-lt"/>
              </a:rPr>
              <a:t>Bounded Buffer (3)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3620" y="1826381"/>
            <a:ext cx="7531856" cy="423914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-109" charset="0"/>
              </a:rPr>
              <a:t>Use </a:t>
            </a:r>
            <a:r>
              <a:rPr lang="en-US" dirty="0">
                <a:latin typeface="Arial" pitchFamily="-109" charset="0"/>
              </a:rPr>
              <a:t>three semaphores: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Arial" pitchFamily="-109" charset="0"/>
              </a:rPr>
              <a:t>empty</a:t>
            </a:r>
            <a:r>
              <a:rPr lang="en-US" dirty="0">
                <a:latin typeface="Arial" pitchFamily="-109" charset="0"/>
              </a:rPr>
              <a:t> – count of empty buffers</a:t>
            </a:r>
          </a:p>
          <a:p>
            <a:pPr lvl="2"/>
            <a:r>
              <a:rPr lang="en-US" dirty="0">
                <a:latin typeface="Arial" pitchFamily="-109" charset="0"/>
              </a:rPr>
              <a:t>Counting semaphore</a:t>
            </a:r>
          </a:p>
          <a:p>
            <a:pPr lvl="2"/>
            <a:r>
              <a:rPr lang="en-US" dirty="0">
                <a:solidFill>
                  <a:srgbClr val="0000FF"/>
                </a:solidFill>
                <a:latin typeface="Arial" pitchFamily="-109" charset="0"/>
                <a:sym typeface="Symbol" pitchFamily="-109" charset="2"/>
              </a:rPr>
              <a:t>empty</a:t>
            </a:r>
            <a:r>
              <a:rPr lang="en-US" dirty="0">
                <a:solidFill>
                  <a:schemeClr val="tx1"/>
                </a:solidFill>
                <a:latin typeface="Arial" pitchFamily="-109" charset="0"/>
                <a:sym typeface="Symbol" pitchFamily="-109" charset="2"/>
              </a:rPr>
              <a:t> =</a:t>
            </a:r>
            <a:r>
              <a:rPr lang="en-US" dirty="0" smtClean="0">
                <a:solidFill>
                  <a:schemeClr val="tx1"/>
                </a:solidFill>
                <a:latin typeface="Arial" pitchFamily="-109" charset="0"/>
                <a:sym typeface="Symbol" pitchFamily="-109" charset="2"/>
              </a:rPr>
              <a:t> N – (np – nc)</a:t>
            </a:r>
            <a:endParaRPr lang="en-US" dirty="0" smtClean="0">
              <a:latin typeface="Arial" pitchFamily="-109" charset="0"/>
            </a:endParaRPr>
          </a:p>
          <a:p>
            <a:pPr lvl="1"/>
            <a:r>
              <a:rPr lang="en-US" dirty="0">
                <a:solidFill>
                  <a:srgbClr val="0000FF"/>
                </a:solidFill>
                <a:latin typeface="Arial" pitchFamily="-109" charset="0"/>
              </a:rPr>
              <a:t>full</a:t>
            </a:r>
            <a:r>
              <a:rPr lang="en-US" dirty="0">
                <a:latin typeface="Arial" pitchFamily="-109" charset="0"/>
              </a:rPr>
              <a:t> – count of full buffers</a:t>
            </a:r>
          </a:p>
          <a:p>
            <a:pPr lvl="2"/>
            <a:r>
              <a:rPr lang="en-US" dirty="0">
                <a:latin typeface="Arial" pitchFamily="-109" charset="0"/>
              </a:rPr>
              <a:t>Counting semaphore</a:t>
            </a:r>
          </a:p>
          <a:p>
            <a:pPr lvl="2"/>
            <a:r>
              <a:rPr lang="en-US" i="1" dirty="0">
                <a:latin typeface="Arial" pitchFamily="-109" charset="0"/>
              </a:rPr>
              <a:t>np</a:t>
            </a:r>
            <a:r>
              <a:rPr lang="en-US" dirty="0">
                <a:latin typeface="Arial" pitchFamily="-109" charset="0"/>
              </a:rPr>
              <a:t> - </a:t>
            </a:r>
            <a:r>
              <a:rPr lang="en-US" i="1" dirty="0">
                <a:latin typeface="Arial" pitchFamily="-109" charset="0"/>
              </a:rPr>
              <a:t>nc</a:t>
            </a:r>
            <a:r>
              <a:rPr lang="en-US" dirty="0">
                <a:latin typeface="Arial" pitchFamily="-109" charset="0"/>
              </a:rPr>
              <a:t> = </a:t>
            </a:r>
            <a:r>
              <a:rPr lang="en-US" dirty="0">
                <a:solidFill>
                  <a:srgbClr val="0000FF"/>
                </a:solidFill>
                <a:latin typeface="Arial" pitchFamily="-109" charset="0"/>
              </a:rPr>
              <a:t>full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Arial" pitchFamily="-109" charset="0"/>
              </a:rPr>
              <a:t>mutex</a:t>
            </a:r>
            <a:r>
              <a:rPr lang="en-US" dirty="0">
                <a:latin typeface="Arial" pitchFamily="-109" charset="0"/>
              </a:rPr>
              <a:t> – mutual exclusion to shared set of buffers</a:t>
            </a:r>
          </a:p>
          <a:p>
            <a:pPr lvl="2"/>
            <a:r>
              <a:rPr lang="en-US" dirty="0">
                <a:latin typeface="Arial" pitchFamily="-109" charset="0"/>
              </a:rPr>
              <a:t>Binary semaphore</a:t>
            </a:r>
            <a:endParaRPr lang="en-US" dirty="0">
              <a:solidFill>
                <a:srgbClr val="0000FF"/>
              </a:solidFill>
              <a:latin typeface="Arial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705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61FCFF-E337-184F-BB35-306347591559}" type="slidenum">
              <a:rPr lang="en-US"/>
              <a:pPr/>
              <a:t>33</a:t>
            </a:fld>
            <a:endParaRPr lang="en-US"/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457200" y="2971800"/>
            <a:ext cx="3886200" cy="255454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rgbClr val="0000FF"/>
                </a:solidFill>
              </a:rPr>
              <a:t>producer</a:t>
            </a:r>
            <a:r>
              <a:rPr lang="en-US" sz="1600" dirty="0">
                <a:solidFill>
                  <a:schemeClr val="accent2"/>
                </a:solidFill>
              </a:rPr>
              <a:t> {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while (1) {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 </a:t>
            </a:r>
            <a:r>
              <a:rPr lang="en-US" sz="1600" i="1" dirty="0">
                <a:solidFill>
                  <a:srgbClr val="0000FF"/>
                </a:solidFill>
              </a:rPr>
              <a:t>Produce new resource;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</a:t>
            </a:r>
            <a:r>
              <a:rPr lang="en-US" sz="1600" dirty="0" smtClean="0">
                <a:solidFill>
                  <a:schemeClr val="accent2"/>
                </a:solidFill>
              </a:rPr>
              <a:t> P(</a:t>
            </a:r>
            <a:r>
              <a:rPr lang="en-US" sz="1600" dirty="0">
                <a:solidFill>
                  <a:schemeClr val="accent2"/>
                </a:solidFill>
              </a:rPr>
              <a:t>empty); </a:t>
            </a:r>
            <a:r>
              <a:rPr lang="en-US" sz="1600" dirty="0">
                <a:solidFill>
                  <a:srgbClr val="D60093"/>
                </a:solidFill>
              </a:rPr>
              <a:t>// wait for empty buffer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</a:t>
            </a:r>
            <a:r>
              <a:rPr lang="en-US" sz="1600" dirty="0" smtClean="0">
                <a:solidFill>
                  <a:schemeClr val="accent2"/>
                </a:solidFill>
              </a:rPr>
              <a:t> P(</a:t>
            </a:r>
            <a:r>
              <a:rPr lang="en-US" sz="1600" dirty="0">
                <a:solidFill>
                  <a:schemeClr val="accent2"/>
                </a:solidFill>
              </a:rPr>
              <a:t>mutex); </a:t>
            </a:r>
            <a:r>
              <a:rPr lang="en-US" sz="1600" dirty="0">
                <a:solidFill>
                  <a:srgbClr val="D60093"/>
                </a:solidFill>
              </a:rPr>
              <a:t>// lock buffer list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 </a:t>
            </a:r>
            <a:r>
              <a:rPr lang="en-US" sz="1600" i="1" dirty="0">
                <a:solidFill>
                  <a:srgbClr val="0000FF"/>
                </a:solidFill>
              </a:rPr>
              <a:t>Add resource to an empty buffer;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</a:t>
            </a:r>
            <a:r>
              <a:rPr lang="en-US" sz="1600" dirty="0" smtClean="0">
                <a:solidFill>
                  <a:schemeClr val="accent2"/>
                </a:solidFill>
              </a:rPr>
              <a:t> V(</a:t>
            </a:r>
            <a:r>
              <a:rPr lang="en-US" sz="1600" dirty="0">
                <a:solidFill>
                  <a:schemeClr val="accent2"/>
                </a:solidFill>
              </a:rPr>
              <a:t>mutex); </a:t>
            </a:r>
            <a:r>
              <a:rPr lang="en-US" sz="1600" dirty="0">
                <a:solidFill>
                  <a:srgbClr val="D60093"/>
                </a:solidFill>
              </a:rPr>
              <a:t>// unlock buffer list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</a:t>
            </a:r>
            <a:r>
              <a:rPr lang="en-US" sz="1600" dirty="0" smtClean="0">
                <a:solidFill>
                  <a:schemeClr val="accent2"/>
                </a:solidFill>
              </a:rPr>
              <a:t> V(</a:t>
            </a:r>
            <a:r>
              <a:rPr lang="en-US" sz="1600" dirty="0">
                <a:solidFill>
                  <a:schemeClr val="accent2"/>
                </a:solidFill>
              </a:rPr>
              <a:t>full);      </a:t>
            </a:r>
            <a:r>
              <a:rPr lang="en-US" sz="1600" dirty="0">
                <a:solidFill>
                  <a:srgbClr val="D60093"/>
                </a:solidFill>
              </a:rPr>
              <a:t>// note a full buffer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}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}</a:t>
            </a:r>
          </a:p>
        </p:txBody>
      </p:sp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j-lt"/>
              </a:rPr>
              <a:t>Bounded Buffer (4)</a:t>
            </a:r>
          </a:p>
        </p:txBody>
      </p:sp>
      <p:sp>
        <p:nvSpPr>
          <p:cNvPr id="18439" name="Text Box 5"/>
          <p:cNvSpPr txBox="1">
            <a:spLocks noChangeArrowheads="1"/>
          </p:cNvSpPr>
          <p:nvPr/>
        </p:nvSpPr>
        <p:spPr bwMode="auto">
          <a:xfrm>
            <a:off x="4724400" y="2971800"/>
            <a:ext cx="3886200" cy="255454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rgbClr val="FF3300"/>
                </a:solidFill>
              </a:rPr>
              <a:t>consumer</a:t>
            </a:r>
            <a:r>
              <a:rPr lang="en-US" sz="1600" dirty="0">
                <a:solidFill>
                  <a:schemeClr val="accent2"/>
                </a:solidFill>
              </a:rPr>
              <a:t> {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while (1) {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</a:t>
            </a:r>
            <a:r>
              <a:rPr lang="en-US" sz="1600" dirty="0" smtClean="0">
                <a:solidFill>
                  <a:schemeClr val="accent2"/>
                </a:solidFill>
              </a:rPr>
              <a:t> P(</a:t>
            </a:r>
            <a:r>
              <a:rPr lang="en-US" sz="1600" dirty="0">
                <a:solidFill>
                  <a:schemeClr val="accent2"/>
                </a:solidFill>
              </a:rPr>
              <a:t>full);         </a:t>
            </a:r>
            <a:r>
              <a:rPr lang="en-US" sz="1600" dirty="0">
                <a:solidFill>
                  <a:srgbClr val="D60093"/>
                </a:solidFill>
              </a:rPr>
              <a:t>// wait for a full buffer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</a:t>
            </a:r>
            <a:r>
              <a:rPr lang="en-US" sz="1600" dirty="0" smtClean="0">
                <a:solidFill>
                  <a:schemeClr val="accent2"/>
                </a:solidFill>
              </a:rPr>
              <a:t> P(</a:t>
            </a:r>
            <a:r>
              <a:rPr lang="en-US" sz="1600" dirty="0">
                <a:solidFill>
                  <a:schemeClr val="accent2"/>
                </a:solidFill>
              </a:rPr>
              <a:t>mutex);    </a:t>
            </a:r>
            <a:r>
              <a:rPr lang="en-US" sz="1600" dirty="0">
                <a:solidFill>
                  <a:srgbClr val="D60093"/>
                </a:solidFill>
              </a:rPr>
              <a:t>// lock buffer list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 </a:t>
            </a:r>
            <a:r>
              <a:rPr lang="en-US" sz="1600" i="1" dirty="0">
                <a:solidFill>
                  <a:srgbClr val="FF3300"/>
                </a:solidFill>
              </a:rPr>
              <a:t>Remove resource from a full buffer;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</a:t>
            </a:r>
            <a:r>
              <a:rPr lang="en-US" sz="1600" dirty="0" smtClean="0">
                <a:solidFill>
                  <a:schemeClr val="accent2"/>
                </a:solidFill>
              </a:rPr>
              <a:t> V(</a:t>
            </a:r>
            <a:r>
              <a:rPr lang="en-US" sz="1600" dirty="0">
                <a:solidFill>
                  <a:schemeClr val="accent2"/>
                </a:solidFill>
              </a:rPr>
              <a:t>mutex); </a:t>
            </a:r>
            <a:r>
              <a:rPr lang="en-US" sz="1600" dirty="0">
                <a:solidFill>
                  <a:srgbClr val="D60093"/>
                </a:solidFill>
              </a:rPr>
              <a:t>// unlock buffer list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</a:t>
            </a:r>
            <a:r>
              <a:rPr lang="en-US" sz="1600" dirty="0" smtClean="0">
                <a:solidFill>
                  <a:schemeClr val="accent2"/>
                </a:solidFill>
              </a:rPr>
              <a:t> V(</a:t>
            </a:r>
            <a:r>
              <a:rPr lang="en-US" sz="1600" dirty="0">
                <a:solidFill>
                  <a:schemeClr val="accent2"/>
                </a:solidFill>
              </a:rPr>
              <a:t>empty); </a:t>
            </a:r>
            <a:r>
              <a:rPr lang="en-US" sz="1600" dirty="0">
                <a:solidFill>
                  <a:srgbClr val="D60093"/>
                </a:solidFill>
              </a:rPr>
              <a:t>// note an empty buffer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 </a:t>
            </a:r>
            <a:r>
              <a:rPr lang="en-US" sz="1600" i="1" dirty="0">
                <a:solidFill>
                  <a:srgbClr val="FF3300"/>
                </a:solidFill>
              </a:rPr>
              <a:t>Consume resource;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}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}</a:t>
            </a:r>
          </a:p>
        </p:txBody>
      </p:sp>
      <p:sp>
        <p:nvSpPr>
          <p:cNvPr id="18440" name="Text Box 7"/>
          <p:cNvSpPr txBox="1">
            <a:spLocks noChangeArrowheads="1"/>
          </p:cNvSpPr>
          <p:nvPr/>
        </p:nvSpPr>
        <p:spPr bwMode="auto">
          <a:xfrm>
            <a:off x="457200" y="1724780"/>
            <a:ext cx="8153400" cy="9334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Monotype Sorts" pitchFamily="-109" charset="2"/>
              <a:buNone/>
            </a:pPr>
            <a:r>
              <a:rPr lang="en-US" sz="1600">
                <a:solidFill>
                  <a:schemeClr val="accent2"/>
                </a:solidFill>
              </a:rPr>
              <a:t>Semaphore mutex = 1;   </a:t>
            </a:r>
            <a:r>
              <a:rPr lang="en-US" sz="1600">
                <a:solidFill>
                  <a:srgbClr val="D60093"/>
                </a:solidFill>
              </a:rPr>
              <a:t>// mutual exclusion to shared set of buffers</a:t>
            </a:r>
          </a:p>
          <a:p>
            <a:pPr>
              <a:buFont typeface="Monotype Sorts" pitchFamily="-109" charset="2"/>
              <a:buNone/>
            </a:pPr>
            <a:r>
              <a:rPr lang="en-US" sz="1600">
                <a:solidFill>
                  <a:schemeClr val="accent2"/>
                </a:solidFill>
              </a:rPr>
              <a:t>Semaphore empty = N;  </a:t>
            </a:r>
            <a:r>
              <a:rPr lang="en-US" sz="1600">
                <a:solidFill>
                  <a:srgbClr val="D60093"/>
                </a:solidFill>
              </a:rPr>
              <a:t>// count of empty buffers (all empty to start)</a:t>
            </a:r>
          </a:p>
          <a:p>
            <a:pPr>
              <a:buFont typeface="Monotype Sorts" pitchFamily="-109" charset="2"/>
              <a:buNone/>
            </a:pPr>
            <a:r>
              <a:rPr lang="en-US" sz="1600">
                <a:solidFill>
                  <a:schemeClr val="accent2"/>
                </a:solidFill>
              </a:rPr>
              <a:t>Semaphore full = 0;        </a:t>
            </a:r>
            <a:r>
              <a:rPr lang="en-US" sz="1600">
                <a:solidFill>
                  <a:srgbClr val="D60093"/>
                </a:solidFill>
              </a:rPr>
              <a:t>// count of full buffers (none full to start)</a:t>
            </a:r>
          </a:p>
        </p:txBody>
      </p:sp>
    </p:spTree>
    <p:extLst>
      <p:ext uri="{BB962C8B-B14F-4D97-AF65-F5344CB8AC3E}">
        <p14:creationId xmlns:p14="http://schemas.microsoft.com/office/powerpoint/2010/main" val="3637248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Bounded Buffer (5)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333" y="1450963"/>
            <a:ext cx="2849892" cy="5046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4603" y="1450964"/>
            <a:ext cx="1869246" cy="38951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89712" y="5297534"/>
            <a:ext cx="38341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Consumer decrements FULL and blocks when buffer has no item since the semaphore FULL is at 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424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61FCFF-E337-184F-BB35-306347591559}" type="slidenum">
              <a:rPr lang="en-US"/>
              <a:pPr/>
              <a:t>35</a:t>
            </a:fld>
            <a:endParaRPr lang="en-US"/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457200" y="3249985"/>
            <a:ext cx="3886200" cy="255454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rgbClr val="0000FF"/>
                </a:solidFill>
              </a:rPr>
              <a:t>producer</a:t>
            </a:r>
            <a:r>
              <a:rPr lang="en-US" sz="1600" dirty="0">
                <a:solidFill>
                  <a:schemeClr val="accent2"/>
                </a:solidFill>
              </a:rPr>
              <a:t> {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while (1) {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 </a:t>
            </a:r>
            <a:r>
              <a:rPr lang="en-US" sz="1600" i="1" dirty="0">
                <a:solidFill>
                  <a:srgbClr val="0000FF"/>
                </a:solidFill>
              </a:rPr>
              <a:t>Produce new resource;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</a:t>
            </a:r>
            <a:r>
              <a:rPr lang="en-US" sz="1600" dirty="0" smtClean="0">
                <a:solidFill>
                  <a:schemeClr val="accent2"/>
                </a:solidFill>
              </a:rPr>
              <a:t> P(</a:t>
            </a:r>
            <a:r>
              <a:rPr lang="en-US" sz="1600" dirty="0">
                <a:solidFill>
                  <a:schemeClr val="accent2"/>
                </a:solidFill>
              </a:rPr>
              <a:t>empty); </a:t>
            </a:r>
            <a:r>
              <a:rPr lang="en-US" sz="1600" dirty="0">
                <a:solidFill>
                  <a:srgbClr val="D60093"/>
                </a:solidFill>
              </a:rPr>
              <a:t>// wait for empty buffer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</a:t>
            </a:r>
            <a:r>
              <a:rPr lang="en-US" sz="1600" dirty="0" smtClean="0">
                <a:solidFill>
                  <a:schemeClr val="accent2"/>
                </a:solidFill>
              </a:rPr>
              <a:t> P(</a:t>
            </a:r>
            <a:r>
              <a:rPr lang="en-US" sz="1600" dirty="0">
                <a:solidFill>
                  <a:schemeClr val="accent2"/>
                </a:solidFill>
              </a:rPr>
              <a:t>mutex); </a:t>
            </a:r>
            <a:r>
              <a:rPr lang="en-US" sz="1600" dirty="0">
                <a:solidFill>
                  <a:srgbClr val="D60093"/>
                </a:solidFill>
              </a:rPr>
              <a:t>// lock buffer list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 </a:t>
            </a:r>
            <a:r>
              <a:rPr lang="en-US" sz="1600" i="1" dirty="0">
                <a:solidFill>
                  <a:srgbClr val="0000FF"/>
                </a:solidFill>
              </a:rPr>
              <a:t>Add resource to an empty buffer;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</a:t>
            </a:r>
            <a:r>
              <a:rPr lang="en-US" sz="1600" dirty="0" smtClean="0">
                <a:solidFill>
                  <a:schemeClr val="accent2"/>
                </a:solidFill>
              </a:rPr>
              <a:t> V(</a:t>
            </a:r>
            <a:r>
              <a:rPr lang="en-US" sz="1600" dirty="0">
                <a:solidFill>
                  <a:schemeClr val="accent2"/>
                </a:solidFill>
              </a:rPr>
              <a:t>mutex); </a:t>
            </a:r>
            <a:r>
              <a:rPr lang="en-US" sz="1600" dirty="0">
                <a:solidFill>
                  <a:srgbClr val="D60093"/>
                </a:solidFill>
              </a:rPr>
              <a:t>// unlock buffer list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</a:t>
            </a:r>
            <a:r>
              <a:rPr lang="en-US" sz="1600" dirty="0" smtClean="0">
                <a:solidFill>
                  <a:schemeClr val="accent2"/>
                </a:solidFill>
              </a:rPr>
              <a:t> V(</a:t>
            </a:r>
            <a:r>
              <a:rPr lang="en-US" sz="1600" dirty="0">
                <a:solidFill>
                  <a:schemeClr val="accent2"/>
                </a:solidFill>
              </a:rPr>
              <a:t>full);      </a:t>
            </a:r>
            <a:r>
              <a:rPr lang="en-US" sz="1600" dirty="0">
                <a:solidFill>
                  <a:srgbClr val="D60093"/>
                </a:solidFill>
              </a:rPr>
              <a:t>// note a full buffer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}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}</a:t>
            </a:r>
          </a:p>
        </p:txBody>
      </p:sp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j-lt"/>
              </a:rPr>
              <a:t>Bounded Buffer (6)</a:t>
            </a:r>
          </a:p>
        </p:txBody>
      </p:sp>
      <p:sp>
        <p:nvSpPr>
          <p:cNvPr id="18439" name="Text Box 5"/>
          <p:cNvSpPr txBox="1">
            <a:spLocks noChangeArrowheads="1"/>
          </p:cNvSpPr>
          <p:nvPr/>
        </p:nvSpPr>
        <p:spPr bwMode="auto">
          <a:xfrm>
            <a:off x="4724400" y="3249985"/>
            <a:ext cx="3886200" cy="255454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rgbClr val="FF3300"/>
                </a:solidFill>
              </a:rPr>
              <a:t>consumer</a:t>
            </a:r>
            <a:r>
              <a:rPr lang="en-US" sz="1600" dirty="0">
                <a:solidFill>
                  <a:schemeClr val="accent2"/>
                </a:solidFill>
              </a:rPr>
              <a:t> {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while (1) {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</a:t>
            </a:r>
            <a:r>
              <a:rPr lang="en-US" sz="1600" dirty="0" smtClean="0">
                <a:solidFill>
                  <a:schemeClr val="accent2"/>
                </a:solidFill>
              </a:rPr>
              <a:t> P(</a:t>
            </a:r>
            <a:r>
              <a:rPr lang="en-US" sz="1600" dirty="0">
                <a:solidFill>
                  <a:schemeClr val="accent2"/>
                </a:solidFill>
              </a:rPr>
              <a:t>full);         </a:t>
            </a:r>
            <a:r>
              <a:rPr lang="en-US" sz="1600" dirty="0">
                <a:solidFill>
                  <a:srgbClr val="D60093"/>
                </a:solidFill>
              </a:rPr>
              <a:t>// wait for a full buffer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</a:t>
            </a:r>
            <a:r>
              <a:rPr lang="en-US" sz="1600" dirty="0" smtClean="0">
                <a:solidFill>
                  <a:schemeClr val="accent2"/>
                </a:solidFill>
              </a:rPr>
              <a:t> P(</a:t>
            </a:r>
            <a:r>
              <a:rPr lang="en-US" sz="1600" dirty="0">
                <a:solidFill>
                  <a:schemeClr val="accent2"/>
                </a:solidFill>
              </a:rPr>
              <a:t>mutex);    </a:t>
            </a:r>
            <a:r>
              <a:rPr lang="en-US" sz="1600" dirty="0">
                <a:solidFill>
                  <a:srgbClr val="D60093"/>
                </a:solidFill>
              </a:rPr>
              <a:t>// lock buffer list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 </a:t>
            </a:r>
            <a:r>
              <a:rPr lang="en-US" sz="1600" i="1" dirty="0">
                <a:solidFill>
                  <a:srgbClr val="FF3300"/>
                </a:solidFill>
              </a:rPr>
              <a:t>Remove resource from a full buffer;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</a:t>
            </a:r>
            <a:r>
              <a:rPr lang="en-US" sz="1600" dirty="0" smtClean="0">
                <a:solidFill>
                  <a:schemeClr val="accent2"/>
                </a:solidFill>
              </a:rPr>
              <a:t> V(</a:t>
            </a:r>
            <a:r>
              <a:rPr lang="en-US" sz="1600" dirty="0">
                <a:solidFill>
                  <a:schemeClr val="accent2"/>
                </a:solidFill>
              </a:rPr>
              <a:t>mutex); </a:t>
            </a:r>
            <a:r>
              <a:rPr lang="en-US" sz="1600" dirty="0">
                <a:solidFill>
                  <a:srgbClr val="D60093"/>
                </a:solidFill>
              </a:rPr>
              <a:t>// unlock buffer list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</a:t>
            </a:r>
            <a:r>
              <a:rPr lang="en-US" sz="1600" dirty="0" smtClean="0">
                <a:solidFill>
                  <a:schemeClr val="accent2"/>
                </a:solidFill>
              </a:rPr>
              <a:t> V(</a:t>
            </a:r>
            <a:r>
              <a:rPr lang="en-US" sz="1600" dirty="0">
                <a:solidFill>
                  <a:schemeClr val="accent2"/>
                </a:solidFill>
              </a:rPr>
              <a:t>empty); </a:t>
            </a:r>
            <a:r>
              <a:rPr lang="en-US" sz="1600" dirty="0">
                <a:solidFill>
                  <a:srgbClr val="D60093"/>
                </a:solidFill>
              </a:rPr>
              <a:t>// note an empty buffer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 </a:t>
            </a:r>
            <a:r>
              <a:rPr lang="en-US" sz="1600" i="1" dirty="0">
                <a:solidFill>
                  <a:srgbClr val="FF3300"/>
                </a:solidFill>
              </a:rPr>
              <a:t>Consume resource;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}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}</a:t>
            </a:r>
          </a:p>
        </p:txBody>
      </p:sp>
      <p:sp>
        <p:nvSpPr>
          <p:cNvPr id="18440" name="Text Box 7"/>
          <p:cNvSpPr txBox="1">
            <a:spLocks noChangeArrowheads="1"/>
          </p:cNvSpPr>
          <p:nvPr/>
        </p:nvSpPr>
        <p:spPr bwMode="auto">
          <a:xfrm>
            <a:off x="457200" y="2244865"/>
            <a:ext cx="8153400" cy="9334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Monotype Sorts" pitchFamily="-109" charset="2"/>
              <a:buNone/>
            </a:pPr>
            <a:r>
              <a:rPr lang="en-US" sz="1600">
                <a:solidFill>
                  <a:schemeClr val="accent2"/>
                </a:solidFill>
              </a:rPr>
              <a:t>Semaphore mutex = 1;   </a:t>
            </a:r>
            <a:r>
              <a:rPr lang="en-US" sz="1600">
                <a:solidFill>
                  <a:srgbClr val="D60093"/>
                </a:solidFill>
              </a:rPr>
              <a:t>// mutual exclusion to shared set of buffers</a:t>
            </a:r>
          </a:p>
          <a:p>
            <a:pPr>
              <a:buFont typeface="Monotype Sorts" pitchFamily="-109" charset="2"/>
              <a:buNone/>
            </a:pPr>
            <a:r>
              <a:rPr lang="en-US" sz="1600">
                <a:solidFill>
                  <a:schemeClr val="accent2"/>
                </a:solidFill>
              </a:rPr>
              <a:t>Semaphore empty = N;  </a:t>
            </a:r>
            <a:r>
              <a:rPr lang="en-US" sz="1600">
                <a:solidFill>
                  <a:srgbClr val="D60093"/>
                </a:solidFill>
              </a:rPr>
              <a:t>// count of empty buffers (all empty to start)</a:t>
            </a:r>
          </a:p>
          <a:p>
            <a:pPr>
              <a:buFont typeface="Monotype Sorts" pitchFamily="-109" charset="2"/>
              <a:buNone/>
            </a:pPr>
            <a:r>
              <a:rPr lang="en-US" sz="1600">
                <a:solidFill>
                  <a:schemeClr val="accent2"/>
                </a:solidFill>
              </a:rPr>
              <a:t>Semaphore full = 0;        </a:t>
            </a:r>
            <a:r>
              <a:rPr lang="en-US" sz="1600">
                <a:solidFill>
                  <a:srgbClr val="D60093"/>
                </a:solidFill>
              </a:rPr>
              <a:t>// count of full buffers (none full to start)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0113" y="1722725"/>
            <a:ext cx="6334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Why we need both “empty” and “full” semaphores?</a:t>
            </a:r>
            <a:endParaRPr lang="en-US" sz="2400" i="1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57200" y="2902857"/>
            <a:ext cx="6219371" cy="12095"/>
          </a:xfrm>
          <a:prstGeom prst="line">
            <a:avLst/>
          </a:prstGeom>
          <a:ln w="19050" cap="flat" cmpd="sng" algn="ctr">
            <a:solidFill>
              <a:schemeClr val="accent1">
                <a:shade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57200" y="5164671"/>
            <a:ext cx="3292324" cy="1"/>
          </a:xfrm>
          <a:prstGeom prst="line">
            <a:avLst/>
          </a:prstGeom>
          <a:ln w="19050" cap="flat" cmpd="sng" algn="ctr">
            <a:solidFill>
              <a:schemeClr val="accent1">
                <a:shade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724400" y="3943052"/>
            <a:ext cx="3292324" cy="1"/>
          </a:xfrm>
          <a:prstGeom prst="line">
            <a:avLst/>
          </a:prstGeom>
          <a:ln w="19050" cap="flat" cmpd="sng" algn="ctr">
            <a:solidFill>
              <a:schemeClr val="accent1">
                <a:shade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42149" y="5804530"/>
            <a:ext cx="7188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More consumers “remove resource” than actually produced!</a:t>
            </a:r>
            <a:endParaRPr lang="en-US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67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E9A8E9-48F5-6A41-AC59-0C61A4C3B5AE}" type="slidenum">
              <a:rPr lang="en-US"/>
              <a:pPr/>
              <a:t>36</a:t>
            </a:fld>
            <a:endParaRPr lang="en-US"/>
          </a:p>
        </p:txBody>
      </p:sp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j-lt"/>
              </a:rPr>
              <a:t>Monitor Bounded Buffer</a:t>
            </a:r>
          </a:p>
        </p:txBody>
      </p:sp>
      <p:sp>
        <p:nvSpPr>
          <p:cNvPr id="27654" name="Text Box 4"/>
          <p:cNvSpPr txBox="1">
            <a:spLocks noChangeArrowheads="1"/>
          </p:cNvSpPr>
          <p:nvPr/>
        </p:nvSpPr>
        <p:spPr bwMode="auto">
          <a:xfrm>
            <a:off x="457200" y="1735670"/>
            <a:ext cx="3886200" cy="3293209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Monitor </a:t>
            </a:r>
            <a:r>
              <a:rPr lang="en-US" sz="1600" dirty="0">
                <a:solidFill>
                  <a:srgbClr val="0000FF"/>
                </a:solidFill>
              </a:rPr>
              <a:t>bounded_buffer</a:t>
            </a:r>
            <a:r>
              <a:rPr lang="en-US" sz="1600" dirty="0">
                <a:solidFill>
                  <a:schemeClr val="accent2"/>
                </a:solidFill>
              </a:rPr>
              <a:t> {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Resource buffer[N];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</a:t>
            </a:r>
            <a:r>
              <a:rPr lang="en-US" sz="1600" dirty="0">
                <a:solidFill>
                  <a:srgbClr val="D60093"/>
                </a:solidFill>
              </a:rPr>
              <a:t>// </a:t>
            </a:r>
            <a:r>
              <a:rPr lang="en-US" sz="1600" i="1" dirty="0">
                <a:solidFill>
                  <a:srgbClr val="D60093"/>
                </a:solidFill>
              </a:rPr>
              <a:t>Variables for indexing buffer</a:t>
            </a:r>
          </a:p>
          <a:p>
            <a:pPr>
              <a:buFont typeface="Monotype Sorts" pitchFamily="-109" charset="2"/>
              <a:buNone/>
            </a:pPr>
            <a:r>
              <a:rPr lang="en-US" sz="1600" i="1" dirty="0">
                <a:solidFill>
                  <a:srgbClr val="D60093"/>
                </a:solidFill>
              </a:rPr>
              <a:t>  // monitor invariant involves these vars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Condition not_full; // space in buffer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Condition not_empty; // value in buffer</a:t>
            </a:r>
          </a:p>
          <a:p>
            <a:pPr>
              <a:buFont typeface="Monotype Sorts" pitchFamily="-109" charset="2"/>
              <a:buNone/>
            </a:pPr>
            <a:endParaRPr lang="en-US" sz="1600" dirty="0">
              <a:solidFill>
                <a:schemeClr val="accent2"/>
              </a:solidFill>
            </a:endParaRP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void </a:t>
            </a:r>
            <a:r>
              <a:rPr lang="en-US" sz="1600" dirty="0">
                <a:solidFill>
                  <a:srgbClr val="0000FF"/>
                </a:solidFill>
              </a:rPr>
              <a:t>put_resource</a:t>
            </a:r>
            <a:r>
              <a:rPr lang="en-US" sz="1600" dirty="0">
                <a:solidFill>
                  <a:schemeClr val="accent2"/>
                </a:solidFill>
              </a:rPr>
              <a:t> (Resource R) {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 </a:t>
            </a:r>
            <a:r>
              <a:rPr lang="en-US" sz="1600" dirty="0" smtClean="0">
                <a:solidFill>
                  <a:schemeClr val="accent2"/>
                </a:solidFill>
              </a:rPr>
              <a:t>while (</a:t>
            </a:r>
            <a:r>
              <a:rPr lang="en-US" sz="1600" i="1" dirty="0">
                <a:solidFill>
                  <a:schemeClr val="accent2"/>
                </a:solidFill>
              </a:rPr>
              <a:t>buffer array is full</a:t>
            </a:r>
            <a:r>
              <a:rPr lang="en-US" sz="1600" dirty="0">
                <a:solidFill>
                  <a:schemeClr val="accent2"/>
                </a:solidFill>
              </a:rPr>
              <a:t>)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     wait(not_full);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 </a:t>
            </a:r>
            <a:r>
              <a:rPr lang="en-US" sz="1600" i="1" dirty="0">
                <a:solidFill>
                  <a:srgbClr val="0000FF"/>
                </a:solidFill>
              </a:rPr>
              <a:t>Add R to buffer array</a:t>
            </a:r>
            <a:r>
              <a:rPr lang="en-US" sz="1600" i="1" dirty="0">
                <a:solidFill>
                  <a:schemeClr val="accent2"/>
                </a:solidFill>
              </a:rPr>
              <a:t>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 signal(not_empty);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}</a:t>
            </a:r>
          </a:p>
        </p:txBody>
      </p:sp>
      <p:sp>
        <p:nvSpPr>
          <p:cNvPr id="27655" name="Text Box 5"/>
          <p:cNvSpPr txBox="1">
            <a:spLocks noChangeArrowheads="1"/>
          </p:cNvSpPr>
          <p:nvPr/>
        </p:nvSpPr>
        <p:spPr bwMode="auto">
          <a:xfrm>
            <a:off x="4724400" y="1735670"/>
            <a:ext cx="3886200" cy="206210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Resource </a:t>
            </a:r>
            <a:r>
              <a:rPr lang="en-US" sz="1600" dirty="0">
                <a:solidFill>
                  <a:srgbClr val="FF3300"/>
                </a:solidFill>
              </a:rPr>
              <a:t>get_resource</a:t>
            </a:r>
            <a:r>
              <a:rPr lang="en-US" sz="1600" dirty="0">
                <a:solidFill>
                  <a:schemeClr val="accent2"/>
                </a:solidFill>
              </a:rPr>
              <a:t>() {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 </a:t>
            </a:r>
            <a:r>
              <a:rPr lang="en-US" sz="1600" dirty="0" smtClean="0">
                <a:solidFill>
                  <a:schemeClr val="accent2"/>
                </a:solidFill>
              </a:rPr>
              <a:t>while (</a:t>
            </a:r>
            <a:r>
              <a:rPr lang="en-US" sz="1600" i="1" dirty="0">
                <a:solidFill>
                  <a:schemeClr val="accent2"/>
                </a:solidFill>
              </a:rPr>
              <a:t>buffer array is empty</a:t>
            </a:r>
            <a:r>
              <a:rPr lang="en-US" sz="1600" dirty="0">
                <a:solidFill>
                  <a:schemeClr val="accent2"/>
                </a:solidFill>
              </a:rPr>
              <a:t>)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     wait(not_empty);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 </a:t>
            </a:r>
            <a:r>
              <a:rPr lang="en-US" sz="1600" i="1" dirty="0">
                <a:solidFill>
                  <a:srgbClr val="FF3300"/>
                </a:solidFill>
              </a:rPr>
              <a:t>Get resource R from buffer array</a:t>
            </a:r>
            <a:r>
              <a:rPr lang="en-US" sz="1600" i="1" dirty="0">
                <a:solidFill>
                  <a:schemeClr val="accent2"/>
                </a:solidFill>
              </a:rPr>
              <a:t>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 signal(not_full);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 return R;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}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} </a:t>
            </a:r>
            <a:r>
              <a:rPr lang="en-US" sz="1600" dirty="0">
                <a:solidFill>
                  <a:srgbClr val="D60093"/>
                </a:solidFill>
              </a:rPr>
              <a:t>// end monitor</a:t>
            </a:r>
          </a:p>
        </p:txBody>
      </p:sp>
      <p:sp>
        <p:nvSpPr>
          <p:cNvPr id="2765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5605995"/>
            <a:ext cx="7924800" cy="710140"/>
          </a:xfrm>
          <a:noFill/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>
                <a:solidFill>
                  <a:srgbClr val="D60093"/>
                </a:solidFill>
                <a:latin typeface="Arial" pitchFamily="-109" charset="0"/>
              </a:rPr>
              <a:t>What happens if no threads are waiting when signal is called</a:t>
            </a:r>
            <a:r>
              <a:rPr lang="en-US" dirty="0" smtClean="0">
                <a:solidFill>
                  <a:srgbClr val="D60093"/>
                </a:solidFill>
                <a:latin typeface="Arial" pitchFamily="-109" charset="0"/>
              </a:rPr>
              <a:t>?</a:t>
            </a:r>
          </a:p>
          <a:p>
            <a:pPr lvl="2"/>
            <a:r>
              <a:rPr lang="en-US" dirty="0" smtClean="0">
                <a:solidFill>
                  <a:srgbClr val="D60093"/>
                </a:solidFill>
                <a:latin typeface="Arial" pitchFamily="-109" charset="0"/>
              </a:rPr>
              <a:t>Signal is lost</a:t>
            </a:r>
            <a:endParaRPr lang="en-US" dirty="0">
              <a:solidFill>
                <a:srgbClr val="D60093"/>
              </a:solidFill>
              <a:latin typeface="Arial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895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320065"/>
            <a:ext cx="762000" cy="271463"/>
          </a:xfrm>
          <a:noFill/>
        </p:spPr>
        <p:txBody>
          <a:bodyPr/>
          <a:lstStyle/>
          <a:p>
            <a:fld id="{5F4E06BC-47D8-3947-B8FF-4F5941E50B21}" type="slidenum">
              <a:rPr lang="en-US"/>
              <a:pPr/>
              <a:t>37</a:t>
            </a:fld>
            <a:endParaRPr lang="en-US"/>
          </a:p>
        </p:txBody>
      </p:sp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j-lt"/>
              </a:rPr>
              <a:t>Monitor Queues</a:t>
            </a:r>
          </a:p>
        </p:txBody>
      </p:sp>
      <p:sp>
        <p:nvSpPr>
          <p:cNvPr id="28678" name="Text Box 4"/>
          <p:cNvSpPr txBox="1">
            <a:spLocks noChangeArrowheads="1"/>
          </p:cNvSpPr>
          <p:nvPr/>
        </p:nvSpPr>
        <p:spPr bwMode="auto">
          <a:xfrm>
            <a:off x="457200" y="1676400"/>
            <a:ext cx="3886200" cy="44577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Monitor </a:t>
            </a:r>
            <a:r>
              <a:rPr lang="en-US" sz="1600" dirty="0">
                <a:solidFill>
                  <a:srgbClr val="0000FF"/>
                </a:solidFill>
              </a:rPr>
              <a:t>bounded_buffer</a:t>
            </a:r>
            <a:r>
              <a:rPr lang="en-US" sz="1600" dirty="0">
                <a:solidFill>
                  <a:schemeClr val="accent2"/>
                </a:solidFill>
              </a:rPr>
              <a:t> {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Condition not_full;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…</a:t>
            </a:r>
            <a:r>
              <a:rPr lang="en-US" sz="1600" i="1" dirty="0">
                <a:solidFill>
                  <a:schemeClr val="accent2"/>
                </a:solidFill>
              </a:rPr>
              <a:t>other variables</a:t>
            </a:r>
            <a:r>
              <a:rPr lang="en-US" sz="1600" dirty="0">
                <a:solidFill>
                  <a:schemeClr val="accent2"/>
                </a:solidFill>
              </a:rPr>
              <a:t>…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Condition not_empty;</a:t>
            </a:r>
          </a:p>
          <a:p>
            <a:pPr>
              <a:buFont typeface="Monotype Sorts" pitchFamily="-109" charset="2"/>
              <a:buNone/>
            </a:pPr>
            <a:endParaRPr lang="en-US" sz="1600" dirty="0">
              <a:solidFill>
                <a:schemeClr val="accent2"/>
              </a:solidFill>
            </a:endParaRP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void </a:t>
            </a:r>
            <a:r>
              <a:rPr lang="en-US" sz="1600" dirty="0">
                <a:solidFill>
                  <a:srgbClr val="0000FF"/>
                </a:solidFill>
              </a:rPr>
              <a:t>put_resource</a:t>
            </a:r>
            <a:r>
              <a:rPr lang="en-US" sz="1600" dirty="0">
                <a:solidFill>
                  <a:schemeClr val="accent2"/>
                </a:solidFill>
              </a:rPr>
              <a:t> () {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 …wait(not_full)…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 …signal(not_empty)…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}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Resource </a:t>
            </a:r>
            <a:r>
              <a:rPr lang="en-US" sz="1600" dirty="0">
                <a:solidFill>
                  <a:srgbClr val="0000FF"/>
                </a:solidFill>
              </a:rPr>
              <a:t>get_resource</a:t>
            </a:r>
            <a:r>
              <a:rPr lang="en-US" sz="1600" dirty="0">
                <a:solidFill>
                  <a:schemeClr val="accent2"/>
                </a:solidFill>
              </a:rPr>
              <a:t> () {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 …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}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}</a:t>
            </a:r>
          </a:p>
          <a:p>
            <a:pPr>
              <a:buFont typeface="Monotype Sorts" pitchFamily="-109" charset="2"/>
              <a:buNone/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28679" name="Line 11"/>
          <p:cNvSpPr>
            <a:spLocks noChangeShapeType="1"/>
          </p:cNvSpPr>
          <p:nvPr/>
        </p:nvSpPr>
        <p:spPr bwMode="auto">
          <a:xfrm flipH="1">
            <a:off x="6019800" y="1792515"/>
            <a:ext cx="381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stealth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0" name="Line 14"/>
          <p:cNvSpPr>
            <a:spLocks noChangeShapeType="1"/>
          </p:cNvSpPr>
          <p:nvPr/>
        </p:nvSpPr>
        <p:spPr bwMode="auto">
          <a:xfrm flipH="1">
            <a:off x="4343400" y="1792515"/>
            <a:ext cx="381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stealth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1" name="Line 15"/>
          <p:cNvSpPr>
            <a:spLocks noChangeShapeType="1"/>
          </p:cNvSpPr>
          <p:nvPr/>
        </p:nvSpPr>
        <p:spPr bwMode="auto">
          <a:xfrm flipH="1">
            <a:off x="5181600" y="1792515"/>
            <a:ext cx="381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stealth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2" name="Line 18"/>
          <p:cNvSpPr>
            <a:spLocks noChangeShapeType="1"/>
          </p:cNvSpPr>
          <p:nvPr/>
        </p:nvSpPr>
        <p:spPr bwMode="auto">
          <a:xfrm flipH="1">
            <a:off x="2819400" y="2402115"/>
            <a:ext cx="27432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stealth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3" name="Line 19"/>
          <p:cNvSpPr>
            <a:spLocks noChangeShapeType="1"/>
          </p:cNvSpPr>
          <p:nvPr/>
        </p:nvSpPr>
        <p:spPr bwMode="auto">
          <a:xfrm flipH="1">
            <a:off x="6019800" y="2402115"/>
            <a:ext cx="381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stealth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4" name="Line 22"/>
          <p:cNvSpPr>
            <a:spLocks noChangeShapeType="1"/>
          </p:cNvSpPr>
          <p:nvPr/>
        </p:nvSpPr>
        <p:spPr bwMode="auto">
          <a:xfrm flipH="1">
            <a:off x="2819400" y="2854480"/>
            <a:ext cx="1905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stealth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5" name="Text Box 24"/>
          <p:cNvSpPr txBox="1">
            <a:spLocks noChangeArrowheads="1"/>
          </p:cNvSpPr>
          <p:nvPr/>
        </p:nvSpPr>
        <p:spPr bwMode="auto">
          <a:xfrm>
            <a:off x="6934200" y="1676400"/>
            <a:ext cx="1828800" cy="336550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 b="1">
                <a:solidFill>
                  <a:srgbClr val="D60093"/>
                </a:solidFill>
              </a:rPr>
              <a:t>Waiting to enter</a:t>
            </a:r>
          </a:p>
        </p:txBody>
      </p:sp>
      <p:sp>
        <p:nvSpPr>
          <p:cNvPr id="28686" name="Text Box 25"/>
          <p:cNvSpPr txBox="1">
            <a:spLocks noChangeArrowheads="1"/>
          </p:cNvSpPr>
          <p:nvPr/>
        </p:nvSpPr>
        <p:spPr bwMode="auto">
          <a:xfrm>
            <a:off x="6934200" y="2514600"/>
            <a:ext cx="2057400" cy="581025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 b="1">
                <a:solidFill>
                  <a:srgbClr val="D60093"/>
                </a:solidFill>
              </a:rPr>
              <a:t>Waiting on condition variables</a:t>
            </a:r>
          </a:p>
        </p:txBody>
      </p:sp>
      <p:sp>
        <p:nvSpPr>
          <p:cNvPr id="28687" name="Arc 28"/>
          <p:cNvSpPr>
            <a:spLocks/>
          </p:cNvSpPr>
          <p:nvPr/>
        </p:nvSpPr>
        <p:spPr bwMode="auto">
          <a:xfrm flipV="1">
            <a:off x="3886200" y="2630715"/>
            <a:ext cx="2743200" cy="2895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FF"/>
            </a:solidFill>
            <a:prstDash val="dash"/>
            <a:round/>
            <a:headEnd/>
            <a:tailEnd type="stealth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8" name="Arc 29"/>
          <p:cNvSpPr>
            <a:spLocks/>
          </p:cNvSpPr>
          <p:nvPr/>
        </p:nvSpPr>
        <p:spPr bwMode="auto">
          <a:xfrm flipV="1">
            <a:off x="2895600" y="3070985"/>
            <a:ext cx="2057400" cy="85513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1638705130 h 21600"/>
              <a:gd name="T4" fmla="*/ 0 w 21600"/>
              <a:gd name="T5" fmla="*/ 163870513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FF3300"/>
            </a:solidFill>
            <a:prstDash val="dash"/>
            <a:round/>
            <a:headEnd/>
            <a:tailEnd type="stealth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9" name="Line 30"/>
          <p:cNvSpPr>
            <a:spLocks noChangeShapeType="1"/>
          </p:cNvSpPr>
          <p:nvPr/>
        </p:nvSpPr>
        <p:spPr bwMode="auto">
          <a:xfrm flipV="1">
            <a:off x="4953000" y="2021115"/>
            <a:ext cx="0" cy="76200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 type="stealth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4724400" y="1563915"/>
            <a:ext cx="457200" cy="457200"/>
            <a:chOff x="2064" y="2112"/>
            <a:chExt cx="240" cy="240"/>
          </a:xfrm>
        </p:grpSpPr>
        <p:sp>
          <p:nvSpPr>
            <p:cNvPr id="28711" name="Oval 32"/>
            <p:cNvSpPr>
              <a:spLocks noChangeArrowheads="1"/>
            </p:cNvSpPr>
            <p:nvPr/>
          </p:nvSpPr>
          <p:spPr bwMode="auto">
            <a:xfrm>
              <a:off x="2064" y="2112"/>
              <a:ext cx="240" cy="24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accent2"/>
              </a:solidFill>
              <a:round/>
              <a:headEnd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12" name="AutoShape 33"/>
            <p:cNvSpPr>
              <a:spLocks/>
            </p:cNvSpPr>
            <p:nvPr/>
          </p:nvSpPr>
          <p:spPr bwMode="auto">
            <a:xfrm>
              <a:off x="2160" y="2112"/>
              <a:ext cx="96" cy="144"/>
            </a:xfrm>
            <a:prstGeom prst="rightBracket">
              <a:avLst>
                <a:gd name="adj" fmla="val 54167"/>
              </a:avLst>
            </a:prstGeom>
            <a:solidFill>
              <a:srgbClr val="FFCC00"/>
            </a:solidFill>
            <a:ln w="9525">
              <a:solidFill>
                <a:schemeClr val="accent2"/>
              </a:solidFill>
              <a:round/>
              <a:headEnd/>
              <a:tailEnd type="stealth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5562600" y="1563915"/>
            <a:ext cx="457200" cy="457200"/>
            <a:chOff x="2064" y="2112"/>
            <a:chExt cx="240" cy="240"/>
          </a:xfrm>
        </p:grpSpPr>
        <p:sp>
          <p:nvSpPr>
            <p:cNvPr id="28709" name="Oval 35"/>
            <p:cNvSpPr>
              <a:spLocks noChangeArrowheads="1"/>
            </p:cNvSpPr>
            <p:nvPr/>
          </p:nvSpPr>
          <p:spPr bwMode="auto">
            <a:xfrm>
              <a:off x="2064" y="2112"/>
              <a:ext cx="240" cy="24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accent2"/>
              </a:solidFill>
              <a:round/>
              <a:headEnd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10" name="AutoShape 36"/>
            <p:cNvSpPr>
              <a:spLocks/>
            </p:cNvSpPr>
            <p:nvPr/>
          </p:nvSpPr>
          <p:spPr bwMode="auto">
            <a:xfrm>
              <a:off x="2160" y="2112"/>
              <a:ext cx="96" cy="144"/>
            </a:xfrm>
            <a:prstGeom prst="rightBracket">
              <a:avLst>
                <a:gd name="adj" fmla="val 54167"/>
              </a:avLst>
            </a:prstGeom>
            <a:solidFill>
              <a:srgbClr val="FFCC00"/>
            </a:solidFill>
            <a:ln w="9525">
              <a:solidFill>
                <a:schemeClr val="accent2"/>
              </a:solidFill>
              <a:round/>
              <a:headEnd/>
              <a:tailEnd type="stealth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6400800" y="1563915"/>
            <a:ext cx="457200" cy="457200"/>
            <a:chOff x="2064" y="2112"/>
            <a:chExt cx="240" cy="240"/>
          </a:xfrm>
        </p:grpSpPr>
        <p:sp>
          <p:nvSpPr>
            <p:cNvPr id="28707" name="Oval 38"/>
            <p:cNvSpPr>
              <a:spLocks noChangeArrowheads="1"/>
            </p:cNvSpPr>
            <p:nvPr/>
          </p:nvSpPr>
          <p:spPr bwMode="auto">
            <a:xfrm>
              <a:off x="2064" y="2112"/>
              <a:ext cx="240" cy="24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accent2"/>
              </a:solidFill>
              <a:round/>
              <a:headEnd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08" name="AutoShape 39"/>
            <p:cNvSpPr>
              <a:spLocks/>
            </p:cNvSpPr>
            <p:nvPr/>
          </p:nvSpPr>
          <p:spPr bwMode="auto">
            <a:xfrm>
              <a:off x="2160" y="2112"/>
              <a:ext cx="96" cy="144"/>
            </a:xfrm>
            <a:prstGeom prst="rightBracket">
              <a:avLst>
                <a:gd name="adj" fmla="val 54167"/>
              </a:avLst>
            </a:prstGeom>
            <a:solidFill>
              <a:srgbClr val="FFCC00"/>
            </a:solidFill>
            <a:ln w="9525">
              <a:solidFill>
                <a:schemeClr val="accent2"/>
              </a:solidFill>
              <a:round/>
              <a:headEnd/>
              <a:tailEnd type="stealth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5562600" y="2173515"/>
            <a:ext cx="457200" cy="457200"/>
            <a:chOff x="2064" y="2112"/>
            <a:chExt cx="240" cy="240"/>
          </a:xfrm>
        </p:grpSpPr>
        <p:sp>
          <p:nvSpPr>
            <p:cNvPr id="28705" name="Oval 41"/>
            <p:cNvSpPr>
              <a:spLocks noChangeArrowheads="1"/>
            </p:cNvSpPr>
            <p:nvPr/>
          </p:nvSpPr>
          <p:spPr bwMode="auto">
            <a:xfrm>
              <a:off x="2064" y="2112"/>
              <a:ext cx="240" cy="24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accent2"/>
              </a:solidFill>
              <a:round/>
              <a:headEnd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06" name="AutoShape 42"/>
            <p:cNvSpPr>
              <a:spLocks/>
            </p:cNvSpPr>
            <p:nvPr/>
          </p:nvSpPr>
          <p:spPr bwMode="auto">
            <a:xfrm>
              <a:off x="2160" y="2112"/>
              <a:ext cx="96" cy="144"/>
            </a:xfrm>
            <a:prstGeom prst="rightBracket">
              <a:avLst>
                <a:gd name="adj" fmla="val 54167"/>
              </a:avLst>
            </a:prstGeom>
            <a:solidFill>
              <a:srgbClr val="FFCC00"/>
            </a:solidFill>
            <a:ln w="9525">
              <a:solidFill>
                <a:schemeClr val="accent2"/>
              </a:solidFill>
              <a:round/>
              <a:headEnd/>
              <a:tailEnd type="stealth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6400800" y="2173515"/>
            <a:ext cx="457200" cy="457200"/>
            <a:chOff x="2064" y="2112"/>
            <a:chExt cx="240" cy="240"/>
          </a:xfrm>
        </p:grpSpPr>
        <p:sp>
          <p:nvSpPr>
            <p:cNvPr id="28703" name="Oval 44"/>
            <p:cNvSpPr>
              <a:spLocks noChangeArrowheads="1"/>
            </p:cNvSpPr>
            <p:nvPr/>
          </p:nvSpPr>
          <p:spPr bwMode="auto">
            <a:xfrm>
              <a:off x="2064" y="2112"/>
              <a:ext cx="240" cy="24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accent2"/>
              </a:solidFill>
              <a:round/>
              <a:headEnd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04" name="AutoShape 45"/>
            <p:cNvSpPr>
              <a:spLocks/>
            </p:cNvSpPr>
            <p:nvPr/>
          </p:nvSpPr>
          <p:spPr bwMode="auto">
            <a:xfrm>
              <a:off x="2160" y="2112"/>
              <a:ext cx="96" cy="144"/>
            </a:xfrm>
            <a:prstGeom prst="rightBracket">
              <a:avLst>
                <a:gd name="adj" fmla="val 54167"/>
              </a:avLst>
            </a:prstGeom>
            <a:solidFill>
              <a:srgbClr val="FFCC00"/>
            </a:solidFill>
            <a:ln w="9525">
              <a:solidFill>
                <a:schemeClr val="accent2"/>
              </a:solidFill>
              <a:round/>
              <a:headEnd/>
              <a:tailEnd type="stealth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46"/>
          <p:cNvGrpSpPr>
            <a:grpSpLocks/>
          </p:cNvGrpSpPr>
          <p:nvPr/>
        </p:nvGrpSpPr>
        <p:grpSpPr bwMode="auto">
          <a:xfrm>
            <a:off x="4724400" y="2625880"/>
            <a:ext cx="457200" cy="457200"/>
            <a:chOff x="2064" y="2112"/>
            <a:chExt cx="240" cy="240"/>
          </a:xfrm>
        </p:grpSpPr>
        <p:sp>
          <p:nvSpPr>
            <p:cNvPr id="28701" name="Oval 47"/>
            <p:cNvSpPr>
              <a:spLocks noChangeArrowheads="1"/>
            </p:cNvSpPr>
            <p:nvPr/>
          </p:nvSpPr>
          <p:spPr bwMode="auto">
            <a:xfrm>
              <a:off x="2064" y="2112"/>
              <a:ext cx="240" cy="24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accent2"/>
              </a:solidFill>
              <a:round/>
              <a:headEnd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02" name="AutoShape 48"/>
            <p:cNvSpPr>
              <a:spLocks/>
            </p:cNvSpPr>
            <p:nvPr/>
          </p:nvSpPr>
          <p:spPr bwMode="auto">
            <a:xfrm>
              <a:off x="2160" y="2112"/>
              <a:ext cx="96" cy="144"/>
            </a:xfrm>
            <a:prstGeom prst="rightBracket">
              <a:avLst>
                <a:gd name="adj" fmla="val 54167"/>
              </a:avLst>
            </a:prstGeom>
            <a:solidFill>
              <a:srgbClr val="FFCC00"/>
            </a:solidFill>
            <a:ln w="9525">
              <a:solidFill>
                <a:schemeClr val="accent2"/>
              </a:solidFill>
              <a:round/>
              <a:headEnd/>
              <a:tailEnd type="stealth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4290" name="Oval 50"/>
          <p:cNvSpPr>
            <a:spLocks noChangeArrowheads="1"/>
          </p:cNvSpPr>
          <p:nvPr/>
        </p:nvSpPr>
        <p:spPr bwMode="auto">
          <a:xfrm>
            <a:off x="3429000" y="5297715"/>
            <a:ext cx="457200" cy="4572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accent2"/>
            </a:solidFill>
            <a:round/>
            <a:headEnd/>
            <a:tailEnd type="none" w="med" len="lg"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8697" name="AutoShape 51"/>
          <p:cNvSpPr>
            <a:spLocks/>
          </p:cNvSpPr>
          <p:nvPr/>
        </p:nvSpPr>
        <p:spPr bwMode="auto">
          <a:xfrm>
            <a:off x="3657600" y="5297715"/>
            <a:ext cx="182563" cy="274638"/>
          </a:xfrm>
          <a:prstGeom prst="rightBracket">
            <a:avLst>
              <a:gd name="adj" fmla="val 54324"/>
            </a:avLst>
          </a:prstGeom>
          <a:noFill/>
          <a:ln w="9525">
            <a:solidFill>
              <a:schemeClr val="accent2"/>
            </a:solidFill>
            <a:round/>
            <a:headEnd/>
            <a:tailEnd type="stealth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8" name="Arc 52"/>
          <p:cNvSpPr>
            <a:spLocks/>
          </p:cNvSpPr>
          <p:nvPr/>
        </p:nvSpPr>
        <p:spPr bwMode="auto">
          <a:xfrm>
            <a:off x="2598713" y="3621541"/>
            <a:ext cx="1058887" cy="1676174"/>
          </a:xfrm>
          <a:custGeom>
            <a:avLst/>
            <a:gdLst>
              <a:gd name="T0" fmla="*/ 0 w 21600"/>
              <a:gd name="T1" fmla="*/ 0 h 21600"/>
              <a:gd name="T2" fmla="*/ 948325308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FF"/>
            </a:solidFill>
            <a:prstDash val="dash"/>
            <a:round/>
            <a:headEnd/>
            <a:tailEnd type="stealth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9" name="Text Box 53"/>
          <p:cNvSpPr txBox="1">
            <a:spLocks noChangeArrowheads="1"/>
          </p:cNvSpPr>
          <p:nvPr/>
        </p:nvSpPr>
        <p:spPr bwMode="auto">
          <a:xfrm>
            <a:off x="6934200" y="5181600"/>
            <a:ext cx="2057400" cy="581025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 b="1">
                <a:solidFill>
                  <a:srgbClr val="D60093"/>
                </a:solidFill>
              </a:rPr>
              <a:t>Executing inside the monitor</a:t>
            </a:r>
          </a:p>
        </p:txBody>
      </p:sp>
      <p:sp>
        <p:nvSpPr>
          <p:cNvPr id="28700" name="Arc 55"/>
          <p:cNvSpPr>
            <a:spLocks/>
          </p:cNvSpPr>
          <p:nvPr/>
        </p:nvSpPr>
        <p:spPr bwMode="auto">
          <a:xfrm flipV="1">
            <a:off x="3733800" y="1944915"/>
            <a:ext cx="1066800" cy="152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7586607 h 21600"/>
              <a:gd name="T4" fmla="*/ 0 w 21600"/>
              <a:gd name="T5" fmla="*/ 758660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FF"/>
            </a:solidFill>
            <a:prstDash val="dash"/>
            <a:round/>
            <a:headEnd type="stealth" w="med" len="lg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12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899880-1831-8746-A9DC-C004722BE9C7}" type="slidenum">
              <a:rPr lang="en-US"/>
              <a:pPr/>
              <a:t>38</a:t>
            </a:fld>
            <a:endParaRPr lang="en-US"/>
          </a:p>
        </p:txBody>
      </p:sp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j-lt"/>
              </a:rPr>
              <a:t>Summary</a:t>
            </a:r>
          </a:p>
        </p:txBody>
      </p:sp>
      <p:sp>
        <p:nvSpPr>
          <p:cNvPr id="389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0572" y="1850571"/>
            <a:ext cx="7664904" cy="42149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Arial" pitchFamily="-109" charset="0"/>
              </a:rPr>
              <a:t>Semaphores</a:t>
            </a:r>
            <a:endParaRPr lang="en-US" dirty="0" smtClean="0">
              <a:latin typeface="Arial" pitchFamily="-109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pitchFamily="-109" charset="0"/>
              </a:rPr>
              <a:t>P(</a:t>
            </a:r>
            <a:r>
              <a:rPr lang="en-US" dirty="0">
                <a:latin typeface="Arial" pitchFamily="-109" charset="0"/>
              </a:rPr>
              <a:t>)</a:t>
            </a:r>
            <a:r>
              <a:rPr lang="en-US" dirty="0" smtClean="0">
                <a:latin typeface="Arial" pitchFamily="-109" charset="0"/>
              </a:rPr>
              <a:t>/V(</a:t>
            </a:r>
            <a:r>
              <a:rPr lang="en-US" dirty="0">
                <a:latin typeface="Arial" pitchFamily="-109" charset="0"/>
              </a:rPr>
              <a:t>) implement blocking mutual exclusion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itchFamily="-109" charset="0"/>
              </a:rPr>
              <a:t>Also used as atomic counters (counting semaphores)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itchFamily="-109" charset="0"/>
              </a:rPr>
              <a:t>Can be inconvenient to use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pitchFamily="-109" charset="0"/>
              </a:rPr>
              <a:t>Monitors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itchFamily="-109" charset="0"/>
              </a:rPr>
              <a:t>Synchronizes execution within procedures that manipulate encapsulated data shared among procedures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Arial" pitchFamily="-109" charset="0"/>
              </a:rPr>
              <a:t>Only one thread can execute within a monitor at a time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itchFamily="-109" charset="0"/>
              </a:rPr>
              <a:t>Relies upon high-level language support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pitchFamily="-109" charset="0"/>
              </a:rPr>
              <a:t>Condition variables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itchFamily="-109" charset="0"/>
              </a:rPr>
              <a:t>Used by threads as a synchronization point to wait for events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itchFamily="-109" charset="0"/>
              </a:rPr>
              <a:t>Inside </a:t>
            </a:r>
            <a:r>
              <a:rPr lang="en-US" dirty="0" smtClean="0">
                <a:latin typeface="Arial" pitchFamily="-109" charset="0"/>
              </a:rPr>
              <a:t>monitors</a:t>
            </a:r>
            <a:endParaRPr lang="en-US" dirty="0">
              <a:latin typeface="Arial" pitchFamily="-109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702162-71FA-8F42-9EC7-454F7DCA229B}" type="slidenum">
              <a:rPr lang="en-US"/>
              <a:pPr/>
              <a:t>4</a:t>
            </a:fld>
            <a:endParaRPr lang="en-US"/>
          </a:p>
        </p:txBody>
      </p:sp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j-lt"/>
              </a:rPr>
              <a:t>Blocking in Semaphores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0572" y="1862667"/>
            <a:ext cx="7664904" cy="4202854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Arial" pitchFamily="-109" charset="0"/>
              </a:rPr>
              <a:t>Associated with each semaphore is a queue of waiting </a:t>
            </a:r>
            <a:r>
              <a:rPr lang="en-US" dirty="0" smtClean="0">
                <a:latin typeface="Arial" pitchFamily="-109" charset="0"/>
              </a:rPr>
              <a:t>processes/threads</a:t>
            </a:r>
          </a:p>
          <a:p>
            <a:r>
              <a:rPr lang="en-US" dirty="0">
                <a:latin typeface="Arial" pitchFamily="-109" charset="0"/>
              </a:rPr>
              <a:t>When</a:t>
            </a:r>
            <a:r>
              <a:rPr lang="en-US" dirty="0" smtClean="0">
                <a:latin typeface="Arial" pitchFamily="-109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Arial" pitchFamily="-109" charset="0"/>
              </a:rPr>
              <a:t>P</a:t>
            </a:r>
            <a:r>
              <a:rPr lang="en-US" dirty="0" smtClean="0">
                <a:latin typeface="Arial" pitchFamily="-109" charset="0"/>
              </a:rPr>
              <a:t>(</a:t>
            </a:r>
            <a:r>
              <a:rPr lang="en-US" dirty="0">
                <a:latin typeface="Arial" pitchFamily="-109" charset="0"/>
              </a:rPr>
              <a:t>) is called by a thread:</a:t>
            </a:r>
          </a:p>
          <a:p>
            <a:pPr lvl="1"/>
            <a:r>
              <a:rPr lang="en-US" dirty="0">
                <a:latin typeface="Arial" pitchFamily="-109" charset="0"/>
              </a:rPr>
              <a:t>If semaphore is </a:t>
            </a:r>
            <a:r>
              <a:rPr lang="en-US" dirty="0" smtClean="0">
                <a:latin typeface="Arial" pitchFamily="-109" charset="0"/>
              </a:rPr>
              <a:t>open (&gt; 0), </a:t>
            </a:r>
            <a:r>
              <a:rPr lang="en-US" dirty="0">
                <a:latin typeface="Arial" pitchFamily="-109" charset="0"/>
              </a:rPr>
              <a:t>thread continues</a:t>
            </a:r>
          </a:p>
          <a:p>
            <a:pPr lvl="1"/>
            <a:r>
              <a:rPr lang="en-US" dirty="0">
                <a:latin typeface="Arial" pitchFamily="-109" charset="0"/>
              </a:rPr>
              <a:t>If semaphore is closed, thread blocks on queue</a:t>
            </a:r>
          </a:p>
          <a:p>
            <a:r>
              <a:rPr lang="en-US" dirty="0">
                <a:latin typeface="Arial" pitchFamily="-109" charset="0"/>
              </a:rPr>
              <a:t>Then</a:t>
            </a:r>
            <a:r>
              <a:rPr lang="en-US" dirty="0" smtClean="0">
                <a:latin typeface="Arial" pitchFamily="-109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Arial" pitchFamily="-109" charset="0"/>
              </a:rPr>
              <a:t>V</a:t>
            </a:r>
            <a:r>
              <a:rPr lang="en-US" dirty="0" smtClean="0">
                <a:latin typeface="Arial" pitchFamily="-109" charset="0"/>
              </a:rPr>
              <a:t>(</a:t>
            </a:r>
            <a:r>
              <a:rPr lang="en-US" dirty="0">
                <a:latin typeface="Arial" pitchFamily="-109" charset="0"/>
              </a:rPr>
              <a:t>) opens the semaphore:</a:t>
            </a:r>
          </a:p>
          <a:p>
            <a:pPr lvl="1"/>
            <a:r>
              <a:rPr lang="en-US" dirty="0">
                <a:latin typeface="Arial" pitchFamily="-109" charset="0"/>
              </a:rPr>
              <a:t>If a thread is waiting on the queue, the thread is </a:t>
            </a:r>
            <a:r>
              <a:rPr lang="en-US" dirty="0" smtClean="0">
                <a:latin typeface="Arial" pitchFamily="-109" charset="0"/>
              </a:rPr>
              <a:t>unblocked</a:t>
            </a:r>
          </a:p>
          <a:p>
            <a:pPr lvl="2"/>
            <a:r>
              <a:rPr lang="en-US" i="1" dirty="0" smtClean="0">
                <a:solidFill>
                  <a:srgbClr val="FF6600"/>
                </a:solidFill>
                <a:latin typeface="Arial" pitchFamily="-109" charset="0"/>
              </a:rPr>
              <a:t>What if multiple threads are waiting on the queue?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Arial" pitchFamily="-109" charset="0"/>
              </a:rPr>
              <a:t>If no threads are waiting on the queue, the signal is remembered for the next thread</a:t>
            </a:r>
          </a:p>
          <a:p>
            <a:pPr lvl="2"/>
            <a:r>
              <a:rPr lang="en-US" dirty="0">
                <a:solidFill>
                  <a:srgbClr val="FF3300"/>
                </a:solidFill>
                <a:latin typeface="Arial" pitchFamily="-109" charset="0"/>
              </a:rPr>
              <a:t>In other words,</a:t>
            </a:r>
            <a:r>
              <a:rPr lang="en-US" dirty="0" smtClean="0">
                <a:solidFill>
                  <a:srgbClr val="FF3300"/>
                </a:solidFill>
                <a:latin typeface="Arial" pitchFamily="-109" charset="0"/>
              </a:rPr>
              <a:t> V(</a:t>
            </a:r>
            <a:r>
              <a:rPr lang="en-US" dirty="0">
                <a:solidFill>
                  <a:srgbClr val="FF3300"/>
                </a:solidFill>
                <a:latin typeface="Arial" pitchFamily="-109" charset="0"/>
              </a:rPr>
              <a:t>) has “history”</a:t>
            </a:r>
            <a:r>
              <a:rPr lang="en-US" dirty="0">
                <a:solidFill>
                  <a:srgbClr val="D60093"/>
                </a:solidFill>
                <a:latin typeface="Arial" pitchFamily="-109" charset="0"/>
              </a:rPr>
              <a:t> </a:t>
            </a:r>
            <a:r>
              <a:rPr lang="en-US" dirty="0">
                <a:latin typeface="Arial" pitchFamily="-109" charset="0"/>
              </a:rPr>
              <a:t>(c.f., condition vars later)</a:t>
            </a:r>
          </a:p>
          <a:p>
            <a:pPr lvl="2"/>
            <a:r>
              <a:rPr lang="en-US" dirty="0">
                <a:latin typeface="Arial" pitchFamily="-109" charset="0"/>
              </a:rPr>
              <a:t>This “history” is a counter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9600"/>
            <a:ext cx="7924800" cy="18288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>
                <a:latin typeface="Arial" pitchFamily="-109" charset="0"/>
              </a:rPr>
              <a:t>thread_sleep() assumes interrupts are disabled</a:t>
            </a:r>
          </a:p>
          <a:p>
            <a:pPr lvl="1"/>
            <a:r>
              <a:rPr lang="en-US" sz="1800" dirty="0">
                <a:solidFill>
                  <a:srgbClr val="D60093"/>
                </a:solidFill>
                <a:latin typeface="Arial" pitchFamily="-109" charset="0"/>
              </a:rPr>
              <a:t>Note that interrupts are disabled only to enter/leave critical section</a:t>
            </a:r>
          </a:p>
          <a:p>
            <a:pPr lvl="1"/>
            <a:r>
              <a:rPr lang="en-US" sz="1800" dirty="0">
                <a:solidFill>
                  <a:srgbClr val="D60093"/>
                </a:solidFill>
                <a:latin typeface="Arial" pitchFamily="-109" charset="0"/>
              </a:rPr>
              <a:t>How can it sleep with interrupts disabled?</a:t>
            </a:r>
            <a:endParaRPr lang="en-US" sz="1800" dirty="0" smtClean="0">
              <a:solidFill>
                <a:srgbClr val="D60093"/>
              </a:solidFill>
              <a:latin typeface="Arial" pitchFamily="-109" charset="0"/>
            </a:endParaRPr>
          </a:p>
          <a:p>
            <a:r>
              <a:rPr lang="en-US" dirty="0" smtClean="0">
                <a:solidFill>
                  <a:srgbClr val="D60093"/>
                </a:solidFill>
                <a:latin typeface="Arial" pitchFamily="-109" charset="0"/>
              </a:rPr>
              <a:t>What </a:t>
            </a:r>
            <a:r>
              <a:rPr lang="en-US" dirty="0">
                <a:solidFill>
                  <a:srgbClr val="D60093"/>
                </a:solidFill>
                <a:latin typeface="Arial" pitchFamily="-109" charset="0"/>
              </a:rPr>
              <a:t>happens if “while </a:t>
            </a:r>
            <a:r>
              <a:rPr lang="en-US" dirty="0" smtClean="0">
                <a:solidFill>
                  <a:srgbClr val="D60093"/>
                </a:solidFill>
                <a:latin typeface="Arial" pitchFamily="-109" charset="0"/>
              </a:rPr>
              <a:t>(sem-&gt;count ==</a:t>
            </a:r>
            <a:r>
              <a:rPr lang="en-US" dirty="0">
                <a:solidFill>
                  <a:srgbClr val="D60093"/>
                </a:solidFill>
                <a:latin typeface="Arial" pitchFamily="-109" charset="0"/>
              </a:rPr>
              <a:t>0)” is an “if </a:t>
            </a:r>
            <a:r>
              <a:rPr lang="en-US" dirty="0" smtClean="0">
                <a:solidFill>
                  <a:srgbClr val="D60093"/>
                </a:solidFill>
                <a:latin typeface="Arial" pitchFamily="-109" charset="0"/>
              </a:rPr>
              <a:t>(sem-&gt;count !</a:t>
            </a:r>
            <a:r>
              <a:rPr lang="en-US" dirty="0">
                <a:solidFill>
                  <a:srgbClr val="D60093"/>
                </a:solidFill>
                <a:latin typeface="Arial" pitchFamily="-109" charset="0"/>
              </a:rPr>
              <a:t>= 0)”?</a:t>
            </a:r>
            <a:endParaRPr lang="en-US" dirty="0">
              <a:latin typeface="Arial" pitchFamily="-109" charset="0"/>
            </a:endParaRPr>
          </a:p>
          <a:p>
            <a:endParaRPr lang="en-US" sz="2000" dirty="0">
              <a:latin typeface="Arial" pitchFamily="-109" charset="0"/>
            </a:endParaRPr>
          </a:p>
        </p:txBody>
      </p:sp>
      <p:sp>
        <p:nvSpPr>
          <p:cNvPr id="1126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112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5FB5B1-8658-8445-AF84-414C358BD65A}" type="slidenum">
              <a:rPr lang="en-US"/>
              <a:pPr/>
              <a:t>5</a:t>
            </a:fld>
            <a:endParaRPr lang="en-US"/>
          </a:p>
        </p:txBody>
      </p:sp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j-lt"/>
              </a:rPr>
              <a:t>Semaphores in OS161</a:t>
            </a:r>
          </a:p>
        </p:txBody>
      </p:sp>
      <p:sp>
        <p:nvSpPr>
          <p:cNvPr id="11271" name="Text Box 4"/>
          <p:cNvSpPr txBox="1">
            <a:spLocks noChangeArrowheads="1"/>
          </p:cNvSpPr>
          <p:nvPr/>
        </p:nvSpPr>
        <p:spPr bwMode="auto">
          <a:xfrm>
            <a:off x="685799" y="1736875"/>
            <a:ext cx="3801533" cy="2308324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Monotype Sorts" pitchFamily="-109" charset="2"/>
              <a:buNone/>
            </a:pPr>
            <a:r>
              <a:rPr lang="en-US" sz="1600" dirty="0" smtClean="0">
                <a:solidFill>
                  <a:srgbClr val="0000FF"/>
                </a:solidFill>
              </a:rPr>
              <a:t>P</a:t>
            </a:r>
            <a:r>
              <a:rPr lang="en-US" sz="1600" dirty="0" smtClean="0">
                <a:solidFill>
                  <a:schemeClr val="accent2"/>
                </a:solidFill>
              </a:rPr>
              <a:t>(sem) </a:t>
            </a:r>
            <a:r>
              <a:rPr lang="en-US" sz="1600" dirty="0">
                <a:solidFill>
                  <a:schemeClr val="accent2"/>
                </a:solidFill>
              </a:rPr>
              <a:t>{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</a:t>
            </a:r>
            <a:r>
              <a:rPr lang="en-US" sz="1600" i="1" dirty="0">
                <a:solidFill>
                  <a:srgbClr val="FF3300"/>
                </a:solidFill>
              </a:rPr>
              <a:t>Disable interrupts</a:t>
            </a:r>
            <a:r>
              <a:rPr lang="en-US" sz="1600" dirty="0">
                <a:solidFill>
                  <a:srgbClr val="FF3300"/>
                </a:solidFill>
              </a:rPr>
              <a:t>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while </a:t>
            </a:r>
            <a:r>
              <a:rPr lang="en-US" sz="1600" dirty="0" smtClean="0">
                <a:solidFill>
                  <a:schemeClr val="accent2"/>
                </a:solidFill>
              </a:rPr>
              <a:t>(sem-&gt;count =</a:t>
            </a:r>
            <a:r>
              <a:rPr lang="en-US" sz="1600" dirty="0">
                <a:solidFill>
                  <a:schemeClr val="accent2"/>
                </a:solidFill>
              </a:rPr>
              <a:t>= 0) {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>
              <a:buFont typeface="Monotype Sorts" pitchFamily="-109" charset="2"/>
              <a:buNone/>
            </a:pPr>
            <a:r>
              <a:rPr lang="en-US" sz="1600" dirty="0" smtClean="0">
                <a:solidFill>
                  <a:schemeClr val="accent2"/>
                </a:solidFill>
              </a:rPr>
              <a:t>    thread_sleep(sem); </a:t>
            </a:r>
            <a:r>
              <a:rPr lang="en-US" sz="1600" dirty="0" smtClean="0">
                <a:solidFill>
                  <a:srgbClr val="0000FF"/>
                </a:solidFill>
              </a:rPr>
              <a:t>/* current thread 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 smtClean="0">
                <a:solidFill>
                  <a:srgbClr val="0000FF"/>
                </a:solidFill>
              </a:rPr>
              <a:t>                        will sleep on this sem */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}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smtClean="0">
                <a:solidFill>
                  <a:schemeClr val="accent2"/>
                </a:solidFill>
              </a:rPr>
              <a:t> sem-&gt;count--;</a:t>
            </a:r>
            <a:endParaRPr lang="en-US" sz="1600" dirty="0">
              <a:solidFill>
                <a:schemeClr val="accent2"/>
              </a:solidFill>
            </a:endParaRP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</a:t>
            </a:r>
            <a:r>
              <a:rPr lang="en-US" sz="1600" i="1" dirty="0">
                <a:solidFill>
                  <a:srgbClr val="FF3300"/>
                </a:solidFill>
              </a:rPr>
              <a:t>Enable interrupts</a:t>
            </a:r>
            <a:r>
              <a:rPr lang="en-US" sz="1600" dirty="0">
                <a:solidFill>
                  <a:srgbClr val="FF3300"/>
                </a:solidFill>
              </a:rPr>
              <a:t>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}</a:t>
            </a:r>
          </a:p>
        </p:txBody>
      </p:sp>
      <p:sp>
        <p:nvSpPr>
          <p:cNvPr id="11272" name="Text Box 5"/>
          <p:cNvSpPr txBox="1">
            <a:spLocks noChangeArrowheads="1"/>
          </p:cNvSpPr>
          <p:nvPr/>
        </p:nvSpPr>
        <p:spPr bwMode="auto">
          <a:xfrm>
            <a:off x="4632476" y="1724780"/>
            <a:ext cx="3901924" cy="206210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Monotype Sorts" pitchFamily="-109" charset="2"/>
              <a:buNone/>
            </a:pPr>
            <a:r>
              <a:rPr lang="en-US" sz="1600" dirty="0" smtClean="0">
                <a:solidFill>
                  <a:srgbClr val="0000FF"/>
                </a:solidFill>
              </a:rPr>
              <a:t>V</a:t>
            </a:r>
            <a:r>
              <a:rPr lang="en-US" sz="1600" dirty="0" smtClean="0">
                <a:solidFill>
                  <a:schemeClr val="accent2"/>
                </a:solidFill>
              </a:rPr>
              <a:t>(sem) </a:t>
            </a:r>
            <a:r>
              <a:rPr lang="en-US" sz="1600" dirty="0">
                <a:solidFill>
                  <a:schemeClr val="accent2"/>
                </a:solidFill>
              </a:rPr>
              <a:t>{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</a:t>
            </a:r>
            <a:r>
              <a:rPr lang="en-US" sz="1600" i="1" dirty="0">
                <a:solidFill>
                  <a:srgbClr val="FF3300"/>
                </a:solidFill>
              </a:rPr>
              <a:t>Disable interrupts</a:t>
            </a:r>
            <a:r>
              <a:rPr lang="en-US" sz="1600" dirty="0">
                <a:solidFill>
                  <a:srgbClr val="FF3300"/>
                </a:solidFill>
              </a:rPr>
              <a:t>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smtClean="0">
                <a:solidFill>
                  <a:schemeClr val="accent2"/>
                </a:solidFill>
              </a:rPr>
              <a:t> sem-&gt;count++;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 smtClean="0">
                <a:solidFill>
                  <a:schemeClr val="accent2"/>
                </a:solidFill>
              </a:rPr>
              <a:t>  thread_wakeup (sem); </a:t>
            </a:r>
            <a:r>
              <a:rPr lang="en-US" sz="1600" dirty="0" smtClean="0">
                <a:solidFill>
                  <a:srgbClr val="0000FF"/>
                </a:solidFill>
              </a:rPr>
              <a:t>/* this will wake 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 smtClean="0">
                <a:solidFill>
                  <a:srgbClr val="0000FF"/>
                </a:solidFill>
              </a:rPr>
              <a:t>        up </a:t>
            </a:r>
            <a:r>
              <a:rPr lang="en-US" sz="1600" b="1" i="1" dirty="0" smtClean="0">
                <a:solidFill>
                  <a:srgbClr val="FF0000"/>
                </a:solidFill>
              </a:rPr>
              <a:t>all </a:t>
            </a:r>
            <a:r>
              <a:rPr lang="en-US" sz="1600" dirty="0" smtClean="0">
                <a:solidFill>
                  <a:srgbClr val="0000FF"/>
                </a:solidFill>
              </a:rPr>
              <a:t>the threads waiting on this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 smtClean="0">
                <a:solidFill>
                  <a:srgbClr val="0000FF"/>
                </a:solidFill>
              </a:rPr>
              <a:t>        sem. </a:t>
            </a:r>
            <a:r>
              <a:rPr lang="en-US" sz="1600" b="1" i="1" dirty="0" smtClean="0">
                <a:solidFill>
                  <a:srgbClr val="660066"/>
                </a:solidFill>
              </a:rPr>
              <a:t>Why wake up all threads? </a:t>
            </a:r>
            <a:r>
              <a:rPr lang="en-US" sz="1600" dirty="0" smtClean="0">
                <a:solidFill>
                  <a:srgbClr val="0000FF"/>
                </a:solidFill>
              </a:rPr>
              <a:t>*/</a:t>
            </a:r>
            <a:r>
              <a:rPr lang="en-US" sz="1600" dirty="0" smtClean="0">
                <a:solidFill>
                  <a:schemeClr val="accent2"/>
                </a:solidFill>
              </a:rPr>
              <a:t>  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</a:t>
            </a:r>
            <a:r>
              <a:rPr lang="en-US" sz="1600" i="1" dirty="0">
                <a:solidFill>
                  <a:srgbClr val="FF3300"/>
                </a:solidFill>
              </a:rPr>
              <a:t>Enable interrupts</a:t>
            </a:r>
            <a:r>
              <a:rPr lang="en-US" sz="1600" dirty="0">
                <a:solidFill>
                  <a:srgbClr val="FF3300"/>
                </a:solidFill>
              </a:rPr>
              <a:t>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}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1CD691-DBC4-B442-AB78-316062C1C37A}" type="slidenum">
              <a:rPr lang="en-US"/>
              <a:pPr/>
              <a:t>6</a:t>
            </a:fld>
            <a:endParaRPr lang="en-US"/>
          </a:p>
        </p:txBody>
      </p:sp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j-lt"/>
              </a:rPr>
              <a:t>Semaphore Types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9620" y="1826381"/>
            <a:ext cx="8152190" cy="423914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" pitchFamily="-109" charset="0"/>
              </a:rPr>
              <a:t>Semaphores come in two types</a:t>
            </a:r>
          </a:p>
          <a:p>
            <a:r>
              <a:rPr lang="en-US" dirty="0">
                <a:solidFill>
                  <a:srgbClr val="0000FF"/>
                </a:solidFill>
                <a:latin typeface="Arial" pitchFamily="-109" charset="0"/>
              </a:rPr>
              <a:t>Mutex</a:t>
            </a:r>
            <a:r>
              <a:rPr lang="en-US" dirty="0">
                <a:latin typeface="Arial" pitchFamily="-109" charset="0"/>
              </a:rPr>
              <a:t> semaphore (or </a:t>
            </a:r>
            <a:r>
              <a:rPr lang="en-US" dirty="0">
                <a:solidFill>
                  <a:srgbClr val="0000FF"/>
                </a:solidFill>
                <a:latin typeface="Arial" pitchFamily="-109" charset="0"/>
              </a:rPr>
              <a:t>binary</a:t>
            </a:r>
            <a:r>
              <a:rPr lang="en-US" dirty="0">
                <a:latin typeface="Arial" pitchFamily="-109" charset="0"/>
              </a:rPr>
              <a:t> semaphore)</a:t>
            </a:r>
          </a:p>
          <a:p>
            <a:pPr lvl="1"/>
            <a:r>
              <a:rPr lang="en-US" dirty="0">
                <a:latin typeface="Arial" pitchFamily="-109" charset="0"/>
              </a:rPr>
              <a:t>Represents single access to a resource</a:t>
            </a:r>
          </a:p>
          <a:p>
            <a:pPr lvl="1"/>
            <a:r>
              <a:rPr lang="en-US" dirty="0">
                <a:latin typeface="Arial" pitchFamily="-109" charset="0"/>
              </a:rPr>
              <a:t>Guarantees mutual exclusion to a critical section</a:t>
            </a:r>
          </a:p>
          <a:p>
            <a:r>
              <a:rPr lang="en-US" dirty="0">
                <a:solidFill>
                  <a:srgbClr val="0000FF"/>
                </a:solidFill>
                <a:latin typeface="Arial" pitchFamily="-109" charset="0"/>
              </a:rPr>
              <a:t>Counting</a:t>
            </a:r>
            <a:r>
              <a:rPr lang="en-US" dirty="0">
                <a:latin typeface="Arial" pitchFamily="-109" charset="0"/>
              </a:rPr>
              <a:t> semaphore (or </a:t>
            </a:r>
            <a:r>
              <a:rPr lang="en-US" dirty="0">
                <a:solidFill>
                  <a:srgbClr val="0000FF"/>
                </a:solidFill>
                <a:latin typeface="Arial" pitchFamily="-109" charset="0"/>
              </a:rPr>
              <a:t>general</a:t>
            </a:r>
            <a:r>
              <a:rPr lang="en-US" dirty="0">
                <a:latin typeface="Arial" pitchFamily="-109" charset="0"/>
              </a:rPr>
              <a:t> semaphore)</a:t>
            </a:r>
          </a:p>
          <a:p>
            <a:pPr lvl="1"/>
            <a:r>
              <a:rPr lang="en-US" dirty="0">
                <a:latin typeface="Arial" pitchFamily="-109" charset="0"/>
              </a:rPr>
              <a:t>Represents a resource with many units available, or a resource that allows certain kinds of unsynchronized concurrent access (e.g., reading)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Arial" pitchFamily="-109" charset="0"/>
              </a:rPr>
              <a:t>Multiple threads can pass the </a:t>
            </a:r>
            <a:r>
              <a:rPr lang="en-US" dirty="0" smtClean="0">
                <a:solidFill>
                  <a:srgbClr val="FF0000"/>
                </a:solidFill>
                <a:latin typeface="Arial" pitchFamily="-109" charset="0"/>
              </a:rPr>
              <a:t>semaphore (P)</a:t>
            </a:r>
          </a:p>
          <a:p>
            <a:pPr lvl="1"/>
            <a:r>
              <a:rPr lang="en-US" dirty="0">
                <a:latin typeface="Arial" pitchFamily="-109" charset="0"/>
              </a:rPr>
              <a:t>Number of threads determined by the semaphore “count”</a:t>
            </a:r>
          </a:p>
          <a:p>
            <a:pPr lvl="2"/>
            <a:r>
              <a:rPr lang="en-US" dirty="0">
                <a:latin typeface="Arial" pitchFamily="-109" charset="0"/>
              </a:rPr>
              <a:t>mutex has count = 1, counting has count = 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A8A596-6D07-5546-8196-FEF3CCC3989D}" type="slidenum">
              <a:rPr lang="en-US"/>
              <a:pPr/>
              <a:t>7</a:t>
            </a:fld>
            <a:endParaRPr lang="en-US"/>
          </a:p>
        </p:txBody>
      </p:sp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j-lt"/>
              </a:rPr>
              <a:t>Using Semaphores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77472"/>
            <a:ext cx="7924800" cy="685800"/>
          </a:xfrm>
        </p:spPr>
        <p:txBody>
          <a:bodyPr/>
          <a:lstStyle/>
          <a:p>
            <a:r>
              <a:rPr lang="en-US">
                <a:latin typeface="Arial" pitchFamily="-109" charset="0"/>
              </a:rPr>
              <a:t>Use is similar to our locks, but semantics are different</a:t>
            </a:r>
          </a:p>
        </p:txBody>
      </p:sp>
      <p:sp>
        <p:nvSpPr>
          <p:cNvPr id="10247" name="Text Box 4"/>
          <p:cNvSpPr txBox="1">
            <a:spLocks noChangeArrowheads="1"/>
          </p:cNvSpPr>
          <p:nvPr/>
        </p:nvSpPr>
        <p:spPr bwMode="auto">
          <a:xfrm>
            <a:off x="381000" y="2110872"/>
            <a:ext cx="3429000" cy="30469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struct Semaphore {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 int value;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 Queue q;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} S;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rgbClr val="0000FF"/>
                </a:solidFill>
              </a:rPr>
              <a:t>withdraw</a:t>
            </a:r>
            <a:r>
              <a:rPr lang="en-US" sz="1600" dirty="0">
                <a:solidFill>
                  <a:schemeClr val="accent2"/>
                </a:solidFill>
              </a:rPr>
              <a:t> (account, amount) {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b="1" dirty="0" smtClean="0">
                <a:solidFill>
                  <a:schemeClr val="accent2"/>
                </a:solidFill>
              </a:rPr>
              <a:t>P(</a:t>
            </a:r>
            <a:r>
              <a:rPr lang="en-US" sz="1600" b="1" dirty="0">
                <a:solidFill>
                  <a:schemeClr val="accent2"/>
                </a:solidFill>
              </a:rPr>
              <a:t>S);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 balance = get_balance(account);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 balance = balance – amount;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 put_balance(account, balance);</a:t>
            </a:r>
          </a:p>
          <a:p>
            <a:pPr>
              <a:buFont typeface="Monotype Sorts" pitchFamily="-109" charset="2"/>
              <a:buNone/>
            </a:pPr>
            <a:r>
              <a:rPr lang="en-US" sz="1600" b="1" dirty="0">
                <a:solidFill>
                  <a:schemeClr val="accent2"/>
                </a:solidFill>
              </a:rPr>
              <a:t>   </a:t>
            </a:r>
            <a:r>
              <a:rPr lang="en-US" sz="1600" b="1" dirty="0" smtClean="0">
                <a:solidFill>
                  <a:schemeClr val="accent2"/>
                </a:solidFill>
              </a:rPr>
              <a:t> V(</a:t>
            </a:r>
            <a:r>
              <a:rPr lang="en-US" sz="1600" b="1" dirty="0">
                <a:solidFill>
                  <a:schemeClr val="accent2"/>
                </a:solidFill>
              </a:rPr>
              <a:t>S);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    return balance;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}</a:t>
            </a:r>
          </a:p>
        </p:txBody>
      </p:sp>
      <p:sp>
        <p:nvSpPr>
          <p:cNvPr id="10248" name="Text Box 7"/>
          <p:cNvSpPr txBox="1">
            <a:spLocks noChangeArrowheads="1"/>
          </p:cNvSpPr>
          <p:nvPr/>
        </p:nvSpPr>
        <p:spPr bwMode="auto">
          <a:xfrm>
            <a:off x="5486400" y="2110872"/>
            <a:ext cx="3200400" cy="830997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Monotype Sorts" pitchFamily="-109" charset="2"/>
              <a:buNone/>
            </a:pPr>
            <a:r>
              <a:rPr lang="en-US" sz="1600" b="1" dirty="0" smtClean="0">
                <a:solidFill>
                  <a:schemeClr val="accent2"/>
                </a:solidFill>
              </a:rPr>
              <a:t>P(</a:t>
            </a:r>
            <a:r>
              <a:rPr lang="en-US" sz="1600" b="1" dirty="0">
                <a:solidFill>
                  <a:schemeClr val="accent2"/>
                </a:solidFill>
              </a:rPr>
              <a:t>S);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balance = get_balance(account);</a:t>
            </a:r>
          </a:p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balance = balance – amount;</a:t>
            </a:r>
            <a:endParaRPr lang="en-US" sz="1000" b="1" dirty="0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5486400" y="3634872"/>
            <a:ext cx="3200400" cy="346075"/>
          </a:xfrm>
          <a:prstGeom prst="rect">
            <a:avLst/>
          </a:prstGeom>
          <a:solidFill>
            <a:srgbClr val="CCFFCC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Monotype Sorts" pitchFamily="-109" charset="2"/>
              <a:buNone/>
            </a:pPr>
            <a:r>
              <a:rPr lang="en-US" sz="1600" b="1" dirty="0" smtClean="0">
                <a:solidFill>
                  <a:schemeClr val="accent2"/>
                </a:solidFill>
              </a:rPr>
              <a:t>P(</a:t>
            </a:r>
            <a:r>
              <a:rPr lang="en-US" sz="1600" b="1" dirty="0">
                <a:solidFill>
                  <a:schemeClr val="accent2"/>
                </a:solidFill>
              </a:rPr>
              <a:t>S);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5486400" y="4092072"/>
            <a:ext cx="3200400" cy="584776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put_balance(account, balance);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>
              <a:buFont typeface="Monotype Sorts" pitchFamily="-109" charset="2"/>
              <a:buNone/>
            </a:pPr>
            <a:r>
              <a:rPr lang="en-US" sz="1600" b="1" dirty="0" smtClean="0">
                <a:solidFill>
                  <a:schemeClr val="accent2"/>
                </a:solidFill>
              </a:rPr>
              <a:t>V(</a:t>
            </a:r>
            <a:r>
              <a:rPr lang="en-US" sz="1600" b="1" dirty="0">
                <a:solidFill>
                  <a:schemeClr val="accent2"/>
                </a:solidFill>
              </a:rPr>
              <a:t>S);</a:t>
            </a: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5257800" y="2110872"/>
            <a:ext cx="0" cy="426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stealth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5486400" y="3177672"/>
            <a:ext cx="3200400" cy="346075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Monotype Sorts" pitchFamily="-109" charset="2"/>
              <a:buNone/>
            </a:pPr>
            <a:r>
              <a:rPr lang="en-US" sz="1600" b="1" dirty="0" smtClean="0">
                <a:solidFill>
                  <a:schemeClr val="accent2"/>
                </a:solidFill>
              </a:rPr>
              <a:t>P(</a:t>
            </a:r>
            <a:r>
              <a:rPr lang="en-US" sz="1600" b="1" dirty="0">
                <a:solidFill>
                  <a:schemeClr val="accent2"/>
                </a:solidFill>
              </a:rPr>
              <a:t>S);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5486400" y="4854072"/>
            <a:ext cx="3200400" cy="584776"/>
          </a:xfrm>
          <a:prstGeom prst="rect">
            <a:avLst/>
          </a:prstGeom>
          <a:solidFill>
            <a:srgbClr val="CCFFCC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…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>
              <a:buFont typeface="Monotype Sorts" pitchFamily="-109" charset="2"/>
              <a:buNone/>
            </a:pPr>
            <a:r>
              <a:rPr lang="en-US" sz="1600" b="1" dirty="0" smtClean="0">
                <a:solidFill>
                  <a:schemeClr val="accent2"/>
                </a:solidFill>
              </a:rPr>
              <a:t>V(</a:t>
            </a:r>
            <a:r>
              <a:rPr lang="en-US" sz="1600" b="1" dirty="0">
                <a:solidFill>
                  <a:schemeClr val="accent2"/>
                </a:solidFill>
              </a:rPr>
              <a:t>S);</a:t>
            </a:r>
          </a:p>
        </p:txBody>
      </p:sp>
      <p:sp>
        <p:nvSpPr>
          <p:cNvPr id="10254" name="Text Box 15"/>
          <p:cNvSpPr txBox="1">
            <a:spLocks noChangeArrowheads="1"/>
          </p:cNvSpPr>
          <p:nvPr/>
        </p:nvSpPr>
        <p:spPr bwMode="auto">
          <a:xfrm>
            <a:off x="5486400" y="5616072"/>
            <a:ext cx="3200400" cy="584776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Monotype Sorts" pitchFamily="-109" charset="2"/>
              <a:buNone/>
            </a:pPr>
            <a:r>
              <a:rPr lang="en-US" sz="1600" dirty="0">
                <a:solidFill>
                  <a:schemeClr val="accent2"/>
                </a:solidFill>
              </a:rPr>
              <a:t>…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>
              <a:buFont typeface="Monotype Sorts" pitchFamily="-109" charset="2"/>
              <a:buNone/>
            </a:pPr>
            <a:r>
              <a:rPr lang="en-US" sz="1600" b="1" dirty="0" smtClean="0">
                <a:solidFill>
                  <a:schemeClr val="accent2"/>
                </a:solidFill>
              </a:rPr>
              <a:t>V(</a:t>
            </a:r>
            <a:r>
              <a:rPr lang="en-US" sz="1600" b="1" dirty="0">
                <a:solidFill>
                  <a:schemeClr val="accent2"/>
                </a:solidFill>
              </a:rPr>
              <a:t>S);</a:t>
            </a:r>
          </a:p>
        </p:txBody>
      </p:sp>
      <p:sp>
        <p:nvSpPr>
          <p:cNvPr id="10255" name="Text Box 16"/>
          <p:cNvSpPr txBox="1">
            <a:spLocks noChangeArrowheads="1"/>
          </p:cNvSpPr>
          <p:nvPr/>
        </p:nvSpPr>
        <p:spPr bwMode="auto">
          <a:xfrm>
            <a:off x="3962400" y="3330072"/>
            <a:ext cx="990600" cy="581025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 b="1">
                <a:solidFill>
                  <a:srgbClr val="D60093"/>
                </a:solidFill>
              </a:rPr>
              <a:t>Threads block</a:t>
            </a:r>
          </a:p>
        </p:txBody>
      </p:sp>
      <p:sp>
        <p:nvSpPr>
          <p:cNvPr id="10256" name="Text Box 17"/>
          <p:cNvSpPr txBox="1">
            <a:spLocks noChangeArrowheads="1"/>
          </p:cNvSpPr>
          <p:nvPr/>
        </p:nvSpPr>
        <p:spPr bwMode="auto">
          <a:xfrm>
            <a:off x="1905000" y="5692272"/>
            <a:ext cx="2819400" cy="581025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 b="1">
                <a:solidFill>
                  <a:srgbClr val="D60093"/>
                </a:solidFill>
              </a:rPr>
              <a:t>It is </a:t>
            </a:r>
            <a:r>
              <a:rPr lang="en-US" sz="1600" b="1">
                <a:solidFill>
                  <a:schemeClr val="accent2"/>
                </a:solidFill>
              </a:rPr>
              <a:t>undefined</a:t>
            </a:r>
            <a:r>
              <a:rPr lang="en-US" sz="1600" b="1">
                <a:solidFill>
                  <a:srgbClr val="D60093"/>
                </a:solidFill>
              </a:rPr>
              <a:t> which thread runs after a signal</a:t>
            </a:r>
          </a:p>
        </p:txBody>
      </p:sp>
      <p:sp>
        <p:nvSpPr>
          <p:cNvPr id="10257" name="Line 18"/>
          <p:cNvSpPr>
            <a:spLocks noChangeShapeType="1"/>
          </p:cNvSpPr>
          <p:nvPr/>
        </p:nvSpPr>
        <p:spPr bwMode="auto">
          <a:xfrm flipV="1">
            <a:off x="4953000" y="3406272"/>
            <a:ext cx="533400" cy="228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stealth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8" name="Line 19"/>
          <p:cNvSpPr>
            <a:spLocks noChangeShapeType="1"/>
          </p:cNvSpPr>
          <p:nvPr/>
        </p:nvSpPr>
        <p:spPr bwMode="auto">
          <a:xfrm>
            <a:off x="4953000" y="3634872"/>
            <a:ext cx="533400" cy="152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stealth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9" name="Line 20"/>
          <p:cNvSpPr>
            <a:spLocks noChangeShapeType="1"/>
          </p:cNvSpPr>
          <p:nvPr/>
        </p:nvSpPr>
        <p:spPr bwMode="auto">
          <a:xfrm flipV="1">
            <a:off x="4419600" y="5158872"/>
            <a:ext cx="10668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stealth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0" name="Line 21"/>
          <p:cNvSpPr>
            <a:spLocks noChangeShapeType="1"/>
          </p:cNvSpPr>
          <p:nvPr/>
        </p:nvSpPr>
        <p:spPr bwMode="auto">
          <a:xfrm>
            <a:off x="4419600" y="5844672"/>
            <a:ext cx="1066800" cy="76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stealth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1" name="Text Box 23"/>
          <p:cNvSpPr txBox="1">
            <a:spLocks noChangeArrowheads="1"/>
          </p:cNvSpPr>
          <p:nvPr/>
        </p:nvSpPr>
        <p:spPr bwMode="auto">
          <a:xfrm>
            <a:off x="3962400" y="3968247"/>
            <a:ext cx="990600" cy="581025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 b="1">
                <a:solidFill>
                  <a:srgbClr val="D60093"/>
                </a:solidFill>
              </a:rPr>
              <a:t>critical section</a:t>
            </a:r>
          </a:p>
        </p:txBody>
      </p:sp>
      <p:sp>
        <p:nvSpPr>
          <p:cNvPr id="10262" name="Line 24"/>
          <p:cNvSpPr>
            <a:spLocks noChangeShapeType="1"/>
          </p:cNvSpPr>
          <p:nvPr/>
        </p:nvSpPr>
        <p:spPr bwMode="auto">
          <a:xfrm flipH="1" flipV="1">
            <a:off x="3657600" y="3939672"/>
            <a:ext cx="457200" cy="304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stealth" w="med" len="lg"/>
          </a:ln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3" name="Line 25"/>
          <p:cNvSpPr>
            <a:spLocks noChangeShapeType="1"/>
          </p:cNvSpPr>
          <p:nvPr/>
        </p:nvSpPr>
        <p:spPr bwMode="auto">
          <a:xfrm flipH="1">
            <a:off x="3657600" y="4244472"/>
            <a:ext cx="4572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stealth" w="med" len="lg"/>
          </a:ln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369374-8774-744E-9177-531FBFE3F8A0}" type="slidenum">
              <a:rPr lang="en-US"/>
              <a:pPr/>
              <a:t>8</a:t>
            </a:fld>
            <a:endParaRPr lang="en-US"/>
          </a:p>
        </p:txBody>
      </p:sp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j-lt"/>
              </a:rPr>
              <a:t>Using Semaphores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334" y="1947333"/>
            <a:ext cx="7568142" cy="4118188"/>
          </a:xfrm>
        </p:spPr>
        <p:txBody>
          <a:bodyPr/>
          <a:lstStyle/>
          <a:p>
            <a:r>
              <a:rPr lang="en-US" dirty="0">
                <a:latin typeface="Arial" pitchFamily="-109" charset="0"/>
              </a:rPr>
              <a:t>We’ve looked at a simple example for using synchronization</a:t>
            </a:r>
          </a:p>
          <a:p>
            <a:pPr lvl="1"/>
            <a:r>
              <a:rPr lang="en-US" dirty="0">
                <a:latin typeface="Arial" pitchFamily="-109" charset="0"/>
              </a:rPr>
              <a:t>Mutual exclusion while accessing a bank account</a:t>
            </a:r>
          </a:p>
          <a:p>
            <a:r>
              <a:rPr lang="en-US" dirty="0">
                <a:latin typeface="Arial" pitchFamily="-109" charset="0"/>
              </a:rPr>
              <a:t>Now we’re going to use semaphores to look at more interesting examples</a:t>
            </a:r>
          </a:p>
          <a:p>
            <a:pPr lvl="1"/>
            <a:r>
              <a:rPr lang="en-US" dirty="0">
                <a:latin typeface="Arial" pitchFamily="-109" charset="0"/>
              </a:rPr>
              <a:t>Readers/Writers</a:t>
            </a:r>
          </a:p>
          <a:p>
            <a:pPr lvl="1"/>
            <a:r>
              <a:rPr lang="en-US" dirty="0">
                <a:latin typeface="Arial" pitchFamily="-109" charset="0"/>
              </a:rPr>
              <a:t>Bounded </a:t>
            </a:r>
            <a:r>
              <a:rPr lang="en-US" dirty="0" smtClean="0">
                <a:latin typeface="Arial" pitchFamily="-109" charset="0"/>
              </a:rPr>
              <a:t>Buffers (after we discuss Monitor)</a:t>
            </a:r>
            <a:endParaRPr lang="en-US" dirty="0">
              <a:latin typeface="Arial" pitchFamily="-109" charset="0"/>
            </a:endParaRPr>
          </a:p>
          <a:p>
            <a:pPr lvl="1"/>
            <a:endParaRPr lang="en-US" dirty="0">
              <a:latin typeface="Arial" pitchFamily="-109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3F0BC5-7D22-8045-B3F3-4BCA7091C6F5}" type="slidenum">
              <a:rPr lang="en-US"/>
              <a:pPr/>
              <a:t>9</a:t>
            </a:fld>
            <a:endParaRPr lang="en-US"/>
          </a:p>
        </p:txBody>
      </p:sp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j-lt"/>
              </a:rPr>
              <a:t>Readers/Writers Problem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0572" y="1778000"/>
            <a:ext cx="8019142" cy="45783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Arial" pitchFamily="-109" charset="0"/>
              </a:rPr>
              <a:t>Readers/Writers Problem: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itchFamily="-109" charset="0"/>
              </a:rPr>
              <a:t>An object is shared among several threads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itchFamily="-109" charset="0"/>
              </a:rPr>
              <a:t>Some threads only read the object, others only write it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itchFamily="-109" charset="0"/>
              </a:rPr>
              <a:t>We can allow </a:t>
            </a:r>
            <a:r>
              <a:rPr lang="en-US" dirty="0">
                <a:solidFill>
                  <a:srgbClr val="FF3300"/>
                </a:solidFill>
                <a:latin typeface="Arial" pitchFamily="-109" charset="0"/>
              </a:rPr>
              <a:t>multiple readers</a:t>
            </a:r>
            <a:r>
              <a:rPr lang="en-US" dirty="0">
                <a:latin typeface="Arial" pitchFamily="-109" charset="0"/>
              </a:rPr>
              <a:t> but only </a:t>
            </a:r>
            <a:r>
              <a:rPr lang="en-US" dirty="0">
                <a:solidFill>
                  <a:srgbClr val="FF3300"/>
                </a:solidFill>
                <a:latin typeface="Arial" pitchFamily="-109" charset="0"/>
              </a:rPr>
              <a:t>one writer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Arial" pitchFamily="-109" charset="0"/>
              </a:rPr>
              <a:t>Let #r be the number of readers, </a:t>
            </a:r>
            <a:r>
              <a:rPr lang="en-US" dirty="0">
                <a:latin typeface="Arial" pitchFamily="-109" charset="0"/>
                <a:ea typeface="ヒラギノ角ゴ Pro W3" pitchFamily="-109" charset="-128"/>
                <a:cs typeface="ヒラギノ角ゴ Pro W3" pitchFamily="-109" charset="-128"/>
              </a:rPr>
              <a:t>#w be the number of writers</a:t>
            </a:r>
            <a:endParaRPr lang="en-US" dirty="0">
              <a:solidFill>
                <a:srgbClr val="FF3300"/>
              </a:solidFill>
              <a:latin typeface="Arial" pitchFamily="-109" charset="0"/>
            </a:endParaRPr>
          </a:p>
          <a:p>
            <a:pPr lvl="2">
              <a:lnSpc>
                <a:spcPct val="90000"/>
              </a:lnSpc>
            </a:pPr>
            <a:r>
              <a:rPr lang="en-US" dirty="0">
                <a:latin typeface="Arial" pitchFamily="-109" charset="0"/>
              </a:rPr>
              <a:t>Safety: (#r ≥ 0) </a:t>
            </a:r>
            <a:r>
              <a:rPr lang="en-US" dirty="0">
                <a:latin typeface="Arial" pitchFamily="-109" charset="0"/>
                <a:ea typeface="ヒラギノ角ゴ Pro W3" pitchFamily="-109" charset="-128"/>
                <a:cs typeface="ヒラギノ角ゴ Pro W3" pitchFamily="-109" charset="-128"/>
              </a:rPr>
              <a:t>∧ (0 ≤ #w ≤ 1) ∧ ((#r &gt; 0) ⇒ (#w = 0))</a:t>
            </a:r>
            <a:endParaRPr lang="en-US" dirty="0">
              <a:solidFill>
                <a:srgbClr val="FF3300"/>
              </a:solidFill>
              <a:latin typeface="Arial" pitchFamily="-109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D60093"/>
                </a:solidFill>
                <a:latin typeface="Arial" pitchFamily="-109" charset="0"/>
              </a:rPr>
              <a:t>How can we use semaphores to control access to the object to implement this protocol</a:t>
            </a:r>
            <a:r>
              <a:rPr lang="en-US" dirty="0" smtClean="0">
                <a:solidFill>
                  <a:srgbClr val="D60093"/>
                </a:solidFill>
                <a:latin typeface="Arial" pitchFamily="-109" charset="0"/>
              </a:rPr>
              <a:t>?</a:t>
            </a:r>
            <a:endParaRPr lang="en-US" dirty="0">
              <a:solidFill>
                <a:srgbClr val="D60093"/>
              </a:solidFill>
              <a:latin typeface="Arial" pitchFamily="-109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FFFFFF"/>
      </a:dk1>
      <a:lt1>
        <a:srgbClr val="000000"/>
      </a:lt1>
      <a:dk2>
        <a:srgbClr val="7C8F97"/>
      </a:dk2>
      <a:lt2>
        <a:srgbClr val="D1D0C8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57130</TotalTime>
  <Words>3941</Words>
  <Application>Microsoft Macintosh PowerPoint</Application>
  <PresentationFormat>On-screen Show (4:3)</PresentationFormat>
  <Paragraphs>636</Paragraphs>
  <Slides>38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Capital</vt:lpstr>
      <vt:lpstr>Operating Systems ECE344 </vt:lpstr>
      <vt:lpstr>Higher-Level Synchronization</vt:lpstr>
      <vt:lpstr>Semaphores</vt:lpstr>
      <vt:lpstr>Blocking in Semaphores</vt:lpstr>
      <vt:lpstr>Semaphores in OS161</vt:lpstr>
      <vt:lpstr>Semaphore Types</vt:lpstr>
      <vt:lpstr>Using Semaphores</vt:lpstr>
      <vt:lpstr>Using Semaphores</vt:lpstr>
      <vt:lpstr>Readers/Writers Problem</vt:lpstr>
      <vt:lpstr>First write operational code</vt:lpstr>
      <vt:lpstr>First attempt: one mutex semaphore</vt:lpstr>
      <vt:lpstr>Second attempt: add a counter</vt:lpstr>
      <vt:lpstr>Readers/Writers Real Solution</vt:lpstr>
      <vt:lpstr>Readers/Writers</vt:lpstr>
      <vt:lpstr>But it still has a problem…</vt:lpstr>
      <vt:lpstr>Problem: Starvation</vt:lpstr>
      <vt:lpstr>Semaphore Questions</vt:lpstr>
      <vt:lpstr>Possible Deadlocks with Semaphores</vt:lpstr>
      <vt:lpstr>Semaphore Summary</vt:lpstr>
      <vt:lpstr>Monitors</vt:lpstr>
      <vt:lpstr>Monitor Semantics</vt:lpstr>
      <vt:lpstr>Account Example</vt:lpstr>
      <vt:lpstr>Condition Variables</vt:lpstr>
      <vt:lpstr>Condition Variables</vt:lpstr>
      <vt:lpstr>Monitor Readers and Writers</vt:lpstr>
      <vt:lpstr>Monitor Readers and Writers</vt:lpstr>
      <vt:lpstr>Monitor Readers and Writers</vt:lpstr>
      <vt:lpstr>Condition Vars != Semaphores</vt:lpstr>
      <vt:lpstr>Locks and Condition Vars</vt:lpstr>
      <vt:lpstr>Bounded Buffer</vt:lpstr>
      <vt:lpstr>Bounded Buffer (2) – functional code</vt:lpstr>
      <vt:lpstr>Bounded Buffer (3)</vt:lpstr>
      <vt:lpstr>Bounded Buffer (4)</vt:lpstr>
      <vt:lpstr>Bounded Buffer (5)</vt:lpstr>
      <vt:lpstr>Bounded Buffer (6)</vt:lpstr>
      <vt:lpstr>Monitor Bounded Buffer</vt:lpstr>
      <vt:lpstr>Monitor Queues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Operating Systems ECE344</dc:title>
  <dc:creator>apple</dc:creator>
  <cp:lastModifiedBy>Ding Yuan</cp:lastModifiedBy>
  <cp:revision>227</cp:revision>
  <cp:lastPrinted>2013-02-11T16:54:23Z</cp:lastPrinted>
  <dcterms:created xsi:type="dcterms:W3CDTF">2013-02-11T15:45:29Z</dcterms:created>
  <dcterms:modified xsi:type="dcterms:W3CDTF">2017-02-17T16:51:17Z</dcterms:modified>
</cp:coreProperties>
</file>