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36" r:id="rId12"/>
    <p:sldId id="309" r:id="rId13"/>
    <p:sldId id="311" r:id="rId14"/>
    <p:sldId id="312" r:id="rId15"/>
    <p:sldId id="310" r:id="rId16"/>
    <p:sldId id="314" r:id="rId17"/>
    <p:sldId id="315" r:id="rId18"/>
    <p:sldId id="316" r:id="rId19"/>
    <p:sldId id="317" r:id="rId20"/>
    <p:sldId id="313" r:id="rId21"/>
    <p:sldId id="318" r:id="rId22"/>
    <p:sldId id="319" r:id="rId23"/>
    <p:sldId id="322" r:id="rId24"/>
    <p:sldId id="323" r:id="rId25"/>
    <p:sldId id="324" r:id="rId26"/>
    <p:sldId id="321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40" r:id="rId36"/>
    <p:sldId id="341" r:id="rId37"/>
    <p:sldId id="342" r:id="rId38"/>
    <p:sldId id="334" r:id="rId39"/>
    <p:sldId id="338" r:id="rId40"/>
    <p:sldId id="339" r:id="rId41"/>
    <p:sldId id="335" r:id="rId42"/>
    <p:sldId id="34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9C006B"/>
    <a:srgbClr val="9C254C"/>
    <a:srgbClr val="A3ABFF"/>
    <a:srgbClr val="567CFF"/>
    <a:srgbClr val="FF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17-03-28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9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17-03-28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75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7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CE1CA-FD57-B04A-A58E-391A381D3E6B}" type="slidenum">
              <a:rPr lang="en-US"/>
              <a:pPr/>
              <a:t>34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71E5D-3BBF-7743-BD04-40C19AA440EC}" type="slidenum">
              <a:rPr lang="en-US"/>
              <a:pPr/>
              <a:t>38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4F902-0AFB-F845-A44B-11DB8FFA189F}" type="slidenum">
              <a:rPr lang="en-US"/>
              <a:pPr/>
              <a:t>41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D8EBA-088E-DE4B-A71A-81D74E31444F}" type="slidenum">
              <a:rPr lang="en-US"/>
              <a:pPr/>
              <a:t>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5BAC3-4003-6B4F-BD6B-36BB2E869997}" type="slidenum">
              <a:rPr lang="en-US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see contradictions?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919E2-ABEF-AE47-915A-D46D969C022A}" type="slidenum">
              <a:rPr lang="en-US"/>
              <a:pPr/>
              <a:t>13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42194-CFAB-D046-B1E6-ACB7CC49EE40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EEBA6-BA0D-3547-A3FB-9FBF2A38761C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F109167-5C1C-2242-A7D8-DE3426EAACC5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A37E-BCD7-1A4D-9749-CB26CC7DFDAA}" type="datetime1">
              <a:rPr lang="en-CA" smtClean="0"/>
              <a:t>17-03-28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E6F8-E72C-644E-86F5-B89C46A5153A}" type="datetime1">
              <a:rPr lang="en-CA" smtClean="0"/>
              <a:t>17-03-28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33FF-12FF-AD45-AA87-8B473AA28238}" type="datetime1">
              <a:rPr lang="en-CA" smtClean="0"/>
              <a:t>17-03-28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6773-271A-1944-8C8C-9EB6E10B95F2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7EA6-DC03-9A41-910E-6262E83C6A2D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C82F-2782-1642-843A-1ECA1DCCBC93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7D85DE2-57AE-5E4E-9F01-C0D30BA31AF9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40B5-AF04-3049-A89F-CC2267E0625D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CCC1-F978-2247-A2DB-0EA17EF6D228}" type="datetime1">
              <a:rPr lang="en-CA" smtClean="0"/>
              <a:t>17-03-28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C6DC-5F79-E44E-AB9F-5B909328A613}" type="datetime1">
              <a:rPr lang="en-CA" smtClean="0"/>
              <a:t>17-03-28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EDD-4384-ED46-9D23-93E81136936D}" type="datetime1">
              <a:rPr lang="en-CA" smtClean="0"/>
              <a:t>17-03-28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0F53-D153-9346-9A94-B273D25A6991}" type="datetime1">
              <a:rPr lang="en-CA" smtClean="0"/>
              <a:t>17-03-28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A7-7909-1A46-8FDA-5C480C27B0F8}" type="datetime1">
              <a:rPr lang="en-CA" smtClean="0"/>
              <a:t>17-03-28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9C819BB-28E6-AC4E-B425-70A45306469F}" type="datetime1">
              <a:rPr lang="en-CA" smtClean="0"/>
              <a:t>17-03-28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/>
          <a:lstStyle/>
          <a:p>
            <a:r>
              <a:rPr lang="en-US" sz="4400" dirty="0" smtClean="0">
                <a:solidFill>
                  <a:srgbClr val="008000"/>
                </a:solidFill>
              </a:rPr>
              <a:t>Operating Systems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8000"/>
                </a:solidFill>
              </a:rPr>
              <a:t>ECE344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4832139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92" y="3286510"/>
            <a:ext cx="7557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6600"/>
                </a:solidFill>
              </a:rPr>
              <a:t>Lecture </a:t>
            </a:r>
            <a:r>
              <a:rPr lang="en-US" sz="3800" i="1" dirty="0" smtClean="0">
                <a:solidFill>
                  <a:srgbClr val="FF6600"/>
                </a:solidFill>
              </a:rPr>
              <a:t>10: </a:t>
            </a:r>
            <a:r>
              <a:rPr lang="en-US" sz="3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  <a:endParaRPr lang="en-US" sz="3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Behaviors Considered </a:t>
            </a:r>
            <a:r>
              <a:rPr lang="en-US" smtClean="0"/>
              <a:t>in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78" y="1833193"/>
            <a:ext cx="7622497" cy="4232328"/>
          </a:xfrm>
        </p:spPr>
        <p:txBody>
          <a:bodyPr/>
          <a:lstStyle/>
          <a:p>
            <a:r>
              <a:rPr lang="en-US" dirty="0" smtClean="0"/>
              <a:t>Is it I/O bound? Example?</a:t>
            </a:r>
          </a:p>
          <a:p>
            <a:r>
              <a:rPr lang="en-US" dirty="0" smtClean="0"/>
              <a:t>Is it CPU bound? Example?</a:t>
            </a:r>
          </a:p>
          <a:p>
            <a:r>
              <a:rPr lang="en-US" dirty="0" smtClean="0"/>
              <a:t>Batch or interactive environment</a:t>
            </a:r>
          </a:p>
          <a:p>
            <a:r>
              <a:rPr lang="en-US" dirty="0" smtClean="0"/>
              <a:t>Priority </a:t>
            </a:r>
          </a:p>
          <a:p>
            <a:r>
              <a:rPr lang="en-US" dirty="0" smtClean="0"/>
              <a:t>Frequency of page fault</a:t>
            </a:r>
          </a:p>
          <a:p>
            <a:r>
              <a:rPr lang="en-US" dirty="0" smtClean="0"/>
              <a:t>Frequency of I/O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413" y="1833193"/>
            <a:ext cx="32512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413" y="2530145"/>
            <a:ext cx="40005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52" y="244158"/>
            <a:ext cx="7954327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Preemptive vs. Non-preemptive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2" y="1619784"/>
            <a:ext cx="8621928" cy="4481513"/>
          </a:xfrm>
        </p:spPr>
        <p:txBody>
          <a:bodyPr>
            <a:normAutofit/>
          </a:bodyPr>
          <a:lstStyle/>
          <a:p>
            <a:r>
              <a:rPr lang="en-US" dirty="0" smtClean="0"/>
              <a:t>Non-preemptive scheduling</a:t>
            </a:r>
          </a:p>
          <a:p>
            <a:pPr lvl="1"/>
            <a:r>
              <a:rPr lang="en-US" dirty="0" smtClean="0"/>
              <a:t>The running process keeps the CPU until it </a:t>
            </a:r>
            <a:r>
              <a:rPr lang="en-US" dirty="0" smtClean="0">
                <a:solidFill>
                  <a:srgbClr val="FF0000"/>
                </a:solidFill>
              </a:rPr>
              <a:t>voluntarily </a:t>
            </a:r>
            <a:r>
              <a:rPr lang="en-US" dirty="0" smtClean="0"/>
              <a:t>gives up the CPU</a:t>
            </a:r>
          </a:p>
          <a:p>
            <a:pPr lvl="2"/>
            <a:r>
              <a:rPr lang="en-US" dirty="0" smtClean="0"/>
              <a:t>Process exits</a:t>
            </a:r>
          </a:p>
          <a:p>
            <a:pPr lvl="2"/>
            <a:r>
              <a:rPr lang="en-US" dirty="0" smtClean="0"/>
              <a:t>Switch to blocked state</a:t>
            </a:r>
          </a:p>
          <a:p>
            <a:pPr lvl="2"/>
            <a:r>
              <a:rPr lang="en-US" dirty="0" smtClean="0"/>
              <a:t>1 and 4 only (no 3 unless</a:t>
            </a:r>
          </a:p>
          <a:p>
            <a:pPr lvl="2">
              <a:buNone/>
            </a:pPr>
            <a:r>
              <a:rPr lang="en-US" dirty="0" smtClean="0"/>
              <a:t>     calls yield)</a:t>
            </a:r>
          </a:p>
          <a:p>
            <a:r>
              <a:rPr lang="en-US" dirty="0" smtClean="0"/>
              <a:t>Preemptive scheduling</a:t>
            </a:r>
          </a:p>
          <a:p>
            <a:pPr lvl="1"/>
            <a:r>
              <a:rPr lang="en-US" dirty="0" smtClean="0"/>
              <a:t>The running process can be interrupted and must release the CPU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176" y="2556601"/>
            <a:ext cx="35179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41889"/>
            <a:ext cx="7345363" cy="3931920"/>
          </a:xfrm>
        </p:spPr>
        <p:txBody>
          <a:bodyPr/>
          <a:lstStyle/>
          <a:p>
            <a:r>
              <a:rPr lang="en-US" dirty="0" smtClean="0"/>
              <a:t>First Come First Serve (FCFS)</a:t>
            </a:r>
          </a:p>
          <a:p>
            <a:r>
              <a:rPr lang="en-US" dirty="0" smtClean="0"/>
              <a:t>Short Job First (SJF)</a:t>
            </a:r>
          </a:p>
          <a:p>
            <a:r>
              <a:rPr lang="en-US" dirty="0" smtClean="0"/>
              <a:t>Priority Scheduling</a:t>
            </a:r>
          </a:p>
          <a:p>
            <a:r>
              <a:rPr lang="en-US" dirty="0" smtClean="0"/>
              <a:t>Round Robin</a:t>
            </a:r>
          </a:p>
          <a:p>
            <a:r>
              <a:rPr lang="en-US" dirty="0" smtClean="0"/>
              <a:t>Multi-Queue &amp; Multi-Level Feedback</a:t>
            </a:r>
          </a:p>
          <a:p>
            <a:r>
              <a:rPr lang="en-US" dirty="0" smtClean="0"/>
              <a:t>Earliest Deadline First Scheduling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6840" y="3103243"/>
            <a:ext cx="75386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5480" y="4969069"/>
            <a:ext cx="75386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5623" y="1941889"/>
            <a:ext cx="1594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Batch 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243" y="3495021"/>
            <a:ext cx="19500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Interactive 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243" y="4972383"/>
            <a:ext cx="1842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Real-time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D4C4F-5D8E-6A43-A09E-697B30A4A7E9}" type="slidenum">
              <a:rPr lang="en-US"/>
              <a:pPr/>
              <a:t>13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First Come First Serve (FCFS)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56" y="1797248"/>
            <a:ext cx="8170596" cy="4268273"/>
          </a:xfrm>
        </p:spPr>
        <p:txBody>
          <a:bodyPr>
            <a:normAutofit/>
          </a:bodyPr>
          <a:lstStyle/>
          <a:p>
            <a:r>
              <a:rPr lang="en-US" dirty="0" smtClean="0"/>
              <a:t>Also called </a:t>
            </a:r>
            <a:r>
              <a:rPr lang="en-US" dirty="0"/>
              <a:t>first-in first-out (FIFO)</a:t>
            </a:r>
          </a:p>
          <a:p>
            <a:pPr lvl="1"/>
            <a:r>
              <a:rPr lang="en-US" dirty="0"/>
              <a:t>Jobs are scheduled in order of arrival to ready</a:t>
            </a:r>
            <a:r>
              <a:rPr lang="en-US" dirty="0" smtClean="0"/>
              <a:t> queue</a:t>
            </a:r>
          </a:p>
          <a:p>
            <a:pPr lvl="1"/>
            <a:r>
              <a:rPr lang="en-US" dirty="0"/>
              <a:t>“Real-world” scheduling of people in lines (e.g., supermarket)</a:t>
            </a:r>
          </a:p>
          <a:p>
            <a:pPr lvl="1"/>
            <a:r>
              <a:rPr lang="en-US" dirty="0"/>
              <a:t>Typically non-preemptive (no context switching at market)</a:t>
            </a:r>
          </a:p>
          <a:p>
            <a:pPr lvl="1"/>
            <a:r>
              <a:rPr lang="en-US" dirty="0"/>
              <a:t>Jobs treated equally, no </a:t>
            </a:r>
            <a:r>
              <a:rPr lang="en-US" dirty="0" smtClean="0"/>
              <a:t>starvation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0" y="1657862"/>
            <a:ext cx="77216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20" y="3708942"/>
            <a:ext cx="73914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704" y="3141432"/>
            <a:ext cx="3323164" cy="330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60" y="1773285"/>
            <a:ext cx="4600453" cy="4160438"/>
          </a:xfrm>
        </p:spPr>
        <p:txBody>
          <a:bodyPr/>
          <a:lstStyle/>
          <a:p>
            <a:r>
              <a:rPr lang="en-US" dirty="0" smtClean="0"/>
              <a:t>Average waiting time can be large if small jobs wait behind long ones (high turnaround time)</a:t>
            </a:r>
          </a:p>
          <a:p>
            <a:pPr lvl="1"/>
            <a:r>
              <a:rPr lang="en-US" dirty="0" smtClean="0"/>
              <a:t>Non-preemptive</a:t>
            </a:r>
          </a:p>
          <a:p>
            <a:pPr lvl="1"/>
            <a:r>
              <a:rPr lang="en-US" i="1" dirty="0" smtClean="0"/>
              <a:t>You have a basket, but you’re stuck behind someone with a cart</a:t>
            </a:r>
          </a:p>
          <a:p>
            <a:r>
              <a:rPr lang="en-US" i="1" dirty="0" smtClean="0"/>
              <a:t>Solution?</a:t>
            </a:r>
          </a:p>
          <a:p>
            <a:pPr lvl="1"/>
            <a:r>
              <a:rPr lang="en-US" dirty="0" smtClean="0"/>
              <a:t>Express lane (12 items or less)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36" y="1188280"/>
            <a:ext cx="2730500" cy="212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253E4-B2FC-B042-8B2C-0CA863CFD429}" type="slidenum">
              <a:rPr lang="en-US"/>
              <a:pPr/>
              <a:t>16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Shortest Job First (SJF)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6056"/>
            <a:ext cx="7924800" cy="4572000"/>
          </a:xfrm>
        </p:spPr>
        <p:txBody>
          <a:bodyPr/>
          <a:lstStyle/>
          <a:p>
            <a:r>
              <a:rPr lang="en-US" dirty="0"/>
              <a:t>Shortest Job First (SJF)</a:t>
            </a:r>
          </a:p>
          <a:p>
            <a:pPr lvl="1"/>
            <a:r>
              <a:rPr lang="en-US" dirty="0"/>
              <a:t>Choose the job with the smallest </a:t>
            </a:r>
            <a:r>
              <a:rPr lang="en-US" dirty="0" smtClean="0"/>
              <a:t>expected duration first</a:t>
            </a:r>
          </a:p>
          <a:p>
            <a:pPr lvl="2"/>
            <a:r>
              <a:rPr lang="en-US" dirty="0"/>
              <a:t>Person with smallest number of items to buy</a:t>
            </a:r>
            <a:endParaRPr lang="en-US" dirty="0" smtClean="0"/>
          </a:p>
          <a:p>
            <a:pPr lvl="1"/>
            <a:r>
              <a:rPr lang="en-US" dirty="0" smtClean="0"/>
              <a:t>Requirement: </a:t>
            </a:r>
            <a:r>
              <a:rPr lang="en-US" dirty="0" smtClean="0">
                <a:solidFill>
                  <a:srgbClr val="FF0000"/>
                </a:solidFill>
              </a:rPr>
              <a:t>the job duration needs to be known in advance</a:t>
            </a:r>
          </a:p>
          <a:p>
            <a:pPr lvl="1"/>
            <a:r>
              <a:rPr lang="en-US" dirty="0" smtClean="0"/>
              <a:t>Used in Batch 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Optimal </a:t>
            </a:r>
            <a:r>
              <a:rPr lang="en-US" dirty="0" smtClean="0"/>
              <a:t>for Average Waiting Time if all jobs are available simultaneously (provable). Why?</a:t>
            </a:r>
          </a:p>
          <a:p>
            <a:pPr lvl="1"/>
            <a:r>
              <a:rPr lang="en-US" dirty="0" smtClean="0"/>
              <a:t>Real life analogy?</a:t>
            </a:r>
          </a:p>
          <a:p>
            <a:pPr lvl="2"/>
            <a:r>
              <a:rPr lang="en-US" dirty="0" smtClean="0"/>
              <a:t>Express lane in supermarket</a:t>
            </a:r>
          </a:p>
          <a:p>
            <a:pPr lvl="2"/>
            <a:r>
              <a:rPr lang="en-US" dirty="0" smtClean="0"/>
              <a:t>Shortest important task first</a:t>
            </a:r>
          </a:p>
          <a:p>
            <a:pPr lvl="2">
              <a:buNone/>
            </a:pPr>
            <a:r>
              <a:rPr lang="en-US" i="1" dirty="0" smtClean="0"/>
              <a:t>                      -- The 7 Habits of Highly Effective People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Non-preemptive SJF: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780942"/>
            <a:ext cx="7640922" cy="2063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4077435"/>
            <a:ext cx="7464890" cy="820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453" y="4487752"/>
            <a:ext cx="28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85" y="4898069"/>
            <a:ext cx="7396615" cy="111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 FCFS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780942"/>
            <a:ext cx="7640922" cy="2063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05" y="3997423"/>
            <a:ext cx="6978110" cy="699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774" y="4415860"/>
            <a:ext cx="28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4754413"/>
            <a:ext cx="7280802" cy="141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SJF is not always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16" y="1785267"/>
            <a:ext cx="3796184" cy="3931920"/>
          </a:xfrm>
        </p:spPr>
        <p:txBody>
          <a:bodyPr/>
          <a:lstStyle/>
          <a:p>
            <a:r>
              <a:rPr lang="en-US" dirty="0" smtClean="0"/>
              <a:t>Is SJF optimal if not all the jobs are available simultaneously?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0" y="1785266"/>
            <a:ext cx="4109094" cy="113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36" y="3891046"/>
            <a:ext cx="7143675" cy="1726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753" y="4198655"/>
            <a:ext cx="28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4C4B6-73F0-724F-904E-C762F0979C54}" type="slidenum">
              <a:rPr lang="en-US"/>
              <a:pPr/>
              <a:t>2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Scheduling Overview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018" y="1833193"/>
            <a:ext cx="7646458" cy="4232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discussing process management and synchronization, we talked about context switching among processes/threads on the ready queue</a:t>
            </a:r>
          </a:p>
          <a:p>
            <a:r>
              <a:rPr lang="en-US" dirty="0"/>
              <a:t>But we have glossed over the details of exactly which thread is chosen from the ready queue</a:t>
            </a:r>
          </a:p>
          <a:p>
            <a:r>
              <a:rPr lang="en-US" dirty="0"/>
              <a:t>Making this decision is called </a:t>
            </a:r>
            <a:r>
              <a:rPr lang="en-US" dirty="0">
                <a:solidFill>
                  <a:srgbClr val="FF3300"/>
                </a:solidFill>
              </a:rPr>
              <a:t>scheduling</a:t>
            </a:r>
            <a:endParaRPr lang="en-US" dirty="0"/>
          </a:p>
          <a:p>
            <a:r>
              <a:rPr lang="en-US" dirty="0"/>
              <a:t>In this lecture, we’ll look at:</a:t>
            </a:r>
          </a:p>
          <a:p>
            <a:pPr lvl="1"/>
            <a:r>
              <a:rPr lang="en-US" dirty="0"/>
              <a:t>The goals of scheduling</a:t>
            </a:r>
            <a:endParaRPr lang="en-US" dirty="0" smtClean="0"/>
          </a:p>
          <a:p>
            <a:pPr lvl="1"/>
            <a:r>
              <a:rPr lang="en-US" dirty="0" smtClean="0"/>
              <a:t>Various </a:t>
            </a:r>
            <a:r>
              <a:rPr lang="en-US" dirty="0"/>
              <a:t>well-known scheduling algorithms</a:t>
            </a:r>
          </a:p>
          <a:p>
            <a:pPr lvl="1"/>
            <a:r>
              <a:rPr lang="en-US" dirty="0"/>
              <a:t>Standard Unix scheduling 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Preemptive SJF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dirty="0" smtClean="0">
                <a:solidFill>
                  <a:srgbClr val="FF0000"/>
                </a:solidFill>
              </a:rPr>
              <a:t>Shortest Remaining Time First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Schedule the job with the shortest remaining time required to complete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Requirement: again, the duration needs to be known in advance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725737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Preemptive SJF: Same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90" y="3764736"/>
            <a:ext cx="63881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49" y="1785266"/>
            <a:ext cx="5737821" cy="1581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690" y="4602936"/>
            <a:ext cx="59944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100" y="3860049"/>
            <a:ext cx="3947183" cy="257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with SJF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45175"/>
            <a:ext cx="8047629" cy="3931920"/>
          </a:xfrm>
        </p:spPr>
        <p:txBody>
          <a:bodyPr/>
          <a:lstStyle/>
          <a:p>
            <a:r>
              <a:rPr lang="en-US" dirty="0" smtClean="0"/>
              <a:t>Starvation</a:t>
            </a:r>
          </a:p>
          <a:p>
            <a:pPr lvl="1"/>
            <a:r>
              <a:rPr lang="en-US" dirty="0" smtClean="0"/>
              <a:t>In some condition, a job is waiting forever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Process A with duration of 1 hour, arrives at time 0</a:t>
            </a:r>
          </a:p>
          <a:p>
            <a:pPr lvl="2"/>
            <a:r>
              <a:rPr lang="en-US" dirty="0" smtClean="0"/>
              <a:t>But every 1 minute, a short process with duration of 2 minutes arrive</a:t>
            </a:r>
          </a:p>
          <a:p>
            <a:pPr lvl="2"/>
            <a:r>
              <a:rPr lang="en-US" dirty="0" smtClean="0"/>
              <a:t>Result of SJF: A never gets to run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41889"/>
            <a:ext cx="7345363" cy="393192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Come First Serve (FCFS)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Short Job First (SJF)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Priority Scheduling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Round Robin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Multi-Queue &amp; Multi-Level Feedback</a:t>
            </a:r>
          </a:p>
          <a:p>
            <a:r>
              <a:rPr lang="en-US" dirty="0" smtClean="0"/>
              <a:t>Earliest Deadline First Scheduling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6840" y="3103243"/>
            <a:ext cx="75386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5480" y="4969069"/>
            <a:ext cx="75386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5623" y="1941889"/>
            <a:ext cx="1594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Batch 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243" y="3495021"/>
            <a:ext cx="19500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Interactive 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243" y="4972383"/>
            <a:ext cx="1842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Real-time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33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7AA0A-24B5-0D4E-998B-A54B7897D007}" type="slidenum">
              <a:rPr lang="en-US"/>
              <a:pPr/>
              <a:t>24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Priority Scheduling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7679"/>
            <a:ext cx="8168640" cy="47713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job is assigned a priority</a:t>
            </a:r>
          </a:p>
          <a:p>
            <a:r>
              <a:rPr lang="en-US" dirty="0" smtClean="0"/>
              <a:t>FCFS within each priority level</a:t>
            </a:r>
          </a:p>
          <a:p>
            <a:r>
              <a:rPr lang="en-US" dirty="0" smtClean="0"/>
              <a:t>Select highest priority job over lower ones</a:t>
            </a:r>
          </a:p>
          <a:p>
            <a:r>
              <a:rPr lang="en-US" dirty="0" smtClean="0"/>
              <a:t>Rationale: higher priority jobs are more mission-critical</a:t>
            </a:r>
          </a:p>
          <a:p>
            <a:pPr lvl="1"/>
            <a:r>
              <a:rPr lang="en-US" dirty="0" smtClean="0"/>
              <a:t>Example: DVD movie player vs. send email</a:t>
            </a:r>
          </a:p>
          <a:p>
            <a:r>
              <a:rPr lang="en-US" dirty="0" smtClean="0"/>
              <a:t>Real life analogy?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Boarding at airports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May not give the best AWT</a:t>
            </a:r>
          </a:p>
          <a:p>
            <a:pPr lvl="1"/>
            <a:r>
              <a:rPr lang="en-US" dirty="0" smtClean="0"/>
              <a:t>indefinite blocking or starving a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Static (for systems with well-known and regular application behaviors)</a:t>
            </a:r>
          </a:p>
          <a:p>
            <a:pPr lvl="1"/>
            <a:r>
              <a:rPr lang="en-US" dirty="0" smtClean="0"/>
              <a:t>Dynamic (otherwise)</a:t>
            </a:r>
          </a:p>
          <a:p>
            <a:r>
              <a:rPr lang="en-US" dirty="0" smtClean="0"/>
              <a:t>Priority may be based on:</a:t>
            </a:r>
          </a:p>
          <a:p>
            <a:pPr lvl="1"/>
            <a:r>
              <a:rPr lang="en-US" dirty="0" smtClean="0"/>
              <a:t>Importance</a:t>
            </a:r>
          </a:p>
          <a:p>
            <a:pPr lvl="1"/>
            <a:r>
              <a:rPr lang="en-US" dirty="0" smtClean="0"/>
              <a:t>Percentage of CPU time used in last X hours</a:t>
            </a:r>
          </a:p>
          <a:p>
            <a:pPr lvl="2"/>
            <a:r>
              <a:rPr lang="en-US" dirty="0" smtClean="0"/>
              <a:t>Should a job have higher priority if it used more CPU in the past? Why?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in Unix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858653"/>
            <a:ext cx="8489624" cy="35962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08686" y="1983619"/>
            <a:ext cx="357508" cy="347133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Nobody wants to </a:t>
            </a:r>
            <a:r>
              <a:rPr lang="en-US" sz="3600" i="1" dirty="0" smtClean="0"/>
              <a:t>Be “nice” on Unix</a:t>
            </a:r>
            <a:endParaRPr lang="en-US" sz="36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77" y="1389530"/>
            <a:ext cx="6648917" cy="50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Priority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12" y="1908071"/>
            <a:ext cx="7345363" cy="3931920"/>
          </a:xfrm>
        </p:spPr>
        <p:txBody>
          <a:bodyPr/>
          <a:lstStyle/>
          <a:p>
            <a:r>
              <a:rPr lang="en-US" dirty="0" smtClean="0"/>
              <a:t>For real-time (predictable) systems, priority is often used to isolate a process from those with lower priority. </a:t>
            </a:r>
            <a:r>
              <a:rPr lang="en-US" i="1" dirty="0" smtClean="0">
                <a:solidFill>
                  <a:srgbClr val="FF0000"/>
                </a:solidFill>
              </a:rPr>
              <a:t>Priority inversion</a:t>
            </a:r>
            <a:r>
              <a:rPr lang="en-US" dirty="0" smtClean="0"/>
              <a:t>: high priority task is indirectly preempted by medium/low priority tasks</a:t>
            </a:r>
          </a:p>
          <a:p>
            <a:pPr lvl="1"/>
            <a:r>
              <a:rPr lang="en-US" dirty="0" smtClean="0"/>
              <a:t>A solution: priority inheritance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2" y="5005314"/>
            <a:ext cx="8255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60" y="5289741"/>
            <a:ext cx="1371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3840090"/>
            <a:ext cx="166370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99" y="4793234"/>
            <a:ext cx="3132510" cy="52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4700" y="5816251"/>
            <a:ext cx="169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priority job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67699" y="4245458"/>
            <a:ext cx="176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priority job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26847" y="5021985"/>
            <a:ext cx="214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priority job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51749"/>
            <a:ext cx="7345363" cy="3931920"/>
          </a:xfrm>
        </p:spPr>
        <p:txBody>
          <a:bodyPr/>
          <a:lstStyle/>
          <a:p>
            <a:r>
              <a:rPr lang="en-US" dirty="0" smtClean="0"/>
              <a:t>One of the oldest, simplest, most commonly used scheduling algorithm</a:t>
            </a:r>
          </a:p>
          <a:p>
            <a:r>
              <a:rPr lang="en-US" dirty="0" smtClean="0"/>
              <a:t>Select process/thread from ready queue in a round-robin fashion (take turns)</a:t>
            </a:r>
          </a:p>
          <a:p>
            <a:r>
              <a:rPr lang="en-US" dirty="0" smtClean="0"/>
              <a:t>Real life analogy?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50" y="3615042"/>
            <a:ext cx="4430364" cy="2658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0950" y="3615042"/>
            <a:ext cx="561400" cy="486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6816" y="4749340"/>
            <a:ext cx="2469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Problem: </a:t>
            </a:r>
          </a:p>
          <a:p>
            <a:pPr>
              <a:buFont typeface="Arial"/>
              <a:buChar char="•"/>
            </a:pPr>
            <a:r>
              <a:rPr lang="en-US" i="1" dirty="0" smtClean="0"/>
              <a:t> Do not consider priority</a:t>
            </a:r>
          </a:p>
          <a:p>
            <a:pPr>
              <a:buFont typeface="Arial"/>
              <a:buChar char="•"/>
            </a:pPr>
            <a:r>
              <a:rPr lang="en-US" i="1" dirty="0" smtClean="0"/>
              <a:t> Context switch overhead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5FA00-B8EE-DA4A-B42D-7FEFD0DF3114}" type="slidenum">
              <a:rPr lang="en-US"/>
              <a:pPr/>
              <a:t>3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Multiprogramming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938" y="1797586"/>
            <a:ext cx="8399186" cy="4487212"/>
          </a:xfrm>
        </p:spPr>
        <p:txBody>
          <a:bodyPr>
            <a:normAutofit fontScale="92500"/>
          </a:bodyPr>
          <a:lstStyle/>
          <a:p>
            <a:r>
              <a:rPr lang="en-US" dirty="0"/>
              <a:t>In a multiprogramming system, we try to </a:t>
            </a:r>
            <a:r>
              <a:rPr lang="en-US" dirty="0">
                <a:solidFill>
                  <a:srgbClr val="FF0000"/>
                </a:solidFill>
              </a:rPr>
              <a:t>increase CPU utilization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job throughput </a:t>
            </a:r>
            <a:r>
              <a:rPr lang="en-US" dirty="0"/>
              <a:t>by overlapping I/O and CPU activities</a:t>
            </a:r>
          </a:p>
          <a:p>
            <a:pPr lvl="1"/>
            <a:r>
              <a:rPr lang="en-US" dirty="0"/>
              <a:t>Doing this requires a combination of </a:t>
            </a:r>
            <a:r>
              <a:rPr lang="en-US" dirty="0">
                <a:solidFill>
                  <a:srgbClr val="FF0000"/>
                </a:solidFill>
              </a:rPr>
              <a:t>mechanisms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policy</a:t>
            </a:r>
          </a:p>
          <a:p>
            <a:r>
              <a:rPr lang="en-US" dirty="0"/>
              <a:t>We have covered the mechanisms</a:t>
            </a:r>
          </a:p>
          <a:p>
            <a:pPr lvl="1"/>
            <a:r>
              <a:rPr lang="en-US" dirty="0"/>
              <a:t>Context switching, how</a:t>
            </a:r>
            <a:r>
              <a:rPr lang="en-US" dirty="0" smtClean="0"/>
              <a:t> it </a:t>
            </a:r>
            <a:r>
              <a:rPr lang="en-US" dirty="0"/>
              <a:t>happens</a:t>
            </a:r>
          </a:p>
          <a:p>
            <a:pPr lvl="1"/>
            <a:r>
              <a:rPr lang="en-US" dirty="0"/>
              <a:t>Process queues and process states</a:t>
            </a:r>
          </a:p>
          <a:p>
            <a:r>
              <a:rPr lang="en-US" dirty="0"/>
              <a:t>Now we’ll look at the policies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Which </a:t>
            </a:r>
            <a:r>
              <a:rPr lang="en-US" dirty="0"/>
              <a:t>process (thread) to run, for </a:t>
            </a:r>
            <a:r>
              <a:rPr lang="en-US" b="1" dirty="0">
                <a:solidFill>
                  <a:srgbClr val="FF0000"/>
                </a:solidFill>
              </a:rPr>
              <a:t>how long</a:t>
            </a:r>
            <a:r>
              <a:rPr lang="en-US" dirty="0"/>
              <a:t>, etc.</a:t>
            </a:r>
          </a:p>
          <a:p>
            <a:r>
              <a:rPr lang="en-US" dirty="0"/>
              <a:t>We’ll refer to schedulable entities as </a:t>
            </a:r>
            <a:r>
              <a:rPr lang="en-US" dirty="0">
                <a:solidFill>
                  <a:srgbClr val="FF3300"/>
                </a:solidFill>
              </a:rPr>
              <a:t>jobs</a:t>
            </a:r>
            <a:r>
              <a:rPr lang="en-US" dirty="0"/>
              <a:t> (standard usage) – could be processes, threads, people,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Round-Robin: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798275"/>
            <a:ext cx="62103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6" y="3314805"/>
            <a:ext cx="7209184" cy="247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Quantum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46711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slice too large</a:t>
            </a:r>
          </a:p>
          <a:p>
            <a:pPr lvl="1"/>
            <a:r>
              <a:rPr lang="en-US" dirty="0" smtClean="0"/>
              <a:t>FIFO behavior</a:t>
            </a:r>
          </a:p>
          <a:p>
            <a:pPr lvl="1"/>
            <a:r>
              <a:rPr lang="en-US" dirty="0" smtClean="0"/>
              <a:t>Poor response time</a:t>
            </a:r>
          </a:p>
          <a:p>
            <a:r>
              <a:rPr lang="en-US" dirty="0" smtClean="0"/>
              <a:t>Time slice too small</a:t>
            </a:r>
          </a:p>
          <a:p>
            <a:pPr lvl="1"/>
            <a:r>
              <a:rPr lang="en-US" dirty="0" smtClean="0"/>
              <a:t>Too many context switches (overheads)</a:t>
            </a:r>
          </a:p>
          <a:p>
            <a:pPr lvl="1"/>
            <a:r>
              <a:rPr lang="en-US" dirty="0" smtClean="0"/>
              <a:t>Inefficient CPU utilization</a:t>
            </a:r>
          </a:p>
          <a:p>
            <a:r>
              <a:rPr lang="en-US" dirty="0" smtClean="0"/>
              <a:t>Heuristics: 70-80% of jobs block within time-slice</a:t>
            </a:r>
          </a:p>
          <a:p>
            <a:r>
              <a:rPr lang="en-US" dirty="0" smtClean="0"/>
              <a:t>Typical time-slice: 5 – 100 ms</a:t>
            </a:r>
          </a:p>
          <a:p>
            <a:pPr lvl="1"/>
            <a:r>
              <a:rPr lang="en-US" i="1" dirty="0" smtClean="0"/>
              <a:t>Wait: isn’t timer-interrupt frequency 1ms on Linux 2.6?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12" y="1828010"/>
            <a:ext cx="7869508" cy="41544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Scheduling algorithms can be combined</a:t>
            </a:r>
          </a:p>
          <a:p>
            <a:pPr lvl="1"/>
            <a:r>
              <a:rPr lang="en-US" dirty="0" smtClean="0"/>
              <a:t>Have multiple queues</a:t>
            </a:r>
          </a:p>
          <a:p>
            <a:pPr lvl="1"/>
            <a:r>
              <a:rPr lang="en-US" dirty="0" smtClean="0"/>
              <a:t>Use a different algorithm among queues</a:t>
            </a:r>
          </a:p>
          <a:p>
            <a:pPr lvl="1"/>
            <a:r>
              <a:rPr lang="en-US" dirty="0" smtClean="0"/>
              <a:t>Move processes among queues</a:t>
            </a:r>
          </a:p>
          <a:p>
            <a:r>
              <a:rPr lang="en-US" dirty="0" smtClean="0"/>
              <a:t>Example: Multiple-level feedback queues (MLFQ)</a:t>
            </a:r>
          </a:p>
          <a:p>
            <a:pPr lvl="1"/>
            <a:r>
              <a:rPr lang="en-US" dirty="0" smtClean="0"/>
              <a:t>Multiple queues representing different job types</a:t>
            </a:r>
          </a:p>
          <a:p>
            <a:pPr lvl="2"/>
            <a:r>
              <a:rPr lang="en-US" dirty="0" smtClean="0"/>
              <a:t>Interactive, CPU-bound, batch, etc.</a:t>
            </a:r>
          </a:p>
          <a:p>
            <a:pPr lvl="1"/>
            <a:r>
              <a:rPr lang="en-US" dirty="0" smtClean="0"/>
              <a:t>Queues have priorities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Jobs can move among queues based upon execution history</a:t>
            </a:r>
          </a:p>
          <a:p>
            <a:pPr lvl="2"/>
            <a:r>
              <a:rPr lang="en-US" dirty="0" smtClean="0"/>
              <a:t>Feedback: switch from interactive to CPU-bound behavior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15" y="1249136"/>
            <a:ext cx="5039360" cy="500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33" charset="0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8B6CE-C56C-6147-BBC2-C59C2438EDA0}" type="slidenum">
              <a:rPr lang="en-US"/>
              <a:pPr/>
              <a:t>34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Unix Scheduler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477" y="1780528"/>
            <a:ext cx="7988203" cy="4575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</a:t>
            </a:r>
            <a:r>
              <a:rPr lang="en-US" dirty="0" smtClean="0"/>
              <a:t> Unix </a:t>
            </a:r>
            <a:r>
              <a:rPr lang="en-US" dirty="0"/>
              <a:t>scheduler uses a MLFQ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~</a:t>
            </a:r>
            <a:r>
              <a:rPr lang="en-US" dirty="0"/>
              <a:t>170 priority levels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Priority </a:t>
            </a:r>
            <a:r>
              <a:rPr lang="en-US" dirty="0"/>
              <a:t>scheduling across queues, RR within a queue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process with the highest priority always runs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Processes with the same priority are scheduled RR</a:t>
            </a:r>
          </a:p>
          <a:p>
            <a:pPr>
              <a:lnSpc>
                <a:spcPct val="90000"/>
              </a:lnSpc>
            </a:pPr>
            <a:r>
              <a:rPr lang="en-US" dirty="0"/>
              <a:t>Processes dynamically change priority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Increases over time if process blocks before end of quantum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Decreases over time if process uses entire quantum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priority value = nice + base + (recent CPU usage/2)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lower</a:t>
            </a:r>
            <a:r>
              <a:rPr lang="en-US" dirty="0" smtClean="0"/>
              <a:t> the value, the </a:t>
            </a:r>
            <a:r>
              <a:rPr lang="en-US" dirty="0" smtClean="0">
                <a:solidFill>
                  <a:srgbClr val="0000FF"/>
                </a:solidFill>
              </a:rPr>
              <a:t>higher</a:t>
            </a:r>
            <a:r>
              <a:rPr lang="en-US" dirty="0" smtClean="0"/>
              <a:t> the priority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nice</a:t>
            </a:r>
            <a:r>
              <a:rPr lang="en-US" dirty="0" smtClean="0"/>
              <a:t> --- static priority [-20, 20], default 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base</a:t>
            </a:r>
            <a:r>
              <a:rPr lang="en-US" dirty="0" smtClean="0"/>
              <a:t> --- a constant (60 in Unix)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recent CPU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usage </a:t>
            </a:r>
            <a:r>
              <a:rPr lang="en-US" dirty="0" smtClean="0"/>
              <a:t>is also called CPU decay = (last value + CPU count used by this process) /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36682" y="916603"/>
            <a:ext cx="0" cy="5508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32063" y="58039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9576" y="90125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3245" y="889112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CPU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9224" y="541787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96345" y="86264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5112" y="850500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CPU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77861" y="490338"/>
            <a:ext cx="114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4982" y="8111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3749" y="799051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CPU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6449" y="1250228"/>
            <a:ext cx="420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..</a:t>
            </a:r>
          </a:p>
          <a:p>
            <a:r>
              <a:rPr lang="en-US" dirty="0" smtClean="0"/>
              <a:t>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1884" y="2485402"/>
            <a:ext cx="420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..</a:t>
            </a:r>
          </a:p>
          <a:p>
            <a:r>
              <a:rPr lang="en-US" dirty="0" smtClean="0"/>
              <a:t>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6666" y="3800215"/>
            <a:ext cx="420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..</a:t>
            </a:r>
          </a:p>
          <a:p>
            <a:r>
              <a:rPr lang="en-US" dirty="0" smtClean="0"/>
              <a:t>60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47259" y="862908"/>
            <a:ext cx="0" cy="5508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12265" y="862908"/>
            <a:ext cx="0" cy="5508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46299" y="2450557"/>
            <a:ext cx="7769676" cy="2490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63072" y="1580720"/>
            <a:ext cx="4731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43138" y="1236292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4507" y="2500130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3998" y="2473181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51652" y="3735539"/>
            <a:ext cx="7769676" cy="2490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147" y="1332847"/>
            <a:ext cx="10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 int.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20463" y="1205901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91884" y="1193920"/>
            <a:ext cx="3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4334" y="1157585"/>
            <a:ext cx="3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2367" y="1170736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2914" y="2473181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7546" y="212257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</a:t>
            </a:r>
          </a:p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7546" y="3387469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</a:t>
            </a:r>
          </a:p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624954" y="2471466"/>
            <a:ext cx="3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32987" y="2484617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53355" y="3838727"/>
            <a:ext cx="60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2846" y="3811778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32984" y="3847178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77769" y="3820229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77861" y="3802760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60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946299" y="5012996"/>
            <a:ext cx="7769676" cy="2490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2193" y="466492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</a:t>
            </a:r>
          </a:p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348002" y="5116184"/>
            <a:ext cx="72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63.75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29748" y="5089235"/>
            <a:ext cx="484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9</a:t>
            </a:r>
          </a:p>
          <a:p>
            <a:r>
              <a:rPr lang="en-US" dirty="0" smtClean="0"/>
              <a:t>..</a:t>
            </a:r>
          </a:p>
          <a:p>
            <a:r>
              <a:rPr lang="en-US" dirty="0" smtClean="0"/>
              <a:t>67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27631" y="5124635"/>
            <a:ext cx="60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67.5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7122" y="5097686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0409" y="5116184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85698" y="5145713"/>
            <a:ext cx="4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67988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it treat processes that have been waiting for a long time?</a:t>
            </a:r>
          </a:p>
          <a:p>
            <a:r>
              <a:rPr lang="en-US" dirty="0" smtClean="0"/>
              <a:t>How about a process that do not finish quantum before giving up the CPU (voluntarily or blocked)?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4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33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804318-DC00-DD41-AC17-5F9C2C6DF15E}" type="slidenum">
              <a:rPr lang="en-US"/>
              <a:pPr/>
              <a:t>38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Motivation of Unix Scheduler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694" y="1828009"/>
            <a:ext cx="7580781" cy="42375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idea behind the Unix scheduler is to reward interactive processes over CPU hogs</a:t>
            </a:r>
          </a:p>
          <a:p>
            <a:r>
              <a:rPr lang="en-US" dirty="0"/>
              <a:t>Interactive processes (shell, editor, etc.) typically run using short CPU bursts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They do not finish quantum before waiting for more input</a:t>
            </a:r>
          </a:p>
          <a:p>
            <a:r>
              <a:rPr lang="en-US" dirty="0"/>
              <a:t>Want to minimize response time</a:t>
            </a:r>
          </a:p>
          <a:p>
            <a:pPr lvl="1"/>
            <a:r>
              <a:rPr lang="en-US" dirty="0"/>
              <a:t>Time from keystroke (putting process on ready queue) to executing keystroke handler (process running)</a:t>
            </a:r>
          </a:p>
          <a:p>
            <a:pPr lvl="1"/>
            <a:r>
              <a:rPr lang="en-US" dirty="0"/>
              <a:t>Don’t want editor to wait until CPU hog finishes quantum</a:t>
            </a:r>
          </a:p>
          <a:p>
            <a:r>
              <a:rPr lang="en-US" dirty="0"/>
              <a:t>This policy delays execution of CPU-bound jobs</a:t>
            </a:r>
          </a:p>
          <a:p>
            <a:pPr lvl="1"/>
            <a:r>
              <a:rPr lang="en-US" dirty="0"/>
              <a:t>But that’s ok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41889"/>
            <a:ext cx="7345363" cy="393192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Come First Serve (FCFS)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Short Job First (SJF)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Priority Scheduling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Round Robin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Multi-Queue &amp; Multi-Level Feedback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Earliest Deadline First Scheduling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6840" y="3103243"/>
            <a:ext cx="75386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5480" y="4969069"/>
            <a:ext cx="753863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5623" y="1941889"/>
            <a:ext cx="15943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Batch 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243" y="3495021"/>
            <a:ext cx="19500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Interactive 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243" y="4972383"/>
            <a:ext cx="1842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Real-time</a:t>
            </a:r>
          </a:p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72" y="1917925"/>
            <a:ext cx="7345363" cy="3931920"/>
          </a:xfrm>
        </p:spPr>
        <p:txBody>
          <a:bodyPr/>
          <a:lstStyle/>
          <a:p>
            <a:r>
              <a:rPr lang="en-US" dirty="0" smtClean="0"/>
              <a:t>Deciding which process/thread should occupy the resource (CPU, disk, etc.)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90" y="3006369"/>
            <a:ext cx="5407894" cy="29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Earlieas Deadline First (EDF)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12" y="1730020"/>
            <a:ext cx="8037664" cy="48977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job has an arrival time and a </a:t>
            </a:r>
            <a:r>
              <a:rPr lang="en-US" i="1" dirty="0" smtClean="0">
                <a:solidFill>
                  <a:srgbClr val="FF0000"/>
                </a:solidFill>
              </a:rPr>
              <a:t>deadline </a:t>
            </a:r>
            <a:r>
              <a:rPr lang="en-US" dirty="0" smtClean="0"/>
              <a:t>to finish</a:t>
            </a:r>
          </a:p>
          <a:p>
            <a:pPr lvl="1"/>
            <a:r>
              <a:rPr lang="en-US" dirty="0" smtClean="0"/>
              <a:t>Real life analogy?</a:t>
            </a:r>
          </a:p>
          <a:p>
            <a:r>
              <a:rPr lang="en-US" dirty="0" smtClean="0"/>
              <a:t>Always pick the job with the earliest deadline to run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Optimal algorithm (provable): if the jobs can be scheduled (by any algorithm) to all meet the deadline, EDF is one of such schedules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25" y="3095104"/>
            <a:ext cx="6385149" cy="2163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ECE344 Operating Systems Ding Yuan</a:t>
            </a:r>
            <a:endParaRPr lang="en-US" sz="1400" b="0">
              <a:latin typeface="Times New Roman" pitchFamily="33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F312DC-A55F-AE4A-8EA3-E847C8F3F185}" type="slidenum">
              <a:rPr lang="en-US"/>
              <a:pPr/>
              <a:t>41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Scheduling Summary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912" y="1922970"/>
            <a:ext cx="7822029" cy="42851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Scheduler (dispatcher) is the module that gets invoked when a context switch needs to happen </a:t>
            </a:r>
          </a:p>
          <a:p>
            <a:r>
              <a:rPr lang="en-US" dirty="0"/>
              <a:t>Scheduling algorithm determines which process runs, where processes are placed on queues</a:t>
            </a:r>
          </a:p>
          <a:p>
            <a:r>
              <a:rPr lang="en-US" dirty="0"/>
              <a:t>Many potential goals of scheduling algorithms</a:t>
            </a:r>
          </a:p>
          <a:p>
            <a:pPr lvl="1"/>
            <a:r>
              <a:rPr lang="en-US" dirty="0"/>
              <a:t>Utilization, throughput, wait time, response time, etc.</a:t>
            </a:r>
          </a:p>
          <a:p>
            <a:r>
              <a:rPr lang="en-US" dirty="0"/>
              <a:t>Various algorithms to meet these goals</a:t>
            </a:r>
          </a:p>
          <a:p>
            <a:pPr lvl="1"/>
            <a:r>
              <a:rPr lang="en-US" dirty="0"/>
              <a:t>FCFS/FIFO, SJF, Priority, RR</a:t>
            </a:r>
          </a:p>
          <a:p>
            <a:r>
              <a:rPr lang="en-US" dirty="0"/>
              <a:t>Can combine algorithms</a:t>
            </a:r>
          </a:p>
          <a:p>
            <a:pPr lvl="1"/>
            <a:r>
              <a:rPr lang="en-US" dirty="0"/>
              <a:t>Multiple-level feedback queues</a:t>
            </a:r>
          </a:p>
          <a:p>
            <a:pPr lvl="1"/>
            <a:r>
              <a:rPr lang="en-US" dirty="0"/>
              <a:t>Unix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problems in “big data analytics”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52" y="1793104"/>
            <a:ext cx="7797224" cy="4272417"/>
          </a:xfrm>
        </p:spPr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Users run computation jobs</a:t>
            </a:r>
            <a:endParaRPr lang="en-US" dirty="0"/>
          </a:p>
          <a:p>
            <a:pPr lvl="1"/>
            <a:r>
              <a:rPr lang="en-US" dirty="0" smtClean="0"/>
              <a:t>In nature it is a </a:t>
            </a:r>
            <a:r>
              <a:rPr lang="en-US" i="1" dirty="0" smtClean="0">
                <a:solidFill>
                  <a:srgbClr val="0000FF"/>
                </a:solidFill>
              </a:rPr>
              <a:t>batch system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FCFS, SJF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But also needs to consider for fairness and priority among multiple users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Further complicated by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sharing the computing cluster with other jobs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some jobs may have deadlines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Lots of interesting problems!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22" y="1797248"/>
            <a:ext cx="7526654" cy="4268273"/>
          </a:xfrm>
        </p:spPr>
        <p:txBody>
          <a:bodyPr>
            <a:normAutofit/>
          </a:bodyPr>
          <a:lstStyle/>
          <a:p>
            <a:r>
              <a:rPr lang="en-US" dirty="0" smtClean="0"/>
              <a:t>A new job starts</a:t>
            </a:r>
          </a:p>
          <a:p>
            <a:r>
              <a:rPr lang="en-US" dirty="0" smtClean="0"/>
              <a:t>The running job exits</a:t>
            </a:r>
          </a:p>
          <a:p>
            <a:r>
              <a:rPr lang="en-US" dirty="0" smtClean="0"/>
              <a:t>The running job is blocked</a:t>
            </a:r>
          </a:p>
          <a:p>
            <a:r>
              <a:rPr lang="en-US" dirty="0" smtClean="0"/>
              <a:t>I/O interrupt (some processes will be ready)</a:t>
            </a:r>
          </a:p>
          <a:p>
            <a:r>
              <a:rPr lang="en-US" dirty="0" smtClean="0"/>
              <a:t>Timer interrupt </a:t>
            </a:r>
          </a:p>
          <a:p>
            <a:pPr lvl="1"/>
            <a:r>
              <a:rPr lang="en-US" dirty="0" smtClean="0"/>
              <a:t>Every 10 milliseconds (Linux 2.4)</a:t>
            </a:r>
          </a:p>
          <a:p>
            <a:pPr lvl="1"/>
            <a:r>
              <a:rPr lang="en-US" dirty="0" smtClean="0"/>
              <a:t>Every 1 millisecond (Linux 2.6)</a:t>
            </a:r>
          </a:p>
          <a:p>
            <a:pPr lvl="1"/>
            <a:r>
              <a:rPr lang="en-US" dirty="0" smtClean="0"/>
              <a:t>Why is the change?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scheduling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880" y="1905083"/>
            <a:ext cx="7562595" cy="4160438"/>
          </a:xfrm>
        </p:spPr>
        <p:txBody>
          <a:bodyPr/>
          <a:lstStyle/>
          <a:p>
            <a:r>
              <a:rPr lang="en-US" dirty="0" smtClean="0"/>
              <a:t>Anyone?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90" y="2730791"/>
            <a:ext cx="5407894" cy="29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98" y="1857157"/>
            <a:ext cx="7634477" cy="42083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Fair </a:t>
            </a:r>
            <a:r>
              <a:rPr lang="en-US" dirty="0" smtClean="0"/>
              <a:t>(nobody cries)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Priority </a:t>
            </a:r>
            <a:r>
              <a:rPr lang="en-US" dirty="0" smtClean="0"/>
              <a:t>(lady first)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Efficiency </a:t>
            </a:r>
            <a:r>
              <a:rPr lang="en-US" dirty="0" smtClean="0"/>
              <a:t>(make best use of equipment)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Encourage good behavior </a:t>
            </a:r>
            <a:r>
              <a:rPr lang="en-US" dirty="0" smtClean="0"/>
              <a:t>(good boy/girl)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Support heavy load </a:t>
            </a:r>
            <a:r>
              <a:rPr lang="en-US" dirty="0" smtClean="0"/>
              <a:t>(degrade gracefully)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Adapt to different environment </a:t>
            </a:r>
            <a:r>
              <a:rPr lang="en-US" dirty="0" smtClean="0">
                <a:solidFill>
                  <a:schemeClr val="tx1"/>
                </a:solidFill>
              </a:rPr>
              <a:t>(interactive, real-time, multi-media, etc.)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60" y="1797248"/>
            <a:ext cx="7562595" cy="42682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Throughput</a:t>
            </a:r>
            <a:r>
              <a:rPr lang="en-US" dirty="0" smtClean="0"/>
              <a:t>: # of jobs that complete in unit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Turnaround time </a:t>
            </a:r>
            <a:r>
              <a:rPr lang="en-US" dirty="0" smtClean="0"/>
              <a:t>(also called elapse time)</a:t>
            </a:r>
          </a:p>
          <a:p>
            <a:pPr lvl="1"/>
            <a:r>
              <a:rPr lang="en-US" dirty="0" smtClean="0"/>
              <a:t>Amount of time to execute a particular process from the time it entered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Waiting time</a:t>
            </a:r>
          </a:p>
          <a:p>
            <a:pPr lvl="1"/>
            <a:r>
              <a:rPr lang="en-US" dirty="0" smtClean="0"/>
              <a:t>amount of time process has been waiting in ready queue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Meeting deadlines</a:t>
            </a:r>
            <a:r>
              <a:rPr lang="en-US" dirty="0" smtClean="0"/>
              <a:t>: avoid bad consequences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78" y="244158"/>
            <a:ext cx="8014852" cy="1339850"/>
          </a:xfrm>
        </p:spPr>
        <p:txBody>
          <a:bodyPr>
            <a:noAutofit/>
          </a:bodyPr>
          <a:lstStyle/>
          <a:p>
            <a:r>
              <a:rPr lang="en-US" sz="3800" dirty="0" smtClean="0"/>
              <a:t>Different Systems, Different Focuses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78" y="1917065"/>
            <a:ext cx="7622497" cy="4148456"/>
          </a:xfrm>
        </p:spPr>
        <p:txBody>
          <a:bodyPr/>
          <a:lstStyle/>
          <a:p>
            <a:r>
              <a:rPr lang="en-US" dirty="0" smtClean="0"/>
              <a:t>Batch Systems (e.g., billing, accounts receivable, accounts payable, etc.)</a:t>
            </a:r>
          </a:p>
          <a:p>
            <a:pPr lvl="1"/>
            <a:r>
              <a:rPr lang="en-US" dirty="0" smtClean="0"/>
              <a:t>Max throughput, max CPU utilization</a:t>
            </a:r>
          </a:p>
          <a:p>
            <a:r>
              <a:rPr lang="en-US" dirty="0" smtClean="0"/>
              <a:t>Interactive Systems (e.g., our PC)</a:t>
            </a:r>
          </a:p>
          <a:p>
            <a:pPr lvl="1"/>
            <a:r>
              <a:rPr lang="en-US" dirty="0" smtClean="0"/>
              <a:t>Min. response time</a:t>
            </a:r>
          </a:p>
          <a:p>
            <a:r>
              <a:rPr lang="en-US" dirty="0" smtClean="0"/>
              <a:t>Real-time system (e.g., airplane)</a:t>
            </a:r>
          </a:p>
          <a:p>
            <a:pPr lvl="1"/>
            <a:r>
              <a:rPr lang="en-US" dirty="0" smtClean="0"/>
              <a:t>Priority, meeting deadlines</a:t>
            </a:r>
          </a:p>
          <a:p>
            <a:pPr lvl="2"/>
            <a:r>
              <a:rPr lang="en-US" dirty="0" smtClean="0"/>
              <a:t>Example: on airplane, Flight Control has strictly higher priority than Environmental Control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ECE344 Operating Systems Ding Yuan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59066</TotalTime>
  <Words>2071</Words>
  <Application>Microsoft Macintosh PowerPoint</Application>
  <PresentationFormat>On-screen Show (4:3)</PresentationFormat>
  <Paragraphs>419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Capital</vt:lpstr>
      <vt:lpstr>Operating Systems ECE344 </vt:lpstr>
      <vt:lpstr>Scheduling Overview</vt:lpstr>
      <vt:lpstr>Multiprogramming</vt:lpstr>
      <vt:lpstr>Scheduling</vt:lpstr>
      <vt:lpstr>When to schedule?</vt:lpstr>
      <vt:lpstr>What are the scheduling objectives?</vt:lpstr>
      <vt:lpstr>Scheduling Objectives</vt:lpstr>
      <vt:lpstr>Performance Criteria</vt:lpstr>
      <vt:lpstr>Different Systems, Different Focuses</vt:lpstr>
      <vt:lpstr>Program Behaviors Considered in Scheduling</vt:lpstr>
      <vt:lpstr>Preemptive vs. Non-preemptive</vt:lpstr>
      <vt:lpstr>Scheduling Algorithms</vt:lpstr>
      <vt:lpstr>First Come First Serve (FCFS)</vt:lpstr>
      <vt:lpstr>FCFS Example</vt:lpstr>
      <vt:lpstr>Problems with FCFS</vt:lpstr>
      <vt:lpstr>Shortest Job First (SJF)</vt:lpstr>
      <vt:lpstr>Non-preemptive SJF: Example</vt:lpstr>
      <vt:lpstr>Comparing to FCFS</vt:lpstr>
      <vt:lpstr>SJF is not always optimal</vt:lpstr>
      <vt:lpstr>Preemptive SJF</vt:lpstr>
      <vt:lpstr>Preemptive SJF: Same Example</vt:lpstr>
      <vt:lpstr>A Problem with SJF</vt:lpstr>
      <vt:lpstr>Scheduling Algorithms</vt:lpstr>
      <vt:lpstr>Priority Scheduling</vt:lpstr>
      <vt:lpstr>Set Priority</vt:lpstr>
      <vt:lpstr>Priority in Unix</vt:lpstr>
      <vt:lpstr>Nobody wants to Be “nice” on Unix</vt:lpstr>
      <vt:lpstr>More on Priority Scheduling</vt:lpstr>
      <vt:lpstr>Round-robin</vt:lpstr>
      <vt:lpstr>Round-Robin: example</vt:lpstr>
      <vt:lpstr>Time Quantum </vt:lpstr>
      <vt:lpstr>Combining Algorithms</vt:lpstr>
      <vt:lpstr>Example</vt:lpstr>
      <vt:lpstr>Unix Scheduler</vt:lpstr>
      <vt:lpstr>Unix Scheduler</vt:lpstr>
      <vt:lpstr>PowerPoint Presentation</vt:lpstr>
      <vt:lpstr>Properties</vt:lpstr>
      <vt:lpstr>Motivation of Unix Scheduler</vt:lpstr>
      <vt:lpstr>Scheduling Algorithms</vt:lpstr>
      <vt:lpstr>Earlieas Deadline First (EDF)</vt:lpstr>
      <vt:lpstr>Scheduling Summary</vt:lpstr>
      <vt:lpstr>Scheduling problems in “big data analytics”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214</cp:revision>
  <cp:lastPrinted>2013-02-11T16:54:23Z</cp:lastPrinted>
  <dcterms:created xsi:type="dcterms:W3CDTF">2013-04-15T03:08:04Z</dcterms:created>
  <dcterms:modified xsi:type="dcterms:W3CDTF">2017-03-28T14:49:21Z</dcterms:modified>
</cp:coreProperties>
</file>