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02" r:id="rId4"/>
    <p:sldId id="293" r:id="rId5"/>
    <p:sldId id="292" r:id="rId6"/>
    <p:sldId id="264" r:id="rId7"/>
    <p:sldId id="259" r:id="rId8"/>
    <p:sldId id="266" r:id="rId9"/>
    <p:sldId id="305" r:id="rId10"/>
    <p:sldId id="267" r:id="rId11"/>
    <p:sldId id="300" r:id="rId12"/>
    <p:sldId id="304" r:id="rId13"/>
    <p:sldId id="268" r:id="rId14"/>
    <p:sldId id="290" r:id="rId15"/>
    <p:sldId id="297" r:id="rId16"/>
    <p:sldId id="272" r:id="rId17"/>
    <p:sldId id="265" r:id="rId18"/>
    <p:sldId id="273" r:id="rId19"/>
    <p:sldId id="274" r:id="rId20"/>
    <p:sldId id="275" r:id="rId21"/>
    <p:sldId id="298" r:id="rId22"/>
    <p:sldId id="303" r:id="rId23"/>
    <p:sldId id="301" r:id="rId24"/>
    <p:sldId id="261" r:id="rId25"/>
    <p:sldId id="278" r:id="rId26"/>
    <p:sldId id="280" r:id="rId27"/>
    <p:sldId id="294" r:id="rId28"/>
    <p:sldId id="295" r:id="rId29"/>
    <p:sldId id="281" r:id="rId30"/>
    <p:sldId id="282" r:id="rId31"/>
    <p:sldId id="283" r:id="rId32"/>
    <p:sldId id="284" r:id="rId33"/>
    <p:sldId id="285" r:id="rId34"/>
    <p:sldId id="287" r:id="rId35"/>
    <p:sldId id="286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5" autoAdjust="0"/>
  </p:normalViewPr>
  <p:slideViewPr>
    <p:cSldViewPr snapToGrid="0" snapToObjects="1">
      <p:cViewPr varScale="1">
        <p:scale>
          <a:sx n="90" d="100"/>
          <a:sy n="90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18-01-03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9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18-01-03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6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503D7-9205-4A02-A454-34452D928CE1}" type="slidenum">
              <a:rPr lang="en-US"/>
              <a:pPr/>
              <a:t>4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DAEBD-B94E-4C29-A61C-06F2C84D94A2}" type="slidenum">
              <a:rPr lang="en-US"/>
              <a:pPr/>
              <a:t>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C4AD4-20A3-44EF-BF92-99162AB510E2}" type="slidenum">
              <a:rPr lang="en-US"/>
              <a:pPr/>
              <a:t>10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C8A0F-3474-4EE8-975A-8B7E0972B945}" type="slidenum">
              <a:rPr lang="en-US"/>
              <a:pPr/>
              <a:t>13</a:t>
            </a:fld>
            <a:endParaRPr lang="en-US"/>
          </a:p>
        </p:txBody>
      </p:sp>
      <p:sp>
        <p:nvSpPr>
          <p:cNvPr id="668674" name="Rectangle 5"/>
          <p:cNvSpPr txBox="1">
            <a:spLocks noGrp="1" noChangeArrowheads="1"/>
          </p:cNvSpPr>
          <p:nvPr/>
        </p:nvSpPr>
        <p:spPr bwMode="auto">
          <a:xfrm>
            <a:off x="3885887" y="8687425"/>
            <a:ext cx="2973684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662" tIns="0" rIns="18662" bIns="0" anchor="b"/>
          <a:lstStyle>
            <a:lvl1pPr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F867A2F-55E2-407C-A0EC-59023B4CA427}" type="slidenum">
              <a:rPr lang="en-US" altLang="en-US" sz="1000" i="1"/>
              <a:pPr algn="r"/>
              <a:t>13</a:t>
            </a:fld>
            <a:endParaRPr lang="en-US" altLang="en-US" sz="1000" i="1" dirty="0"/>
          </a:p>
        </p:txBody>
      </p:sp>
      <p:sp>
        <p:nvSpPr>
          <p:cNvPr id="66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7712" cy="3417888"/>
          </a:xfrm>
          <a:ln/>
        </p:spPr>
      </p:sp>
      <p:sp>
        <p:nvSpPr>
          <p:cNvPr id="66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2150"/>
            <a:ext cx="5027316" cy="4115425"/>
          </a:xfrm>
        </p:spPr>
        <p:txBody>
          <a:bodyPr lIns="88641" tIns="45098" rIns="88641" bIns="45098"/>
          <a:lstStyle/>
          <a:p>
            <a:pPr defTabSz="889617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 on his experience interacting</a:t>
            </a:r>
            <a:r>
              <a:rPr lang="en-US" baseline="0" dirty="0" smtClean="0"/>
              <a:t> with Mark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0549F71-1032-F54B-BF93-3A2858A78AF5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6F74-AEF8-FA4D-B133-96896F58AE4D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505-9D92-E743-91FF-574A739DC2CE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E60-30BB-2843-B7F9-9C1F0114BFD3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B6A-7281-5546-9E13-9B2FE32E4A7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C9E8-F4E4-A94B-8255-11C46FD63113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B5FC5AF-CE30-5D46-8746-A44283B89BDF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C58-5E6B-F84F-85F1-16CF49757635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4A-190F-ED49-906F-6E7438127B3C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B650-93A0-264F-8F67-40D0420532B1}" type="datetime1">
              <a:rPr lang="en-CA" smtClean="0"/>
              <a:t>18-01-03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F111-3BED-2A40-95DD-A26A3676ECA5}" type="datetime1">
              <a:rPr lang="en-CA" smtClean="0"/>
              <a:t>18-01-03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E2AE-4A8C-4549-89AE-B5C709E0612B}" type="datetime1">
              <a:rPr lang="en-CA" smtClean="0"/>
              <a:t>18-01-03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715-0113-1040-988D-E47E5894116D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6BE65E3-F9D8-DD46-8C69-CD8184253D3A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3Rt2_9d7Jg" TargetMode="External"/><Relationship Id="rId4" Type="http://schemas.openxmlformats.org/officeDocument/2006/relationships/hyperlink" Target="http://matt-welsh.blogspot.ca/2010/10/in-defense-of-mark-zuckerber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uan@eecg.toronto.edu" TargetMode="External"/><Relationship Id="rId3" Type="http://schemas.openxmlformats.org/officeDocument/2006/relationships/hyperlink" Target="http://www.eecg.toronto.edu/~yua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Operating Systems</a:t>
            </a:r>
            <a:br>
              <a:rPr lang="en-US" sz="4400" dirty="0" smtClean="0"/>
            </a:br>
            <a:r>
              <a:rPr lang="en-US" sz="4400" dirty="0" smtClean="0"/>
              <a:t>ECE344</a:t>
            </a:r>
            <a:br>
              <a:rPr lang="en-US" sz="4400" dirty="0" smtClean="0"/>
            </a:br>
            <a:r>
              <a:rPr lang="en-US" sz="4400" i="1" dirty="0" smtClean="0"/>
              <a:t>Introduction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36929" y="5797651"/>
            <a:ext cx="554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slides courtesy: Ashvin Goel, Yuanyuan Zhou, Geoff Voelker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Assignments</a:t>
            </a:r>
          </a:p>
        </p:txBody>
      </p:sp>
      <p:sp>
        <p:nvSpPr>
          <p:cNvPr id="139273" name="Rectangle 1033"/>
          <p:cNvSpPr>
            <a:spLocks noGrp="1" noChangeArrowheads="1"/>
          </p:cNvSpPr>
          <p:nvPr>
            <p:ph idx="1"/>
          </p:nvPr>
        </p:nvSpPr>
        <p:spPr>
          <a:xfrm>
            <a:off x="730780" y="1809047"/>
            <a:ext cx="7990442" cy="4202285"/>
          </a:xfrm>
        </p:spPr>
        <p:txBody>
          <a:bodyPr>
            <a:normAutofit/>
          </a:bodyPr>
          <a:lstStyle/>
          <a:p>
            <a:r>
              <a:rPr lang="en-US" sz="2595" dirty="0"/>
              <a:t>We will be using the </a:t>
            </a:r>
            <a:r>
              <a:rPr lang="en-US" sz="2595" dirty="0" smtClean="0"/>
              <a:t>OS161 teaching OS</a:t>
            </a:r>
            <a:endParaRPr lang="en-US" sz="2595" dirty="0"/>
          </a:p>
          <a:p>
            <a:pPr lvl="1"/>
            <a:r>
              <a:rPr lang="en-US" dirty="0"/>
              <a:t>Uses a simple MIPS emulator (sys161)</a:t>
            </a:r>
            <a:endParaRPr lang="en-US" dirty="0" smtClean="0"/>
          </a:p>
          <a:p>
            <a:pPr lvl="1"/>
            <a:r>
              <a:rPr lang="en-US" dirty="0" smtClean="0"/>
              <a:t>Initially</a:t>
            </a:r>
            <a:r>
              <a:rPr lang="en-US" dirty="0"/>
              <a:t>, we provide a barebones OS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write a simple Unix-like OS by the end of the course!</a:t>
            </a:r>
          </a:p>
          <a:p>
            <a:pPr lvl="1"/>
            <a:r>
              <a:rPr lang="en-US" dirty="0"/>
              <a:t>Runs on Linux </a:t>
            </a:r>
            <a:r>
              <a:rPr lang="en-US" dirty="0" smtClean="0"/>
              <a:t>machines in UG Workstation Labs</a:t>
            </a:r>
          </a:p>
          <a:p>
            <a:pPr lvl="2"/>
            <a:r>
              <a:rPr lang="en-US" dirty="0" smtClean="0"/>
              <a:t>Can also download and install on any Linux machine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5580-21A5-4DB5-A347-6A5290A8DE99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900113" y="4528688"/>
            <a:ext cx="7231018" cy="1635575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It is hard!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Start your assignment early!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09B-BC9F-7A4E-B48B-DA29BB9BC861}" type="datetime1">
              <a:rPr lang="en-CA" smtClean="0"/>
              <a:t>18-01-03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in </a:t>
            </a:r>
            <a:r>
              <a:rPr lang="en-US" dirty="0" smtClean="0"/>
              <a:t>pairs (or individually)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792111"/>
            <a:ext cx="8610600" cy="45794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</a:t>
            </a:r>
            <a:r>
              <a:rPr lang="en-US" dirty="0" smtClean="0"/>
              <a:t>can either work in groups of 2 or individually </a:t>
            </a:r>
            <a:r>
              <a:rPr lang="en-US" dirty="0"/>
              <a:t>for the lab assignments</a:t>
            </a:r>
            <a:endParaRPr lang="en-US" dirty="0" smtClean="0"/>
          </a:p>
          <a:p>
            <a:r>
              <a:rPr lang="en-US" dirty="0" smtClean="0"/>
              <a:t>If you work </a:t>
            </a:r>
            <a:r>
              <a:rPr lang="en-US" dirty="0"/>
              <a:t>in groups of </a:t>
            </a:r>
            <a:r>
              <a:rPr lang="en-US" dirty="0" smtClean="0"/>
              <a:t>2</a:t>
            </a:r>
            <a:endParaRPr lang="en-US" dirty="0"/>
          </a:p>
          <a:p>
            <a:pPr lvl="1"/>
            <a:r>
              <a:rPr lang="en-US" dirty="0"/>
              <a:t>Make sure you review your partner’s code</a:t>
            </a:r>
          </a:p>
          <a:p>
            <a:pPr lvl="1"/>
            <a:r>
              <a:rPr lang="en-US" dirty="0"/>
              <a:t>Learn to coordinate and be </a:t>
            </a:r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If your partner drop the course, you can either (1) work individually or (2) pair with another “widower”  </a:t>
            </a:r>
          </a:p>
          <a:p>
            <a:pPr lvl="2"/>
            <a:r>
              <a:rPr lang="en-US" dirty="0" smtClean="0"/>
              <a:t>Do not allow a group of more than 2</a:t>
            </a:r>
            <a:endParaRPr lang="en-US" dirty="0" smtClean="0"/>
          </a:p>
          <a:p>
            <a:r>
              <a:rPr lang="en-US" dirty="0" smtClean="0"/>
              <a:t>If you work individually</a:t>
            </a:r>
          </a:p>
          <a:p>
            <a:pPr lvl="1"/>
            <a:r>
              <a:rPr lang="en-US" dirty="0" smtClean="0"/>
              <a:t>You get 20% bonus on top your existing lab marks</a:t>
            </a:r>
          </a:p>
          <a:p>
            <a:pPr lvl="2"/>
            <a:r>
              <a:rPr lang="en-US" dirty="0" smtClean="0"/>
              <a:t>E.g., if you got 20 lab marks for all labs, your final lab mark -&gt; 24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Form your group by January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Send 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email </a:t>
            </a:r>
            <a:r>
              <a:rPr lang="en-US" b="1" dirty="0" smtClean="0">
                <a:solidFill>
                  <a:srgbClr val="FF0000"/>
                </a:solidFill>
              </a:rPr>
              <a:t>to Mike </a:t>
            </a:r>
            <a:r>
              <a:rPr lang="en-US" b="1" dirty="0">
                <a:solidFill>
                  <a:srgbClr val="FF0000"/>
                </a:solidFill>
              </a:rPr>
              <a:t>Qin “</a:t>
            </a:r>
            <a:r>
              <a:rPr lang="en-US" b="1" dirty="0" err="1">
                <a:solidFill>
                  <a:srgbClr val="FF0000"/>
                </a:solidFill>
              </a:rPr>
              <a:t>dai.qin@mail.utoronto.ca</a:t>
            </a:r>
            <a:r>
              <a:rPr lang="en-US" b="1" dirty="0">
                <a:solidFill>
                  <a:srgbClr val="FF0000"/>
                </a:solidFill>
              </a:rPr>
              <a:t>”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>
                <a:solidFill>
                  <a:srgbClr val="FF0000"/>
                </a:solidFill>
              </a:rPr>
              <a:t>the subject “ECE344 group information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Include the names and </a:t>
            </a:r>
            <a:r>
              <a:rPr lang="en-US" b="1" dirty="0" err="1" smtClean="0">
                <a:solidFill>
                  <a:srgbClr val="FF0000"/>
                </a:solidFill>
              </a:rPr>
              <a:t>UTorIDs</a:t>
            </a:r>
            <a:r>
              <a:rPr lang="en-US" b="1" dirty="0" smtClean="0">
                <a:solidFill>
                  <a:srgbClr val="FF0000"/>
                </a:solidFill>
              </a:rPr>
              <a:t> of you and your </a:t>
            </a:r>
            <a:r>
              <a:rPr lang="en-US" b="1" dirty="0" smtClean="0">
                <a:solidFill>
                  <a:srgbClr val="FF0000"/>
                </a:solidFill>
              </a:rPr>
              <a:t>partner (or just yourself)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2" y="2133601"/>
            <a:ext cx="8445688" cy="3931920"/>
          </a:xfrm>
        </p:spPr>
        <p:txBody>
          <a:bodyPr/>
          <a:lstStyle/>
          <a:p>
            <a:r>
              <a:rPr lang="en-US" dirty="0" smtClean="0"/>
              <a:t>Optional to attend</a:t>
            </a:r>
          </a:p>
          <a:p>
            <a:r>
              <a:rPr lang="en-US" dirty="0" smtClean="0"/>
              <a:t>TA will be available in the first 1.5 hours of each lab session</a:t>
            </a:r>
          </a:p>
          <a:p>
            <a:pPr lvl="1"/>
            <a:r>
              <a:rPr lang="en-US" dirty="0" smtClean="0"/>
              <a:t>But they are there only to answer your question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3144" y="244158"/>
            <a:ext cx="8271296" cy="1339850"/>
          </a:xfrm>
        </p:spPr>
        <p:txBody>
          <a:bodyPr>
            <a:normAutofit/>
          </a:bodyPr>
          <a:lstStyle/>
          <a:p>
            <a:r>
              <a:rPr lang="en-US" sz="3400" dirty="0"/>
              <a:t>What to </a:t>
            </a:r>
            <a:r>
              <a:rPr lang="en-US" sz="3400" dirty="0" smtClean="0"/>
              <a:t>Expect From Lab Assignments</a:t>
            </a:r>
            <a:endParaRPr lang="en-US" sz="3400" dirty="0"/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>
          <a:xfrm>
            <a:off x="583143" y="1775240"/>
            <a:ext cx="8073285" cy="44834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Building an OS is difficult</a:t>
            </a:r>
          </a:p>
          <a:p>
            <a:pPr lvl="1"/>
            <a:r>
              <a:rPr lang="en-US" dirty="0" smtClean="0"/>
              <a:t>Perhaps the hardest lab in your undergraduate study</a:t>
            </a:r>
          </a:p>
          <a:p>
            <a:pPr lvl="1"/>
            <a:r>
              <a:rPr lang="en-US" dirty="0"/>
              <a:t>OS: one of the hardest </a:t>
            </a:r>
            <a:r>
              <a:rPr lang="en-US" dirty="0" smtClean="0"/>
              <a:t>programs </a:t>
            </a:r>
            <a:r>
              <a:rPr lang="en-US" dirty="0"/>
              <a:t>to write &amp; </a:t>
            </a:r>
            <a:r>
              <a:rPr lang="en-US" dirty="0" smtClean="0"/>
              <a:t>debug</a:t>
            </a:r>
          </a:p>
          <a:p>
            <a:r>
              <a:rPr lang="en-US" dirty="0" smtClean="0"/>
              <a:t>Principles may sound easy, implementation is </a:t>
            </a:r>
            <a:r>
              <a:rPr lang="en-US" i="1" dirty="0" smtClean="0">
                <a:solidFill>
                  <a:srgbClr val="FF0000"/>
                </a:solidFill>
              </a:rPr>
              <a:t>extremely</a:t>
            </a:r>
            <a:r>
              <a:rPr lang="en-US" dirty="0" smtClean="0"/>
              <a:t> hard</a:t>
            </a:r>
          </a:p>
          <a:p>
            <a:pPr lvl="1"/>
            <a:r>
              <a:rPr lang="en-US" dirty="0"/>
              <a:t>The labs give specifications, not </a:t>
            </a:r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“God (or devil) is in the detail”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Hack into a large, unfamiliar code base and implement additional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You </a:t>
            </a:r>
            <a:r>
              <a:rPr lang="en-US" dirty="0"/>
              <a:t>will spend a lot of time on </a:t>
            </a:r>
            <a:r>
              <a:rPr lang="en-US" dirty="0" smtClean="0"/>
              <a:t>the lab assignments</a:t>
            </a:r>
            <a:endParaRPr lang="en-US" dirty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imagination</a:t>
            </a:r>
          </a:p>
          <a:p>
            <a:pPr lvl="1"/>
            <a:r>
              <a:rPr lang="en-US" dirty="0"/>
              <a:t>Allows for errors and frustration</a:t>
            </a:r>
          </a:p>
          <a:p>
            <a:pPr lvl="1"/>
            <a:r>
              <a:rPr lang="en-US" dirty="0"/>
              <a:t>Lab instructions ask that you design well, before you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Assume that you will do the design/coding outside lab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66D9-1E1E-415B-BF28-922F3692BA07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126-F324-D04B-AA61-EE9227F81F38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8" y="244158"/>
            <a:ext cx="8426802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But it is rewarding!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8" y="1746250"/>
            <a:ext cx="8287737" cy="4625341"/>
          </a:xfrm>
        </p:spPr>
        <p:txBody>
          <a:bodyPr>
            <a:normAutofit/>
          </a:bodyPr>
          <a:lstStyle/>
          <a:p>
            <a:r>
              <a:rPr lang="en-US" dirty="0" smtClean="0"/>
              <a:t>Solid understanding of how an OS works</a:t>
            </a:r>
          </a:p>
          <a:p>
            <a:pPr lvl="1"/>
            <a:r>
              <a:rPr lang="en-US" dirty="0" smtClean="0"/>
              <a:t>Appreciations on the implementation efforts that make things work</a:t>
            </a:r>
          </a:p>
          <a:p>
            <a:r>
              <a:rPr lang="en-US" dirty="0" smtClean="0"/>
              <a:t>Solid technical capability</a:t>
            </a:r>
          </a:p>
          <a:p>
            <a:pPr lvl="1"/>
            <a:r>
              <a:rPr lang="en-US" dirty="0" smtClean="0"/>
              <a:t>Again: OS is one of the hardest programs to write and </a:t>
            </a:r>
            <a:r>
              <a:rPr lang="en-US" i="1" dirty="0" smtClean="0">
                <a:solidFill>
                  <a:srgbClr val="FF0000"/>
                </a:solidFill>
              </a:rPr>
              <a:t>debug</a:t>
            </a:r>
          </a:p>
          <a:p>
            <a:pPr lvl="1"/>
            <a:r>
              <a:rPr lang="en-US" dirty="0" smtClean="0"/>
              <a:t>Quickly hack into unfamiliar code 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A51-3E6D-E645-9326-BC115BA9A9D7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from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2133601"/>
            <a:ext cx="7808031" cy="3931920"/>
          </a:xfrm>
        </p:spPr>
        <p:txBody>
          <a:bodyPr/>
          <a:lstStyle/>
          <a:p>
            <a:r>
              <a:rPr lang="en-US" dirty="0" smtClean="0"/>
              <a:t>Not only understand </a:t>
            </a:r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, but more importantly, </a:t>
            </a:r>
            <a:r>
              <a:rPr lang="en-US" i="1" dirty="0" smtClean="0">
                <a:solidFill>
                  <a:srgbClr val="FF0000"/>
                </a:solidFill>
              </a:rPr>
              <a:t>why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are encouraged to speak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Ask questions, answer questions</a:t>
            </a:r>
          </a:p>
          <a:p>
            <a:pPr marL="350838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/>
                </a:solidFill>
              </a:rPr>
              <a:t>The mediocre teacher tells. The good teacher explains. The superior teacher demonstrates. The great teacher inspires.</a:t>
            </a:r>
            <a:r>
              <a:rPr lang="en-US" i="1" dirty="0" smtClean="0">
                <a:solidFill>
                  <a:schemeClr val="tx1"/>
                </a:solidFill>
              </a:rPr>
              <a:t>”</a:t>
            </a:r>
          </a:p>
          <a:p>
            <a:pPr marL="11430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350838" lvl="1" indent="0">
              <a:buNone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236" y="1921936"/>
            <a:ext cx="8172824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Covers first half of class </a:t>
            </a:r>
          </a:p>
          <a:p>
            <a:r>
              <a:rPr lang="en-US" dirty="0" smtClean="0"/>
              <a:t>Final</a:t>
            </a:r>
          </a:p>
          <a:p>
            <a:pPr lvl="1"/>
            <a:r>
              <a:rPr lang="en-US" dirty="0" smtClean="0"/>
              <a:t>Covers second half of class + selected material from first part</a:t>
            </a:r>
          </a:p>
          <a:p>
            <a:r>
              <a:rPr lang="en-US" dirty="0" smtClean="0"/>
              <a:t>Project-related knowledge may be included in the exams</a:t>
            </a:r>
          </a:p>
          <a:p>
            <a:pPr lvl="1"/>
            <a:r>
              <a:rPr lang="en-US" i="1" dirty="0" smtClean="0"/>
              <a:t>So do your project and do NOT copy!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0B2-44D9-D346-962B-73290BC2F935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08" y="1736367"/>
            <a:ext cx="7714167" cy="4329154"/>
          </a:xfrm>
        </p:spPr>
        <p:txBody>
          <a:bodyPr/>
          <a:lstStyle/>
          <a:p>
            <a:r>
              <a:rPr lang="en-US" dirty="0" smtClean="0"/>
              <a:t>Academic integrity</a:t>
            </a:r>
          </a:p>
          <a:p>
            <a:r>
              <a:rPr lang="en-US" dirty="0" smtClean="0"/>
              <a:t>Your work in this class must be your own – we have zero tolerance policy towards cheating of any kind and any student who cheats will get a </a:t>
            </a:r>
            <a:r>
              <a:rPr lang="en-US" b="1" dirty="0" smtClean="0">
                <a:solidFill>
                  <a:srgbClr val="FF0000"/>
                </a:solidFill>
              </a:rPr>
              <a:t>failing </a:t>
            </a:r>
            <a:r>
              <a:rPr lang="en-US" dirty="0" smtClean="0"/>
              <a:t>grade in the course</a:t>
            </a:r>
          </a:p>
          <a:p>
            <a:r>
              <a:rPr lang="en-US" dirty="0" smtClean="0"/>
              <a:t>Both the cheater and the student who aided the cheater will be held responsible for the cheating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We have tools to detect software plagiarism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1A1-56A3-424F-A22A-4482AF18B735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NotTo pass ECE344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6047"/>
            <a:ext cx="7345363" cy="3931920"/>
          </a:xfrm>
        </p:spPr>
        <p:txBody>
          <a:bodyPr/>
          <a:lstStyle/>
          <a:p>
            <a:r>
              <a:rPr lang="en-US" dirty="0" smtClean="0"/>
              <a:t>Do not come to lecture</a:t>
            </a:r>
          </a:p>
          <a:p>
            <a:pPr lvl="1"/>
            <a:r>
              <a:rPr lang="en-US" dirty="0" smtClean="0"/>
              <a:t>It’s nice out, the slides are online, and material in the book anyway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TRUTH: Lecture material is the basis for exams</a:t>
            </a:r>
          </a:p>
          <a:p>
            <a:pPr lvl="1"/>
            <a:r>
              <a:rPr lang="en-US" dirty="0" smtClean="0"/>
              <a:t>It is much more efficient to learn through discussion</a:t>
            </a:r>
          </a:p>
          <a:p>
            <a:r>
              <a:rPr lang="en-US" dirty="0" smtClean="0"/>
              <a:t>Copy other people’s project</a:t>
            </a:r>
          </a:p>
          <a:p>
            <a:pPr lvl="1"/>
            <a:r>
              <a:rPr lang="en-US" dirty="0" smtClean="0"/>
              <a:t>It is cheating!</a:t>
            </a:r>
          </a:p>
          <a:p>
            <a:pPr lvl="1"/>
            <a:r>
              <a:rPr lang="en-US" dirty="0" smtClean="0"/>
              <a:t>How can you answer the questions in midterm or final exams?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CF04-F098-6048-8567-C96B604D6D7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NotTo pass ECE344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936047"/>
            <a:ext cx="758225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Do not ask questions in lecture, office hours, or piazza</a:t>
            </a:r>
          </a:p>
          <a:p>
            <a:pPr lvl="1"/>
            <a:r>
              <a:rPr lang="en-US" dirty="0" smtClean="0"/>
              <a:t>It’s scary, I don’t want to embarrass myself</a:t>
            </a:r>
          </a:p>
          <a:p>
            <a:pPr lvl="1"/>
            <a:r>
              <a:rPr lang="en-US" dirty="0" smtClean="0"/>
              <a:t>TRUTH: asking questions is the best way to clarify lecture material at the time it is being presented</a:t>
            </a:r>
          </a:p>
          <a:p>
            <a:pPr lvl="2"/>
            <a:r>
              <a:rPr lang="en-US" i="1" dirty="0" smtClean="0"/>
              <a:t>“There is no such things as stupid question…”</a:t>
            </a:r>
          </a:p>
          <a:p>
            <a:r>
              <a:rPr lang="en-US" dirty="0" smtClean="0"/>
              <a:t>Wait until the last couple of days to start a project</a:t>
            </a:r>
          </a:p>
          <a:p>
            <a:pPr lvl="1"/>
            <a:r>
              <a:rPr lang="en-US" dirty="0" smtClean="0"/>
              <a:t>The project cannot be done in the last few days</a:t>
            </a:r>
          </a:p>
          <a:p>
            <a:pPr lvl="1"/>
            <a:r>
              <a:rPr lang="en-US" dirty="0" smtClean="0"/>
              <a:t>Repeat: </a:t>
            </a:r>
            <a:r>
              <a:rPr lang="en-US" dirty="0" smtClean="0">
                <a:solidFill>
                  <a:srgbClr val="FF0000"/>
                </a:solidFill>
              </a:rPr>
              <a:t>the project cannot be done in the last few days!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AFCC-4F89-E346-BC1A-CFAE1F926AED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this lecture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sz="2800" dirty="0" smtClean="0"/>
              <a:t>Course information (personnel, policy, prerequisite, agenda, etc.)</a:t>
            </a:r>
          </a:p>
          <a:p>
            <a:r>
              <a:rPr lang="en-US" sz="2800" dirty="0" smtClean="0"/>
              <a:t>Why learning OS?</a:t>
            </a:r>
          </a:p>
          <a:p>
            <a:r>
              <a:rPr lang="en-US" sz="2800" dirty="0" smtClean="0"/>
              <a:t>What is an OS? What does it do?</a:t>
            </a:r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378D-0068-024B-99F1-3D08C1305CAA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dirty="0" smtClean="0"/>
              <a:t>Any questions?</a:t>
            </a:r>
          </a:p>
          <a:p>
            <a:endParaRPr lang="en-US" dirty="0" smtClean="0"/>
          </a:p>
          <a:p>
            <a:r>
              <a:rPr lang="en-US" dirty="0" smtClean="0"/>
              <a:t>Do you think this will be a hard class?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4D95-C04F-7A40-9DBD-3BFC19DDFA6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piazza post from student in 2015’s ECE344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22" y="1507008"/>
            <a:ext cx="5115277" cy="49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in GB251 on the due day of the last lab (2017)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4311" b="14311"/>
          <a:stretch>
            <a:fillRect/>
          </a:stretch>
        </p:blipFill>
        <p:spPr>
          <a:xfrm>
            <a:off x="191310" y="1754184"/>
            <a:ext cx="8663130" cy="46373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learning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6" y="1809048"/>
            <a:ext cx="8523111" cy="4357508"/>
          </a:xfrm>
        </p:spPr>
        <p:txBody>
          <a:bodyPr>
            <a:normAutofit/>
          </a:bodyPr>
          <a:lstStyle/>
          <a:p>
            <a:r>
              <a:rPr lang="en-US" dirty="0" smtClean="0"/>
              <a:t>Fulfill requirement?</a:t>
            </a:r>
          </a:p>
          <a:p>
            <a:r>
              <a:rPr lang="en-US" dirty="0" smtClean="0"/>
              <a:t>Great programmers understand Operating System</a:t>
            </a:r>
          </a:p>
          <a:p>
            <a:pPr lvl="1"/>
            <a:r>
              <a:rPr lang="en-US" sz="2000" dirty="0" smtClean="0">
                <a:hlinkClick r:id="rId3"/>
              </a:rPr>
              <a:t>http://www.youtube.com/watch?v=-3Rt2_9d7Jg</a:t>
            </a:r>
            <a:endParaRPr lang="en-US" sz="2000" dirty="0" smtClean="0"/>
          </a:p>
          <a:p>
            <a:pPr lvl="2"/>
            <a:r>
              <a:rPr lang="en-US" dirty="0" smtClean="0"/>
              <a:t>Which course is this?</a:t>
            </a:r>
          </a:p>
          <a:p>
            <a:pPr lvl="2"/>
            <a:r>
              <a:rPr lang="en-US" sz="1600" dirty="0" smtClean="0">
                <a:hlinkClick r:id="rId4"/>
              </a:rPr>
              <a:t>http://matt-welsh.blogspot.ca/2010/10/in-defense-of-mark-zuckerberg.html</a:t>
            </a:r>
            <a:endParaRPr lang="en-US" sz="1600" dirty="0" smtClean="0"/>
          </a:p>
          <a:p>
            <a:pPr lvl="1"/>
            <a:r>
              <a:rPr lang="en-US" dirty="0" smtClean="0"/>
              <a:t>Software companies love OS students</a:t>
            </a:r>
          </a:p>
          <a:p>
            <a:r>
              <a:rPr lang="en-US" dirty="0" smtClean="0"/>
              <a:t>OS is the foundation of all software! (and it’s hard to code!)</a:t>
            </a:r>
          </a:p>
          <a:p>
            <a:r>
              <a:rPr lang="en-US" dirty="0" smtClean="0"/>
              <a:t>Academic research in OS is very influential</a:t>
            </a:r>
          </a:p>
          <a:p>
            <a:pPr lvl="1"/>
            <a:r>
              <a:rPr lang="en-US" dirty="0" smtClean="0"/>
              <a:t>What do Microsoft, Apple, VMware, or even Google sell?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941F-D49B-F045-85B4-9539AAB30573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3222"/>
            <a:ext cx="7345363" cy="4132299"/>
          </a:xfrm>
        </p:spPr>
        <p:txBody>
          <a:bodyPr/>
          <a:lstStyle/>
          <a:p>
            <a:r>
              <a:rPr lang="en-US" dirty="0" smtClean="0"/>
              <a:t>Anyone?</a:t>
            </a:r>
          </a:p>
          <a:p>
            <a:endParaRPr lang="en-US" dirty="0" smtClean="0"/>
          </a:p>
          <a:p>
            <a:r>
              <a:rPr lang="en-US" dirty="0" smtClean="0"/>
              <a:t>Give a few names of an OS?</a:t>
            </a:r>
          </a:p>
          <a:p>
            <a:pPr lvl="1"/>
            <a:r>
              <a:rPr lang="en-US" dirty="0" smtClean="0"/>
              <a:t>Desktops?</a:t>
            </a:r>
          </a:p>
          <a:p>
            <a:pPr lvl="1"/>
            <a:r>
              <a:rPr lang="en-US" dirty="0" smtClean="0"/>
              <a:t>Smart phones?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F89-B6E9-034A-BCB3-8787C88469C3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and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823158"/>
            <a:ext cx="8156222" cy="4272841"/>
          </a:xfrm>
        </p:spPr>
        <p:txBody>
          <a:bodyPr>
            <a:normAutofit/>
          </a:bodyPr>
          <a:lstStyle/>
          <a:p>
            <a:r>
              <a:rPr lang="en-US" dirty="0" smtClean="0"/>
              <a:t>The OS abstracts/controls/mediates access to hardware resources (what resources?) </a:t>
            </a:r>
            <a:endParaRPr lang="en-US" i="1" dirty="0" smtClean="0"/>
          </a:p>
          <a:p>
            <a:pPr lvl="1"/>
            <a:r>
              <a:rPr lang="en-US" dirty="0" smtClean="0"/>
              <a:t>Computation (CPUs)</a:t>
            </a:r>
          </a:p>
          <a:p>
            <a:pPr lvl="1"/>
            <a:r>
              <a:rPr lang="en-US" dirty="0" smtClean="0"/>
              <a:t>Volatile storage (memory) and persistent storage (disk, etc.)</a:t>
            </a:r>
          </a:p>
          <a:p>
            <a:pPr lvl="1"/>
            <a:r>
              <a:rPr lang="en-US" dirty="0" smtClean="0"/>
              <a:t>Communication (network, modem, etc.)</a:t>
            </a:r>
          </a:p>
          <a:p>
            <a:pPr lvl="1"/>
            <a:r>
              <a:rPr lang="en-US" dirty="0" smtClean="0"/>
              <a:t>Input/output devices (keyboard, display, printer,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696-75DF-EA4E-A51B-049F8AD79552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5000"/>
            <a:ext cx="7345363" cy="41605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no tweaking device registers</a:t>
            </a:r>
          </a:p>
          <a:p>
            <a:r>
              <a:rPr lang="en-US" dirty="0" smtClean="0"/>
              <a:t>Device independent</a:t>
            </a:r>
          </a:p>
          <a:p>
            <a:pPr lvl="1"/>
            <a:r>
              <a:rPr lang="en-US" dirty="0" smtClean="0"/>
              <a:t>all disks look the same</a:t>
            </a:r>
          </a:p>
          <a:p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same program runs on Windows95/98/ME/NT/2000/XP/Vista/Windows 7/Windows 8/Windows 10</a:t>
            </a:r>
          </a:p>
          <a:p>
            <a:r>
              <a:rPr lang="en-US" dirty="0" smtClean="0"/>
              <a:t>Worry less about interference from other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4A51-2474-9143-B576-13231E1FDA86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70" y="1865491"/>
            <a:ext cx="7345363" cy="4506099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Software </a:t>
            </a:r>
            <a:r>
              <a:rPr lang="en-US" dirty="0" smtClean="0"/>
              <a:t>layer between </a:t>
            </a:r>
            <a:r>
              <a:rPr lang="en-US" b="1" dirty="0" smtClean="0"/>
              <a:t>hardware </a:t>
            </a:r>
            <a:r>
              <a:rPr lang="en-US" dirty="0" smtClean="0"/>
              <a:t>and </a:t>
            </a:r>
            <a:r>
              <a:rPr lang="en-US" b="1" dirty="0" smtClean="0"/>
              <a:t>applications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The OS is “all the code that you didn’t have to write” to implement your application</a:t>
            </a:r>
          </a:p>
          <a:p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56" y="2308640"/>
            <a:ext cx="4615039" cy="25938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comparing life with/without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40" y="1992491"/>
            <a:ext cx="3671886" cy="393192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u="sng" dirty="0" smtClean="0">
                <a:cs typeface="Courier"/>
              </a:rPr>
              <a:t>Life with an OS</a:t>
            </a: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file = open (“test.txt”, O_WRONLY);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write (file, “test”, 4);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close (file);</a:t>
            </a:r>
          </a:p>
          <a:p>
            <a:pPr algn="ctr">
              <a:buNone/>
            </a:pPr>
            <a:endParaRPr lang="en-US" sz="1800" dirty="0" smtClean="0">
              <a:latin typeface="Courier"/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5113" y="1964269"/>
            <a:ext cx="4543775" cy="3931920"/>
          </a:xfrm>
          <a:prstGeom prst="rect">
            <a:avLst/>
          </a:prstGeom>
          <a:ln>
            <a:solidFill>
              <a:srgbClr val="4E291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ourier"/>
              </a:rPr>
              <a:t>Life </a:t>
            </a:r>
            <a:r>
              <a:rPr lang="en-US" sz="2800" i="1" u="sng" dirty="0" smtClean="0">
                <a:solidFill>
                  <a:srgbClr val="FF0000"/>
                </a:solidFill>
                <a:cs typeface="Courier"/>
              </a:rPr>
              <a:t>without </a:t>
            </a:r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ourier"/>
              </a:rPr>
              <a:t>an OS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Blocks, platter, track, and sector</a:t>
            </a:r>
            <a:endParaRPr kumimoji="0" lang="en-US" sz="22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is this</a:t>
            </a:r>
            <a:r>
              <a:rPr kumimoji="0" lang="en-US" sz="22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on disk? </a:t>
            </a:r>
            <a:r>
              <a: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platter, track, and sectors?</a:t>
            </a:r>
          </a:p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needs to change on a different system</a:t>
            </a:r>
          </a:p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13" y="4894634"/>
            <a:ext cx="2052730" cy="176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85" y="5012971"/>
            <a:ext cx="1449069" cy="13334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272-CF15-514C-8F08-D35679836FB0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92111"/>
            <a:ext cx="7345363" cy="4273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operating system concepts</a:t>
            </a:r>
          </a:p>
          <a:p>
            <a:r>
              <a:rPr lang="en-US" dirty="0" smtClean="0"/>
              <a:t>How OS works, and more importantly, </a:t>
            </a:r>
            <a:r>
              <a:rPr lang="en-US" b="1" i="1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?</a:t>
            </a:r>
          </a:p>
          <a:p>
            <a:r>
              <a:rPr lang="en-US" dirty="0" smtClean="0"/>
              <a:t>Basis for future learning</a:t>
            </a:r>
          </a:p>
          <a:p>
            <a:r>
              <a:rPr lang="en-US" dirty="0" smtClean="0"/>
              <a:t>Get hands dirty</a:t>
            </a:r>
          </a:p>
          <a:p>
            <a:pPr lvl="1"/>
            <a:r>
              <a:rPr lang="en-US" dirty="0" smtClean="0"/>
              <a:t>You will </a:t>
            </a:r>
            <a:r>
              <a:rPr lang="en-US" i="1" dirty="0" smtClean="0"/>
              <a:t>implement </a:t>
            </a:r>
            <a:r>
              <a:rPr lang="en-US" dirty="0" smtClean="0"/>
              <a:t>a real OS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Ready you for the real-world challenges!</a:t>
            </a:r>
          </a:p>
          <a:p>
            <a:pPr lvl="1"/>
            <a:r>
              <a:rPr lang="en-US" sz="2600" i="1" dirty="0" smtClean="0"/>
              <a:t>No one will help you to debug your program</a:t>
            </a:r>
          </a:p>
          <a:p>
            <a:pPr lvl="1"/>
            <a:r>
              <a:rPr lang="en-US" sz="2600" i="1" dirty="0" smtClean="0"/>
              <a:t>“My program crashes, why?” --- find out yourself!</a:t>
            </a:r>
          </a:p>
          <a:p>
            <a:pPr lvl="1"/>
            <a:endParaRPr lang="en-US" sz="2600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568-5FB8-1D47-B1BC-5DBFCE446C09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7335"/>
              <a:gd name="adj2" fmla="val -32265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3269192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Finite </a:t>
            </a:r>
            <a:r>
              <a:rPr lang="en-US" sz="2200" dirty="0"/>
              <a:t>resources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Competing demands</a:t>
            </a:r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Examples</a:t>
            </a:r>
            <a:r>
              <a:rPr lang="en-US" sz="2200" dirty="0"/>
              <a:t>:</a:t>
            </a:r>
            <a:endParaRPr lang="en-US" sz="2200" dirty="0" smtClean="0"/>
          </a:p>
          <a:p>
            <a:pPr lvl="1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CPU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Memory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Disk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Network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Limited budget, Land, </a:t>
            </a:r>
          </a:p>
          <a:p>
            <a:pPr algn="ctr"/>
            <a:r>
              <a:rPr lang="en-US" sz="2000" dirty="0" smtClean="0"/>
              <a:t>Natural resources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3252-D2DB-AE40-B25B-E6AD5BC21FE8}" type="datetime1">
              <a:rPr lang="en-CA" smtClean="0"/>
              <a:t>18-01-03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Protection</a:t>
            </a:r>
          </a:p>
          <a:p>
            <a:pPr lvl="1"/>
            <a:r>
              <a:rPr lang="en-US" dirty="0" smtClean="0"/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6383"/>
              <a:gd name="adj2" fmla="val -21140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You can’t hurt me, </a:t>
            </a:r>
          </a:p>
          <a:p>
            <a:r>
              <a:rPr lang="en-US" sz="2200" dirty="0" smtClean="0"/>
              <a:t>I can’t hurt you.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Some degrees of </a:t>
            </a:r>
          </a:p>
          <a:p>
            <a:r>
              <a:rPr lang="en-US" sz="2200" dirty="0" smtClean="0"/>
              <a:t>safety and security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Law and order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6A29-B8B5-4446-B2C2-D5B0E51FE05B}" type="datetime1">
              <a:rPr lang="en-CA" smtClean="0"/>
              <a:t>18-01-03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58288"/>
              <a:gd name="adj2" fmla="val -11809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The OS gives, </a:t>
            </a:r>
          </a:p>
          <a:p>
            <a:r>
              <a:rPr lang="en-US" sz="2200" dirty="0" smtClean="0"/>
              <a:t>The OS takes away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Some times involun-</a:t>
            </a:r>
          </a:p>
          <a:p>
            <a:r>
              <a:rPr lang="en-US" sz="2200" dirty="0" smtClean="0"/>
              <a:t>tarily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Income Tax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2214-F630-FC44-800A-D5A72D361620}" type="datetime1">
              <a:rPr lang="en-CA" smtClean="0"/>
              <a:t>18-01-03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Reclamation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0193"/>
              <a:gd name="adj2" fmla="val 1829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Illusion of infinite, private resources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 Memory vs. disk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 Time-shared CPU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Social welfare and insurance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E66-6063-6F4F-9244-00928A523F72}" type="datetime1">
              <a:rPr lang="en-CA" smtClean="0"/>
              <a:t>18-01-03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want to learn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778001"/>
            <a:ext cx="8325555" cy="4374444"/>
          </a:xfrm>
        </p:spPr>
        <p:txBody>
          <a:bodyPr>
            <a:normAutofit/>
          </a:bodyPr>
          <a:lstStyle/>
          <a:p>
            <a:r>
              <a:rPr lang="en-US" dirty="0" smtClean="0"/>
              <a:t>Foundation to other software</a:t>
            </a:r>
          </a:p>
          <a:p>
            <a:pPr lvl="1"/>
            <a:r>
              <a:rPr lang="en-US" dirty="0" smtClean="0"/>
              <a:t>Databases, Browsers, Computational software, … …</a:t>
            </a:r>
          </a:p>
          <a:p>
            <a:r>
              <a:rPr lang="en-US" dirty="0" smtClean="0"/>
              <a:t>OS is one of the hardest software piece to write &amp; debug</a:t>
            </a:r>
          </a:p>
          <a:p>
            <a:pPr lvl="1"/>
            <a:r>
              <a:rPr lang="en-US" dirty="0" smtClean="0"/>
              <a:t>Directly talks to hardware (very ugly interfaces)</a:t>
            </a:r>
          </a:p>
          <a:p>
            <a:pPr lvl="1"/>
            <a:r>
              <a:rPr lang="en-US" dirty="0" smtClean="0"/>
              <a:t>Abstract into clean interfaces</a:t>
            </a:r>
          </a:p>
          <a:p>
            <a:pPr lvl="1"/>
            <a:r>
              <a:rPr lang="en-US" dirty="0" smtClean="0"/>
              <a:t>They are BIG</a:t>
            </a:r>
          </a:p>
          <a:p>
            <a:pPr lvl="1"/>
            <a:r>
              <a:rPr lang="en-US" dirty="0" smtClean="0"/>
              <a:t>Lines of code:</a:t>
            </a:r>
          </a:p>
          <a:p>
            <a:pPr lvl="2"/>
            <a:r>
              <a:rPr lang="en-US" dirty="0" smtClean="0"/>
              <a:t>Windows Vista (2006): 50M (XP + 10M)</a:t>
            </a:r>
          </a:p>
          <a:p>
            <a:pPr lvl="2"/>
            <a:r>
              <a:rPr lang="en-US" dirty="0" smtClean="0"/>
              <a:t>Linux 3.6: 15.9 M</a:t>
            </a:r>
          </a:p>
          <a:p>
            <a:pPr lvl="2"/>
            <a:r>
              <a:rPr lang="en-US" dirty="0" smtClean="0"/>
              <a:t>Android 4.0: &gt; 1M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CD5-6057-FA4D-9FA4-653F38775687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want to learn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778001"/>
            <a:ext cx="8325555" cy="4374444"/>
          </a:xfrm>
        </p:spPr>
        <p:txBody>
          <a:bodyPr>
            <a:normAutofit/>
          </a:bodyPr>
          <a:lstStyle/>
          <a:p>
            <a:r>
              <a:rPr lang="en-US" dirty="0" smtClean="0"/>
              <a:t>Many OS concepts (e.g., protection, resource management) is needed in other places</a:t>
            </a:r>
          </a:p>
          <a:p>
            <a:pPr lvl="1"/>
            <a:r>
              <a:rPr lang="en-US" dirty="0" smtClean="0"/>
              <a:t>E.g., browser</a:t>
            </a:r>
          </a:p>
          <a:p>
            <a:r>
              <a:rPr lang="en-US" dirty="0" smtClean="0"/>
              <a:t>OS is used everywhere</a:t>
            </a:r>
          </a:p>
          <a:p>
            <a:pPr lvl="1"/>
            <a:r>
              <a:rPr lang="en-US" dirty="0" smtClean="0"/>
              <a:t>Your car is running on Linux/Windows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DAB7-214C-8A4F-8138-B95F3FA1CF13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Before the next class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954328" cy="3931920"/>
          </a:xfrm>
        </p:spPr>
        <p:txBody>
          <a:bodyPr>
            <a:normAutofit/>
          </a:bodyPr>
          <a:lstStyle/>
          <a:p>
            <a:r>
              <a:rPr lang="en-US" dirty="0"/>
              <a:t>Browse the course web</a:t>
            </a:r>
            <a:endParaRPr lang="en-US" dirty="0" smtClean="0"/>
          </a:p>
          <a:p>
            <a:r>
              <a:rPr lang="en-US" dirty="0" smtClean="0"/>
              <a:t>Start thinking about partners for project groups</a:t>
            </a:r>
          </a:p>
          <a:p>
            <a:r>
              <a:rPr lang="en-US" dirty="0" smtClean="0"/>
              <a:t>See </a:t>
            </a:r>
            <a:r>
              <a:rPr lang="en-US" dirty="0"/>
              <a:t>me up front if you have any questions</a:t>
            </a:r>
          </a:p>
          <a:p>
            <a:r>
              <a:rPr lang="en-US" dirty="0"/>
              <a:t>Let the fun </a:t>
            </a:r>
            <a:r>
              <a:rPr lang="en-US" dirty="0" smtClean="0"/>
              <a:t>(or grind) begin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3245-CA1C-CF48-A416-7938CF8B993F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50218" name="Rectangle 10"/>
          <p:cNvSpPr>
            <a:spLocks noGrp="1" noChangeArrowheads="1"/>
          </p:cNvSpPr>
          <p:nvPr>
            <p:ph idx="1"/>
          </p:nvPr>
        </p:nvSpPr>
        <p:spPr>
          <a:xfrm>
            <a:off x="499478" y="1851381"/>
            <a:ext cx="8136522" cy="4258730"/>
          </a:xfrm>
        </p:spPr>
        <p:txBody>
          <a:bodyPr>
            <a:normAutofit/>
          </a:bodyPr>
          <a:lstStyle/>
          <a:p>
            <a:pPr marL="457200" indent="-457200"/>
            <a:r>
              <a:rPr lang="en-GB" dirty="0"/>
              <a:t>Class web </a:t>
            </a:r>
            <a:r>
              <a:rPr lang="en-GB" dirty="0" smtClean="0"/>
              <a:t>site</a:t>
            </a:r>
          </a:p>
          <a:p>
            <a:pPr marL="857250" lvl="1" indent="-457200"/>
            <a:r>
              <a:rPr lang="en-US" dirty="0" smtClean="0">
                <a:solidFill>
                  <a:srgbClr val="FF0000"/>
                </a:solidFill>
              </a:rPr>
              <a:t>Somewhere in the Internet, your job to find it</a:t>
            </a:r>
          </a:p>
          <a:p>
            <a:pPr marL="857250" lvl="1" indent="-457200"/>
            <a:r>
              <a:rPr lang="en-GB" dirty="0" smtClean="0"/>
              <a:t>Provides slides, agenda, grading policy, etc.</a:t>
            </a:r>
          </a:p>
          <a:p>
            <a:pPr marL="876300" lvl="1" indent="-419100"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dirty="0" smtClean="0"/>
              <a:t>All </a:t>
            </a:r>
            <a:r>
              <a:rPr lang="en-GB" dirty="0"/>
              <a:t>information regarding the </a:t>
            </a:r>
            <a:r>
              <a:rPr lang="en-GB" dirty="0" smtClean="0"/>
              <a:t>labs</a:t>
            </a:r>
          </a:p>
          <a:p>
            <a:r>
              <a:rPr lang="en-GB" dirty="0" smtClean="0"/>
              <a:t>Piazza </a:t>
            </a:r>
            <a:r>
              <a:rPr lang="en-GB" dirty="0"/>
              <a:t>used for </a:t>
            </a:r>
            <a:r>
              <a:rPr lang="en-GB" dirty="0" smtClean="0"/>
              <a:t>discussion</a:t>
            </a:r>
          </a:p>
          <a:p>
            <a:pPr lvl="1"/>
            <a:r>
              <a:rPr lang="en-GB" dirty="0" smtClean="0"/>
              <a:t>Again, find it yourself</a:t>
            </a:r>
            <a:endParaRPr lang="en-GB" dirty="0"/>
          </a:p>
          <a:p>
            <a:pPr lvl="1">
              <a:defRPr/>
            </a:pPr>
            <a:r>
              <a:rPr lang="en-US" dirty="0"/>
              <a:t>Q/A &amp; discussion with peers, TAs, </a:t>
            </a:r>
            <a:r>
              <a:rPr lang="en-US" dirty="0" smtClean="0"/>
              <a:t>prof</a:t>
            </a:r>
            <a:endParaRPr lang="en-GB" dirty="0" smtClean="0"/>
          </a:p>
          <a:p>
            <a:pPr marL="457200" indent="-457200">
              <a:buClr>
                <a:schemeClr val="tx1">
                  <a:lumMod val="85000"/>
                  <a:lumOff val="15000"/>
                </a:schemeClr>
              </a:buClr>
            </a:pPr>
            <a:r>
              <a:rPr lang="en-GB" dirty="0" smtClean="0"/>
              <a:t>UoT Portal used for Grades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EC3D-CDB9-40F3-8991-3517B1364B55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E19-1EB4-5447-AAA5-3D15C2EF2C28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6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Textbooks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idx="1"/>
          </p:nvPr>
        </p:nvSpPr>
        <p:spPr>
          <a:xfrm>
            <a:off x="578556" y="1921935"/>
            <a:ext cx="7666919" cy="4143586"/>
          </a:xfrm>
          <a:noFill/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824" dirty="0" smtClean="0"/>
              <a:t>Modern </a:t>
            </a:r>
            <a:r>
              <a:rPr lang="en-US" sz="2824" dirty="0"/>
              <a:t>Operating Systems, </a:t>
            </a:r>
            <a:r>
              <a:rPr lang="en-US" sz="2824" dirty="0" smtClean="0"/>
              <a:t>4</a:t>
            </a:r>
            <a:r>
              <a:rPr lang="en-US" sz="2824" baseline="30000" dirty="0" smtClean="0"/>
              <a:t>th</a:t>
            </a:r>
            <a:r>
              <a:rPr lang="en-US" sz="2824" dirty="0" smtClean="0"/>
              <a:t> Edition </a:t>
            </a:r>
          </a:p>
          <a:p>
            <a:pPr>
              <a:buFont typeface="Wingdings" pitchFamily="2" charset="2"/>
              <a:buNone/>
            </a:pPr>
            <a:r>
              <a:rPr lang="en-US" sz="2824" dirty="0" smtClean="0"/>
              <a:t>(Main textbook)</a:t>
            </a:r>
          </a:p>
          <a:p>
            <a:pPr marL="457200" indent="-457200">
              <a:buNone/>
            </a:pPr>
            <a:r>
              <a:rPr lang="en-US" sz="2824" dirty="0" smtClean="0"/>
              <a:t>Andrew S. </a:t>
            </a:r>
            <a:r>
              <a:rPr lang="en-US" sz="2824" dirty="0" err="1" smtClean="0"/>
              <a:t>Tanenbaum</a:t>
            </a:r>
            <a:r>
              <a:rPr lang="en-US" sz="2824" dirty="0" smtClean="0"/>
              <a:t> </a:t>
            </a:r>
            <a:r>
              <a:rPr lang="en-US" sz="2824" smtClean="0"/>
              <a:t>and Herbert </a:t>
            </a:r>
            <a:r>
              <a:rPr lang="en-US" sz="2824" dirty="0" err="1" smtClean="0"/>
              <a:t>Bos</a:t>
            </a:r>
            <a:endParaRPr lang="en-US" sz="2824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2824" dirty="0" smtClean="0"/>
              <a:t>Operating Systems: Principles and Practice</a:t>
            </a:r>
          </a:p>
          <a:p>
            <a:pPr marL="457200" indent="-457200">
              <a:buNone/>
            </a:pPr>
            <a:r>
              <a:rPr lang="en-US" sz="2824" dirty="0" smtClean="0"/>
              <a:t>(Further reading)</a:t>
            </a:r>
          </a:p>
          <a:p>
            <a:pPr marL="457200" indent="-457200">
              <a:buNone/>
            </a:pPr>
            <a:r>
              <a:rPr lang="en-US" sz="2824" dirty="0" smtClean="0"/>
              <a:t>Thomas Anderson, Michael Dahlin</a:t>
            </a:r>
          </a:p>
          <a:p>
            <a:pPr marL="457200" indent="-457200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4AFB-D1E2-4226-A6E6-0A429EF9B1E9}" type="slidenum">
              <a:rPr lang="en-US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83" y="4134556"/>
            <a:ext cx="1452501" cy="208685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F245-ADC8-1540-ACC5-91994D7914FC}" type="datetime1">
              <a:rPr lang="en-CA" smtClean="0"/>
              <a:t>18-01-03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83" y="1948982"/>
            <a:ext cx="1458975" cy="18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5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0" y="1851381"/>
            <a:ext cx="7822125" cy="3931920"/>
          </a:xfrm>
        </p:spPr>
        <p:txBody>
          <a:bodyPr/>
          <a:lstStyle/>
          <a:p>
            <a:r>
              <a:rPr lang="en-US" dirty="0" smtClean="0"/>
              <a:t>Instructor:</a:t>
            </a:r>
          </a:p>
          <a:p>
            <a:pPr lvl="1"/>
            <a:r>
              <a:rPr lang="en-US" dirty="0" smtClean="0"/>
              <a:t>Ding Yuan (</a:t>
            </a:r>
            <a:r>
              <a:rPr lang="en-US" i="1" u="sng" dirty="0" smtClean="0">
                <a:hlinkClick r:id="rId2"/>
              </a:rPr>
              <a:t>yuan@eecg.toronto.edu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Office hour: 10 minutes after each lecture</a:t>
            </a:r>
          </a:p>
          <a:p>
            <a:pPr lvl="1"/>
            <a:r>
              <a:rPr lang="en-US" dirty="0" smtClean="0"/>
              <a:t>Homepage: </a:t>
            </a:r>
            <a:r>
              <a:rPr lang="en-US" sz="2000" dirty="0" smtClean="0">
                <a:hlinkClick r:id="rId3"/>
              </a:rPr>
              <a:t>http://www.eecg.toronto.edu/~yuan</a:t>
            </a:r>
            <a:endParaRPr lang="en-US" sz="2000" dirty="0" smtClean="0"/>
          </a:p>
          <a:p>
            <a:r>
              <a:rPr lang="en-US" dirty="0" smtClean="0"/>
              <a:t>TAs:</a:t>
            </a:r>
            <a:endParaRPr lang="en-US" dirty="0"/>
          </a:p>
          <a:p>
            <a:pPr lvl="1"/>
            <a:r>
              <a:rPr lang="en-US" sz="2000" dirty="0" smtClean="0"/>
              <a:t>David Lion, </a:t>
            </a:r>
            <a:r>
              <a:rPr lang="en-US" sz="2000" dirty="0" smtClean="0"/>
              <a:t>Mike Qin, </a:t>
            </a:r>
            <a:r>
              <a:rPr lang="en-US" sz="2000" dirty="0" err="1"/>
              <a:t>Xu</a:t>
            </a:r>
            <a:r>
              <a:rPr lang="en-US" sz="2000" dirty="0"/>
              <a:t> </a:t>
            </a:r>
            <a:r>
              <a:rPr lang="en-US" sz="2000" dirty="0" smtClean="0"/>
              <a:t>Zhao, </a:t>
            </a:r>
            <a:r>
              <a:rPr lang="en-US" sz="2000" dirty="0" err="1" smtClean="0"/>
              <a:t>Yongle</a:t>
            </a:r>
            <a:r>
              <a:rPr lang="en-US" sz="2000" dirty="0"/>
              <a:t> </a:t>
            </a:r>
            <a:r>
              <a:rPr lang="en-US" sz="2000" dirty="0" smtClean="0"/>
              <a:t>Zhang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1298-C248-4543-9191-2561D04E8E85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01" y="1837269"/>
            <a:ext cx="7345363" cy="428695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Programming experiences (e.g., ECE244)</a:t>
            </a:r>
          </a:p>
          <a:p>
            <a:pPr lvl="1"/>
            <a:r>
              <a:rPr lang="en-US" sz="2400" dirty="0" smtClean="0"/>
              <a:t>You will be programming in C</a:t>
            </a:r>
            <a:endParaRPr lang="en-US" sz="2200" dirty="0" smtClean="0"/>
          </a:p>
          <a:p>
            <a:r>
              <a:rPr lang="en-US" sz="2600" dirty="0" smtClean="0"/>
              <a:t>Computer organizations (e.g., ECE243)</a:t>
            </a:r>
          </a:p>
          <a:p>
            <a:pPr lvl="1"/>
            <a:r>
              <a:rPr lang="en-US" sz="2400" dirty="0" smtClean="0"/>
              <a:t>What is an Instruction (e.g., </a:t>
            </a:r>
            <a:r>
              <a:rPr lang="en-US" sz="2400" i="1" dirty="0" smtClean="0"/>
              <a:t>load</a:t>
            </a:r>
            <a:r>
              <a:rPr lang="en-US" sz="2400" dirty="0" smtClean="0"/>
              <a:t>, </a:t>
            </a:r>
            <a:r>
              <a:rPr lang="en-US" sz="2400" i="1" dirty="0" smtClean="0"/>
              <a:t>store</a:t>
            </a:r>
            <a:r>
              <a:rPr lang="en-US" sz="2400" dirty="0" smtClean="0"/>
              <a:t>)?</a:t>
            </a:r>
          </a:p>
          <a:p>
            <a:pPr lvl="1"/>
            <a:r>
              <a:rPr lang="en-US" sz="2400" dirty="0" smtClean="0"/>
              <a:t>What is CPU? Memory? Registers?</a:t>
            </a:r>
          </a:p>
          <a:p>
            <a:pPr lvl="1"/>
            <a:r>
              <a:rPr lang="en-US" sz="2400" dirty="0" smtClean="0"/>
              <a:t>What is Stack? Stack pointer? </a:t>
            </a:r>
          </a:p>
          <a:p>
            <a:pPr lvl="1"/>
            <a:r>
              <a:rPr lang="en-US" sz="2400" dirty="0" smtClean="0"/>
              <a:t>What is Program Counter (PC)?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73C9-04A8-EB4E-9424-81282DE90DD8}" type="datetime1">
              <a:rPr lang="en-CA" smtClean="0"/>
              <a:t>18-01-03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Contents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900112" y="1879603"/>
            <a:ext cx="7717440" cy="4236554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computer hardware </a:t>
            </a:r>
          </a:p>
          <a:p>
            <a:r>
              <a:rPr lang="en-US" dirty="0" smtClean="0"/>
              <a:t>Threads and processes</a:t>
            </a:r>
          </a:p>
          <a:p>
            <a:r>
              <a:rPr lang="en-US" dirty="0" smtClean="0"/>
              <a:t>Synchronization and concurrency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/>
              <a:t>Memory </a:t>
            </a:r>
            <a:r>
              <a:rPr lang="en-US" dirty="0" smtClean="0"/>
              <a:t>Management, Virtual Memory</a:t>
            </a:r>
            <a:endParaRPr lang="en-US" dirty="0"/>
          </a:p>
          <a:p>
            <a:r>
              <a:rPr lang="en-US" dirty="0" smtClean="0"/>
              <a:t>Disk Management and File Systems</a:t>
            </a:r>
          </a:p>
          <a:p>
            <a:r>
              <a:rPr lang="en-US" dirty="0" smtClean="0"/>
              <a:t>Advanced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DAFC-26C8-46E6-AC18-9224D574678F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510-7E05-2A4B-A73F-439ADA05116C}" type="datetime1">
              <a:rPr lang="en-CA" smtClean="0"/>
              <a:t>18-01-03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idx="1"/>
          </p:nvPr>
        </p:nvSpPr>
        <p:spPr>
          <a:xfrm>
            <a:off x="519115" y="1794937"/>
            <a:ext cx="8187441" cy="4576654"/>
          </a:xfrm>
        </p:spPr>
        <p:txBody>
          <a:bodyPr>
            <a:normAutofit/>
          </a:bodyPr>
          <a:lstStyle/>
          <a:p>
            <a:r>
              <a:rPr lang="en-US" dirty="0"/>
              <a:t>Exams</a:t>
            </a:r>
          </a:p>
          <a:p>
            <a:pPr lvl="1"/>
            <a:r>
              <a:rPr lang="en-US" dirty="0"/>
              <a:t>Mid-term -</a:t>
            </a:r>
            <a:r>
              <a:rPr lang="en-US" dirty="0" smtClean="0"/>
              <a:t> 25%</a:t>
            </a:r>
            <a:endParaRPr lang="en-US" dirty="0"/>
          </a:p>
          <a:p>
            <a:pPr lvl="1"/>
            <a:r>
              <a:rPr lang="en-US" dirty="0"/>
              <a:t>Final -</a:t>
            </a:r>
            <a:r>
              <a:rPr lang="en-US" dirty="0" smtClean="0"/>
              <a:t> 45%</a:t>
            </a:r>
            <a:endParaRPr lang="en-US" dirty="0"/>
          </a:p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Labs -</a:t>
            </a:r>
            <a:r>
              <a:rPr lang="en-US" dirty="0" smtClean="0"/>
              <a:t> 30%</a:t>
            </a:r>
            <a:endParaRPr lang="en-US" dirty="0"/>
          </a:p>
          <a:p>
            <a:r>
              <a:rPr lang="en-US" dirty="0"/>
              <a:t>Policies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No extensions to </a:t>
            </a:r>
            <a:r>
              <a:rPr lang="en-US" altLang="zh-CN" dirty="0" smtClean="0">
                <a:ea typeface="SimSun" pitchFamily="2" charset="-122"/>
              </a:rPr>
              <a:t>deadlines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% penalty per day submitted </a:t>
            </a:r>
            <a:r>
              <a:rPr lang="en-US" dirty="0" smtClean="0">
                <a:solidFill>
                  <a:srgbClr val="FF0000"/>
                </a:solidFill>
              </a:rPr>
              <a:t>late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E844-DDF6-4FA3-AF53-A6ED94F907FD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325B-B1E6-4E4A-844B-12275FE758F0}" type="datetime1">
              <a:rPr lang="en-CA" smtClean="0"/>
              <a:t>18-01-04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6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9729</TotalTime>
  <Words>2021</Words>
  <Application>Microsoft Macintosh PowerPoint</Application>
  <PresentationFormat>On-screen Show (4:3)</PresentationFormat>
  <Paragraphs>400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Capital</vt:lpstr>
      <vt:lpstr>Operating Systems ECE344 Introduction</vt:lpstr>
      <vt:lpstr>Content of this lecture</vt:lpstr>
      <vt:lpstr>Goals of this course</vt:lpstr>
      <vt:lpstr>Communications</vt:lpstr>
      <vt:lpstr>Suggested Textbooks</vt:lpstr>
      <vt:lpstr>Personnel</vt:lpstr>
      <vt:lpstr>Prerequisite</vt:lpstr>
      <vt:lpstr>Course Contents</vt:lpstr>
      <vt:lpstr>Grading</vt:lpstr>
      <vt:lpstr>Lab Assignments</vt:lpstr>
      <vt:lpstr>Work in pairs (or individually)</vt:lpstr>
      <vt:lpstr>Practice sessions</vt:lpstr>
      <vt:lpstr>What to Expect From Lab Assignments</vt:lpstr>
      <vt:lpstr>But it is rewarding!</vt:lpstr>
      <vt:lpstr>What to expect from lectures</vt:lpstr>
      <vt:lpstr>Exam</vt:lpstr>
      <vt:lpstr>Cheating policy</vt:lpstr>
      <vt:lpstr>How NotTo pass ECE344</vt:lpstr>
      <vt:lpstr>How NotTo pass ECE344 (2)</vt:lpstr>
      <vt:lpstr>Before we start</vt:lpstr>
      <vt:lpstr>Final piazza post from student in 2015’s ECE344</vt:lpstr>
      <vt:lpstr>Board in GB251 on the due day of the last lab (2017)</vt:lpstr>
      <vt:lpstr>Why learning OS?</vt:lpstr>
      <vt:lpstr>What is an OS?</vt:lpstr>
      <vt:lpstr>OS and hardware</vt:lpstr>
      <vt:lpstr>Benefits to Applications</vt:lpstr>
      <vt:lpstr>OS is…</vt:lpstr>
      <vt:lpstr>An example comparing life with/without OS</vt:lpstr>
      <vt:lpstr>What does an OS do?</vt:lpstr>
      <vt:lpstr>What does an OS do?</vt:lpstr>
      <vt:lpstr>What does an OS do?</vt:lpstr>
      <vt:lpstr>What does an OS do?</vt:lpstr>
      <vt:lpstr>What does an OS do?</vt:lpstr>
      <vt:lpstr>Why you want to learn OS?</vt:lpstr>
      <vt:lpstr>Why you want to learn OS?</vt:lpstr>
      <vt:lpstr>Before the next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113</cp:revision>
  <cp:lastPrinted>2014-01-06T13:29:02Z</cp:lastPrinted>
  <dcterms:created xsi:type="dcterms:W3CDTF">2013-01-10T16:28:45Z</dcterms:created>
  <dcterms:modified xsi:type="dcterms:W3CDTF">2018-01-04T15:25:34Z</dcterms:modified>
</cp:coreProperties>
</file>