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4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653" autoAdjust="0"/>
  </p:normalViewPr>
  <p:slideViewPr>
    <p:cSldViewPr snapToGrid="0" snapToObjects="1">
      <p:cViewPr varScale="1">
        <p:scale>
          <a:sx n="118" d="100"/>
          <a:sy n="118" d="100"/>
        </p:scale>
        <p:origin x="20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</a:t>
            </a:r>
            <a:r>
              <a:rPr lang="en-US" sz="4000"/>
              <a:t>10: </a:t>
            </a:r>
            <a:r>
              <a:rPr lang="en-US" sz="4400" i="1" dirty="0"/>
              <a:t>Pointers and Structures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&amp; Structures (cont.)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0113" y="1828800"/>
            <a:ext cx="7526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data;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 *next; /* a pointer to “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Node” */</a:t>
            </a:r>
          </a:p>
          <a:p>
            <a:r>
              <a:rPr lang="en-US" dirty="0">
                <a:latin typeface="Courier"/>
                <a:cs typeface="Courier"/>
              </a:rPr>
              <a:t>};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5901" y="3135809"/>
            <a:ext cx="8509000" cy="3931920"/>
          </a:xfrm>
        </p:spPr>
        <p:txBody>
          <a:bodyPr>
            <a:normAutofit/>
          </a:bodyPr>
          <a:lstStyle/>
          <a:p>
            <a:r>
              <a:rPr lang="en-US" sz="2000" dirty="0"/>
              <a:t>Instead of using a ‘.’, use ‘-&gt;’ to find the destination of a structure </a:t>
            </a:r>
            <a:r>
              <a:rPr lang="en-US" sz="2000" b="1" dirty="0">
                <a:solidFill>
                  <a:srgbClr val="FF0000"/>
                </a:solidFill>
              </a:rPr>
              <a:t>pointer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0113" y="3556000"/>
            <a:ext cx="2262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p-&gt;data = 100;</a:t>
            </a:r>
          </a:p>
          <a:p>
            <a:r>
              <a:rPr lang="en-US" dirty="0">
                <a:latin typeface="Courier"/>
                <a:cs typeface="Courier"/>
              </a:rPr>
              <a:t>p-&gt;next = NULL;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2475" y="55799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</a:t>
            </a:r>
            <a:r>
              <a:rPr lang="en-US" sz="1400">
                <a:latin typeface="Courier New"/>
                <a:cs typeface="Courier New"/>
              </a:rPr>
              <a:t>: 0F </a:t>
            </a:r>
            <a:r>
              <a:rPr lang="en-US" sz="1400" dirty="0">
                <a:latin typeface="Courier New"/>
                <a:cs typeface="Courier New"/>
              </a:rPr>
              <a:t>10 11 12 13 14 15 16 17 18 19 1A 1B 1C 1D 1E 1F 20 21 22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434140"/>
              </p:ext>
            </p:extLst>
          </p:nvPr>
        </p:nvGraphicFramePr>
        <p:xfrm>
          <a:off x="1618695" y="55301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074493"/>
              </p:ext>
            </p:extLst>
          </p:nvPr>
        </p:nvGraphicFramePr>
        <p:xfrm>
          <a:off x="4881615" y="55301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56354" y="5032947"/>
            <a:ext cx="1260231" cy="892999"/>
            <a:chOff x="1416536" y="2645662"/>
            <a:chExt cx="1260231" cy="892999"/>
          </a:xfrm>
        </p:grpSpPr>
        <p:sp>
          <p:nvSpPr>
            <p:cNvPr id="11" name="TextBox 10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97945" y="264566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80708" y="5032947"/>
            <a:ext cx="1260231" cy="892999"/>
            <a:chOff x="1416536" y="2645662"/>
            <a:chExt cx="1260231" cy="892999"/>
          </a:xfrm>
        </p:grpSpPr>
        <p:sp>
          <p:nvSpPr>
            <p:cNvPr id="15" name="TextBox 14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97945" y="2645662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next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584900" y="5027076"/>
            <a:ext cx="1260231" cy="892999"/>
            <a:chOff x="1416536" y="2645662"/>
            <a:chExt cx="1260231" cy="892999"/>
          </a:xfrm>
        </p:grpSpPr>
        <p:sp>
          <p:nvSpPr>
            <p:cNvPr id="19" name="TextBox 18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0x10</a:t>
              </a:r>
            </a:p>
          </p:txBody>
        </p:sp>
        <p:sp>
          <p:nvSpPr>
            <p:cNvPr id="20" name="Left Brace 19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26" name="Left Brace 25"/>
          <p:cNvSpPr/>
          <p:nvPr/>
        </p:nvSpPr>
        <p:spPr>
          <a:xfrm rot="5400000">
            <a:off x="3169651" y="3842417"/>
            <a:ext cx="226376" cy="251620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015105" y="4617999"/>
            <a:ext cx="66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node</a:t>
            </a:r>
          </a:p>
        </p:txBody>
      </p:sp>
    </p:spTree>
    <p:extLst>
      <p:ext uri="{BB962C8B-B14F-4D97-AF65-F5344CB8AC3E}">
        <p14:creationId xmlns:p14="http://schemas.microsoft.com/office/powerpoint/2010/main" val="231991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617F-24BD-82AF-D7E5-6FF7EECCF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244158"/>
            <a:ext cx="8534400" cy="1339850"/>
          </a:xfrm>
        </p:spPr>
        <p:txBody>
          <a:bodyPr>
            <a:noAutofit/>
          </a:bodyPr>
          <a:lstStyle/>
          <a:p>
            <a:r>
              <a:rPr lang="en-US" sz="4000" dirty="0"/>
              <a:t>Clarifications: Accessors &amp; Mutators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F8D18-6CE5-34DC-0A44-A6561EDF4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682" y="1785258"/>
            <a:ext cx="7764917" cy="3931920"/>
          </a:xfrm>
        </p:spPr>
        <p:txBody>
          <a:bodyPr/>
          <a:lstStyle/>
          <a:p>
            <a:r>
              <a:rPr lang="en-US" dirty="0"/>
              <a:t>Accessors and Mutators</a:t>
            </a:r>
          </a:p>
          <a:p>
            <a:pPr lvl="1"/>
            <a:r>
              <a:rPr lang="en-US" dirty="0"/>
              <a:t>Member functions that get or set private member variables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B2972-A206-2261-BD1A-13B2DCEEA4AC}"/>
              </a:ext>
            </a:extLst>
          </p:cNvPr>
          <p:cNvSpPr txBox="1"/>
          <p:nvPr/>
        </p:nvSpPr>
        <p:spPr>
          <a:xfrm>
            <a:off x="4103914" y="2645230"/>
            <a:ext cx="335540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class</a:t>
            </a:r>
            <a:r>
              <a:rPr lang="en-US" dirty="0">
                <a:latin typeface="Courier"/>
                <a:cs typeface="Courier"/>
              </a:rPr>
              <a:t> Time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minute;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second;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resetTime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setSeconds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setMinutes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getSeconds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getMinutes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printTime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BB043E9D-6EFF-E203-F114-0D5970495E6B}"/>
              </a:ext>
            </a:extLst>
          </p:cNvPr>
          <p:cNvSpPr/>
          <p:nvPr/>
        </p:nvSpPr>
        <p:spPr>
          <a:xfrm>
            <a:off x="6825341" y="5029200"/>
            <a:ext cx="76200" cy="32657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2C6117-AEA0-4EB1-EF84-37887204FAD5}"/>
              </a:ext>
            </a:extLst>
          </p:cNvPr>
          <p:cNvSpPr txBox="1"/>
          <p:nvPr/>
        </p:nvSpPr>
        <p:spPr>
          <a:xfrm>
            <a:off x="6955969" y="4986439"/>
            <a:ext cx="1258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Accessors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98938841-02CF-F8D5-2680-1F3DA112B728}"/>
              </a:ext>
            </a:extLst>
          </p:cNvPr>
          <p:cNvSpPr/>
          <p:nvPr/>
        </p:nvSpPr>
        <p:spPr>
          <a:xfrm>
            <a:off x="7386431" y="4473887"/>
            <a:ext cx="76200" cy="32657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CEC141-1A90-D60E-FE9A-B040C095B092}"/>
              </a:ext>
            </a:extLst>
          </p:cNvPr>
          <p:cNvSpPr txBox="1"/>
          <p:nvPr/>
        </p:nvSpPr>
        <p:spPr>
          <a:xfrm>
            <a:off x="7517059" y="4431126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Mutators</a:t>
            </a:r>
          </a:p>
        </p:txBody>
      </p:sp>
    </p:spTree>
    <p:extLst>
      <p:ext uri="{BB962C8B-B14F-4D97-AF65-F5344CB8AC3E}">
        <p14:creationId xmlns:p14="http://schemas.microsoft.com/office/powerpoint/2010/main" val="137653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617F-24BD-82AF-D7E5-6FF7EECCF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244158"/>
            <a:ext cx="8534400" cy="1339850"/>
          </a:xfrm>
        </p:spPr>
        <p:txBody>
          <a:bodyPr>
            <a:noAutofit/>
          </a:bodyPr>
          <a:lstStyle/>
          <a:p>
            <a:r>
              <a:rPr lang="en-US" sz="4000" dirty="0"/>
              <a:t>delete []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F8D18-6CE5-34DC-0A44-A6561EDF4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682" y="1785258"/>
            <a:ext cx="5067061" cy="3931920"/>
          </a:xfrm>
        </p:spPr>
        <p:txBody>
          <a:bodyPr/>
          <a:lstStyle/>
          <a:p>
            <a:r>
              <a:rPr lang="en-US" dirty="0"/>
              <a:t>When allocate using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new [], </a:t>
            </a:r>
            <a:r>
              <a:rPr lang="en-US" dirty="0"/>
              <a:t>must free using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delete []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When allocate using new (without []), must free with delete without []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Otherwise undefined behavior</a:t>
            </a:r>
          </a:p>
          <a:p>
            <a:pPr lvl="1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CFF52B-9FD0-71F2-10F1-20AB706E6F1F}"/>
              </a:ext>
            </a:extLst>
          </p:cNvPr>
          <p:cNvSpPr txBox="1"/>
          <p:nvPr/>
        </p:nvSpPr>
        <p:spPr>
          <a:xfrm>
            <a:off x="5624182" y="1785258"/>
            <a:ext cx="3370672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class B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char *name;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B();</a:t>
            </a:r>
          </a:p>
          <a:p>
            <a:r>
              <a:rPr lang="en-US" dirty="0">
                <a:latin typeface="Courier"/>
                <a:cs typeface="Courier"/>
              </a:rPr>
              <a:t>  B(char*);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~</a:t>
            </a:r>
            <a:r>
              <a:rPr lang="en-US" dirty="0">
                <a:latin typeface="Courier"/>
                <a:cs typeface="Courier"/>
              </a:rPr>
              <a:t>B();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</a:p>
          <a:p>
            <a:r>
              <a:rPr lang="en-US" dirty="0">
                <a:latin typeface="Courier"/>
                <a:cs typeface="Courier"/>
              </a:rPr>
              <a:t>B::B (char *_name) {</a:t>
            </a:r>
          </a:p>
          <a:p>
            <a:r>
              <a:rPr lang="en-US" dirty="0">
                <a:latin typeface="Courier"/>
                <a:cs typeface="Courier"/>
              </a:rPr>
              <a:t>  name = new char[100];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strcpy</a:t>
            </a:r>
            <a:r>
              <a:rPr lang="en-US" dirty="0">
                <a:latin typeface="Courier"/>
                <a:cs typeface="Courier"/>
              </a:rPr>
              <a:t>(name, _name);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B::~B()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(name != NULL)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delete [] name;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0821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899" y="3894991"/>
            <a:ext cx="2296801" cy="1476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pointer?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16" y="1869832"/>
            <a:ext cx="8382000" cy="3184768"/>
          </a:xfrm>
        </p:spPr>
        <p:txBody>
          <a:bodyPr>
            <a:normAutofit/>
          </a:bodyPr>
          <a:lstStyle/>
          <a:p>
            <a:r>
              <a:rPr lang="en-US" dirty="0"/>
              <a:t>A memory address (to a byte of memory)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You can change the content, but the address remains the same</a:t>
            </a:r>
          </a:p>
          <a:p>
            <a:r>
              <a:rPr lang="en-US" dirty="0"/>
              <a:t>“Pointer” in real-world</a:t>
            </a:r>
          </a:p>
          <a:p>
            <a:pPr lvl="1"/>
            <a:r>
              <a:rPr lang="en-US" dirty="0"/>
              <a:t>Cell #: 416-978-5033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0994" y="2643114"/>
            <a:ext cx="40632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  1  2  3  4  5  6  7  8  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91368"/>
              </p:ext>
            </p:extLst>
          </p:nvPr>
        </p:nvGraphicFramePr>
        <p:xfrm>
          <a:off x="2129692" y="2614123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3725985" y="4526085"/>
            <a:ext cx="713153" cy="283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684899" y="3996592"/>
            <a:ext cx="3856532" cy="2518508"/>
            <a:chOff x="3684899" y="3996592"/>
            <a:chExt cx="3856532" cy="251850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18650" y="5295900"/>
              <a:ext cx="645150" cy="1219200"/>
            </a:xfrm>
            <a:prstGeom prst="rect">
              <a:avLst/>
            </a:prstGeom>
          </p:spPr>
        </p:pic>
        <p:sp>
          <p:nvSpPr>
            <p:cNvPr id="12" name="Multiply 11"/>
            <p:cNvSpPr/>
            <p:nvPr/>
          </p:nvSpPr>
          <p:spPr>
            <a:xfrm>
              <a:off x="4137926" y="3996592"/>
              <a:ext cx="1424674" cy="1260614"/>
            </a:xfrm>
            <a:prstGeom prst="mathMultiply">
              <a:avLst>
                <a:gd name="adj1" fmla="val 4595"/>
              </a:avLst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684899" y="4961792"/>
              <a:ext cx="754239" cy="8399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334276" y="4440060"/>
              <a:ext cx="2207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Upgrade your phone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841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0799" y="720935"/>
            <a:ext cx="1154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0794" y="941280"/>
            <a:ext cx="41585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06058"/>
              </p:ext>
            </p:extLst>
          </p:nvPr>
        </p:nvGraphicFramePr>
        <p:xfrm>
          <a:off x="4209492" y="912289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561181" y="420161"/>
            <a:ext cx="1260231" cy="892999"/>
            <a:chOff x="1416536" y="2645662"/>
            <a:chExt cx="1260231" cy="892999"/>
          </a:xfrm>
        </p:grpSpPr>
        <p:sp>
          <p:nvSpPr>
            <p:cNvPr id="8" name="TextBox 7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garbage</a:t>
              </a: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856581" y="420161"/>
            <a:ext cx="1260231" cy="892999"/>
            <a:chOff x="1416536" y="2645662"/>
            <a:chExt cx="1260231" cy="892999"/>
          </a:xfrm>
        </p:grpSpPr>
        <p:sp>
          <p:nvSpPr>
            <p:cNvPr id="12" name="TextBox 11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garbage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392044" y="1659759"/>
            <a:ext cx="54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Question: what is the value of &amp;s? &amp;p?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809799" y="2037834"/>
            <a:ext cx="7844692" cy="930513"/>
            <a:chOff x="809799" y="2037834"/>
            <a:chExt cx="7844692" cy="93051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809799" y="2037834"/>
              <a:ext cx="7844692" cy="97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190799" y="2322016"/>
              <a:ext cx="14313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"/>
                  <a:cs typeface="Courier"/>
                </a:rPr>
                <a:t>s = 0;</a:t>
              </a:r>
            </a:p>
            <a:p>
              <a:r>
                <a:rPr lang="en-US" dirty="0">
                  <a:latin typeface="Courier"/>
                  <a:cs typeface="Courier"/>
                </a:rPr>
                <a:t>p = NULL;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515827" y="2468368"/>
            <a:ext cx="41585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832452"/>
              </p:ext>
            </p:extLst>
          </p:nvPr>
        </p:nvGraphicFramePr>
        <p:xfrm>
          <a:off x="4374525" y="2439377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726214" y="1947249"/>
            <a:ext cx="1260231" cy="892999"/>
            <a:chOff x="1416536" y="2645662"/>
            <a:chExt cx="1260231" cy="892999"/>
          </a:xfrm>
        </p:grpSpPr>
        <p:sp>
          <p:nvSpPr>
            <p:cNvPr id="22" name="TextBox 21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3" name="Left Brace 2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34314" y="1947249"/>
            <a:ext cx="1260231" cy="892999"/>
            <a:chOff x="1416536" y="2645662"/>
            <a:chExt cx="1260231" cy="892999"/>
          </a:xfrm>
        </p:grpSpPr>
        <p:sp>
          <p:nvSpPr>
            <p:cNvPr id="26" name="TextBox 25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7" name="Left Brace 26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552271" y="3197263"/>
            <a:ext cx="54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Question: what is the value of &amp;s? &amp;p?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761716" y="3603294"/>
            <a:ext cx="7844692" cy="708221"/>
            <a:chOff x="761716" y="3603294"/>
            <a:chExt cx="7844692" cy="708221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761716" y="3603294"/>
              <a:ext cx="7844692" cy="97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142716" y="3942183"/>
              <a:ext cx="1154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"/>
                  <a:cs typeface="Courier"/>
                </a:rPr>
                <a:t>p = &amp;s;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467744" y="4088535"/>
            <a:ext cx="41585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415445"/>
              </p:ext>
            </p:extLst>
          </p:nvPr>
        </p:nvGraphicFramePr>
        <p:xfrm>
          <a:off x="4326442" y="4059544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4678131" y="3567416"/>
            <a:ext cx="1260231" cy="892999"/>
            <a:chOff x="1416536" y="2645662"/>
            <a:chExt cx="1260231" cy="892999"/>
          </a:xfrm>
        </p:grpSpPr>
        <p:sp>
          <p:nvSpPr>
            <p:cNvPr id="36" name="TextBox 35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7" name="Left Brace 36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986231" y="3567416"/>
            <a:ext cx="1260231" cy="892999"/>
            <a:chOff x="1416536" y="2645662"/>
            <a:chExt cx="1260231" cy="892999"/>
          </a:xfrm>
        </p:grpSpPr>
        <p:sp>
          <p:nvSpPr>
            <p:cNvPr id="40" name="TextBox 39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0x10</a:t>
              </a:r>
            </a:p>
          </p:txBody>
        </p:sp>
        <p:sp>
          <p:nvSpPr>
            <p:cNvPr id="41" name="Left Brace 4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504188" y="4817430"/>
            <a:ext cx="586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Question: what is the value of *p? p? &amp;p?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26080" y="5678795"/>
            <a:ext cx="41585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43991"/>
              </p:ext>
            </p:extLst>
          </p:nvPr>
        </p:nvGraphicFramePr>
        <p:xfrm>
          <a:off x="4384778" y="5649804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4736467" y="5157676"/>
            <a:ext cx="1260231" cy="892999"/>
            <a:chOff x="1416536" y="2645662"/>
            <a:chExt cx="1260231" cy="892999"/>
          </a:xfrm>
        </p:grpSpPr>
        <p:sp>
          <p:nvSpPr>
            <p:cNvPr id="50" name="TextBox 49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51" name="Left Brace 5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044567" y="5157676"/>
            <a:ext cx="1260231" cy="892999"/>
            <a:chOff x="1416536" y="2645662"/>
            <a:chExt cx="1260231" cy="892999"/>
          </a:xfrm>
        </p:grpSpPr>
        <p:sp>
          <p:nvSpPr>
            <p:cNvPr id="54" name="TextBox 53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0x10</a:t>
              </a:r>
            </a:p>
          </p:txBody>
        </p:sp>
        <p:sp>
          <p:nvSpPr>
            <p:cNvPr id="55" name="Left Brace 54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75808" y="5226769"/>
            <a:ext cx="7844692" cy="1216778"/>
            <a:chOff x="875808" y="5226769"/>
            <a:chExt cx="7844692" cy="1216778"/>
          </a:xfrm>
        </p:grpSpPr>
        <p:cxnSp>
          <p:nvCxnSpPr>
            <p:cNvPr id="45" name="Straight Connector 44"/>
            <p:cNvCxnSpPr/>
            <p:nvPr/>
          </p:nvCxnSpPr>
          <p:spPr>
            <a:xfrm flipV="1">
              <a:off x="875808" y="5226769"/>
              <a:ext cx="7844692" cy="97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256808" y="5565658"/>
              <a:ext cx="14313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"/>
                  <a:cs typeface="Courier"/>
                </a:rPr>
                <a:t>*p = 100;</a:t>
              </a:r>
            </a:p>
            <a:p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42716" y="6074215"/>
              <a:ext cx="18261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 is dereferenced</a:t>
              </a:r>
            </a:p>
          </p:txBody>
        </p:sp>
        <p:sp>
          <p:nvSpPr>
            <p:cNvPr id="58" name="Up Arrow 57"/>
            <p:cNvSpPr/>
            <p:nvPr/>
          </p:nvSpPr>
          <p:spPr>
            <a:xfrm>
              <a:off x="1447800" y="5905500"/>
              <a:ext cx="112144" cy="234719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898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9" grpId="0"/>
      <p:bldP spid="29" grpId="0"/>
      <p:bldP spid="33" grpId="0"/>
      <p:bldP spid="43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44158"/>
            <a:ext cx="8229600" cy="1339850"/>
          </a:xfrm>
        </p:spPr>
        <p:txBody>
          <a:bodyPr>
            <a:normAutofit/>
          </a:bodyPr>
          <a:lstStyle/>
          <a:p>
            <a:r>
              <a:rPr lang="en-US" sz="3600" dirty="0"/>
              <a:t>Pointers to pointers (to pointers to 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same as “address of the a pointer”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5952" y="2692400"/>
            <a:ext cx="22624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c = 0;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 = 0;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 = NULL;</a:t>
            </a:r>
          </a:p>
          <a:p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**q = NULL;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2475" y="5427510"/>
            <a:ext cx="74879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347118"/>
              </p:ext>
            </p:extLst>
          </p:nvPr>
        </p:nvGraphicFramePr>
        <p:xfrm>
          <a:off x="161869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82905"/>
              </p:ext>
            </p:extLst>
          </p:nvPr>
        </p:nvGraphicFramePr>
        <p:xfrm>
          <a:off x="488161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956354" y="4880547"/>
            <a:ext cx="1260231" cy="892999"/>
            <a:chOff x="1416536" y="2645662"/>
            <a:chExt cx="1260231" cy="892999"/>
          </a:xfrm>
        </p:grpSpPr>
        <p:sp>
          <p:nvSpPr>
            <p:cNvPr id="9" name="TextBox 8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0" name="Left Brace 9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97945" y="2645662"/>
              <a:ext cx="288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280708" y="4880547"/>
            <a:ext cx="1260231" cy="892999"/>
            <a:chOff x="1416536" y="2645662"/>
            <a:chExt cx="1260231" cy="892999"/>
          </a:xfrm>
        </p:grpSpPr>
        <p:sp>
          <p:nvSpPr>
            <p:cNvPr id="13" name="TextBox 12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4" name="Left Brace 13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84900" y="4874676"/>
            <a:ext cx="1260231" cy="892999"/>
            <a:chOff x="1416536" y="2645662"/>
            <a:chExt cx="1260231" cy="892999"/>
          </a:xfrm>
        </p:grpSpPr>
        <p:sp>
          <p:nvSpPr>
            <p:cNvPr id="17" name="TextBox 16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8" name="Left Brace 17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883500" y="4868805"/>
            <a:ext cx="1260231" cy="905699"/>
            <a:chOff x="1416536" y="2632962"/>
            <a:chExt cx="1260231" cy="905699"/>
          </a:xfrm>
        </p:grpSpPr>
        <p:sp>
          <p:nvSpPr>
            <p:cNvPr id="21" name="TextBox 20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2" name="Left Brace 21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97945" y="2632962"/>
              <a:ext cx="304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687798" y="2692400"/>
            <a:ext cx="62784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q is a pointer to a pointer.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Like any other pointer, this just contains an address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It tells the compiler that it contains the address of a pointer so that the compiler can detect when we make mistake in the code</a:t>
            </a:r>
          </a:p>
        </p:txBody>
      </p:sp>
    </p:spTree>
    <p:extLst>
      <p:ext uri="{BB962C8B-B14F-4D97-AF65-F5344CB8AC3E}">
        <p14:creationId xmlns:p14="http://schemas.microsoft.com/office/powerpoint/2010/main" val="164990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44158"/>
            <a:ext cx="8229600" cy="1339850"/>
          </a:xfrm>
        </p:spPr>
        <p:txBody>
          <a:bodyPr>
            <a:normAutofit/>
          </a:bodyPr>
          <a:lstStyle/>
          <a:p>
            <a:r>
              <a:rPr lang="en-US" sz="3600" dirty="0"/>
              <a:t>Use q to set s to 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89178" y="1799630"/>
            <a:ext cx="1569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q = &amp;p;</a:t>
            </a:r>
          </a:p>
          <a:p>
            <a:r>
              <a:rPr lang="en-US" dirty="0">
                <a:latin typeface="Courier"/>
                <a:cs typeface="Courier"/>
              </a:rPr>
              <a:t>p = &amp;s;</a:t>
            </a:r>
          </a:p>
          <a:p>
            <a:r>
              <a:rPr lang="en-US" dirty="0">
                <a:latin typeface="Courier"/>
                <a:cs typeface="Courier"/>
              </a:rPr>
              <a:t>**q = 100;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5703" y="3586010"/>
            <a:ext cx="74879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39133"/>
              </p:ext>
            </p:extLst>
          </p:nvPr>
        </p:nvGraphicFramePr>
        <p:xfrm>
          <a:off x="1681923" y="35362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289280"/>
              </p:ext>
            </p:extLst>
          </p:nvPr>
        </p:nvGraphicFramePr>
        <p:xfrm>
          <a:off x="4944843" y="35362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2019582" y="3039047"/>
            <a:ext cx="1260231" cy="892999"/>
            <a:chOff x="1416536" y="2645662"/>
            <a:chExt cx="1260231" cy="892999"/>
          </a:xfrm>
        </p:grpSpPr>
        <p:sp>
          <p:nvSpPr>
            <p:cNvPr id="30" name="TextBox 29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1" name="Left Brace 3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7945" y="2645662"/>
              <a:ext cx="288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343936" y="3039047"/>
            <a:ext cx="1260231" cy="892999"/>
            <a:chOff x="1416536" y="2645662"/>
            <a:chExt cx="1260231" cy="892999"/>
          </a:xfrm>
        </p:grpSpPr>
        <p:sp>
          <p:nvSpPr>
            <p:cNvPr id="34" name="TextBox 33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5" name="Left Brace 34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48128" y="3033176"/>
            <a:ext cx="1260231" cy="892999"/>
            <a:chOff x="1416536" y="2645662"/>
            <a:chExt cx="1260231" cy="892999"/>
          </a:xfrm>
        </p:grpSpPr>
        <p:sp>
          <p:nvSpPr>
            <p:cNvPr id="38" name="TextBox 37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9" name="Left Brace 38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46728" y="3027305"/>
            <a:ext cx="1260231" cy="905699"/>
            <a:chOff x="1416536" y="2632962"/>
            <a:chExt cx="1260231" cy="905699"/>
          </a:xfrm>
        </p:grpSpPr>
        <p:sp>
          <p:nvSpPr>
            <p:cNvPr id="42" name="TextBox 41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3" name="Left Brace 4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97945" y="2632962"/>
              <a:ext cx="304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834595" y="2796140"/>
            <a:ext cx="589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content </a:t>
            </a:r>
            <a:r>
              <a:rPr lang="en-US" i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executing these three lines of code</a:t>
            </a:r>
          </a:p>
        </p:txBody>
      </p:sp>
    </p:spTree>
    <p:extLst>
      <p:ext uri="{BB962C8B-B14F-4D97-AF65-F5344CB8AC3E}">
        <p14:creationId xmlns:p14="http://schemas.microsoft.com/office/powerpoint/2010/main" val="346486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44158"/>
            <a:ext cx="8229600" cy="1339850"/>
          </a:xfrm>
        </p:spPr>
        <p:txBody>
          <a:bodyPr>
            <a:normAutofit/>
          </a:bodyPr>
          <a:lstStyle/>
          <a:p>
            <a:r>
              <a:rPr lang="en-US" sz="3600" dirty="0"/>
              <a:t>Use q to set s to 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89178" y="1799630"/>
            <a:ext cx="1569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q = &amp;p;</a:t>
            </a:r>
          </a:p>
          <a:p>
            <a:r>
              <a:rPr lang="en-US" dirty="0">
                <a:latin typeface="Courier"/>
                <a:cs typeface="Courier"/>
              </a:rPr>
              <a:t>p = &amp;s;</a:t>
            </a:r>
          </a:p>
          <a:p>
            <a:r>
              <a:rPr lang="en-US" dirty="0">
                <a:latin typeface="Courier"/>
                <a:cs typeface="Courier"/>
              </a:rPr>
              <a:t>**q = 100;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2475" y="54275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215354"/>
              </p:ext>
            </p:extLst>
          </p:nvPr>
        </p:nvGraphicFramePr>
        <p:xfrm>
          <a:off x="161869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08929"/>
              </p:ext>
            </p:extLst>
          </p:nvPr>
        </p:nvGraphicFramePr>
        <p:xfrm>
          <a:off x="4881615" y="53777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956354" y="4880547"/>
            <a:ext cx="1260231" cy="892999"/>
            <a:chOff x="1416536" y="2645662"/>
            <a:chExt cx="1260231" cy="892999"/>
          </a:xfrm>
        </p:grpSpPr>
        <p:sp>
          <p:nvSpPr>
            <p:cNvPr id="9" name="TextBox 8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0" name="Left Brace 9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97945" y="2645662"/>
              <a:ext cx="288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280708" y="4880547"/>
            <a:ext cx="1260231" cy="892999"/>
            <a:chOff x="1416536" y="2645662"/>
            <a:chExt cx="1260231" cy="892999"/>
          </a:xfrm>
        </p:grpSpPr>
        <p:sp>
          <p:nvSpPr>
            <p:cNvPr id="13" name="TextBox 12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14" name="Left Brace 13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84900" y="4874676"/>
            <a:ext cx="1260231" cy="892999"/>
            <a:chOff x="1416536" y="2645662"/>
            <a:chExt cx="1260231" cy="892999"/>
          </a:xfrm>
        </p:grpSpPr>
        <p:sp>
          <p:nvSpPr>
            <p:cNvPr id="17" name="TextBox 16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0x14</a:t>
              </a:r>
            </a:p>
          </p:txBody>
        </p:sp>
        <p:sp>
          <p:nvSpPr>
            <p:cNvPr id="18" name="Left Brace 17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883500" y="4868805"/>
            <a:ext cx="1260231" cy="905699"/>
            <a:chOff x="1416536" y="2632962"/>
            <a:chExt cx="1260231" cy="905699"/>
          </a:xfrm>
        </p:grpSpPr>
        <p:sp>
          <p:nvSpPr>
            <p:cNvPr id="21" name="TextBox 20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0x18</a:t>
              </a:r>
            </a:p>
          </p:txBody>
        </p:sp>
        <p:sp>
          <p:nvSpPr>
            <p:cNvPr id="22" name="Left Brace 21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97945" y="2632962"/>
              <a:ext cx="304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845703" y="35860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525613"/>
              </p:ext>
            </p:extLst>
          </p:nvPr>
        </p:nvGraphicFramePr>
        <p:xfrm>
          <a:off x="1681923" y="35362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825324"/>
              </p:ext>
            </p:extLst>
          </p:nvPr>
        </p:nvGraphicFramePr>
        <p:xfrm>
          <a:off x="4944843" y="35362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2019582" y="3039047"/>
            <a:ext cx="1260231" cy="892999"/>
            <a:chOff x="1416536" y="2645662"/>
            <a:chExt cx="1260231" cy="892999"/>
          </a:xfrm>
        </p:grpSpPr>
        <p:sp>
          <p:nvSpPr>
            <p:cNvPr id="30" name="TextBox 29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1" name="Left Brace 3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7945" y="2645662"/>
              <a:ext cx="288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343936" y="3039047"/>
            <a:ext cx="1260231" cy="892999"/>
            <a:chOff x="1416536" y="2645662"/>
            <a:chExt cx="1260231" cy="892999"/>
          </a:xfrm>
        </p:grpSpPr>
        <p:sp>
          <p:nvSpPr>
            <p:cNvPr id="34" name="TextBox 33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5" name="Left Brace 34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97945" y="2645662"/>
              <a:ext cx="2734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48128" y="3033176"/>
            <a:ext cx="1260231" cy="892999"/>
            <a:chOff x="1416536" y="2645662"/>
            <a:chExt cx="1260231" cy="892999"/>
          </a:xfrm>
        </p:grpSpPr>
        <p:sp>
          <p:nvSpPr>
            <p:cNvPr id="38" name="TextBox 37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9" name="Left Brace 38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46728" y="3027305"/>
            <a:ext cx="1260231" cy="905699"/>
            <a:chOff x="1416536" y="2632962"/>
            <a:chExt cx="1260231" cy="905699"/>
          </a:xfrm>
        </p:grpSpPr>
        <p:sp>
          <p:nvSpPr>
            <p:cNvPr id="42" name="TextBox 41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3" name="Left Brace 4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97945" y="2632962"/>
              <a:ext cx="304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834595" y="2796140"/>
            <a:ext cx="589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content </a:t>
            </a:r>
            <a:r>
              <a:rPr lang="en-US" i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executing these three lines of code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875808" y="4356779"/>
            <a:ext cx="7844692" cy="97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71064" y="4499473"/>
            <a:ext cx="5616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content </a:t>
            </a:r>
            <a:r>
              <a:rPr lang="en-US" i="1" dirty="0">
                <a:solidFill>
                  <a:srgbClr val="FF0000"/>
                </a:solidFill>
              </a:rPr>
              <a:t>after </a:t>
            </a:r>
            <a:r>
              <a:rPr lang="en-US" dirty="0"/>
              <a:t>executing these three lines of code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9937" y="1808560"/>
            <a:ext cx="2539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c = 0, s = 0;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*p = NULL;</a:t>
            </a:r>
          </a:p>
          <a:p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**q = NULL;</a:t>
            </a:r>
          </a:p>
        </p:txBody>
      </p:sp>
      <p:cxnSp>
        <p:nvCxnSpPr>
          <p:cNvPr id="49" name="Curved Connector 48"/>
          <p:cNvCxnSpPr/>
          <p:nvPr/>
        </p:nvCxnSpPr>
        <p:spPr>
          <a:xfrm rot="16200000" flipV="1">
            <a:off x="5429102" y="4752458"/>
            <a:ext cx="6829" cy="1298600"/>
          </a:xfrm>
          <a:prstGeom prst="curvedConnector3">
            <a:avLst>
              <a:gd name="adj1" fmla="val 5679118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/>
          <p:nvPr/>
        </p:nvCxnSpPr>
        <p:spPr>
          <a:xfrm rot="16200000" flipV="1">
            <a:off x="4079701" y="4738649"/>
            <a:ext cx="6829" cy="1298600"/>
          </a:xfrm>
          <a:prstGeom prst="curvedConnector3">
            <a:avLst>
              <a:gd name="adj1" fmla="val 5679118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98112" y="1876356"/>
            <a:ext cx="281658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char c = **q; </a:t>
            </a:r>
          </a:p>
          <a:p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   // type mismatch</a:t>
            </a:r>
          </a:p>
        </p:txBody>
      </p:sp>
    </p:spTree>
    <p:extLst>
      <p:ext uri="{BB962C8B-B14F-4D97-AF65-F5344CB8AC3E}">
        <p14:creationId xmlns:p14="http://schemas.microsoft.com/office/powerpoint/2010/main" val="300334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&amp; Structures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0113" y="1828800"/>
            <a:ext cx="7526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data;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 *next; /* a pointer to “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Node” */</a:t>
            </a:r>
          </a:p>
          <a:p>
            <a:r>
              <a:rPr lang="en-US" dirty="0">
                <a:latin typeface="Courier"/>
                <a:cs typeface="Courier"/>
              </a:rPr>
              <a:t>};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5901" y="3135809"/>
            <a:ext cx="8509000" cy="3931920"/>
          </a:xfrm>
        </p:spPr>
        <p:txBody>
          <a:bodyPr>
            <a:normAutofit/>
          </a:bodyPr>
          <a:lstStyle/>
          <a:p>
            <a:r>
              <a:rPr lang="en-US" sz="2000" dirty="0"/>
              <a:t>Pointers to structures are declared in the same way as any other pointer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0113" y="3556000"/>
            <a:ext cx="2539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 node;</a:t>
            </a:r>
          </a:p>
          <a:p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Node *p;</a:t>
            </a:r>
          </a:p>
          <a:p>
            <a:r>
              <a:rPr lang="en-US" dirty="0">
                <a:latin typeface="Courier"/>
                <a:cs typeface="Courier"/>
              </a:rPr>
              <a:t>p = &amp;node;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2475" y="5579910"/>
            <a:ext cx="74032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0F 10 11 12 13 14 15 16 17 18 19 1A 1B 1C 1D 1E 1F 20 21 22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36098"/>
              </p:ext>
            </p:extLst>
          </p:nvPr>
        </p:nvGraphicFramePr>
        <p:xfrm>
          <a:off x="1618695" y="55301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868279"/>
              </p:ext>
            </p:extLst>
          </p:nvPr>
        </p:nvGraphicFramePr>
        <p:xfrm>
          <a:off x="4881615" y="553014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56354" y="5032947"/>
            <a:ext cx="1260231" cy="892999"/>
            <a:chOff x="1416536" y="2645662"/>
            <a:chExt cx="1260231" cy="892999"/>
          </a:xfrm>
        </p:grpSpPr>
        <p:sp>
          <p:nvSpPr>
            <p:cNvPr id="11" name="TextBox 10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garbage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97945" y="2645662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80708" y="5032947"/>
            <a:ext cx="1260231" cy="892999"/>
            <a:chOff x="1416536" y="2645662"/>
            <a:chExt cx="1260231" cy="892999"/>
          </a:xfrm>
        </p:grpSpPr>
        <p:sp>
          <p:nvSpPr>
            <p:cNvPr id="15" name="TextBox 14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garbage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97945" y="2645662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next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584900" y="5027076"/>
            <a:ext cx="1260231" cy="892999"/>
            <a:chOff x="1416536" y="2645662"/>
            <a:chExt cx="1260231" cy="892999"/>
          </a:xfrm>
        </p:grpSpPr>
        <p:sp>
          <p:nvSpPr>
            <p:cNvPr id="19" name="TextBox 18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0x10</a:t>
              </a:r>
            </a:p>
          </p:txBody>
        </p:sp>
        <p:sp>
          <p:nvSpPr>
            <p:cNvPr id="20" name="Left Brace 19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97945" y="2645662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sp>
        <p:nvSpPr>
          <p:cNvPr id="26" name="Left Brace 25"/>
          <p:cNvSpPr/>
          <p:nvPr/>
        </p:nvSpPr>
        <p:spPr>
          <a:xfrm rot="5400000">
            <a:off x="3169651" y="3842417"/>
            <a:ext cx="226376" cy="251620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015105" y="4617999"/>
            <a:ext cx="66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node</a:t>
            </a:r>
          </a:p>
        </p:txBody>
      </p:sp>
      <p:cxnSp>
        <p:nvCxnSpPr>
          <p:cNvPr id="23" name="Curved Connector 22"/>
          <p:cNvCxnSpPr/>
          <p:nvPr/>
        </p:nvCxnSpPr>
        <p:spPr>
          <a:xfrm rot="16200000" flipH="1" flipV="1">
            <a:off x="3364407" y="4239405"/>
            <a:ext cx="5871" cy="2628546"/>
          </a:xfrm>
          <a:prstGeom prst="curvedConnector3">
            <a:avLst>
              <a:gd name="adj1" fmla="val -17954352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40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37699</TotalTime>
  <Words>880</Words>
  <Application>Microsoft Macintosh PowerPoint</Application>
  <PresentationFormat>On-screen Show (4:3)</PresentationFormat>
  <Paragraphs>196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Brush Script MT</vt:lpstr>
      <vt:lpstr>Arial</vt:lpstr>
      <vt:lpstr>Calibri</vt:lpstr>
      <vt:lpstr>Calisto MT</vt:lpstr>
      <vt:lpstr>Consolas</vt:lpstr>
      <vt:lpstr>Courier</vt:lpstr>
      <vt:lpstr>Courier New</vt:lpstr>
      <vt:lpstr>Capital</vt:lpstr>
      <vt:lpstr>ECE 244 Programming Fundamentals Lec. 10: Pointers and Structures</vt:lpstr>
      <vt:lpstr>Clarifications: Accessors &amp; Mutators</vt:lpstr>
      <vt:lpstr>delete []</vt:lpstr>
      <vt:lpstr>What is a pointer?</vt:lpstr>
      <vt:lpstr>PowerPoint Presentation</vt:lpstr>
      <vt:lpstr>Pointers to pointers (to pointers to …)</vt:lpstr>
      <vt:lpstr>Use q to set s to 100</vt:lpstr>
      <vt:lpstr>Use q to set s to 100</vt:lpstr>
      <vt:lpstr>Pointer &amp; Structures</vt:lpstr>
      <vt:lpstr>Pointer &amp; Structures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315</cp:revision>
  <cp:lastPrinted>2014-09-05T01:43:19Z</cp:lastPrinted>
  <dcterms:created xsi:type="dcterms:W3CDTF">2013-01-10T16:28:45Z</dcterms:created>
  <dcterms:modified xsi:type="dcterms:W3CDTF">2022-10-03T21:26:10Z</dcterms:modified>
</cp:coreProperties>
</file>