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11: </a:t>
            </a:r>
            <a:r>
              <a:rPr lang="en-US" sz="4400" i="1" dirty="0"/>
              <a:t>Dynamic memory allocation &amp; arrays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dimensional array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2475" y="54275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65754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77897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56354" y="4842447"/>
            <a:ext cx="1260231" cy="931099"/>
            <a:chOff x="1416536" y="2607562"/>
            <a:chExt cx="1260231" cy="931099"/>
          </a:xfrm>
        </p:grpSpPr>
        <p:sp>
          <p:nvSpPr>
            <p:cNvPr id="8" name="TextBox 7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72545" y="2607562"/>
              <a:ext cx="56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a[0]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0708" y="4880547"/>
            <a:ext cx="1260231" cy="892999"/>
            <a:chOff x="1416536" y="2645662"/>
            <a:chExt cx="1260231" cy="892999"/>
          </a:xfrm>
        </p:grpSpPr>
        <p:sp>
          <p:nvSpPr>
            <p:cNvPr id="12" name="TextBox 1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7945" y="2645662"/>
              <a:ext cx="56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a[1]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84900" y="4874676"/>
            <a:ext cx="1260231" cy="892999"/>
            <a:chOff x="1416536" y="2645662"/>
            <a:chExt cx="1260231" cy="892999"/>
          </a:xfrm>
        </p:grpSpPr>
        <p:sp>
          <p:nvSpPr>
            <p:cNvPr id="16" name="TextBox 15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97945" y="2645662"/>
              <a:ext cx="56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a[2]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20293" y="1781075"/>
            <a:ext cx="392476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a[3];</a:t>
            </a:r>
          </a:p>
          <a:p>
            <a:r>
              <a:rPr lang="en-US" dirty="0">
                <a:latin typeface="Courier"/>
                <a:cs typeface="Courier"/>
              </a:rPr>
              <a:t>a[0] = 3;</a:t>
            </a:r>
          </a:p>
          <a:p>
            <a:r>
              <a:rPr lang="en-US" dirty="0">
                <a:latin typeface="Courier"/>
                <a:cs typeface="Courier"/>
              </a:rPr>
              <a:t>a[1] = 4;</a:t>
            </a:r>
          </a:p>
          <a:p>
            <a:r>
              <a:rPr lang="en-US" dirty="0">
                <a:latin typeface="Courier"/>
                <a:cs typeface="Courier"/>
              </a:rPr>
              <a:t>a[2] = 5;</a:t>
            </a:r>
          </a:p>
          <a:p>
            <a:r>
              <a:rPr lang="en-US" dirty="0">
                <a:latin typeface="Courier"/>
                <a:cs typeface="Courier"/>
              </a:rPr>
              <a:t>// what if you access a[3]?</a:t>
            </a:r>
          </a:p>
        </p:txBody>
      </p:sp>
    </p:spTree>
    <p:extLst>
      <p:ext uri="{BB962C8B-B14F-4D97-AF65-F5344CB8AC3E}">
        <p14:creationId xmlns:p14="http://schemas.microsoft.com/office/powerpoint/2010/main" val="315082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of pointers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2475" y="54275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01863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35520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56354" y="4842447"/>
            <a:ext cx="1260231" cy="931099"/>
            <a:chOff x="1416536" y="2607562"/>
            <a:chExt cx="1260231" cy="931099"/>
          </a:xfrm>
        </p:grpSpPr>
        <p:sp>
          <p:nvSpPr>
            <p:cNvPr id="8" name="TextBox 7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0x18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72545" y="2607562"/>
              <a:ext cx="56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a[0]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0708" y="4880547"/>
            <a:ext cx="1260231" cy="892999"/>
            <a:chOff x="1416536" y="2645662"/>
            <a:chExt cx="1260231" cy="892999"/>
          </a:xfrm>
        </p:grpSpPr>
        <p:sp>
          <p:nvSpPr>
            <p:cNvPr id="12" name="TextBox 1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0x1C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7945" y="2645662"/>
              <a:ext cx="56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a[1]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84900" y="4874676"/>
            <a:ext cx="1260231" cy="892999"/>
            <a:chOff x="1416536" y="2645662"/>
            <a:chExt cx="1260231" cy="892999"/>
          </a:xfrm>
        </p:grpSpPr>
        <p:sp>
          <p:nvSpPr>
            <p:cNvPr id="16" name="TextBox 15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97945" y="2645662"/>
              <a:ext cx="3023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20293" y="1781075"/>
            <a:ext cx="7803376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*</a:t>
            </a:r>
            <a:r>
              <a:rPr lang="en-US" dirty="0">
                <a:latin typeface="Courier"/>
                <a:cs typeface="Courier"/>
              </a:rPr>
              <a:t>a[2];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 = 3, c = 4; </a:t>
            </a:r>
          </a:p>
          <a:p>
            <a:r>
              <a:rPr lang="en-US" dirty="0">
                <a:latin typeface="Courier"/>
                <a:cs typeface="Courier"/>
              </a:rPr>
              <a:t>a[0] = &amp;b; </a:t>
            </a:r>
          </a:p>
          <a:p>
            <a:r>
              <a:rPr lang="en-US" dirty="0">
                <a:latin typeface="Courier"/>
                <a:cs typeface="Courier"/>
              </a:rPr>
              <a:t>a[1] = &amp;c;</a:t>
            </a:r>
          </a:p>
          <a:p>
            <a:r>
              <a:rPr lang="en-US" dirty="0">
                <a:latin typeface="Courier"/>
                <a:cs typeface="Courier"/>
              </a:rPr>
              <a:t>// What is the value of a[0]? *(a[0])?</a:t>
            </a:r>
          </a:p>
          <a:p>
            <a:r>
              <a:rPr lang="en-US" dirty="0">
                <a:latin typeface="Courier"/>
                <a:cs typeface="Courier"/>
              </a:rPr>
              <a:t>// What happens when: a[0] = a[1];? *(a[1]) = *(a[0]);?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876392" y="4861969"/>
            <a:ext cx="1260231" cy="892999"/>
            <a:chOff x="1416536" y="2645662"/>
            <a:chExt cx="1260231" cy="892999"/>
          </a:xfrm>
        </p:grpSpPr>
        <p:sp>
          <p:nvSpPr>
            <p:cNvPr id="20" name="TextBox 1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97945" y="2645662"/>
              <a:ext cx="288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cxnSp>
        <p:nvCxnSpPr>
          <p:cNvPr id="24" name="Curved Connector 23"/>
          <p:cNvCxnSpPr>
            <a:stCxn id="8" idx="0"/>
            <a:endCxn id="16" idx="0"/>
          </p:cNvCxnSpPr>
          <p:nvPr/>
        </p:nvCxnSpPr>
        <p:spPr>
          <a:xfrm rot="5400000" flipH="1" flipV="1">
            <a:off x="3897808" y="4087006"/>
            <a:ext cx="5871" cy="2628546"/>
          </a:xfrm>
          <a:prstGeom prst="curvedConnector3">
            <a:avLst>
              <a:gd name="adj1" fmla="val 1394432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2" idx="0"/>
            <a:endCxn id="6" idx="0"/>
          </p:cNvCxnSpPr>
          <p:nvPr/>
        </p:nvCxnSpPr>
        <p:spPr>
          <a:xfrm rot="5400000" flipH="1" flipV="1">
            <a:off x="5198713" y="4089853"/>
            <a:ext cx="26472" cy="2602251"/>
          </a:xfrm>
          <a:prstGeom prst="curvedConnector3">
            <a:avLst>
              <a:gd name="adj1" fmla="val 3266364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3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312" y="2019301"/>
            <a:ext cx="7345363" cy="3931920"/>
          </a:xfrm>
        </p:spPr>
        <p:txBody>
          <a:bodyPr/>
          <a:lstStyle/>
          <a:p>
            <a:r>
              <a:rPr lang="en-US" dirty="0"/>
              <a:t>Create and destroy memory block </a:t>
            </a:r>
            <a:r>
              <a:rPr lang="en-US" u="sng" dirty="0"/>
              <a:t>dynamically</a:t>
            </a:r>
          </a:p>
          <a:p>
            <a:pPr lvl="1"/>
            <a:r>
              <a:rPr lang="en-US" dirty="0"/>
              <a:t>Operators: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delete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7993" y="3213100"/>
            <a:ext cx="2539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*p = 100;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2475" y="54275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124622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22933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1956354" y="4880547"/>
            <a:ext cx="1260231" cy="892999"/>
            <a:chOff x="1416536" y="2645662"/>
            <a:chExt cx="1260231" cy="892999"/>
          </a:xfrm>
        </p:grpSpPr>
        <p:sp>
          <p:nvSpPr>
            <p:cNvPr id="37" name="TextBox 36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0x18</a:t>
              </a:r>
            </a:p>
          </p:txBody>
        </p:sp>
        <p:sp>
          <p:nvSpPr>
            <p:cNvPr id="38" name="Left Brace 37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574680" y="5414810"/>
            <a:ext cx="126023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cxnSp>
        <p:nvCxnSpPr>
          <p:cNvPr id="53" name="Curved Connector 52"/>
          <p:cNvCxnSpPr>
            <a:stCxn id="37" idx="0"/>
            <a:endCxn id="49" idx="0"/>
          </p:cNvCxnSpPr>
          <p:nvPr/>
        </p:nvCxnSpPr>
        <p:spPr>
          <a:xfrm rot="16200000" flipH="1">
            <a:off x="3890335" y="4100349"/>
            <a:ext cx="10596" cy="2618326"/>
          </a:xfrm>
          <a:prstGeom prst="curvedConnector3">
            <a:avLst>
              <a:gd name="adj1" fmla="val -5721848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32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19301"/>
            <a:ext cx="8026400" cy="3931920"/>
          </a:xfrm>
        </p:spPr>
        <p:txBody>
          <a:bodyPr/>
          <a:lstStyle/>
          <a:p>
            <a:r>
              <a:rPr lang="en-US" dirty="0"/>
              <a:t>“new” memory regions have no name associated w/ them</a:t>
            </a:r>
            <a:endParaRPr lang="en-US" u="sng" dirty="0"/>
          </a:p>
          <a:p>
            <a:pPr lvl="1"/>
            <a:r>
              <a:rPr lang="en-US" dirty="0"/>
              <a:t>Must ensure that the reference is not lost! – </a:t>
            </a:r>
            <a:r>
              <a:rPr lang="en-US" dirty="0" err="1"/>
              <a:t>Mem</a:t>
            </a:r>
            <a:r>
              <a:rPr lang="en-US" dirty="0"/>
              <a:t>. leak</a:t>
            </a: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7993" y="3073400"/>
            <a:ext cx="2539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*p = 100;</a:t>
            </a:r>
          </a:p>
          <a:p>
            <a:r>
              <a:rPr lang="en-US" dirty="0">
                <a:latin typeface="Courier"/>
                <a:cs typeface="Courier"/>
              </a:rPr>
              <a:t>p =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2475" y="54275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891413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47586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1956354" y="4880547"/>
            <a:ext cx="1260231" cy="892999"/>
            <a:chOff x="1416536" y="2645662"/>
            <a:chExt cx="1260231" cy="892999"/>
          </a:xfrm>
        </p:grpSpPr>
        <p:sp>
          <p:nvSpPr>
            <p:cNvPr id="37" name="TextBox 36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14</a:t>
              </a:r>
            </a:p>
          </p:txBody>
        </p:sp>
        <p:sp>
          <p:nvSpPr>
            <p:cNvPr id="38" name="Left Brace 37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574680" y="5414810"/>
            <a:ext cx="126023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100</a:t>
            </a:r>
          </a:p>
        </p:txBody>
      </p:sp>
      <p:cxnSp>
        <p:nvCxnSpPr>
          <p:cNvPr id="53" name="Curved Connector 52"/>
          <p:cNvCxnSpPr>
            <a:stCxn id="37" idx="0"/>
            <a:endCxn id="15" idx="0"/>
          </p:cNvCxnSpPr>
          <p:nvPr/>
        </p:nvCxnSpPr>
        <p:spPr>
          <a:xfrm rot="16200000" flipH="1">
            <a:off x="4532641" y="3458043"/>
            <a:ext cx="23296" cy="3915638"/>
          </a:xfrm>
          <a:prstGeom prst="curvedConnector3">
            <a:avLst>
              <a:gd name="adj1" fmla="val -3285169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71992" y="5427510"/>
            <a:ext cx="126023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5102088" y="5130800"/>
            <a:ext cx="355600" cy="195279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87355" y="4786868"/>
            <a:ext cx="85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LOST!</a:t>
            </a:r>
          </a:p>
        </p:txBody>
      </p:sp>
    </p:spTree>
    <p:extLst>
      <p:ext uri="{BB962C8B-B14F-4D97-AF65-F5344CB8AC3E}">
        <p14:creationId xmlns:p14="http://schemas.microsoft.com/office/powerpoint/2010/main" val="266555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244158"/>
            <a:ext cx="7913687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Use delete to prevent </a:t>
            </a:r>
            <a:r>
              <a:rPr lang="en-US" dirty="0" err="1"/>
              <a:t>mem</a:t>
            </a:r>
            <a:r>
              <a:rPr lang="en-US" dirty="0"/>
              <a:t>.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4038599"/>
            <a:ext cx="7345363" cy="2438401"/>
          </a:xfrm>
        </p:spPr>
        <p:txBody>
          <a:bodyPr/>
          <a:lstStyle/>
          <a:p>
            <a:r>
              <a:rPr lang="en-US" dirty="0"/>
              <a:t>Better: no memory leak </a:t>
            </a:r>
          </a:p>
          <a:p>
            <a:r>
              <a:rPr lang="en-US" dirty="0"/>
              <a:t>But what if we try to dereference ‘p’ between delete and new?</a:t>
            </a:r>
          </a:p>
          <a:p>
            <a:pPr lvl="1"/>
            <a:r>
              <a:rPr lang="en-US" dirty="0"/>
              <a:t>Undefined behavior; very hard to debug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Always set pointer to NULL after delete!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293" y="1905674"/>
            <a:ext cx="80842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*p = 100;</a:t>
            </a:r>
          </a:p>
          <a:p>
            <a:r>
              <a:rPr lang="en-US" dirty="0">
                <a:latin typeface="Courier"/>
                <a:cs typeface="Courier"/>
              </a:rPr>
              <a:t>.. 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delete</a:t>
            </a:r>
            <a:r>
              <a:rPr lang="en-US" dirty="0">
                <a:latin typeface="Courier"/>
                <a:cs typeface="Courier"/>
              </a:rPr>
              <a:t> p; // when the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is no longer needed</a:t>
            </a:r>
          </a:p>
          <a:p>
            <a:r>
              <a:rPr lang="en-US" dirty="0">
                <a:latin typeface="Courier"/>
                <a:cs typeface="Courier"/>
              </a:rPr>
              <a:t>          // delete returns the </a:t>
            </a:r>
            <a:r>
              <a:rPr lang="en-US" dirty="0" err="1">
                <a:latin typeface="Courier"/>
                <a:cs typeface="Courier"/>
              </a:rPr>
              <a:t>mem</a:t>
            </a:r>
            <a:r>
              <a:rPr lang="en-US" dirty="0">
                <a:latin typeface="Courier"/>
                <a:cs typeface="Courier"/>
              </a:rPr>
              <a:t>. region to the system</a:t>
            </a:r>
          </a:p>
          <a:p>
            <a:r>
              <a:rPr lang="en-US" dirty="0">
                <a:latin typeface="Courier"/>
                <a:cs typeface="Courier"/>
              </a:rPr>
              <a:t>..</a:t>
            </a:r>
          </a:p>
          <a:p>
            <a:r>
              <a:rPr lang="en-US" dirty="0">
                <a:latin typeface="Courier"/>
                <a:cs typeface="Courier"/>
              </a:rPr>
              <a:t>p =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30400" y="3295134"/>
            <a:ext cx="2254508" cy="369332"/>
            <a:chOff x="1930400" y="3371334"/>
            <a:chExt cx="2254508" cy="369332"/>
          </a:xfrm>
        </p:grpSpPr>
        <p:sp>
          <p:nvSpPr>
            <p:cNvPr id="5" name="Left Arrow 4"/>
            <p:cNvSpPr/>
            <p:nvPr/>
          </p:nvSpPr>
          <p:spPr>
            <a:xfrm>
              <a:off x="1930400" y="3530600"/>
              <a:ext cx="495300" cy="13970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76500" y="3371334"/>
              <a:ext cx="1708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ourier"/>
                  <a:cs typeface="Courier"/>
                </a:rPr>
                <a:t>cout</a:t>
              </a:r>
              <a:r>
                <a:rPr lang="en-US" dirty="0">
                  <a:latin typeface="Courier"/>
                  <a:cs typeface="Courier"/>
                </a:rPr>
                <a:t> &lt;&lt; *p;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32993" y="3006804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p = NULL;</a:t>
            </a:r>
          </a:p>
        </p:txBody>
      </p:sp>
    </p:spTree>
    <p:extLst>
      <p:ext uri="{BB962C8B-B14F-4D97-AF65-F5344CB8AC3E}">
        <p14:creationId xmlns:p14="http://schemas.microsoft.com/office/powerpoint/2010/main" val="157116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 to avoid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293" y="1905674"/>
            <a:ext cx="62796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y;</a:t>
            </a:r>
          </a:p>
          <a:p>
            <a:r>
              <a:rPr lang="en-US" dirty="0">
                <a:latin typeface="Courier"/>
                <a:cs typeface="Courier"/>
              </a:rPr>
              <a:t>y = *p;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dereference uninitialized pointer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0293" y="2981404"/>
            <a:ext cx="69722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 </a:t>
            </a:r>
          </a:p>
          <a:p>
            <a:r>
              <a:rPr lang="en-US" dirty="0">
                <a:latin typeface="Courier"/>
                <a:cs typeface="Courier"/>
              </a:rPr>
              <a:t>p = &amp;x;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memory leak; allocated pointer is lost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93" y="3780135"/>
            <a:ext cx="8080420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; </a:t>
            </a:r>
          </a:p>
          <a:p>
            <a:r>
              <a:rPr lang="en-US" dirty="0">
                <a:latin typeface="Courier"/>
                <a:cs typeface="Courier"/>
              </a:rPr>
              <a:t>delete p;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..</a:t>
            </a:r>
          </a:p>
          <a:p>
            <a:r>
              <a:rPr lang="en-US" dirty="0">
                <a:latin typeface="Courier"/>
                <a:cs typeface="Courier"/>
              </a:rPr>
              <a:t>delete 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multiple delete; likely will crash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/* Note: if you always assign NULL to p immediately after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delete, it’s safe: delete NULL is treated as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noop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*/</a:t>
            </a:r>
          </a:p>
        </p:txBody>
      </p:sp>
      <p:sp>
        <p:nvSpPr>
          <p:cNvPr id="3" name="Rectangle 2"/>
          <p:cNvSpPr/>
          <p:nvPr/>
        </p:nvSpPr>
        <p:spPr>
          <a:xfrm>
            <a:off x="1638300" y="2451100"/>
            <a:ext cx="5016500" cy="3525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28209" y="3265292"/>
            <a:ext cx="5595273" cy="3525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10426" y="4662291"/>
            <a:ext cx="6585874" cy="8622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0171" y="4962674"/>
            <a:ext cx="6642507" cy="5320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5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 to avoid (con.)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293" y="1781075"/>
            <a:ext cx="614111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*p;</a:t>
            </a:r>
          </a:p>
          <a:p>
            <a:r>
              <a:rPr lang="en-US" dirty="0">
                <a:latin typeface="Courier"/>
                <a:cs typeface="Courier"/>
              </a:rPr>
              <a:t>p = &amp;x;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delete p; // deleting variable; cause crash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493" y="3145135"/>
            <a:ext cx="8495986" cy="2862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*p, *q;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</a:t>
            </a:r>
            <a:r>
              <a:rPr lang="en-US" dirty="0" err="1">
                <a:latin typeface="Courier"/>
                <a:cs typeface="Courier"/>
              </a:rPr>
              <a:t>pp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pp</a:t>
            </a:r>
            <a:r>
              <a:rPr lang="en-US" dirty="0">
                <a:latin typeface="Courier"/>
                <a:cs typeface="Courier"/>
              </a:rPr>
              <a:t> = 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type mismatch; compile time error!</a:t>
            </a:r>
          </a:p>
          <a:p>
            <a:r>
              <a:rPr lang="en-US" dirty="0" err="1">
                <a:latin typeface="Courier"/>
                <a:cs typeface="Courier"/>
              </a:rPr>
              <a:t>pp</a:t>
            </a:r>
            <a:r>
              <a:rPr lang="en-US" dirty="0">
                <a:latin typeface="Courier"/>
                <a:cs typeface="Courier"/>
              </a:rPr>
              <a:t> = *p;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type mismatch (assume p is properly initialized)</a:t>
            </a:r>
          </a:p>
          <a:p>
            <a:r>
              <a:rPr lang="en-US" dirty="0">
                <a:latin typeface="Courier"/>
                <a:cs typeface="Courier"/>
              </a:rPr>
              <a:t>p = pp; 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type mismatch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pp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= 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error b/c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pp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is not initialized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**pp = *p;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error b/c neither pp or p is initialized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&amp;p =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pp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Cannot assign to an address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q = p; p = new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; *p = 10;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&lt;&lt; *q;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*q is undefined</a:t>
            </a:r>
          </a:p>
        </p:txBody>
      </p:sp>
    </p:spTree>
    <p:extLst>
      <p:ext uri="{BB962C8B-B14F-4D97-AF65-F5344CB8AC3E}">
        <p14:creationId xmlns:p14="http://schemas.microsoft.com/office/powerpoint/2010/main" val="31065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47642</TotalTime>
  <Words>668</Words>
  <Application>Microsoft Macintosh PowerPoint</Application>
  <PresentationFormat>On-screen Show (4:3)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Brush Script MT</vt:lpstr>
      <vt:lpstr>Arial</vt:lpstr>
      <vt:lpstr>Calibri</vt:lpstr>
      <vt:lpstr>Calisto MT</vt:lpstr>
      <vt:lpstr>Consolas</vt:lpstr>
      <vt:lpstr>Courier</vt:lpstr>
      <vt:lpstr>Courier New</vt:lpstr>
      <vt:lpstr>Capital</vt:lpstr>
      <vt:lpstr>ECE 244 Programming Fundamentals Lec. 11: Dynamic memory allocation &amp; arrays</vt:lpstr>
      <vt:lpstr>One dimensional array</vt:lpstr>
      <vt:lpstr>Array of pointers</vt:lpstr>
      <vt:lpstr>Dynamic memory allocation</vt:lpstr>
      <vt:lpstr>Memory leak</vt:lpstr>
      <vt:lpstr>Use delete to prevent mem. leak</vt:lpstr>
      <vt:lpstr>Errors to avoid</vt:lpstr>
      <vt:lpstr>Errors to avoid (con.)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331</cp:revision>
  <cp:lastPrinted>2014-09-05T01:43:19Z</cp:lastPrinted>
  <dcterms:created xsi:type="dcterms:W3CDTF">2013-01-10T16:28:45Z</dcterms:created>
  <dcterms:modified xsi:type="dcterms:W3CDTF">2022-10-03T21:26:39Z</dcterms:modified>
</cp:coreProperties>
</file>