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9528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12: </a:t>
            </a:r>
            <a:r>
              <a:rPr lang="en-US" sz="4400" i="1" dirty="0"/>
              <a:t>variable scope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Four ways to hold data 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533400" y="2019301"/>
            <a:ext cx="8026400" cy="39319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Global variable</a:t>
            </a:r>
            <a:endParaRPr lang="en-US" u="sng" dirty="0"/>
          </a:p>
          <a:p>
            <a:pPr lvl="1"/>
            <a:r>
              <a:rPr lang="en-US" dirty="0"/>
              <a:t>Declared outside of any functions</a:t>
            </a:r>
          </a:p>
          <a:p>
            <a:r>
              <a:rPr lang="en-US" dirty="0"/>
              <a:t>Arguments</a:t>
            </a:r>
          </a:p>
          <a:p>
            <a:pPr lvl="1"/>
            <a:r>
              <a:rPr lang="en-US" dirty="0"/>
              <a:t>Passed in on function calls</a:t>
            </a:r>
          </a:p>
          <a:p>
            <a:r>
              <a:rPr lang="en-US" dirty="0"/>
              <a:t>Local variables</a:t>
            </a:r>
          </a:p>
          <a:p>
            <a:pPr lvl="1"/>
            <a:r>
              <a:rPr lang="en-US" dirty="0"/>
              <a:t>Declared inside of function or code block</a:t>
            </a:r>
          </a:p>
          <a:p>
            <a:r>
              <a:rPr lang="en-US" dirty="0"/>
              <a:t>Dynamic variable</a:t>
            </a:r>
          </a:p>
          <a:p>
            <a:pPr lvl="1"/>
            <a:r>
              <a:rPr lang="en-US" dirty="0"/>
              <a:t>Allocated with “new” and have no name</a:t>
            </a:r>
          </a:p>
          <a:p>
            <a:pPr lvl="1"/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5082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244158"/>
            <a:ext cx="8162925" cy="1339850"/>
          </a:xfrm>
        </p:spPr>
        <p:txBody>
          <a:bodyPr>
            <a:normAutofit/>
          </a:bodyPr>
          <a:lstStyle/>
          <a:p>
            <a:r>
              <a:rPr lang="en-US" sz="4000" dirty="0"/>
              <a:t>How are they created and destroyed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262511"/>
              </p:ext>
            </p:extLst>
          </p:nvPr>
        </p:nvGraphicFramePr>
        <p:xfrm>
          <a:off x="592666" y="2133600"/>
          <a:ext cx="8043333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8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Destroyed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Global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start of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end of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Argument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start of function invocation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end of function execution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Local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start of code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block {..}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end of code block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Dynamic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with 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with delete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21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1025" y="1781075"/>
            <a:ext cx="8594019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glob;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urier"/>
                <a:cs typeface="Courier"/>
              </a:rPr>
              <a:t>// global variable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foo(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x,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y)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urier"/>
                <a:cs typeface="Courier"/>
              </a:rPr>
              <a:t>// x and y are arguments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  int a = 5;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urier"/>
                <a:cs typeface="Courier"/>
              </a:rPr>
              <a:t>// a is local variable</a:t>
            </a:r>
          </a:p>
          <a:p>
            <a:r>
              <a:rPr lang="en-US" dirty="0">
                <a:latin typeface="Courier"/>
                <a:cs typeface="Courier"/>
              </a:rPr>
              <a:t>    .. ..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  int a = 3;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urier"/>
                <a:cs typeface="Courier"/>
              </a:rPr>
              <a:t>// a is local variable; different from foo’s a</a:t>
            </a:r>
          </a:p>
          <a:p>
            <a:r>
              <a:rPr lang="en-US" dirty="0">
                <a:latin typeface="Courier"/>
                <a:cs typeface="Courier"/>
              </a:rPr>
              <a:t>    int b = 4;</a:t>
            </a:r>
          </a:p>
          <a:p>
            <a:r>
              <a:rPr lang="en-US" dirty="0">
                <a:latin typeface="Courier"/>
                <a:cs typeface="Courier"/>
              </a:rPr>
              <a:t>    ..</a:t>
            </a:r>
          </a:p>
          <a:p>
            <a:r>
              <a:rPr lang="en-US" dirty="0">
                <a:latin typeface="Courier"/>
                <a:cs typeface="Courier"/>
              </a:rPr>
              <a:t>    foo(</a:t>
            </a:r>
            <a:r>
              <a:rPr lang="en-US" dirty="0" err="1">
                <a:latin typeface="Courier"/>
                <a:cs typeface="Courier"/>
              </a:rPr>
              <a:t>a,b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327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layout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845733"/>
            <a:ext cx="4953000" cy="45212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281767" y="2421467"/>
            <a:ext cx="732367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00113" y="2192741"/>
            <a:ext cx="1248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vars</a:t>
            </a:r>
            <a:r>
              <a:rPr lang="en-US" dirty="0"/>
              <a:t>, </a:t>
            </a:r>
          </a:p>
          <a:p>
            <a:r>
              <a:rPr lang="en-US" dirty="0"/>
              <a:t>arguments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281767" y="4538134"/>
            <a:ext cx="732367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3721" y="4460208"/>
            <a:ext cx="1544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Dynamic </a:t>
            </a:r>
            <a:r>
              <a:rPr lang="en-US" dirty="0" err="1"/>
              <a:t>vars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321" y="4981940"/>
            <a:ext cx="1307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Global </a:t>
            </a:r>
            <a:r>
              <a:rPr lang="en-US" dirty="0" err="1"/>
              <a:t>vars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264837" y="5012261"/>
            <a:ext cx="732367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55321" y="5435934"/>
            <a:ext cx="1349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Instructions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264837" y="5466255"/>
            <a:ext cx="732367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10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628" y="244158"/>
            <a:ext cx="8352772" cy="1339850"/>
          </a:xfrm>
        </p:spPr>
        <p:txBody>
          <a:bodyPr>
            <a:normAutofit/>
          </a:bodyPr>
          <a:lstStyle/>
          <a:p>
            <a:r>
              <a:rPr lang="en-US" sz="4000" dirty="0"/>
              <a:t>Call stack: layout before foo is called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628" y="1831874"/>
            <a:ext cx="3093628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foo(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x,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y)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a1 = 5;</a:t>
            </a:r>
          </a:p>
          <a:p>
            <a:r>
              <a:rPr lang="en-US" dirty="0">
                <a:latin typeface="Courier"/>
                <a:cs typeface="Courier"/>
              </a:rPr>
              <a:t>  x++;</a:t>
            </a:r>
          </a:p>
          <a:p>
            <a:r>
              <a:rPr lang="en-US" dirty="0">
                <a:latin typeface="Courier"/>
                <a:cs typeface="Courier"/>
              </a:rPr>
              <a:t>  .. ..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 = 3; 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 = 4;</a:t>
            </a:r>
          </a:p>
          <a:p>
            <a:r>
              <a:rPr lang="en-US" dirty="0">
                <a:latin typeface="Courier"/>
                <a:cs typeface="Courier"/>
              </a:rPr>
              <a:t>  ..</a:t>
            </a:r>
          </a:p>
          <a:p>
            <a:r>
              <a:rPr lang="en-US" dirty="0">
                <a:latin typeface="Courier"/>
                <a:cs typeface="Courier"/>
              </a:rPr>
              <a:t>  foo(</a:t>
            </a:r>
            <a:r>
              <a:rPr lang="en-US" dirty="0" err="1">
                <a:latin typeface="Courier"/>
                <a:cs typeface="Courier"/>
              </a:rPr>
              <a:t>a,b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554134" y="4842933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a = 3</a:t>
            </a:r>
          </a:p>
        </p:txBody>
      </p:sp>
      <p:sp>
        <p:nvSpPr>
          <p:cNvPr id="7" name="Rectangle 6"/>
          <p:cNvSpPr/>
          <p:nvPr/>
        </p:nvSpPr>
        <p:spPr>
          <a:xfrm>
            <a:off x="5554134" y="4470402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b = 4</a:t>
            </a:r>
          </a:p>
        </p:txBody>
      </p:sp>
      <p:sp>
        <p:nvSpPr>
          <p:cNvPr id="8" name="Left Brace 7"/>
          <p:cNvSpPr/>
          <p:nvPr/>
        </p:nvSpPr>
        <p:spPr>
          <a:xfrm>
            <a:off x="5181602" y="4470402"/>
            <a:ext cx="287867" cy="72812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23792" y="4385737"/>
            <a:ext cx="16275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main’s stack</a:t>
            </a:r>
          </a:p>
          <a:p>
            <a:r>
              <a:rPr lang="en-US" sz="2200" dirty="0"/>
              <a:t>frame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755468" y="4453469"/>
            <a:ext cx="33866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14225" y="4268803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</a:t>
            </a:r>
          </a:p>
        </p:txBody>
      </p:sp>
    </p:spTree>
    <p:extLst>
      <p:ext uri="{BB962C8B-B14F-4D97-AF65-F5344CB8AC3E}">
        <p14:creationId xmlns:p14="http://schemas.microsoft.com/office/powerpoint/2010/main" val="2006093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628" y="244158"/>
            <a:ext cx="8352772" cy="1339850"/>
          </a:xfrm>
        </p:spPr>
        <p:txBody>
          <a:bodyPr>
            <a:normAutofit/>
          </a:bodyPr>
          <a:lstStyle/>
          <a:p>
            <a:r>
              <a:rPr lang="en-US" sz="4000" dirty="0"/>
              <a:t>Call stack: layout after foo is called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628" y="1831874"/>
            <a:ext cx="3093628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foo(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x,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y)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a1 = 5;</a:t>
            </a:r>
          </a:p>
          <a:p>
            <a:r>
              <a:rPr lang="en-US" dirty="0">
                <a:latin typeface="Courier"/>
                <a:cs typeface="Courier"/>
              </a:rPr>
              <a:t>  x++; </a:t>
            </a:r>
          </a:p>
          <a:p>
            <a:r>
              <a:rPr lang="en-US" dirty="0">
                <a:latin typeface="Courier"/>
                <a:cs typeface="Courier"/>
              </a:rPr>
              <a:t>  .. ..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 = 3; 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 = 4;</a:t>
            </a:r>
          </a:p>
          <a:p>
            <a:r>
              <a:rPr lang="en-US" dirty="0">
                <a:latin typeface="Courier"/>
                <a:cs typeface="Courier"/>
              </a:rPr>
              <a:t>  ..</a:t>
            </a:r>
          </a:p>
          <a:p>
            <a:r>
              <a:rPr lang="en-US" dirty="0">
                <a:latin typeface="Courier"/>
                <a:cs typeface="Courier"/>
              </a:rPr>
              <a:t>  foo(</a:t>
            </a:r>
            <a:r>
              <a:rPr lang="en-US" dirty="0" err="1">
                <a:latin typeface="Courier"/>
                <a:cs typeface="Courier"/>
              </a:rPr>
              <a:t>a,b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554134" y="4842933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a = 3</a:t>
            </a:r>
          </a:p>
        </p:txBody>
      </p:sp>
      <p:sp>
        <p:nvSpPr>
          <p:cNvPr id="7" name="Rectangle 6"/>
          <p:cNvSpPr/>
          <p:nvPr/>
        </p:nvSpPr>
        <p:spPr>
          <a:xfrm>
            <a:off x="5554134" y="4470402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b = 4</a:t>
            </a:r>
          </a:p>
        </p:txBody>
      </p:sp>
      <p:sp>
        <p:nvSpPr>
          <p:cNvPr id="8" name="Left Brace 7"/>
          <p:cNvSpPr/>
          <p:nvPr/>
        </p:nvSpPr>
        <p:spPr>
          <a:xfrm>
            <a:off x="5181602" y="4470402"/>
            <a:ext cx="287867" cy="72812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54134" y="3725346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x =</a:t>
            </a:r>
            <a:r>
              <a:rPr lang="en-US" sz="2200" strike="sngStrike" dirty="0"/>
              <a:t> 3 </a:t>
            </a:r>
            <a:r>
              <a:rPr lang="en-US" sz="2200" dirty="0"/>
              <a:t>  </a:t>
            </a:r>
            <a:r>
              <a:rPr lang="en-US" sz="2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54134" y="3369748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y = 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54140" y="4097871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return </a:t>
            </a:r>
            <a:r>
              <a:rPr lang="en-US" sz="2200" dirty="0" err="1"/>
              <a:t>addr</a:t>
            </a:r>
            <a:r>
              <a:rPr lang="en-US" sz="2200" dirty="0"/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54140" y="2997228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a1 = 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23792" y="4385737"/>
            <a:ext cx="16275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main’s stack</a:t>
            </a:r>
          </a:p>
          <a:p>
            <a:r>
              <a:rPr lang="en-US" sz="2200" dirty="0"/>
              <a:t>frame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5198539" y="3014161"/>
            <a:ext cx="287863" cy="13885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753006" y="3311503"/>
            <a:ext cx="14285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foo’s stack</a:t>
            </a:r>
          </a:p>
          <a:p>
            <a:r>
              <a:rPr lang="en-US" sz="2200" dirty="0"/>
              <a:t>frame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735376" y="2997228"/>
            <a:ext cx="33866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94133" y="2812562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</a:t>
            </a:r>
          </a:p>
        </p:txBody>
      </p:sp>
    </p:spTree>
    <p:extLst>
      <p:ext uri="{BB962C8B-B14F-4D97-AF65-F5344CB8AC3E}">
        <p14:creationId xmlns:p14="http://schemas.microsoft.com/office/powerpoint/2010/main" val="955349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628" y="244158"/>
            <a:ext cx="8352772" cy="1339850"/>
          </a:xfrm>
        </p:spPr>
        <p:txBody>
          <a:bodyPr>
            <a:normAutofit/>
          </a:bodyPr>
          <a:lstStyle/>
          <a:p>
            <a:r>
              <a:rPr lang="en-US" sz="4000" dirty="0"/>
              <a:t>Call stack: layout after foo returned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628" y="1831874"/>
            <a:ext cx="3093628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foo(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x,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y)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a1 = 5; </a:t>
            </a:r>
          </a:p>
          <a:p>
            <a:r>
              <a:rPr lang="en-US" dirty="0">
                <a:latin typeface="Courier"/>
                <a:cs typeface="Courier"/>
              </a:rPr>
              <a:t>  x++;</a:t>
            </a:r>
          </a:p>
          <a:p>
            <a:r>
              <a:rPr lang="en-US" dirty="0">
                <a:latin typeface="Courier"/>
                <a:cs typeface="Courier"/>
              </a:rPr>
              <a:t>  .. ..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 = 3; 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 = 4;</a:t>
            </a:r>
          </a:p>
          <a:p>
            <a:r>
              <a:rPr lang="en-US" dirty="0">
                <a:latin typeface="Courier"/>
                <a:cs typeface="Courier"/>
              </a:rPr>
              <a:t>  ..</a:t>
            </a:r>
          </a:p>
          <a:p>
            <a:r>
              <a:rPr lang="en-US" dirty="0">
                <a:latin typeface="Courier"/>
                <a:cs typeface="Courier"/>
              </a:rPr>
              <a:t>  foo(</a:t>
            </a:r>
            <a:r>
              <a:rPr lang="en-US" dirty="0" err="1">
                <a:latin typeface="Courier"/>
                <a:cs typeface="Courier"/>
              </a:rPr>
              <a:t>a,b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554134" y="4842933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a = 3</a:t>
            </a:r>
          </a:p>
        </p:txBody>
      </p:sp>
      <p:sp>
        <p:nvSpPr>
          <p:cNvPr id="7" name="Rectangle 6"/>
          <p:cNvSpPr/>
          <p:nvPr/>
        </p:nvSpPr>
        <p:spPr>
          <a:xfrm>
            <a:off x="5554134" y="4470402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b = 4</a:t>
            </a:r>
          </a:p>
        </p:txBody>
      </p:sp>
      <p:sp>
        <p:nvSpPr>
          <p:cNvPr id="8" name="Left Brace 7"/>
          <p:cNvSpPr/>
          <p:nvPr/>
        </p:nvSpPr>
        <p:spPr>
          <a:xfrm>
            <a:off x="5181602" y="4470402"/>
            <a:ext cx="287867" cy="72812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23792" y="4385737"/>
            <a:ext cx="16275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main’s stack</a:t>
            </a:r>
          </a:p>
          <a:p>
            <a:r>
              <a:rPr lang="en-US" sz="2200" dirty="0"/>
              <a:t>frame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755468" y="4453469"/>
            <a:ext cx="33866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14225" y="4268803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</a:t>
            </a:r>
          </a:p>
        </p:txBody>
      </p:sp>
    </p:spTree>
    <p:extLst>
      <p:ext uri="{BB962C8B-B14F-4D97-AF65-F5344CB8AC3E}">
        <p14:creationId xmlns:p14="http://schemas.microsoft.com/office/powerpoint/2010/main" val="733668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628" y="244158"/>
            <a:ext cx="8352772" cy="1339850"/>
          </a:xfrm>
        </p:spPr>
        <p:txBody>
          <a:bodyPr>
            <a:normAutofit/>
          </a:bodyPr>
          <a:lstStyle/>
          <a:p>
            <a:r>
              <a:rPr lang="en-US" sz="4000" dirty="0"/>
              <a:t>Call stack: pass pointers as arg.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628" y="1831874"/>
            <a:ext cx="3370672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foo(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*x,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*y)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a1 = 5;</a:t>
            </a:r>
          </a:p>
          <a:p>
            <a:r>
              <a:rPr lang="en-US" dirty="0">
                <a:latin typeface="Courier"/>
                <a:cs typeface="Courier"/>
              </a:rPr>
              <a:t>  *x++; </a:t>
            </a:r>
          </a:p>
          <a:p>
            <a:r>
              <a:rPr lang="en-US" dirty="0">
                <a:latin typeface="Courier"/>
                <a:cs typeface="Courier"/>
              </a:rPr>
              <a:t>  .. ..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 = 3; 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 = 4;</a:t>
            </a:r>
          </a:p>
          <a:p>
            <a:r>
              <a:rPr lang="en-US" dirty="0">
                <a:latin typeface="Courier"/>
                <a:cs typeface="Courier"/>
              </a:rPr>
              <a:t>  ..</a:t>
            </a:r>
          </a:p>
          <a:p>
            <a:r>
              <a:rPr lang="en-US" dirty="0">
                <a:latin typeface="Courier"/>
                <a:cs typeface="Courier"/>
              </a:rPr>
              <a:t>  foo(&amp;</a:t>
            </a:r>
            <a:r>
              <a:rPr lang="en-US" dirty="0" err="1">
                <a:latin typeface="Courier"/>
                <a:cs typeface="Courier"/>
              </a:rPr>
              <a:t>a,&amp;b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6533095" y="4842933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a =</a:t>
            </a:r>
            <a:r>
              <a:rPr lang="en-US" sz="2200" strike="sngStrike" dirty="0"/>
              <a:t> 3  </a:t>
            </a:r>
            <a:r>
              <a:rPr lang="en-US" sz="2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tangle 6"/>
          <p:cNvSpPr/>
          <p:nvPr/>
        </p:nvSpPr>
        <p:spPr>
          <a:xfrm>
            <a:off x="6533095" y="4470402"/>
            <a:ext cx="2201333" cy="35559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b = 4</a:t>
            </a:r>
          </a:p>
        </p:txBody>
      </p:sp>
      <p:sp>
        <p:nvSpPr>
          <p:cNvPr id="8" name="Left Brace 7"/>
          <p:cNvSpPr/>
          <p:nvPr/>
        </p:nvSpPr>
        <p:spPr>
          <a:xfrm>
            <a:off x="5330846" y="4470402"/>
            <a:ext cx="287867" cy="72812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33095" y="3725346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x = 1120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33095" y="3369748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y = 1116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33101" y="4097871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return </a:t>
            </a:r>
            <a:r>
              <a:rPr lang="en-US" sz="2200" dirty="0" err="1"/>
              <a:t>addr</a:t>
            </a:r>
            <a:r>
              <a:rPr lang="en-US" sz="2200" dirty="0"/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33101" y="2997228"/>
            <a:ext cx="2201333" cy="3555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a1 = 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73036" y="4385737"/>
            <a:ext cx="16275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main’s stack</a:t>
            </a:r>
          </a:p>
          <a:p>
            <a:r>
              <a:rPr lang="en-US" sz="2200" dirty="0"/>
              <a:t>frame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5347783" y="3014161"/>
            <a:ext cx="287863" cy="13885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02250" y="3311503"/>
            <a:ext cx="14285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foo’s stack</a:t>
            </a:r>
          </a:p>
          <a:p>
            <a:r>
              <a:rPr lang="en-US" sz="2200" dirty="0"/>
              <a:t>frame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51917" y="2579120"/>
            <a:ext cx="19642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latin typeface="Courier"/>
                <a:cs typeface="Courier"/>
              </a:rPr>
              <a:t>Mem</a:t>
            </a:r>
            <a:r>
              <a:rPr lang="en-US" sz="2400" dirty="0">
                <a:latin typeface="Courier"/>
                <a:cs typeface="Courier"/>
              </a:rPr>
              <a:t>. </a:t>
            </a:r>
            <a:r>
              <a:rPr lang="en-US" sz="2400" dirty="0" err="1">
                <a:latin typeface="Courier"/>
                <a:cs typeface="Courier"/>
              </a:rPr>
              <a:t>addr</a:t>
            </a:r>
            <a:endParaRPr lang="en-US" sz="2400" dirty="0">
              <a:latin typeface="Courier"/>
              <a:cs typeface="Courier"/>
            </a:endParaRPr>
          </a:p>
          <a:p>
            <a:pPr algn="r"/>
            <a:r>
              <a:rPr lang="en-US" sz="2400" dirty="0">
                <a:latin typeface="Courier"/>
                <a:cs typeface="Courier"/>
              </a:rPr>
              <a:t>1100</a:t>
            </a:r>
          </a:p>
          <a:p>
            <a:pPr algn="r"/>
            <a:r>
              <a:rPr lang="en-US" sz="2400" dirty="0">
                <a:latin typeface="Courier"/>
                <a:cs typeface="Courier"/>
              </a:rPr>
              <a:t>1104</a:t>
            </a:r>
          </a:p>
          <a:p>
            <a:pPr algn="r"/>
            <a:r>
              <a:rPr lang="en-US" sz="2400" dirty="0">
                <a:latin typeface="Courier"/>
                <a:cs typeface="Courier"/>
              </a:rPr>
              <a:t>1108</a:t>
            </a:r>
          </a:p>
          <a:p>
            <a:pPr algn="r"/>
            <a:r>
              <a:rPr lang="en-US" sz="2400" dirty="0">
                <a:latin typeface="Courier"/>
                <a:cs typeface="Courier"/>
              </a:rPr>
              <a:t>1112</a:t>
            </a:r>
          </a:p>
          <a:p>
            <a:pPr algn="r"/>
            <a:r>
              <a:rPr lang="en-US" sz="2400" dirty="0">
                <a:latin typeface="Courier"/>
                <a:cs typeface="Courier"/>
              </a:rPr>
              <a:t>1116</a:t>
            </a:r>
          </a:p>
          <a:p>
            <a:pPr algn="r"/>
            <a:r>
              <a:rPr lang="en-US" sz="2400" dirty="0">
                <a:latin typeface="Courier"/>
                <a:cs typeface="Courier"/>
              </a:rPr>
              <a:t>1120</a:t>
            </a:r>
          </a:p>
        </p:txBody>
      </p:sp>
    </p:spTree>
    <p:extLst>
      <p:ext uri="{BB962C8B-B14F-4D97-AF65-F5344CB8AC3E}">
        <p14:creationId xmlns:p14="http://schemas.microsoft.com/office/powerpoint/2010/main" val="4235832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40351</TotalTime>
  <Words>506</Words>
  <Application>Microsoft Macintosh PowerPoint</Application>
  <PresentationFormat>On-screen Show (4:3)</PresentationFormat>
  <Paragraphs>148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Brush Script MT</vt:lpstr>
      <vt:lpstr>Arial</vt:lpstr>
      <vt:lpstr>Calibri</vt:lpstr>
      <vt:lpstr>Calisto MT</vt:lpstr>
      <vt:lpstr>Courier</vt:lpstr>
      <vt:lpstr>Capital</vt:lpstr>
      <vt:lpstr>ECE 244 Programming Fundamentals Lec. 12: variable scope</vt:lpstr>
      <vt:lpstr>Four ways to hold data </vt:lpstr>
      <vt:lpstr>How are they created and destroyed</vt:lpstr>
      <vt:lpstr>Examples</vt:lpstr>
      <vt:lpstr>Memory layout</vt:lpstr>
      <vt:lpstr>Call stack: layout before foo is called</vt:lpstr>
      <vt:lpstr>Call stack: layout after foo is called</vt:lpstr>
      <vt:lpstr>Call stack: layout after foo returned</vt:lpstr>
      <vt:lpstr>Call stack: pass pointers as arg.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335</cp:revision>
  <cp:lastPrinted>2014-09-05T01:43:19Z</cp:lastPrinted>
  <dcterms:created xsi:type="dcterms:W3CDTF">2013-01-10T16:28:45Z</dcterms:created>
  <dcterms:modified xsi:type="dcterms:W3CDTF">2022-10-02T16:57:46Z</dcterms:modified>
</cp:coreProperties>
</file>