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3" r:id="rId3"/>
    <p:sldId id="284" r:id="rId4"/>
    <p:sldId id="286" r:id="rId5"/>
    <p:sldId id="287" r:id="rId6"/>
    <p:sldId id="288" r:id="rId7"/>
    <p:sldId id="289" r:id="rId8"/>
    <p:sldId id="290" r:id="rId9"/>
    <p:sldId id="29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1769" autoAdjust="0"/>
  </p:normalViewPr>
  <p:slideViewPr>
    <p:cSldViewPr snapToGrid="0" snapToObjects="1">
      <p:cViewPr varScale="1">
        <p:scale>
          <a:sx n="103" d="100"/>
          <a:sy n="103" d="100"/>
        </p:scale>
        <p:origin x="24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10/7/22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14: </a:t>
            </a:r>
            <a:r>
              <a:rPr lang="en-US" sz="4400" i="1" dirty="0"/>
              <a:t>Operator overloading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member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48" y="1749804"/>
            <a:ext cx="7826375" cy="3931920"/>
          </a:xfrm>
        </p:spPr>
        <p:txBody>
          <a:bodyPr/>
          <a:lstStyle/>
          <a:p>
            <a:r>
              <a:rPr lang="en-US" dirty="0"/>
              <a:t>In C++, access control is </a:t>
            </a:r>
            <a:r>
              <a:rPr lang="en-US" i="1" dirty="0"/>
              <a:t>per-class </a:t>
            </a:r>
            <a:r>
              <a:rPr lang="en-US" dirty="0"/>
              <a:t>instead of </a:t>
            </a:r>
            <a:r>
              <a:rPr lang="en-US" i="1" dirty="0"/>
              <a:t>per-object</a:t>
            </a:r>
          </a:p>
          <a:p>
            <a:pPr lvl="1"/>
            <a:r>
              <a:rPr lang="en-US" dirty="0"/>
              <a:t>Makes compiler’s job easier</a:t>
            </a:r>
          </a:p>
          <a:p>
            <a:pPr lvl="1"/>
            <a:r>
              <a:rPr lang="en-US" dirty="0"/>
              <a:t>Easier to overload assignment operator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5068" y="3277286"/>
            <a:ext cx="423705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008000"/>
                </a:solidFill>
                <a:latin typeface="Consolas"/>
                <a:cs typeface="Consolas"/>
              </a:rPr>
              <a:t>/* This is legal in C++. */</a:t>
            </a:r>
          </a:p>
          <a:p>
            <a:r>
              <a:rPr lang="en-CA" dirty="0">
                <a:latin typeface="Consolas"/>
                <a:cs typeface="Consolas"/>
              </a:rPr>
              <a:t>class User {</a:t>
            </a:r>
          </a:p>
          <a:p>
            <a:r>
              <a:rPr lang="en-US" dirty="0">
                <a:latin typeface="Consolas"/>
                <a:cs typeface="Consolas"/>
              </a:rPr>
              <a:t>private:</a:t>
            </a:r>
          </a:p>
          <a:p>
            <a:r>
              <a:rPr lang="en-US" dirty="0">
                <a:latin typeface="Consolas"/>
                <a:cs typeface="Consolas"/>
              </a:rPr>
              <a:t>    int data;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latin typeface="Consolas"/>
                <a:cs typeface="Consolas"/>
              </a:rPr>
              <a:t>    User&amp; operator= (User&amp; x) {</a:t>
            </a:r>
          </a:p>
          <a:p>
            <a:r>
              <a:rPr lang="en-US" dirty="0">
                <a:latin typeface="Consolas"/>
                <a:cs typeface="Consolas"/>
              </a:rPr>
              <a:t>        data = </a:t>
            </a:r>
            <a:r>
              <a:rPr lang="en-US" dirty="0" err="1">
                <a:latin typeface="Consolas"/>
                <a:cs typeface="Consolas"/>
              </a:rPr>
              <a:t>x.data</a:t>
            </a:r>
            <a:r>
              <a:rPr lang="en-US" dirty="0">
                <a:latin typeface="Consolas"/>
                <a:cs typeface="Consolas"/>
              </a:rPr>
              <a:t>;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// Legal!</a:t>
            </a:r>
          </a:p>
          <a:p>
            <a:r>
              <a:rPr lang="en-US" dirty="0">
                <a:latin typeface="Consolas"/>
                <a:cs typeface="Consolas"/>
              </a:rPr>
              <a:t>        return *this;</a:t>
            </a:r>
          </a:p>
          <a:p>
            <a:r>
              <a:rPr lang="en-US" dirty="0">
                <a:latin typeface="Consolas"/>
                <a:cs typeface="Consolas"/>
              </a:rPr>
              <a:t>    }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998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505" y="1822561"/>
            <a:ext cx="3908960" cy="3931920"/>
          </a:xfrm>
        </p:spPr>
        <p:txBody>
          <a:bodyPr/>
          <a:lstStyle/>
          <a:p>
            <a:r>
              <a:rPr lang="en-US" dirty="0"/>
              <a:t>Wouldn’t it be nice to manipulate “Complex” numbers just like other numbers? </a:t>
            </a:r>
          </a:p>
          <a:p>
            <a:pPr lvl="1"/>
            <a:r>
              <a:rPr lang="en-US" dirty="0"/>
              <a:t>I.e., you can “+”, “-” .. complex numbers?</a:t>
            </a:r>
          </a:p>
          <a:p>
            <a:r>
              <a:rPr lang="en-US" dirty="0"/>
              <a:t>Solution: overload operator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2813" y="1890293"/>
            <a:ext cx="530998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Complex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private:</a:t>
            </a:r>
          </a:p>
          <a:p>
            <a:r>
              <a:rPr lang="en-US" dirty="0">
                <a:latin typeface="Courier"/>
                <a:cs typeface="Courier"/>
              </a:rPr>
              <a:t>  double real;</a:t>
            </a:r>
          </a:p>
          <a:p>
            <a:r>
              <a:rPr lang="en-US" dirty="0">
                <a:latin typeface="Courier"/>
                <a:cs typeface="Courier"/>
              </a:rPr>
              <a:t>  double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public:</a:t>
            </a:r>
          </a:p>
          <a:p>
            <a:r>
              <a:rPr lang="en-US" dirty="0">
                <a:latin typeface="Courier"/>
                <a:cs typeface="Courier"/>
              </a:rPr>
              <a:t>  Complex() { real =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0.0; }</a:t>
            </a:r>
          </a:p>
          <a:p>
            <a:r>
              <a:rPr lang="en-US" dirty="0">
                <a:latin typeface="Courier"/>
                <a:cs typeface="Courier"/>
              </a:rPr>
              <a:t>  Complex(double _real, double _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 { real = _real;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_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; }</a:t>
            </a:r>
          </a:p>
          <a:p>
            <a:r>
              <a:rPr lang="en-US" dirty="0">
                <a:latin typeface="Courier"/>
                <a:cs typeface="Courier"/>
              </a:rPr>
              <a:t>  double </a:t>
            </a:r>
            <a:r>
              <a:rPr lang="en-US" dirty="0" err="1">
                <a:latin typeface="Courier"/>
                <a:cs typeface="Courier"/>
              </a:rPr>
              <a:t>getReal</a:t>
            </a:r>
            <a:r>
              <a:rPr lang="en-US" dirty="0">
                <a:latin typeface="Courier"/>
                <a:cs typeface="Courier"/>
              </a:rPr>
              <a:t>() { return real; }</a:t>
            </a:r>
          </a:p>
          <a:p>
            <a:r>
              <a:rPr lang="en-US" dirty="0">
                <a:latin typeface="Courier"/>
                <a:cs typeface="Courier"/>
              </a:rPr>
              <a:t>  double </a:t>
            </a:r>
            <a:r>
              <a:rPr lang="en-US" dirty="0" err="1">
                <a:latin typeface="Courier"/>
                <a:cs typeface="Courier"/>
              </a:rPr>
              <a:t>getImag</a:t>
            </a:r>
            <a:r>
              <a:rPr lang="en-US" dirty="0">
                <a:latin typeface="Courier"/>
                <a:cs typeface="Courier"/>
              </a:rPr>
              <a:t>() { return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; }</a:t>
            </a:r>
          </a:p>
          <a:p>
            <a:r>
              <a:rPr lang="en-US" dirty="0">
                <a:latin typeface="Courier"/>
                <a:cs typeface="Courier"/>
              </a:rPr>
              <a:t>};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75452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Operators (e.g., “+”, “-”, “*”, …) can be seen as function calls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overload (or redefine) the function</a:t>
            </a:r>
          </a:p>
          <a:p>
            <a:pPr marL="350838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888223"/>
              </p:ext>
            </p:extLst>
          </p:nvPr>
        </p:nvGraphicFramePr>
        <p:xfrm>
          <a:off x="1236133" y="3242734"/>
          <a:ext cx="609600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Expression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Think of it 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x +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+ (x, 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x -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- (x, 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x *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nsolas"/>
                          <a:cs typeface="Consolas"/>
                        </a:rPr>
                        <a:t>* (x, 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023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680" y="236053"/>
            <a:ext cx="6279634" cy="6463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Complex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private:</a:t>
            </a:r>
          </a:p>
          <a:p>
            <a:r>
              <a:rPr lang="en-US" dirty="0">
                <a:latin typeface="Courier"/>
                <a:cs typeface="Courier"/>
              </a:rPr>
              <a:t>  double real;</a:t>
            </a:r>
          </a:p>
          <a:p>
            <a:r>
              <a:rPr lang="en-US" dirty="0">
                <a:latin typeface="Courier"/>
                <a:cs typeface="Courier"/>
              </a:rPr>
              <a:t>  double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public:</a:t>
            </a:r>
          </a:p>
          <a:p>
            <a:r>
              <a:rPr lang="en-US" dirty="0">
                <a:latin typeface="Courier"/>
                <a:cs typeface="Courier"/>
              </a:rPr>
              <a:t>  Complex() { real =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0.0; }</a:t>
            </a:r>
          </a:p>
          <a:p>
            <a:r>
              <a:rPr lang="en-US" dirty="0">
                <a:latin typeface="Courier"/>
                <a:cs typeface="Courier"/>
              </a:rPr>
              <a:t>  Complex(double _real, double _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 { real = _real;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_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; }</a:t>
            </a:r>
          </a:p>
          <a:p>
            <a:r>
              <a:rPr lang="en-US" dirty="0">
                <a:latin typeface="Courier"/>
                <a:cs typeface="Courier"/>
              </a:rPr>
              <a:t>  double </a:t>
            </a:r>
            <a:r>
              <a:rPr lang="en-US" dirty="0" err="1">
                <a:latin typeface="Courier"/>
                <a:cs typeface="Courier"/>
              </a:rPr>
              <a:t>getReal</a:t>
            </a:r>
            <a:r>
              <a:rPr lang="en-US" dirty="0">
                <a:latin typeface="Courier"/>
                <a:cs typeface="Courier"/>
              </a:rPr>
              <a:t>() { return real; }</a:t>
            </a:r>
          </a:p>
          <a:p>
            <a:r>
              <a:rPr lang="en-US" dirty="0">
                <a:latin typeface="Courier"/>
                <a:cs typeface="Courier"/>
              </a:rPr>
              <a:t>  double </a:t>
            </a:r>
            <a:r>
              <a:rPr lang="en-US" dirty="0" err="1">
                <a:latin typeface="Courier"/>
                <a:cs typeface="Courier"/>
              </a:rPr>
              <a:t>getImag</a:t>
            </a:r>
            <a:r>
              <a:rPr lang="en-US" dirty="0">
                <a:latin typeface="Courier"/>
                <a:cs typeface="Courier"/>
              </a:rPr>
              <a:t>() { return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; }</a:t>
            </a:r>
          </a:p>
          <a:p>
            <a:r>
              <a:rPr lang="en-US" dirty="0">
                <a:latin typeface="Courier"/>
                <a:cs typeface="Courier"/>
              </a:rPr>
              <a:t>};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Complex operator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+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(Complex x, Complex y)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return Complex(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x.getReal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y.getReal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(),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            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x.getImag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 + 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y.getImag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());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767" y="1974961"/>
            <a:ext cx="3908960" cy="2376906"/>
          </a:xfrm>
        </p:spPr>
        <p:txBody>
          <a:bodyPr/>
          <a:lstStyle/>
          <a:p>
            <a:r>
              <a:rPr lang="en-US" dirty="0"/>
              <a:t>How many objects of Complex are created?</a:t>
            </a:r>
          </a:p>
          <a:p>
            <a:r>
              <a:rPr lang="en-US" dirty="0"/>
              <a:t>Can I do this: “d = </a:t>
            </a:r>
            <a:r>
              <a:rPr lang="en-US" dirty="0" err="1"/>
              <a:t>a+b+c</a:t>
            </a:r>
            <a:r>
              <a:rPr lang="en-US" dirty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6723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#2: call by reference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879" y="3622715"/>
            <a:ext cx="62504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Complex operator</a:t>
            </a:r>
            <a:r>
              <a:rPr lang="en-US" b="1" dirty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 (Complex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&amp;</a:t>
            </a:r>
            <a:r>
              <a:rPr lang="en-US" dirty="0">
                <a:latin typeface="Courier"/>
                <a:cs typeface="Courier"/>
              </a:rPr>
              <a:t>x, Complex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 &amp;</a:t>
            </a:r>
            <a:r>
              <a:rPr lang="en-US" dirty="0">
                <a:latin typeface="Courier"/>
                <a:cs typeface="Courier"/>
              </a:rPr>
              <a:t>y)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return Complex(</a:t>
            </a:r>
            <a:r>
              <a:rPr lang="en-US" dirty="0" err="1">
                <a:latin typeface="Courier"/>
                <a:cs typeface="Courier"/>
              </a:rPr>
              <a:t>x.getReal</a:t>
            </a:r>
            <a:r>
              <a:rPr lang="en-US" dirty="0">
                <a:latin typeface="Courier"/>
                <a:cs typeface="Courier"/>
              </a:rPr>
              <a:t>() + </a:t>
            </a:r>
            <a:r>
              <a:rPr lang="en-US" dirty="0" err="1">
                <a:latin typeface="Courier"/>
                <a:cs typeface="Courier"/>
              </a:rPr>
              <a:t>y.getReal</a:t>
            </a:r>
            <a:r>
              <a:rPr lang="en-US" dirty="0">
                <a:latin typeface="Courier"/>
                <a:cs typeface="Courier"/>
              </a:rPr>
              <a:t>(),</a:t>
            </a:r>
          </a:p>
          <a:p>
            <a:r>
              <a:rPr lang="en-US" dirty="0">
                <a:latin typeface="Courier"/>
                <a:cs typeface="Courier"/>
              </a:rPr>
              <a:t>                 </a:t>
            </a:r>
            <a:r>
              <a:rPr lang="en-US" dirty="0" err="1">
                <a:latin typeface="Courier"/>
                <a:cs typeface="Courier"/>
              </a:rPr>
              <a:t>x.getImag</a:t>
            </a:r>
            <a:r>
              <a:rPr lang="en-US" dirty="0">
                <a:latin typeface="Courier"/>
                <a:cs typeface="Courier"/>
              </a:rPr>
              <a:t>() + </a:t>
            </a:r>
            <a:r>
              <a:rPr lang="en-US" dirty="0" err="1">
                <a:latin typeface="Courier"/>
                <a:cs typeface="Courier"/>
              </a:rPr>
              <a:t>y.getImag</a:t>
            </a:r>
            <a:r>
              <a:rPr lang="en-US" dirty="0">
                <a:latin typeface="Courier"/>
                <a:cs typeface="Courier"/>
              </a:rPr>
              <a:t>());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2812" y="1634807"/>
            <a:ext cx="813225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Recall: </a:t>
            </a:r>
            <a:r>
              <a:rPr lang="en-US" sz="2400" i="1" dirty="0">
                <a:solidFill>
                  <a:srgbClr val="FF0000"/>
                </a:solidFill>
              </a:rPr>
              <a:t>reference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is a safer, but less powerful, pointer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But you use a reference the same way as you’re using the object variable!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No need to dereference it!</a:t>
            </a:r>
          </a:p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74966" y="5276532"/>
            <a:ext cx="3908960" cy="13778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objects are created?</a:t>
            </a:r>
          </a:p>
        </p:txBody>
      </p:sp>
    </p:spTree>
    <p:extLst>
      <p:ext uri="{BB962C8B-B14F-4D97-AF65-F5344CB8AC3E}">
        <p14:creationId xmlns:p14="http://schemas.microsoft.com/office/powerpoint/2010/main" val="286032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#3: Overloading operator as member </a:t>
            </a:r>
            <a:r>
              <a:rPr lang="en-US" dirty="0" err="1"/>
              <a:t>func</a:t>
            </a:r>
            <a:r>
              <a:rPr lang="en-US" dirty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1344" y="1627081"/>
            <a:ext cx="735329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Complex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.. ..</a:t>
            </a:r>
          </a:p>
          <a:p>
            <a:r>
              <a:rPr lang="en-US" dirty="0">
                <a:latin typeface="Courier"/>
                <a:cs typeface="Courier"/>
              </a:rPr>
              <a:t>public:</a:t>
            </a:r>
          </a:p>
          <a:p>
            <a:r>
              <a:rPr lang="en-US" dirty="0">
                <a:latin typeface="Courier"/>
                <a:cs typeface="Courier"/>
              </a:rPr>
              <a:t>  Complex operator+ (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const </a:t>
            </a:r>
            <a:r>
              <a:rPr lang="en-US" dirty="0">
                <a:latin typeface="Courier"/>
                <a:cs typeface="Courier"/>
              </a:rPr>
              <a:t>Complex&amp;)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  /* Member </a:t>
            </a:r>
            <a:r>
              <a:rPr lang="en-US" dirty="0" err="1">
                <a:solidFill>
                  <a:srgbClr val="008000"/>
                </a:solidFill>
                <a:latin typeface="Courier"/>
                <a:cs typeface="Courier"/>
              </a:rPr>
              <a:t>func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; only one </a:t>
            </a:r>
            <a:r>
              <a:rPr lang="en-US" dirty="0" err="1">
                <a:solidFill>
                  <a:srgbClr val="008000"/>
                </a:solidFill>
                <a:latin typeface="Courier"/>
                <a:cs typeface="Courier"/>
              </a:rPr>
              <a:t>param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. */</a:t>
            </a:r>
          </a:p>
          <a:p>
            <a:r>
              <a:rPr lang="en-US" dirty="0">
                <a:latin typeface="Courier"/>
                <a:cs typeface="Courier"/>
              </a:rPr>
              <a:t>};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Complex Complex::operator+ (const Complex &amp;x) const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return Complex(</a:t>
            </a:r>
            <a:r>
              <a:rPr lang="en-US" dirty="0" err="1">
                <a:latin typeface="Courier"/>
                <a:cs typeface="Courier"/>
              </a:rPr>
              <a:t>real+x.real</a:t>
            </a:r>
            <a:r>
              <a:rPr lang="en-US" dirty="0">
                <a:latin typeface="Courier"/>
                <a:cs typeface="Courier"/>
              </a:rPr>
              <a:t>, </a:t>
            </a:r>
            <a:r>
              <a:rPr lang="en-US" dirty="0" err="1">
                <a:latin typeface="Courier"/>
                <a:cs typeface="Courier"/>
              </a:rPr>
              <a:t>imag+x.imag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9405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434" y="3014114"/>
            <a:ext cx="8161866" cy="76199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  <a:cs typeface="Consolas"/>
              </a:rPr>
              <a:t>     type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Class::</a:t>
            </a:r>
            <a:r>
              <a:rPr lang="en-US" dirty="0" err="1">
                <a:latin typeface="Consolas"/>
                <a:cs typeface="Consolas"/>
              </a:rPr>
              <a:t>func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const </a:t>
            </a:r>
            <a:r>
              <a:rPr lang="en-US" dirty="0">
                <a:latin typeface="Consolas"/>
                <a:cs typeface="Consolas"/>
              </a:rPr>
              <a:t>type p)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862665" y="3463804"/>
            <a:ext cx="7001394" cy="791820"/>
            <a:chOff x="-1848227" y="2635367"/>
            <a:chExt cx="7001394" cy="79182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674835" y="2635367"/>
              <a:ext cx="527434" cy="3969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-1848227" y="2965522"/>
              <a:ext cx="70013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Tells compiler that the </a:t>
              </a:r>
              <a:r>
                <a:rPr lang="en-US" sz="2400" i="1" dirty="0" err="1"/>
                <a:t>param</a:t>
              </a:r>
              <a:r>
                <a:rPr lang="en-US" sz="2400" i="1" dirty="0"/>
                <a:t> cannot be modified! 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93334" y="1827165"/>
            <a:ext cx="7001394" cy="1305502"/>
            <a:chOff x="1693334" y="1827165"/>
            <a:chExt cx="7001394" cy="1305502"/>
          </a:xfrm>
        </p:grpSpPr>
        <p:sp>
          <p:nvSpPr>
            <p:cNvPr id="13" name="TextBox 12"/>
            <p:cNvSpPr txBox="1"/>
            <p:nvPr/>
          </p:nvSpPr>
          <p:spPr>
            <a:xfrm>
              <a:off x="1693334" y="1827165"/>
              <a:ext cx="70013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Tells compiler that the </a:t>
              </a:r>
              <a:r>
                <a:rPr lang="en-US" sz="2400" i="1" dirty="0" err="1"/>
                <a:t>func</a:t>
              </a:r>
              <a:r>
                <a:rPr lang="en-US" sz="2400" i="1" dirty="0"/>
                <a:t>. does not modify any member variables (only applicable to class member functions)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247467" y="2658162"/>
              <a:ext cx="270933" cy="47450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42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operator =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133601"/>
            <a:ext cx="7737475" cy="3931920"/>
          </a:xfrm>
        </p:spPr>
        <p:txBody>
          <a:bodyPr/>
          <a:lstStyle/>
          <a:p>
            <a:r>
              <a:rPr lang="en-US" dirty="0"/>
              <a:t>A default version of assignment operator = is created by the compiler for each class</a:t>
            </a:r>
          </a:p>
          <a:p>
            <a:pPr lvl="1"/>
            <a:r>
              <a:rPr lang="en-US" dirty="0"/>
              <a:t>Remember c = a + b in the Complex example?</a:t>
            </a:r>
          </a:p>
          <a:p>
            <a:r>
              <a:rPr lang="en-US" dirty="0"/>
              <a:t>But you can overload it</a:t>
            </a:r>
          </a:p>
          <a:p>
            <a:pPr lvl="1"/>
            <a:r>
              <a:rPr lang="en-US" dirty="0"/>
              <a:t>Must be a member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6410" y="4588193"/>
            <a:ext cx="60025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void Complex::operator=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Complex &amp;x)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real = </a:t>
            </a:r>
            <a:r>
              <a:rPr lang="en-US" dirty="0" err="1">
                <a:latin typeface="Courier"/>
                <a:cs typeface="Courier"/>
              </a:rPr>
              <a:t>x.getReal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x.getImag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5621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operator =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32003"/>
            <a:ext cx="7737475" cy="3931920"/>
          </a:xfrm>
        </p:spPr>
        <p:txBody>
          <a:bodyPr/>
          <a:lstStyle/>
          <a:p>
            <a:r>
              <a:rPr lang="en-US" dirty="0"/>
              <a:t>What’s the problem of returning void?</a:t>
            </a:r>
          </a:p>
          <a:p>
            <a:endParaRPr lang="en-US" dirty="0"/>
          </a:p>
          <a:p>
            <a:pPr lvl="1"/>
            <a:r>
              <a:rPr lang="en-US" dirty="0"/>
              <a:t>Equivalent to c = (b = a);</a:t>
            </a:r>
          </a:p>
          <a:p>
            <a:pPr lvl="1"/>
            <a:r>
              <a:rPr lang="en-US" dirty="0"/>
              <a:t>Further equivalent to: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6543" y="2557796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 = b = a;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8943" y="3997129"/>
            <a:ext cx="406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c.operator</a:t>
            </a:r>
            <a:r>
              <a:rPr lang="en-US" dirty="0">
                <a:latin typeface="Courier"/>
                <a:cs typeface="Courier"/>
              </a:rPr>
              <a:t>=(</a:t>
            </a:r>
            <a:r>
              <a:rPr lang="en-US" dirty="0" err="1">
                <a:latin typeface="Courier"/>
                <a:cs typeface="Courier"/>
              </a:rPr>
              <a:t>b.operator</a:t>
            </a:r>
            <a:r>
              <a:rPr lang="en-US" dirty="0">
                <a:latin typeface="Courier"/>
                <a:cs typeface="Courier"/>
              </a:rPr>
              <a:t>=(a));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0113" y="4501925"/>
            <a:ext cx="655667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/* Correct return type */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Complex&amp; </a:t>
            </a:r>
            <a:r>
              <a:rPr lang="en-US" dirty="0">
                <a:latin typeface="Courier"/>
                <a:cs typeface="Courier"/>
              </a:rPr>
              <a:t>Complex::operator=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Complex &amp;x)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real = </a:t>
            </a:r>
            <a:r>
              <a:rPr lang="en-US" dirty="0" err="1">
                <a:latin typeface="Courier"/>
                <a:cs typeface="Courier"/>
              </a:rPr>
              <a:t>x.getReal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x.getImag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return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*</a:t>
            </a:r>
            <a:r>
              <a:rPr lang="en-US" dirty="0">
                <a:latin typeface="Courier"/>
                <a:cs typeface="Courier"/>
              </a:rPr>
              <a:t>this;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295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57044</TotalTime>
  <Words>808</Words>
  <Application>Microsoft Macintosh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Brush Script MT</vt:lpstr>
      <vt:lpstr>Arial</vt:lpstr>
      <vt:lpstr>Calibri</vt:lpstr>
      <vt:lpstr>Calisto MT</vt:lpstr>
      <vt:lpstr>Consolas</vt:lpstr>
      <vt:lpstr>Courier</vt:lpstr>
      <vt:lpstr>Capital</vt:lpstr>
      <vt:lpstr>ECE 244 Programming Fundamentals Lec. 14: Operator overloading</vt:lpstr>
      <vt:lpstr>An example</vt:lpstr>
      <vt:lpstr>Understanding operators</vt:lpstr>
      <vt:lpstr>PowerPoint Presentation</vt:lpstr>
      <vt:lpstr>Solution #2: call by reference</vt:lpstr>
      <vt:lpstr>Solution #3: Overloading operator as member func.</vt:lpstr>
      <vt:lpstr>const</vt:lpstr>
      <vt:lpstr>Assignment operator =</vt:lpstr>
      <vt:lpstr>Assignment operator = (cont.)</vt:lpstr>
      <vt:lpstr>private member issue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397</cp:revision>
  <cp:lastPrinted>2014-09-05T01:43:19Z</cp:lastPrinted>
  <dcterms:created xsi:type="dcterms:W3CDTF">2013-01-10T16:28:45Z</dcterms:created>
  <dcterms:modified xsi:type="dcterms:W3CDTF">2022-10-07T20:32:34Z</dcterms:modified>
</cp:coreProperties>
</file>