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58" r:id="rId6"/>
    <p:sldId id="268" r:id="rId7"/>
    <p:sldId id="271" r:id="rId8"/>
    <p:sldId id="27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182" autoAdjust="0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0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1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3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7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9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2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7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8F725-1646-E542-97B4-39E1520A273B}" type="datetimeFigureOut">
              <a:rPr lang="en-US" smtClean="0"/>
              <a:t>10/7/22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CC0FE-50A6-3240-B873-19589057F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5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8042717" cy="1755775"/>
          </a:xfrm>
        </p:spPr>
        <p:txBody>
          <a:bodyPr>
            <a:normAutofit fontScale="90000"/>
          </a:bodyPr>
          <a:lstStyle/>
          <a:p>
            <a:r>
              <a:rPr lang="en-US" dirty="0"/>
              <a:t>ECE 244</a:t>
            </a:r>
            <a:br>
              <a:rPr lang="en-US" dirty="0"/>
            </a:br>
            <a:r>
              <a:rPr lang="en-US" dirty="0"/>
              <a:t>Programming Fundamentals: Midterm review</a:t>
            </a:r>
          </a:p>
        </p:txBody>
      </p:sp>
    </p:spTree>
    <p:extLst>
      <p:ext uri="{BB962C8B-B14F-4D97-AF65-F5344CB8AC3E}">
        <p14:creationId xmlns:p14="http://schemas.microsoft.com/office/powerpoint/2010/main" val="34535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learnt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483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Review of C</a:t>
            </a:r>
          </a:p>
          <a:p>
            <a:r>
              <a:rPr lang="en-US" dirty="0"/>
              <a:t>Parameters passing</a:t>
            </a:r>
          </a:p>
          <a:p>
            <a:r>
              <a:rPr lang="en-US" dirty="0"/>
              <a:t>Compilation and program organization</a:t>
            </a:r>
          </a:p>
          <a:p>
            <a:r>
              <a:rPr lang="en-US" dirty="0"/>
              <a:t>C++ I/</a:t>
            </a:r>
            <a:r>
              <a:rPr lang="en-US" dirty="0">
                <a:solidFill>
                  <a:srgbClr val="000000"/>
                </a:solidFill>
              </a:rPr>
              <a:t>O (the use of </a:t>
            </a:r>
            <a:r>
              <a:rPr lang="en-US" dirty="0" err="1">
                <a:solidFill>
                  <a:srgbClr val="000000"/>
                </a:solidFill>
              </a:rPr>
              <a:t>stringstream</a:t>
            </a:r>
            <a:r>
              <a:rPr lang="en-US" dirty="0"/>
              <a:t>)</a:t>
            </a:r>
          </a:p>
          <a:p>
            <a:r>
              <a:rPr lang="en-US" dirty="0"/>
              <a:t>Pointers + structures</a:t>
            </a:r>
          </a:p>
          <a:p>
            <a:r>
              <a:rPr lang="en-US" dirty="0"/>
              <a:t>Classes</a:t>
            </a:r>
          </a:p>
          <a:p>
            <a:r>
              <a:rPr lang="en-US" dirty="0"/>
              <a:t>Access control</a:t>
            </a:r>
          </a:p>
          <a:p>
            <a:r>
              <a:rPr lang="en-US" dirty="0"/>
              <a:t>Constructors/destructor</a:t>
            </a:r>
          </a:p>
          <a:p>
            <a:r>
              <a:rPr lang="en-US" dirty="0"/>
              <a:t>Operator overloading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4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Parameter passing: 2014 midterm Q1c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5062" y="1093314"/>
            <a:ext cx="6022652" cy="5632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 1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do_something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* &amp; ptr1,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* ptr2) {</a:t>
            </a:r>
          </a:p>
          <a:p>
            <a:r>
              <a:rPr lang="en-CA" dirty="0">
                <a:latin typeface="Consolas"/>
                <a:cs typeface="Consolas"/>
              </a:rPr>
              <a:t> 2   </a:t>
            </a:r>
            <a:r>
              <a:rPr lang="mr-IN" dirty="0">
                <a:latin typeface="Consolas"/>
                <a:cs typeface="Consolas"/>
              </a:rPr>
              <a:t>int* t;</a:t>
            </a:r>
          </a:p>
          <a:p>
            <a:r>
              <a:rPr lang="en-CA" dirty="0">
                <a:latin typeface="Consolas"/>
                <a:cs typeface="Consolas"/>
              </a:rPr>
              <a:t> 3   </a:t>
            </a:r>
            <a:r>
              <a:rPr lang="mr-IN" dirty="0">
                <a:latin typeface="Consolas"/>
                <a:cs typeface="Consolas"/>
              </a:rPr>
              <a:t>*ptr1 = *ptr1 + *ptr2;</a:t>
            </a:r>
          </a:p>
          <a:p>
            <a:r>
              <a:rPr lang="en-CA" dirty="0">
                <a:latin typeface="Consolas"/>
                <a:cs typeface="Consolas"/>
              </a:rPr>
              <a:t> 4   </a:t>
            </a:r>
            <a:r>
              <a:rPr lang="mr-IN" dirty="0">
                <a:latin typeface="Consolas"/>
                <a:cs typeface="Consolas"/>
              </a:rPr>
              <a:t>*ptr2 = *ptr1 + *ptr2;</a:t>
            </a:r>
          </a:p>
          <a:p>
            <a:r>
              <a:rPr lang="en-CA" dirty="0">
                <a:latin typeface="Consolas"/>
                <a:cs typeface="Consolas"/>
              </a:rPr>
              <a:t> 5   </a:t>
            </a:r>
            <a:r>
              <a:rPr lang="mr-IN" dirty="0">
                <a:latin typeface="Consolas"/>
                <a:cs typeface="Consolas"/>
              </a:rPr>
              <a:t>t = ptr1;</a:t>
            </a:r>
          </a:p>
          <a:p>
            <a:r>
              <a:rPr lang="en-CA" dirty="0">
                <a:latin typeface="Consolas"/>
                <a:cs typeface="Consolas"/>
              </a:rPr>
              <a:t> 6   </a:t>
            </a:r>
            <a:r>
              <a:rPr lang="mr-IN" dirty="0">
                <a:latin typeface="Consolas"/>
                <a:cs typeface="Consolas"/>
              </a:rPr>
              <a:t>ptr1 = ptr2;</a:t>
            </a:r>
          </a:p>
          <a:p>
            <a:r>
              <a:rPr lang="en-CA" dirty="0">
                <a:latin typeface="Consolas"/>
                <a:cs typeface="Consolas"/>
              </a:rPr>
              <a:t> 7   </a:t>
            </a:r>
            <a:r>
              <a:rPr lang="mr-IN" dirty="0">
                <a:latin typeface="Consolas"/>
                <a:cs typeface="Consolas"/>
              </a:rPr>
              <a:t>ptr2 = ptr1;</a:t>
            </a:r>
          </a:p>
          <a:p>
            <a:r>
              <a:rPr lang="en-CA" dirty="0">
                <a:latin typeface="Consolas"/>
                <a:cs typeface="Consolas"/>
              </a:rPr>
              <a:t> 8   </a:t>
            </a:r>
            <a:r>
              <a:rPr lang="mr-IN" dirty="0">
                <a:latin typeface="Consolas"/>
                <a:cs typeface="Consolas"/>
              </a:rPr>
              <a:t>return (*ptr1 + *ptr2);</a:t>
            </a:r>
          </a:p>
          <a:p>
            <a:r>
              <a:rPr lang="en-CA" dirty="0">
                <a:latin typeface="Consolas"/>
                <a:cs typeface="Consolas"/>
              </a:rPr>
              <a:t> 9 </a:t>
            </a:r>
            <a:r>
              <a:rPr lang="mr-IN" dirty="0">
                <a:latin typeface="Consolas"/>
                <a:cs typeface="Consolas"/>
              </a:rPr>
              <a:t>}</a:t>
            </a:r>
          </a:p>
          <a:p>
            <a:r>
              <a:rPr lang="fr-FR" dirty="0">
                <a:latin typeface="Consolas"/>
                <a:cs typeface="Consolas"/>
              </a:rPr>
              <a:t>10 </a:t>
            </a: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 main () {</a:t>
            </a:r>
          </a:p>
          <a:p>
            <a:r>
              <a:rPr lang="fr-FR" dirty="0">
                <a:latin typeface="Consolas"/>
                <a:cs typeface="Consolas"/>
              </a:rPr>
              <a:t>11   </a:t>
            </a: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* p = new </a:t>
            </a: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;</a:t>
            </a:r>
          </a:p>
          <a:p>
            <a:r>
              <a:rPr lang="fr-FR" dirty="0">
                <a:latin typeface="Consolas"/>
                <a:cs typeface="Consolas"/>
              </a:rPr>
              <a:t>12   </a:t>
            </a: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* q = new </a:t>
            </a: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;</a:t>
            </a:r>
          </a:p>
          <a:p>
            <a:r>
              <a:rPr lang="fr-FR" dirty="0">
                <a:latin typeface="Consolas"/>
                <a:cs typeface="Consolas"/>
              </a:rPr>
              <a:t>13   </a:t>
            </a:r>
            <a:r>
              <a:rPr lang="fr-FR" dirty="0" err="1">
                <a:latin typeface="Consolas"/>
                <a:cs typeface="Consolas"/>
              </a:rPr>
              <a:t>int</a:t>
            </a:r>
            <a:r>
              <a:rPr lang="fr-FR" dirty="0">
                <a:latin typeface="Consolas"/>
                <a:cs typeface="Consolas"/>
              </a:rPr>
              <a:t> z;</a:t>
            </a:r>
          </a:p>
          <a:p>
            <a:r>
              <a:rPr lang="en-CA" dirty="0">
                <a:latin typeface="Consolas"/>
                <a:cs typeface="Consolas"/>
              </a:rPr>
              <a:t>14   </a:t>
            </a:r>
            <a:r>
              <a:rPr lang="mr-IN" dirty="0">
                <a:latin typeface="Consolas"/>
                <a:cs typeface="Consolas"/>
              </a:rPr>
              <a:t>*p = 5;</a:t>
            </a:r>
          </a:p>
          <a:p>
            <a:r>
              <a:rPr lang="en-CA" dirty="0">
                <a:latin typeface="Consolas"/>
                <a:cs typeface="Consolas"/>
              </a:rPr>
              <a:t>15   </a:t>
            </a:r>
            <a:r>
              <a:rPr lang="mr-IN" dirty="0">
                <a:latin typeface="Consolas"/>
                <a:cs typeface="Consolas"/>
              </a:rPr>
              <a:t>*q = 8;</a:t>
            </a:r>
          </a:p>
          <a:p>
            <a:r>
              <a:rPr lang="en-US" dirty="0">
                <a:latin typeface="Consolas"/>
                <a:cs typeface="Consolas"/>
              </a:rPr>
              <a:t>16   z = </a:t>
            </a:r>
            <a:r>
              <a:rPr lang="en-US" dirty="0" err="1">
                <a:latin typeface="Consolas"/>
                <a:cs typeface="Consolas"/>
              </a:rPr>
              <a:t>do_something</a:t>
            </a:r>
            <a:r>
              <a:rPr lang="en-US" dirty="0">
                <a:latin typeface="Consolas"/>
                <a:cs typeface="Consolas"/>
              </a:rPr>
              <a:t> (p, q);</a:t>
            </a:r>
          </a:p>
          <a:p>
            <a:r>
              <a:rPr lang="en-CA" dirty="0">
                <a:latin typeface="Consolas"/>
                <a:cs typeface="Consolas"/>
              </a:rPr>
              <a:t>17   </a:t>
            </a:r>
            <a:r>
              <a:rPr lang="mr-IN" dirty="0">
                <a:latin typeface="Consolas"/>
                <a:cs typeface="Consolas"/>
              </a:rPr>
              <a:t>z = z + *p + *q;</a:t>
            </a:r>
          </a:p>
          <a:p>
            <a:r>
              <a:rPr lang="en-CA" dirty="0">
                <a:latin typeface="Consolas"/>
                <a:cs typeface="Consolas"/>
              </a:rPr>
              <a:t>18   </a:t>
            </a:r>
            <a:r>
              <a:rPr lang="mr-IN" dirty="0">
                <a:latin typeface="Consolas"/>
                <a:cs typeface="Consolas"/>
              </a:rPr>
              <a:t>cout &lt;&lt; z &lt;&lt; endl;</a:t>
            </a:r>
          </a:p>
          <a:p>
            <a:r>
              <a:rPr lang="en-CA" dirty="0">
                <a:latin typeface="Consolas"/>
                <a:cs typeface="Consolas"/>
              </a:rPr>
              <a:t>19   </a:t>
            </a:r>
            <a:r>
              <a:rPr lang="mr-IN" dirty="0">
                <a:latin typeface="Consolas"/>
                <a:cs typeface="Consolas"/>
              </a:rPr>
              <a:t>return (0);</a:t>
            </a:r>
          </a:p>
          <a:p>
            <a:r>
              <a:rPr lang="en-CA" dirty="0">
                <a:latin typeface="Consolas"/>
                <a:cs typeface="Consolas"/>
              </a:rPr>
              <a:t>29 </a:t>
            </a:r>
            <a:r>
              <a:rPr lang="mr-IN" dirty="0">
                <a:latin typeface="Consolas"/>
                <a:cs typeface="Consolas"/>
              </a:rPr>
              <a:t>}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3925" y="3316453"/>
            <a:ext cx="40632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  1  2  3  4  5  6  7  8  9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37964"/>
              </p:ext>
            </p:extLst>
          </p:nvPr>
        </p:nvGraphicFramePr>
        <p:xfrm>
          <a:off x="4572623" y="328746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4924312" y="2795334"/>
            <a:ext cx="1260231" cy="892999"/>
            <a:chOff x="1416536" y="2645662"/>
            <a:chExt cx="1260231" cy="892999"/>
          </a:xfrm>
        </p:grpSpPr>
        <p:sp>
          <p:nvSpPr>
            <p:cNvPr id="9" name="TextBox 8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100</a:t>
              </a:r>
              <a:endParaRPr lang="en-US" dirty="0"/>
            </a:p>
          </p:txBody>
        </p:sp>
        <p:sp>
          <p:nvSpPr>
            <p:cNvPr id="10" name="Left Brace 9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97945" y="2645662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232412" y="2795334"/>
            <a:ext cx="1260231" cy="892999"/>
            <a:chOff x="1416536" y="2645662"/>
            <a:chExt cx="1260231" cy="892999"/>
          </a:xfrm>
        </p:grpSpPr>
        <p:sp>
          <p:nvSpPr>
            <p:cNvPr id="13" name="TextBox 12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FF0000"/>
                  </a:solidFill>
                </a:rPr>
                <a:t>104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Left Brace 13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97945" y="2645662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444111" y="4566496"/>
            <a:ext cx="264469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:100          </a:t>
            </a:r>
            <a:r>
              <a:rPr lang="zh-CN" altLang="zh-CN" sz="1400" dirty="0">
                <a:latin typeface="Courier New"/>
                <a:cs typeface="Courier New"/>
              </a:rPr>
              <a:t>1</a:t>
            </a:r>
            <a:r>
              <a:rPr lang="en-US" altLang="zh-CN" sz="1400" dirty="0">
                <a:latin typeface="Courier New"/>
                <a:cs typeface="Courier New"/>
              </a:rPr>
              <a:t>04</a:t>
            </a:r>
            <a:endParaRPr lang="en-US" sz="1400" dirty="0">
              <a:latin typeface="Courier New"/>
              <a:cs typeface="Courier New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81927"/>
              </p:ext>
            </p:extLst>
          </p:nvPr>
        </p:nvGraphicFramePr>
        <p:xfrm>
          <a:off x="5302809" y="4537505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24298" y="4569044"/>
            <a:ext cx="126023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95898" y="4581744"/>
            <a:ext cx="1260231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8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76903"/>
              </p:ext>
            </p:extLst>
          </p:nvPr>
        </p:nvGraphicFramePr>
        <p:xfrm>
          <a:off x="5302809" y="5667805"/>
          <a:ext cx="1305168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685514" y="2795334"/>
            <a:ext cx="58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ptr1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335046" y="5183205"/>
            <a:ext cx="1260231" cy="892999"/>
            <a:chOff x="1416536" y="2645662"/>
            <a:chExt cx="1260231" cy="892999"/>
          </a:xfrm>
        </p:grpSpPr>
        <p:sp>
          <p:nvSpPr>
            <p:cNvPr id="30" name="TextBox 29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rgbClr val="FF0000"/>
                  </a:solidFill>
                </a:rPr>
                <a:t>104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Left Brace 30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7945" y="2645662"/>
              <a:ext cx="580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ptr2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816455" y="4565134"/>
            <a:ext cx="663336" cy="369332"/>
            <a:chOff x="5816455" y="4565134"/>
            <a:chExt cx="663336" cy="36933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5816455" y="4762500"/>
              <a:ext cx="343045" cy="12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061137" y="4565134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13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168584" y="4577834"/>
            <a:ext cx="663336" cy="369332"/>
            <a:chOff x="7168584" y="4577834"/>
            <a:chExt cx="663336" cy="369332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7168584" y="4775200"/>
              <a:ext cx="343045" cy="12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413266" y="4577834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21</a:t>
              </a:r>
            </a:p>
          </p:txBody>
        </p:sp>
      </p:grp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20927"/>
              </p:ext>
            </p:extLst>
          </p:nvPr>
        </p:nvGraphicFramePr>
        <p:xfrm>
          <a:off x="7002180" y="5630672"/>
          <a:ext cx="1305168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7034417" y="5146072"/>
            <a:ext cx="1260231" cy="892999"/>
            <a:chOff x="1416536" y="2645662"/>
            <a:chExt cx="1260231" cy="892999"/>
          </a:xfrm>
        </p:grpSpPr>
        <p:sp>
          <p:nvSpPr>
            <p:cNvPr id="40" name="TextBox 39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100</a:t>
              </a:r>
              <a:endParaRPr lang="en-US" dirty="0"/>
            </a:p>
          </p:txBody>
        </p:sp>
        <p:sp>
          <p:nvSpPr>
            <p:cNvPr id="41" name="Left Brace 40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97945" y="2645662"/>
              <a:ext cx="2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397562" y="3319728"/>
            <a:ext cx="843830" cy="369332"/>
            <a:chOff x="6032562" y="2849828"/>
            <a:chExt cx="843830" cy="369332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032562" y="3047194"/>
              <a:ext cx="343045" cy="12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340744" y="2849828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104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876780" y="5706872"/>
            <a:ext cx="843830" cy="369332"/>
            <a:chOff x="5876780" y="5706872"/>
            <a:chExt cx="843830" cy="369332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876780" y="5904238"/>
              <a:ext cx="343045" cy="12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184962" y="5706872"/>
              <a:ext cx="53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104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543443" y="2795334"/>
            <a:ext cx="1260231" cy="892999"/>
            <a:chOff x="1416536" y="2645662"/>
            <a:chExt cx="1260231" cy="892999"/>
          </a:xfrm>
        </p:grpSpPr>
        <p:sp>
          <p:nvSpPr>
            <p:cNvPr id="52" name="TextBox 51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XX</a:t>
              </a:r>
            </a:p>
          </p:txBody>
        </p:sp>
        <p:sp>
          <p:nvSpPr>
            <p:cNvPr id="53" name="Left Brace 52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97945" y="2645662"/>
              <a:ext cx="2758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030781" y="3319728"/>
            <a:ext cx="663336" cy="369332"/>
            <a:chOff x="7168584" y="4577834"/>
            <a:chExt cx="663336" cy="369332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7168584" y="4775200"/>
              <a:ext cx="343045" cy="12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413266" y="4577834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398198" y="3317890"/>
            <a:ext cx="663336" cy="369332"/>
            <a:chOff x="7168584" y="4577834"/>
            <a:chExt cx="663336" cy="369332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7168584" y="4775200"/>
              <a:ext cx="343045" cy="127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413266" y="4577834"/>
              <a:ext cx="4186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84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358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348"/>
            <a:ext cx="8229600" cy="1143000"/>
          </a:xfrm>
        </p:spPr>
        <p:txBody>
          <a:bodyPr/>
          <a:lstStyle/>
          <a:p>
            <a:r>
              <a:rPr lang="en-US" dirty="0"/>
              <a:t>Program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09" y="1504348"/>
            <a:ext cx="8686800" cy="49009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rule is very simple: you have to declare </a:t>
            </a:r>
            <a:r>
              <a:rPr lang="en-US" dirty="0" err="1"/>
              <a:t>sth</a:t>
            </a:r>
            <a:r>
              <a:rPr lang="en-US" dirty="0"/>
              <a:t> (e.g., a function or class) before you use it</a:t>
            </a:r>
          </a:p>
          <a:p>
            <a:pPr lvl="1"/>
            <a:r>
              <a:rPr lang="en-US" dirty="0"/>
              <a:t>But you CANNOT declare a </a:t>
            </a:r>
            <a:r>
              <a:rPr lang="en-US" dirty="0">
                <a:solidFill>
                  <a:srgbClr val="FF0000"/>
                </a:solidFill>
              </a:rPr>
              <a:t>class/structure/global </a:t>
            </a:r>
            <a:r>
              <a:rPr lang="en-US" dirty="0"/>
              <a:t>more than once!</a:t>
            </a:r>
          </a:p>
          <a:p>
            <a:pPr lvl="1"/>
            <a:r>
              <a:rPr lang="en-US" dirty="0"/>
              <a:t>#</a:t>
            </a:r>
            <a:r>
              <a:rPr lang="en-US" dirty="0" err="1"/>
              <a:t>ifndef</a:t>
            </a:r>
            <a:r>
              <a:rPr lang="en-US" dirty="0"/>
              <a:t> SYMBOL</a:t>
            </a:r>
          </a:p>
          <a:p>
            <a:pPr lvl="1"/>
            <a:r>
              <a:rPr lang="en-US" dirty="0"/>
              <a:t>#define SYMBOL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Declarations go into header file</a:t>
            </a:r>
          </a:p>
          <a:p>
            <a:r>
              <a:rPr lang="en-US" dirty="0"/>
              <a:t>Include all the necessary header files in .</a:t>
            </a:r>
            <a:r>
              <a:rPr lang="en-US" dirty="0" err="1"/>
              <a:t>cpp</a:t>
            </a:r>
            <a:r>
              <a:rPr lang="en-US" dirty="0"/>
              <a:t> file</a:t>
            </a:r>
          </a:p>
          <a:p>
            <a:r>
              <a:rPr lang="en-US" dirty="0"/>
              <a:t>Only compile .</a:t>
            </a:r>
            <a:r>
              <a:rPr lang="en-US" dirty="0" err="1"/>
              <a:t>cpp</a:t>
            </a:r>
            <a:r>
              <a:rPr lang="en-US" dirty="0"/>
              <a:t> file  link for incremental compilation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compilation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363" y="2297907"/>
            <a:ext cx="775787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g++ -c -Wall </a:t>
            </a:r>
            <a:r>
              <a:rPr lang="en-US" dirty="0" err="1">
                <a:latin typeface="Consolas"/>
                <a:cs typeface="Consolas"/>
              </a:rPr>
              <a:t>main.cc</a:t>
            </a:r>
            <a:r>
              <a:rPr lang="en-US" dirty="0">
                <a:latin typeface="Consolas"/>
                <a:cs typeface="Consolas"/>
              </a:rPr>
              <a:t> -o </a:t>
            </a:r>
            <a:r>
              <a:rPr lang="en-US" dirty="0" err="1">
                <a:latin typeface="Consolas"/>
                <a:cs typeface="Consolas"/>
              </a:rPr>
              <a:t>main.o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g++ -c -Wall </a:t>
            </a:r>
            <a:r>
              <a:rPr lang="en-US" dirty="0" err="1">
                <a:latin typeface="Consolas"/>
                <a:cs typeface="Consolas"/>
              </a:rPr>
              <a:t>insert.cc</a:t>
            </a:r>
            <a:r>
              <a:rPr lang="en-US" dirty="0">
                <a:latin typeface="Consolas"/>
                <a:cs typeface="Consolas"/>
              </a:rPr>
              <a:t> -o </a:t>
            </a:r>
            <a:r>
              <a:rPr lang="en-US" dirty="0" err="1">
                <a:latin typeface="Consolas"/>
                <a:cs typeface="Consolas"/>
              </a:rPr>
              <a:t>insert.o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g++ -c -Wall </a:t>
            </a:r>
            <a:r>
              <a:rPr lang="en-US" dirty="0" err="1">
                <a:latin typeface="Consolas"/>
                <a:cs typeface="Consolas"/>
              </a:rPr>
              <a:t>search.cc</a:t>
            </a:r>
            <a:r>
              <a:rPr lang="en-US" dirty="0">
                <a:latin typeface="Consolas"/>
                <a:cs typeface="Consolas"/>
              </a:rPr>
              <a:t> -o </a:t>
            </a:r>
            <a:r>
              <a:rPr lang="en-US" dirty="0" err="1">
                <a:latin typeface="Consolas"/>
                <a:cs typeface="Consolas"/>
              </a:rPr>
              <a:t>search.o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g++ </a:t>
            </a:r>
            <a:r>
              <a:rPr lang="en-US" dirty="0" err="1">
                <a:latin typeface="Consolas"/>
                <a:cs typeface="Consolas"/>
              </a:rPr>
              <a:t>main.o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insert.o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search.o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mr-IN" dirty="0">
                <a:latin typeface="Consolas"/>
                <a:cs typeface="Consolas"/>
              </a:rPr>
              <a:t>–</a:t>
            </a:r>
            <a:r>
              <a:rPr lang="en-US" dirty="0">
                <a:latin typeface="Consolas"/>
                <a:cs typeface="Consolas"/>
              </a:rPr>
              <a:t>o </a:t>
            </a:r>
            <a:r>
              <a:rPr lang="en-US" dirty="0" err="1">
                <a:latin typeface="Consolas"/>
                <a:cs typeface="Consolas"/>
              </a:rPr>
              <a:t>linklist.exe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55192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+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  <a:p>
            <a:r>
              <a:rPr lang="en-US" dirty="0"/>
              <a:t>Pointers to pointers</a:t>
            </a:r>
          </a:p>
          <a:p>
            <a:endParaRPr lang="en-US" dirty="0"/>
          </a:p>
          <a:p>
            <a:r>
              <a:rPr lang="en-US" dirty="0"/>
              <a:t>Pointers to structures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86300" y="1328738"/>
            <a:ext cx="27229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*p = new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**q = &amp;p;</a:t>
            </a:r>
          </a:p>
          <a:p>
            <a:r>
              <a:rPr lang="en-US" dirty="0">
                <a:latin typeface="Consolas"/>
                <a:cs typeface="Consolas"/>
              </a:rPr>
              <a:t>**q = 100;</a:t>
            </a:r>
          </a:p>
          <a:p>
            <a:r>
              <a:rPr lang="en-US" dirty="0" err="1">
                <a:latin typeface="Consolas"/>
                <a:cs typeface="Consolas"/>
              </a:rPr>
              <a:t>cout</a:t>
            </a:r>
            <a:r>
              <a:rPr lang="en-US" dirty="0">
                <a:latin typeface="Consolas"/>
                <a:cs typeface="Consolas"/>
              </a:rPr>
              <a:t> &lt;&lt; *p &lt;&lt;  </a:t>
            </a:r>
            <a:r>
              <a:rPr lang="en-US" dirty="0" err="1">
                <a:latin typeface="Consolas"/>
                <a:cs typeface="Consolas"/>
              </a:rPr>
              <a:t>endl</a:t>
            </a:r>
            <a:r>
              <a:rPr lang="en-US" dirty="0">
                <a:latin typeface="Consolas"/>
                <a:cs typeface="Consolas"/>
              </a:rPr>
              <a:t>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59300" y="2793980"/>
            <a:ext cx="449969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struct</a:t>
            </a:r>
            <a:r>
              <a:rPr lang="en-US" dirty="0">
                <a:latin typeface="Consolas"/>
                <a:cs typeface="Consolas"/>
              </a:rPr>
              <a:t> node {</a:t>
            </a:r>
          </a:p>
          <a:p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data;</a:t>
            </a:r>
          </a:p>
          <a:p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err="1">
                <a:latin typeface="Consolas"/>
                <a:cs typeface="Consolas"/>
              </a:rPr>
              <a:t>struct</a:t>
            </a:r>
            <a:r>
              <a:rPr lang="en-US" dirty="0">
                <a:latin typeface="Consolas"/>
                <a:cs typeface="Consolas"/>
              </a:rPr>
              <a:t> node *next;</a:t>
            </a:r>
          </a:p>
          <a:p>
            <a:r>
              <a:rPr lang="en-US" dirty="0">
                <a:latin typeface="Consolas"/>
                <a:cs typeface="Consolas"/>
              </a:rPr>
              <a:t>} *head;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CA" dirty="0" err="1">
                <a:latin typeface="Consolas"/>
                <a:cs typeface="Consolas"/>
              </a:rPr>
              <a:t>struct</a:t>
            </a:r>
            <a:r>
              <a:rPr lang="en-CA" dirty="0">
                <a:latin typeface="Consolas"/>
                <a:cs typeface="Consolas"/>
              </a:rPr>
              <a:t> node *p = </a:t>
            </a:r>
            <a:r>
              <a:rPr lang="en-CA" dirty="0">
                <a:solidFill>
                  <a:srgbClr val="FF0000"/>
                </a:solidFill>
                <a:latin typeface="Consolas"/>
                <a:cs typeface="Consolas"/>
              </a:rPr>
              <a:t>new node</a:t>
            </a:r>
            <a:r>
              <a:rPr lang="en-CA" dirty="0">
                <a:latin typeface="Consolas"/>
                <a:cs typeface="Consolas"/>
              </a:rPr>
              <a:t>;</a:t>
            </a:r>
          </a:p>
          <a:p>
            <a:r>
              <a:rPr lang="en-US" dirty="0" err="1">
                <a:latin typeface="Consolas"/>
                <a:cs typeface="Consolas"/>
              </a:rPr>
              <a:t>struct</a:t>
            </a:r>
            <a:r>
              <a:rPr lang="en-US" dirty="0">
                <a:latin typeface="Consolas"/>
                <a:cs typeface="Consolas"/>
              </a:rPr>
              <a:t> node **q = &amp;p;</a:t>
            </a:r>
          </a:p>
          <a:p>
            <a:r>
              <a:rPr lang="en-US" dirty="0">
                <a:latin typeface="Consolas"/>
                <a:cs typeface="Consolas"/>
              </a:rPr>
              <a:t>(*q)-&gt;data = 10;</a:t>
            </a:r>
          </a:p>
          <a:p>
            <a:r>
              <a:rPr lang="en-US" dirty="0">
                <a:latin typeface="Consolas"/>
                <a:cs typeface="Consolas"/>
              </a:rPr>
              <a:t>(*q)-&gt;next = new node;</a:t>
            </a:r>
          </a:p>
          <a:p>
            <a:r>
              <a:rPr lang="en-US" dirty="0">
                <a:latin typeface="Consolas"/>
                <a:cs typeface="Consolas"/>
              </a:rPr>
              <a:t>(*q)-&gt;next-&gt;data = 11;</a:t>
            </a:r>
          </a:p>
          <a:p>
            <a:r>
              <a:rPr lang="en-US" dirty="0" err="1">
                <a:latin typeface="Consolas"/>
                <a:cs typeface="Consolas"/>
              </a:rPr>
              <a:t>cout</a:t>
            </a:r>
            <a:r>
              <a:rPr lang="en-US" dirty="0">
                <a:latin typeface="Consolas"/>
                <a:cs typeface="Consolas"/>
              </a:rPr>
              <a:t> &lt;&lt; p-&gt;next-&gt;data &lt;&lt; </a:t>
            </a:r>
            <a:r>
              <a:rPr lang="en-US" dirty="0" err="1">
                <a:latin typeface="Consolas"/>
                <a:cs typeface="Consolas"/>
              </a:rPr>
              <a:t>endl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 err="1">
                <a:latin typeface="Consolas"/>
                <a:cs typeface="Consolas"/>
              </a:rPr>
              <a:t>cout</a:t>
            </a:r>
            <a:r>
              <a:rPr lang="en-US" dirty="0">
                <a:latin typeface="Consolas"/>
                <a:cs typeface="Consolas"/>
              </a:rPr>
              <a:t> &lt;&lt; ((*p).next)-&gt;data &lt;&lt; </a:t>
            </a:r>
            <a:r>
              <a:rPr lang="en-US" dirty="0" err="1">
                <a:latin typeface="Consolas"/>
                <a:cs typeface="Consolas"/>
              </a:rPr>
              <a:t>endl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delete p-&gt;next;</a:t>
            </a:r>
          </a:p>
          <a:p>
            <a:r>
              <a:rPr lang="en-US" dirty="0">
                <a:latin typeface="Consolas"/>
                <a:cs typeface="Consolas"/>
              </a:rPr>
              <a:t>delete p;</a:t>
            </a:r>
          </a:p>
          <a:p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9529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880" y="255931"/>
            <a:ext cx="6833722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 4 class A{</a:t>
            </a:r>
          </a:p>
          <a:p>
            <a:r>
              <a:rPr lang="en-US" dirty="0">
                <a:latin typeface="Courier"/>
                <a:cs typeface="Courier"/>
              </a:rPr>
              <a:t>  5 public:</a:t>
            </a:r>
          </a:p>
          <a:p>
            <a:r>
              <a:rPr lang="en-US" dirty="0">
                <a:latin typeface="Courier"/>
                <a:cs typeface="Courier"/>
              </a:rPr>
              <a:t>  6   A () {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"A instantiated"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 }</a:t>
            </a:r>
          </a:p>
          <a:p>
            <a:r>
              <a:rPr lang="en-US" dirty="0">
                <a:latin typeface="Courier"/>
                <a:cs typeface="Courier"/>
              </a:rPr>
              <a:t>  7   ~A() {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"A destroyed"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 }</a:t>
            </a:r>
          </a:p>
          <a:p>
            <a:r>
              <a:rPr lang="en-US" dirty="0">
                <a:latin typeface="Courier"/>
                <a:cs typeface="Courier"/>
              </a:rPr>
              <a:t>  8 };</a:t>
            </a:r>
          </a:p>
          <a:p>
            <a:r>
              <a:rPr lang="en-US" dirty="0">
                <a:latin typeface="Courier"/>
                <a:cs typeface="Courier"/>
              </a:rPr>
              <a:t>  9 A a;</a:t>
            </a:r>
          </a:p>
          <a:p>
            <a:r>
              <a:rPr lang="en-US" dirty="0">
                <a:latin typeface="Courier"/>
                <a:cs typeface="Courier"/>
              </a:rPr>
              <a:t> 10 A *foo() {</a:t>
            </a:r>
          </a:p>
          <a:p>
            <a:r>
              <a:rPr lang="en-US" dirty="0">
                <a:latin typeface="Courier"/>
                <a:cs typeface="Courier"/>
              </a:rPr>
              <a:t> 11   A b;</a:t>
            </a:r>
          </a:p>
          <a:p>
            <a:r>
              <a:rPr lang="en-US" dirty="0">
                <a:latin typeface="Courier"/>
                <a:cs typeface="Courier"/>
              </a:rPr>
              <a:t> 12   A *p = NULL;</a:t>
            </a:r>
          </a:p>
          <a:p>
            <a:r>
              <a:rPr lang="en-US" dirty="0">
                <a:latin typeface="Courier"/>
                <a:cs typeface="Courier"/>
              </a:rPr>
              <a:t> 13 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&lt;&lt;"In foo”&lt;&lt;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14   p = new A[2];</a:t>
            </a:r>
          </a:p>
          <a:p>
            <a:r>
              <a:rPr lang="en-US" dirty="0">
                <a:latin typeface="Courier"/>
                <a:cs typeface="Courier"/>
              </a:rPr>
              <a:t> 15   return p;</a:t>
            </a:r>
          </a:p>
          <a:p>
            <a:r>
              <a:rPr lang="en-US" dirty="0">
                <a:latin typeface="Courier"/>
                <a:cs typeface="Courier"/>
              </a:rPr>
              <a:t> 16 }</a:t>
            </a:r>
          </a:p>
          <a:p>
            <a:r>
              <a:rPr lang="en-US" dirty="0">
                <a:latin typeface="Courier"/>
                <a:cs typeface="Courier"/>
              </a:rPr>
              <a:t> 17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18   A c[3];</a:t>
            </a:r>
          </a:p>
          <a:p>
            <a:r>
              <a:rPr lang="en-US" dirty="0">
                <a:latin typeface="Courier"/>
                <a:cs typeface="Courier"/>
              </a:rPr>
              <a:t> 19   A *q = NULL;</a:t>
            </a:r>
          </a:p>
          <a:p>
            <a:r>
              <a:rPr lang="en-US" dirty="0">
                <a:latin typeface="Courier"/>
                <a:cs typeface="Courier"/>
              </a:rPr>
              <a:t> 20 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"In main"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21   q = foo();</a:t>
            </a:r>
          </a:p>
          <a:p>
            <a:r>
              <a:rPr lang="en-US" dirty="0">
                <a:latin typeface="Courier"/>
                <a:cs typeface="Courier"/>
              </a:rPr>
              <a:t> 22   delete [] q;</a:t>
            </a:r>
          </a:p>
          <a:p>
            <a:r>
              <a:rPr lang="en-US" dirty="0">
                <a:latin typeface="Courier"/>
                <a:cs typeface="Courier"/>
              </a:rPr>
              <a:t> 23   </a:t>
            </a:r>
            <a:r>
              <a:rPr lang="en-US" dirty="0" err="1">
                <a:latin typeface="Courier"/>
                <a:cs typeface="Courier"/>
              </a:rPr>
              <a:t>cout</a:t>
            </a:r>
            <a:r>
              <a:rPr lang="en-US" dirty="0">
                <a:latin typeface="Courier"/>
                <a:cs typeface="Courier"/>
              </a:rPr>
              <a:t> &lt;&lt; "Done" &lt;&lt; </a:t>
            </a:r>
            <a:r>
              <a:rPr lang="en-US" dirty="0" err="1">
                <a:latin typeface="Courier"/>
                <a:cs typeface="Courier"/>
              </a:rPr>
              <a:t>endl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 24   return 0;</a:t>
            </a:r>
          </a:p>
          <a:p>
            <a:r>
              <a:rPr lang="en-US" dirty="0">
                <a:latin typeface="Courier"/>
                <a:cs typeface="Courier"/>
              </a:rPr>
              <a:t> 25 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4150" y="1616427"/>
            <a:ext cx="1569660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Output:</a:t>
            </a:r>
          </a:p>
          <a:p>
            <a:r>
              <a:rPr lang="en-US" dirty="0"/>
              <a:t>A instantiated</a:t>
            </a:r>
          </a:p>
          <a:p>
            <a:r>
              <a:rPr lang="en-US" dirty="0"/>
              <a:t>A instantiated</a:t>
            </a:r>
          </a:p>
          <a:p>
            <a:r>
              <a:rPr lang="en-US" dirty="0"/>
              <a:t>A instantiated</a:t>
            </a:r>
          </a:p>
          <a:p>
            <a:r>
              <a:rPr lang="en-US" dirty="0"/>
              <a:t>A instantiated</a:t>
            </a:r>
          </a:p>
          <a:p>
            <a:r>
              <a:rPr lang="en-US" dirty="0"/>
              <a:t>In main</a:t>
            </a:r>
          </a:p>
          <a:p>
            <a:r>
              <a:rPr lang="en-US" dirty="0"/>
              <a:t>A instantiated</a:t>
            </a:r>
          </a:p>
          <a:p>
            <a:r>
              <a:rPr lang="en-US" dirty="0"/>
              <a:t>In foo</a:t>
            </a:r>
          </a:p>
          <a:p>
            <a:r>
              <a:rPr lang="en-US" dirty="0"/>
              <a:t>A instantiated</a:t>
            </a:r>
          </a:p>
          <a:p>
            <a:r>
              <a:rPr lang="en-US" dirty="0"/>
              <a:t>A instantiated</a:t>
            </a:r>
          </a:p>
          <a:p>
            <a:r>
              <a:rPr lang="en-US" dirty="0"/>
              <a:t>A destroyed</a:t>
            </a:r>
          </a:p>
          <a:p>
            <a:r>
              <a:rPr lang="en-US" dirty="0"/>
              <a:t>A destroyed</a:t>
            </a:r>
          </a:p>
          <a:p>
            <a:r>
              <a:rPr lang="en-US" dirty="0"/>
              <a:t>A destroyed</a:t>
            </a:r>
          </a:p>
          <a:p>
            <a:r>
              <a:rPr lang="en-US" dirty="0"/>
              <a:t>Done</a:t>
            </a:r>
          </a:p>
          <a:p>
            <a:r>
              <a:rPr lang="en-US" dirty="0"/>
              <a:t>A destroyed</a:t>
            </a:r>
          </a:p>
          <a:p>
            <a:r>
              <a:rPr lang="en-US" dirty="0"/>
              <a:t>A destroyed</a:t>
            </a:r>
          </a:p>
          <a:p>
            <a:r>
              <a:rPr lang="en-US" dirty="0"/>
              <a:t>A destroyed</a:t>
            </a:r>
          </a:p>
          <a:p>
            <a:r>
              <a:rPr lang="en-US" dirty="0"/>
              <a:t>A destroyed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106877" y="1915071"/>
            <a:ext cx="1082362" cy="369332"/>
            <a:chOff x="7106877" y="1915071"/>
            <a:chExt cx="1082362" cy="369332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7106877" y="2099737"/>
              <a:ext cx="2591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467617" y="1915071"/>
              <a:ext cx="721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9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106877" y="2284403"/>
            <a:ext cx="1216968" cy="645064"/>
            <a:chOff x="7106877" y="2284403"/>
            <a:chExt cx="1216968" cy="645064"/>
          </a:xfrm>
        </p:grpSpPr>
        <p:sp>
          <p:nvSpPr>
            <p:cNvPr id="11" name="Right Brace 10"/>
            <p:cNvSpPr/>
            <p:nvPr/>
          </p:nvSpPr>
          <p:spPr>
            <a:xfrm>
              <a:off x="7106877" y="2284403"/>
              <a:ext cx="259140" cy="645064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84553" y="2406131"/>
              <a:ext cx="83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18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123813" y="3252805"/>
            <a:ext cx="1233896" cy="1097460"/>
            <a:chOff x="7123813" y="3252805"/>
            <a:chExt cx="1233896" cy="1097460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7123813" y="3454404"/>
              <a:ext cx="2591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484553" y="3252805"/>
              <a:ext cx="83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11</a:t>
              </a:r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7123813" y="3943870"/>
              <a:ext cx="242204" cy="406395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18417" y="3947067"/>
              <a:ext cx="83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14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106877" y="4776783"/>
            <a:ext cx="1250832" cy="387871"/>
            <a:chOff x="7106877" y="4776783"/>
            <a:chExt cx="1250832" cy="387871"/>
          </a:xfrm>
        </p:grpSpPr>
        <p:sp>
          <p:nvSpPr>
            <p:cNvPr id="17" name="Right Brace 16"/>
            <p:cNvSpPr/>
            <p:nvPr/>
          </p:nvSpPr>
          <p:spPr>
            <a:xfrm>
              <a:off x="7106877" y="4825999"/>
              <a:ext cx="293004" cy="338655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18417" y="4776783"/>
              <a:ext cx="83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22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106877" y="5569458"/>
            <a:ext cx="1643249" cy="645064"/>
            <a:chOff x="7106877" y="5569458"/>
            <a:chExt cx="1643249" cy="645064"/>
          </a:xfrm>
        </p:grpSpPr>
        <p:sp>
          <p:nvSpPr>
            <p:cNvPr id="19" name="Right Brace 18"/>
            <p:cNvSpPr/>
            <p:nvPr/>
          </p:nvSpPr>
          <p:spPr>
            <a:xfrm>
              <a:off x="7106877" y="5569458"/>
              <a:ext cx="259140" cy="645064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16821" y="5691186"/>
              <a:ext cx="1333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25, c[3]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106877" y="6223709"/>
            <a:ext cx="1422046" cy="369332"/>
            <a:chOff x="7106877" y="6223709"/>
            <a:chExt cx="1422046" cy="369332"/>
          </a:xfrm>
        </p:grpSpPr>
        <p:cxnSp>
          <p:nvCxnSpPr>
            <p:cNvPr id="21" name="Straight Arrow Connector 20"/>
            <p:cNvCxnSpPr/>
            <p:nvPr/>
          </p:nvCxnSpPr>
          <p:spPr>
            <a:xfrm flipH="1">
              <a:off x="7106877" y="6442241"/>
              <a:ext cx="2591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433751" y="6223709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25, a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089961" y="4407451"/>
            <a:ext cx="1166166" cy="369332"/>
            <a:chOff x="7106877" y="6223709"/>
            <a:chExt cx="1166166" cy="369332"/>
          </a:xfrm>
        </p:grpSpPr>
        <p:cxnSp>
          <p:nvCxnSpPr>
            <p:cNvPr id="33" name="Straight Arrow Connector 32"/>
            <p:cNvCxnSpPr/>
            <p:nvPr/>
          </p:nvCxnSpPr>
          <p:spPr>
            <a:xfrm flipH="1">
              <a:off x="7106877" y="6442241"/>
              <a:ext cx="2591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433751" y="6223709"/>
              <a:ext cx="839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line 16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E7F5CF-025D-3C20-4C8B-08ED49149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398" y="-98616"/>
            <a:ext cx="6263311" cy="1143000"/>
          </a:xfrm>
        </p:spPr>
        <p:txBody>
          <a:bodyPr>
            <a:normAutofit/>
          </a:bodyPr>
          <a:lstStyle/>
          <a:p>
            <a:r>
              <a:rPr lang="en-US" sz="3200" dirty="0"/>
              <a:t>Classes constructor/destructor</a:t>
            </a:r>
          </a:p>
        </p:txBody>
      </p:sp>
    </p:spTree>
    <p:extLst>
      <p:ext uri="{BB962C8B-B14F-4D97-AF65-F5344CB8AC3E}">
        <p14:creationId xmlns:p14="http://schemas.microsoft.com/office/powerpoint/2010/main" val="174816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of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urier"/>
                <a:cs typeface="Courier"/>
              </a:rPr>
              <a:t>line 18: A c[3];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An array of 3 objects, located on stack</a:t>
            </a:r>
          </a:p>
          <a:p>
            <a:r>
              <a:rPr lang="en-US" dirty="0">
                <a:latin typeface="Courier"/>
                <a:cs typeface="Courier"/>
              </a:rPr>
              <a:t>A *p = new A[2];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An array of 2 objects, located on heap</a:t>
            </a:r>
          </a:p>
          <a:p>
            <a:r>
              <a:rPr lang="en-US" dirty="0">
                <a:latin typeface="Courier"/>
                <a:cs typeface="Courier"/>
              </a:rPr>
              <a:t>A *p[10];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An array of 10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pointers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No constructor is called!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=0; </a:t>
            </a:r>
            <a:r>
              <a:rPr lang="en-US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&lt;10; </a:t>
            </a:r>
            <a:r>
              <a:rPr lang="en-US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++) p[</a:t>
            </a:r>
            <a:r>
              <a:rPr lang="en-US" dirty="0" err="1">
                <a:solidFill>
                  <a:schemeClr val="tx1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] = new A;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525963"/>
          </a:xfrm>
        </p:spPr>
        <p:txBody>
          <a:bodyPr/>
          <a:lstStyle/>
          <a:p>
            <a:r>
              <a:rPr lang="en-US" dirty="0"/>
              <a:t>Overloading binary operator: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Overloading unary operator: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38181"/>
            <a:ext cx="808426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Complex Complex::operator+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Complex &amp;x)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return Complex(</a:t>
            </a:r>
            <a:r>
              <a:rPr lang="en-US" dirty="0" err="1">
                <a:latin typeface="Courier"/>
                <a:cs typeface="Courier"/>
              </a:rPr>
              <a:t>real+x.getReal</a:t>
            </a:r>
            <a:r>
              <a:rPr lang="en-US" dirty="0">
                <a:latin typeface="Courier"/>
                <a:cs typeface="Courier"/>
              </a:rPr>
              <a:t>(), </a:t>
            </a:r>
            <a:r>
              <a:rPr lang="en-US" dirty="0" err="1">
                <a:latin typeface="Courier"/>
                <a:cs typeface="Courier"/>
              </a:rPr>
              <a:t>imag+x.getImag</a:t>
            </a:r>
            <a:r>
              <a:rPr lang="en-US" dirty="0">
                <a:latin typeface="Courier"/>
                <a:cs typeface="Courier"/>
              </a:rPr>
              <a:t>());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r>
              <a:rPr lang="en-US">
                <a:latin typeface="Courier"/>
                <a:cs typeface="Courier"/>
              </a:rPr>
              <a:t>  A a = b;</a:t>
            </a:r>
            <a:endParaRPr lang="en-US" dirty="0">
              <a:latin typeface="Courier"/>
              <a:cs typeface="Courier"/>
            </a:endParaRP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a(3.2, 1.0);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b(4.0, 0.5);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c;</a:t>
            </a: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 c = a + b;</a:t>
            </a:r>
          </a:p>
          <a:p>
            <a:endParaRPr lang="en-US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410" y="4918799"/>
            <a:ext cx="655667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Complex&amp; Complex::operator=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Complex &amp;x)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real = </a:t>
            </a:r>
            <a:r>
              <a:rPr lang="en-US" dirty="0" err="1">
                <a:latin typeface="Courier"/>
                <a:cs typeface="Courier"/>
              </a:rPr>
              <a:t>x.getReal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imag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x.getImag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return *this;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13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6503</TotalTime>
  <Words>891</Words>
  <Application>Microsoft Macintosh PowerPoint</Application>
  <PresentationFormat>On-screen Show (4:3)</PresentationFormat>
  <Paragraphs>176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Consolas</vt:lpstr>
      <vt:lpstr>Courier</vt:lpstr>
      <vt:lpstr>Courier New</vt:lpstr>
      <vt:lpstr>Office Theme</vt:lpstr>
      <vt:lpstr>ECE 244 Programming Fundamentals: Midterm review</vt:lpstr>
      <vt:lpstr>What we have learnt</vt:lpstr>
      <vt:lpstr>Parameter passing: 2014 midterm Q1c</vt:lpstr>
      <vt:lpstr>Program organization</vt:lpstr>
      <vt:lpstr>Incremental compilation</vt:lpstr>
      <vt:lpstr>Pointers + structures</vt:lpstr>
      <vt:lpstr>Classes constructor/destructor</vt:lpstr>
      <vt:lpstr>Array of objects</vt:lpstr>
      <vt:lpstr>Operator overloading</vt:lpstr>
    </vt:vector>
  </TitlesOfParts>
  <Company>UofT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stitch provisional patent figures</dc:title>
  <dc:creator>Ding Yuan</dc:creator>
  <cp:lastModifiedBy>Ding Yuan</cp:lastModifiedBy>
  <cp:revision>29</cp:revision>
  <dcterms:created xsi:type="dcterms:W3CDTF">2016-10-22T14:41:09Z</dcterms:created>
  <dcterms:modified xsi:type="dcterms:W3CDTF">2022-10-07T20:36:29Z</dcterms:modified>
</cp:coreProperties>
</file>