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6" r:id="rId4"/>
    <p:sldId id="267" r:id="rId5"/>
    <p:sldId id="258" r:id="rId6"/>
    <p:sldId id="268" r:id="rId7"/>
    <p:sldId id="271" r:id="rId8"/>
    <p:sldId id="27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6182" autoAdjust="0"/>
  </p:normalViewPr>
  <p:slideViewPr>
    <p:cSldViewPr snapToGrid="0" snapToObjects="1">
      <p:cViewPr varScale="1">
        <p:scale>
          <a:sx n="128" d="100"/>
          <a:sy n="128" d="100"/>
        </p:scale>
        <p:origin x="17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8F725-1646-E542-97B4-39E1520A273B}" type="datetimeFigureOut">
              <a:rPr lang="en-US" smtClean="0"/>
              <a:t>10/7/22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CC0FE-50A6-3240-B873-19589057F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002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8F725-1646-E542-97B4-39E1520A273B}" type="datetimeFigureOut">
              <a:rPr lang="en-US" smtClean="0"/>
              <a:t>10/7/22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CC0FE-50A6-3240-B873-19589057F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942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8F725-1646-E542-97B4-39E1520A273B}" type="datetimeFigureOut">
              <a:rPr lang="en-US" smtClean="0"/>
              <a:t>10/7/22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CC0FE-50A6-3240-B873-19589057F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511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8F725-1646-E542-97B4-39E1520A273B}" type="datetimeFigureOut">
              <a:rPr lang="en-US" smtClean="0"/>
              <a:t>10/7/22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CC0FE-50A6-3240-B873-19589057F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738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8F725-1646-E542-97B4-39E1520A273B}" type="datetimeFigureOut">
              <a:rPr lang="en-US" smtClean="0"/>
              <a:t>10/7/22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CC0FE-50A6-3240-B873-19589057F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474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8F725-1646-E542-97B4-39E1520A273B}" type="datetimeFigureOut">
              <a:rPr lang="en-US" smtClean="0"/>
              <a:t>10/7/22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CC0FE-50A6-3240-B873-19589057F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997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8F725-1646-E542-97B4-39E1520A273B}" type="datetimeFigureOut">
              <a:rPr lang="en-US" smtClean="0"/>
              <a:t>10/7/22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CC0FE-50A6-3240-B873-19589057F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55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8F725-1646-E542-97B4-39E1520A273B}" type="datetimeFigureOut">
              <a:rPr lang="en-US" smtClean="0"/>
              <a:t>10/7/22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CC0FE-50A6-3240-B873-19589057F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435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8F725-1646-E542-97B4-39E1520A273B}" type="datetimeFigureOut">
              <a:rPr lang="en-US" smtClean="0"/>
              <a:t>10/7/22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CC0FE-50A6-3240-B873-19589057F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021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8F725-1646-E542-97B4-39E1520A273B}" type="datetimeFigureOut">
              <a:rPr lang="en-US" smtClean="0"/>
              <a:t>10/7/22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CC0FE-50A6-3240-B873-19589057F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075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8F725-1646-E542-97B4-39E1520A273B}" type="datetimeFigureOut">
              <a:rPr lang="en-US" smtClean="0"/>
              <a:t>10/7/22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CC0FE-50A6-3240-B873-19589057F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00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58F725-1646-E542-97B4-39E1520A273B}" type="datetimeFigureOut">
              <a:rPr lang="en-US" smtClean="0"/>
              <a:t>10/7/22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7CC0FE-50A6-3240-B873-19589057F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759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799" y="2130425"/>
            <a:ext cx="8042717" cy="1755775"/>
          </a:xfrm>
        </p:spPr>
        <p:txBody>
          <a:bodyPr>
            <a:normAutofit fontScale="90000"/>
          </a:bodyPr>
          <a:lstStyle/>
          <a:p>
            <a:r>
              <a:rPr lang="en-US" dirty="0"/>
              <a:t>ECE 244</a:t>
            </a:r>
            <a:br>
              <a:rPr lang="en-US" dirty="0"/>
            </a:br>
            <a:r>
              <a:rPr lang="en-US" dirty="0"/>
              <a:t>Programming Fundamentals: Midterm review</a:t>
            </a:r>
          </a:p>
        </p:txBody>
      </p:sp>
    </p:spTree>
    <p:extLst>
      <p:ext uri="{BB962C8B-B14F-4D97-AF65-F5344CB8AC3E}">
        <p14:creationId xmlns:p14="http://schemas.microsoft.com/office/powerpoint/2010/main" val="345357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we have learnt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048344"/>
          </a:xfrm>
        </p:spPr>
        <p:txBody>
          <a:bodyPr>
            <a:normAutofit lnSpcReduction="10000"/>
          </a:bodyPr>
          <a:lstStyle/>
          <a:p>
            <a:r>
              <a:rPr lang="en-US" dirty="0"/>
              <a:t>Review of C</a:t>
            </a:r>
          </a:p>
          <a:p>
            <a:r>
              <a:rPr lang="en-US" dirty="0"/>
              <a:t>Parameters passing</a:t>
            </a:r>
          </a:p>
          <a:p>
            <a:r>
              <a:rPr lang="en-US" dirty="0"/>
              <a:t>Compilation and program organization</a:t>
            </a:r>
          </a:p>
          <a:p>
            <a:r>
              <a:rPr lang="en-US" dirty="0"/>
              <a:t>C++ I/</a:t>
            </a:r>
            <a:r>
              <a:rPr lang="en-US" dirty="0">
                <a:solidFill>
                  <a:srgbClr val="000000"/>
                </a:solidFill>
              </a:rPr>
              <a:t>O (the use of </a:t>
            </a:r>
            <a:r>
              <a:rPr lang="en-US" dirty="0" err="1">
                <a:solidFill>
                  <a:srgbClr val="000000"/>
                </a:solidFill>
              </a:rPr>
              <a:t>stringstream</a:t>
            </a:r>
            <a:r>
              <a:rPr lang="en-US" dirty="0"/>
              <a:t>)</a:t>
            </a:r>
          </a:p>
          <a:p>
            <a:r>
              <a:rPr lang="en-US" dirty="0"/>
              <a:t>Pointers + structures</a:t>
            </a:r>
          </a:p>
          <a:p>
            <a:r>
              <a:rPr lang="en-US" dirty="0"/>
              <a:t>Classes</a:t>
            </a:r>
          </a:p>
          <a:p>
            <a:r>
              <a:rPr lang="en-US" dirty="0"/>
              <a:t>Access control</a:t>
            </a:r>
          </a:p>
          <a:p>
            <a:r>
              <a:rPr lang="en-US" dirty="0"/>
              <a:t>Constructors/destructor</a:t>
            </a:r>
          </a:p>
          <a:p>
            <a:r>
              <a:rPr lang="en-US" dirty="0"/>
              <a:t>Operator overloading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2449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842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Parameter passing: 2014 midterm Q1c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95062" y="1093314"/>
            <a:ext cx="6022652" cy="56323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nsolas"/>
                <a:cs typeface="Consolas"/>
              </a:rPr>
              <a:t> 1 </a:t>
            </a:r>
            <a:r>
              <a:rPr lang="en-US" dirty="0" err="1">
                <a:latin typeface="Consolas"/>
                <a:cs typeface="Consolas"/>
              </a:rPr>
              <a:t>int</a:t>
            </a:r>
            <a:r>
              <a:rPr lang="en-US" dirty="0">
                <a:latin typeface="Consolas"/>
                <a:cs typeface="Consolas"/>
              </a:rPr>
              <a:t> </a:t>
            </a:r>
            <a:r>
              <a:rPr lang="en-US" dirty="0" err="1">
                <a:latin typeface="Consolas"/>
                <a:cs typeface="Consolas"/>
              </a:rPr>
              <a:t>do_something</a:t>
            </a:r>
            <a:r>
              <a:rPr lang="en-US" dirty="0">
                <a:latin typeface="Consolas"/>
                <a:cs typeface="Consolas"/>
              </a:rPr>
              <a:t> (</a:t>
            </a:r>
            <a:r>
              <a:rPr lang="en-US" dirty="0" err="1">
                <a:latin typeface="Consolas"/>
                <a:cs typeface="Consolas"/>
              </a:rPr>
              <a:t>int</a:t>
            </a:r>
            <a:r>
              <a:rPr lang="en-US" dirty="0">
                <a:latin typeface="Consolas"/>
                <a:cs typeface="Consolas"/>
              </a:rPr>
              <a:t>* &amp; ptr1, </a:t>
            </a:r>
            <a:r>
              <a:rPr lang="en-US" dirty="0" err="1">
                <a:latin typeface="Consolas"/>
                <a:cs typeface="Consolas"/>
              </a:rPr>
              <a:t>int</a:t>
            </a:r>
            <a:r>
              <a:rPr lang="en-US" dirty="0">
                <a:latin typeface="Consolas"/>
                <a:cs typeface="Consolas"/>
              </a:rPr>
              <a:t>* ptr2) {</a:t>
            </a:r>
          </a:p>
          <a:p>
            <a:r>
              <a:rPr lang="en-CA" dirty="0">
                <a:latin typeface="Consolas"/>
                <a:cs typeface="Consolas"/>
              </a:rPr>
              <a:t> 2   </a:t>
            </a:r>
            <a:r>
              <a:rPr lang="mr-IN" dirty="0">
                <a:latin typeface="Consolas"/>
                <a:cs typeface="Consolas"/>
              </a:rPr>
              <a:t>int* t;</a:t>
            </a:r>
          </a:p>
          <a:p>
            <a:r>
              <a:rPr lang="en-CA" dirty="0">
                <a:latin typeface="Consolas"/>
                <a:cs typeface="Consolas"/>
              </a:rPr>
              <a:t> 3   </a:t>
            </a:r>
            <a:r>
              <a:rPr lang="mr-IN" dirty="0">
                <a:latin typeface="Consolas"/>
                <a:cs typeface="Consolas"/>
              </a:rPr>
              <a:t>*ptr1 = *ptr1 + *ptr2;</a:t>
            </a:r>
          </a:p>
          <a:p>
            <a:r>
              <a:rPr lang="en-CA" dirty="0">
                <a:latin typeface="Consolas"/>
                <a:cs typeface="Consolas"/>
              </a:rPr>
              <a:t> 4   </a:t>
            </a:r>
            <a:r>
              <a:rPr lang="mr-IN" dirty="0">
                <a:latin typeface="Consolas"/>
                <a:cs typeface="Consolas"/>
              </a:rPr>
              <a:t>*ptr2 = *ptr1 + *ptr2;</a:t>
            </a:r>
          </a:p>
          <a:p>
            <a:r>
              <a:rPr lang="en-CA" dirty="0">
                <a:latin typeface="Consolas"/>
                <a:cs typeface="Consolas"/>
              </a:rPr>
              <a:t> 5   </a:t>
            </a:r>
            <a:r>
              <a:rPr lang="mr-IN" dirty="0">
                <a:latin typeface="Consolas"/>
                <a:cs typeface="Consolas"/>
              </a:rPr>
              <a:t>t = ptr1;</a:t>
            </a:r>
          </a:p>
          <a:p>
            <a:r>
              <a:rPr lang="en-CA" dirty="0">
                <a:latin typeface="Consolas"/>
                <a:cs typeface="Consolas"/>
              </a:rPr>
              <a:t> 6   </a:t>
            </a:r>
            <a:r>
              <a:rPr lang="mr-IN" dirty="0">
                <a:latin typeface="Consolas"/>
                <a:cs typeface="Consolas"/>
              </a:rPr>
              <a:t>ptr1 = ptr2;</a:t>
            </a:r>
          </a:p>
          <a:p>
            <a:r>
              <a:rPr lang="en-CA" dirty="0">
                <a:latin typeface="Consolas"/>
                <a:cs typeface="Consolas"/>
              </a:rPr>
              <a:t> 7   </a:t>
            </a:r>
            <a:r>
              <a:rPr lang="mr-IN" dirty="0">
                <a:latin typeface="Consolas"/>
                <a:cs typeface="Consolas"/>
              </a:rPr>
              <a:t>ptr2 = ptr1;</a:t>
            </a:r>
          </a:p>
          <a:p>
            <a:r>
              <a:rPr lang="en-CA" dirty="0">
                <a:latin typeface="Consolas"/>
                <a:cs typeface="Consolas"/>
              </a:rPr>
              <a:t> 8   </a:t>
            </a:r>
            <a:r>
              <a:rPr lang="mr-IN" dirty="0">
                <a:latin typeface="Consolas"/>
                <a:cs typeface="Consolas"/>
              </a:rPr>
              <a:t>return (*ptr1 + *ptr2);</a:t>
            </a:r>
          </a:p>
          <a:p>
            <a:r>
              <a:rPr lang="en-CA" dirty="0">
                <a:latin typeface="Consolas"/>
                <a:cs typeface="Consolas"/>
              </a:rPr>
              <a:t> 9 </a:t>
            </a:r>
            <a:r>
              <a:rPr lang="mr-IN" dirty="0">
                <a:latin typeface="Consolas"/>
                <a:cs typeface="Consolas"/>
              </a:rPr>
              <a:t>}</a:t>
            </a:r>
          </a:p>
          <a:p>
            <a:r>
              <a:rPr lang="fr-FR" dirty="0">
                <a:latin typeface="Consolas"/>
                <a:cs typeface="Consolas"/>
              </a:rPr>
              <a:t>10 </a:t>
            </a:r>
            <a:r>
              <a:rPr lang="fr-FR" dirty="0" err="1">
                <a:latin typeface="Consolas"/>
                <a:cs typeface="Consolas"/>
              </a:rPr>
              <a:t>int</a:t>
            </a:r>
            <a:r>
              <a:rPr lang="fr-FR" dirty="0">
                <a:latin typeface="Consolas"/>
                <a:cs typeface="Consolas"/>
              </a:rPr>
              <a:t> main () {</a:t>
            </a:r>
          </a:p>
          <a:p>
            <a:r>
              <a:rPr lang="fr-FR" dirty="0">
                <a:latin typeface="Consolas"/>
                <a:cs typeface="Consolas"/>
              </a:rPr>
              <a:t>11   </a:t>
            </a:r>
            <a:r>
              <a:rPr lang="fr-FR" dirty="0" err="1">
                <a:latin typeface="Consolas"/>
                <a:cs typeface="Consolas"/>
              </a:rPr>
              <a:t>int</a:t>
            </a:r>
            <a:r>
              <a:rPr lang="fr-FR" dirty="0">
                <a:latin typeface="Consolas"/>
                <a:cs typeface="Consolas"/>
              </a:rPr>
              <a:t>* p = new </a:t>
            </a:r>
            <a:r>
              <a:rPr lang="fr-FR" dirty="0" err="1">
                <a:latin typeface="Consolas"/>
                <a:cs typeface="Consolas"/>
              </a:rPr>
              <a:t>int</a:t>
            </a:r>
            <a:r>
              <a:rPr lang="fr-FR" dirty="0">
                <a:latin typeface="Consolas"/>
                <a:cs typeface="Consolas"/>
              </a:rPr>
              <a:t>;</a:t>
            </a:r>
          </a:p>
          <a:p>
            <a:r>
              <a:rPr lang="fr-FR" dirty="0">
                <a:latin typeface="Consolas"/>
                <a:cs typeface="Consolas"/>
              </a:rPr>
              <a:t>12   </a:t>
            </a:r>
            <a:r>
              <a:rPr lang="fr-FR" dirty="0" err="1">
                <a:latin typeface="Consolas"/>
                <a:cs typeface="Consolas"/>
              </a:rPr>
              <a:t>int</a:t>
            </a:r>
            <a:r>
              <a:rPr lang="fr-FR" dirty="0">
                <a:latin typeface="Consolas"/>
                <a:cs typeface="Consolas"/>
              </a:rPr>
              <a:t>* q = new </a:t>
            </a:r>
            <a:r>
              <a:rPr lang="fr-FR" dirty="0" err="1">
                <a:latin typeface="Consolas"/>
                <a:cs typeface="Consolas"/>
              </a:rPr>
              <a:t>int</a:t>
            </a:r>
            <a:r>
              <a:rPr lang="fr-FR" dirty="0">
                <a:latin typeface="Consolas"/>
                <a:cs typeface="Consolas"/>
              </a:rPr>
              <a:t>;</a:t>
            </a:r>
          </a:p>
          <a:p>
            <a:r>
              <a:rPr lang="fr-FR" dirty="0">
                <a:latin typeface="Consolas"/>
                <a:cs typeface="Consolas"/>
              </a:rPr>
              <a:t>13   </a:t>
            </a:r>
            <a:r>
              <a:rPr lang="fr-FR" dirty="0" err="1">
                <a:latin typeface="Consolas"/>
                <a:cs typeface="Consolas"/>
              </a:rPr>
              <a:t>int</a:t>
            </a:r>
            <a:r>
              <a:rPr lang="fr-FR" dirty="0">
                <a:latin typeface="Consolas"/>
                <a:cs typeface="Consolas"/>
              </a:rPr>
              <a:t> z;</a:t>
            </a:r>
          </a:p>
          <a:p>
            <a:r>
              <a:rPr lang="en-CA" dirty="0">
                <a:latin typeface="Consolas"/>
                <a:cs typeface="Consolas"/>
              </a:rPr>
              <a:t>14   </a:t>
            </a:r>
            <a:r>
              <a:rPr lang="mr-IN" dirty="0">
                <a:latin typeface="Consolas"/>
                <a:cs typeface="Consolas"/>
              </a:rPr>
              <a:t>*p = 5;</a:t>
            </a:r>
          </a:p>
          <a:p>
            <a:r>
              <a:rPr lang="en-CA" dirty="0">
                <a:latin typeface="Consolas"/>
                <a:cs typeface="Consolas"/>
              </a:rPr>
              <a:t>15   </a:t>
            </a:r>
            <a:r>
              <a:rPr lang="mr-IN" dirty="0">
                <a:latin typeface="Consolas"/>
                <a:cs typeface="Consolas"/>
              </a:rPr>
              <a:t>*q = 8;</a:t>
            </a:r>
          </a:p>
          <a:p>
            <a:r>
              <a:rPr lang="en-US" dirty="0">
                <a:latin typeface="Consolas"/>
                <a:cs typeface="Consolas"/>
              </a:rPr>
              <a:t>16   z = </a:t>
            </a:r>
            <a:r>
              <a:rPr lang="en-US" dirty="0" err="1">
                <a:latin typeface="Consolas"/>
                <a:cs typeface="Consolas"/>
              </a:rPr>
              <a:t>do_something</a:t>
            </a:r>
            <a:r>
              <a:rPr lang="en-US" dirty="0">
                <a:latin typeface="Consolas"/>
                <a:cs typeface="Consolas"/>
              </a:rPr>
              <a:t> (p, q);</a:t>
            </a:r>
          </a:p>
          <a:p>
            <a:r>
              <a:rPr lang="en-CA" dirty="0">
                <a:latin typeface="Consolas"/>
                <a:cs typeface="Consolas"/>
              </a:rPr>
              <a:t>17   </a:t>
            </a:r>
            <a:r>
              <a:rPr lang="mr-IN" dirty="0">
                <a:latin typeface="Consolas"/>
                <a:cs typeface="Consolas"/>
              </a:rPr>
              <a:t>z = z + *p + *q;</a:t>
            </a:r>
          </a:p>
          <a:p>
            <a:r>
              <a:rPr lang="en-CA" dirty="0">
                <a:latin typeface="Consolas"/>
                <a:cs typeface="Consolas"/>
              </a:rPr>
              <a:t>18   </a:t>
            </a:r>
            <a:r>
              <a:rPr lang="mr-IN" dirty="0">
                <a:latin typeface="Consolas"/>
                <a:cs typeface="Consolas"/>
              </a:rPr>
              <a:t>cout &lt;&lt; z &lt;&lt; endl;</a:t>
            </a:r>
          </a:p>
          <a:p>
            <a:r>
              <a:rPr lang="en-CA" dirty="0">
                <a:latin typeface="Consolas"/>
                <a:cs typeface="Consolas"/>
              </a:rPr>
              <a:t>19   </a:t>
            </a:r>
            <a:r>
              <a:rPr lang="mr-IN" dirty="0">
                <a:latin typeface="Consolas"/>
                <a:cs typeface="Consolas"/>
              </a:rPr>
              <a:t>return (0);</a:t>
            </a:r>
          </a:p>
          <a:p>
            <a:r>
              <a:rPr lang="en-CA" dirty="0">
                <a:latin typeface="Consolas"/>
                <a:cs typeface="Consolas"/>
              </a:rPr>
              <a:t>29 </a:t>
            </a:r>
            <a:r>
              <a:rPr lang="mr-IN" dirty="0">
                <a:latin typeface="Consolas"/>
                <a:cs typeface="Consolas"/>
              </a:rPr>
              <a:t>}</a:t>
            </a:r>
            <a:endParaRPr lang="en-US" dirty="0">
              <a:latin typeface="Consolas"/>
              <a:cs typeface="Consola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13925" y="3316453"/>
            <a:ext cx="406328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urier New"/>
                <a:cs typeface="Courier New"/>
              </a:rPr>
              <a:t>Memory:</a:t>
            </a:r>
          </a:p>
          <a:p>
            <a:endParaRPr lang="en-US" sz="1400" dirty="0">
              <a:latin typeface="Courier New"/>
              <a:cs typeface="Courier New"/>
            </a:endParaRPr>
          </a:p>
          <a:p>
            <a:r>
              <a:rPr lang="en-US" sz="1400" dirty="0" err="1">
                <a:latin typeface="Courier New"/>
                <a:cs typeface="Courier New"/>
              </a:rPr>
              <a:t>addr</a:t>
            </a:r>
            <a:r>
              <a:rPr lang="en-US" sz="1400" dirty="0">
                <a:latin typeface="Courier New"/>
                <a:cs typeface="Courier New"/>
              </a:rPr>
              <a:t>. : 0  1  2  3  4  5  6  7  8  9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6837964"/>
              </p:ext>
            </p:extLst>
          </p:nvPr>
        </p:nvGraphicFramePr>
        <p:xfrm>
          <a:off x="4572623" y="3287462"/>
          <a:ext cx="3262920" cy="457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62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95385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8" name="Group 7"/>
          <p:cNvGrpSpPr/>
          <p:nvPr/>
        </p:nvGrpSpPr>
        <p:grpSpPr>
          <a:xfrm>
            <a:off x="4924312" y="2795334"/>
            <a:ext cx="1260231" cy="892999"/>
            <a:chOff x="1416536" y="2645662"/>
            <a:chExt cx="1260231" cy="892999"/>
          </a:xfrm>
        </p:grpSpPr>
        <p:sp>
          <p:nvSpPr>
            <p:cNvPr id="9" name="TextBox 8"/>
            <p:cNvSpPr txBox="1"/>
            <p:nvPr/>
          </p:nvSpPr>
          <p:spPr>
            <a:xfrm>
              <a:off x="1416536" y="3169329"/>
              <a:ext cx="1260231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dirty="0"/>
                <a:t>100</a:t>
              </a:r>
              <a:endParaRPr lang="en-US" dirty="0"/>
            </a:p>
          </p:txBody>
        </p:sp>
        <p:sp>
          <p:nvSpPr>
            <p:cNvPr id="10" name="Left Brace 9"/>
            <p:cNvSpPr/>
            <p:nvPr/>
          </p:nvSpPr>
          <p:spPr>
            <a:xfrm rot="5400000">
              <a:off x="1985592" y="2458619"/>
              <a:ext cx="170963" cy="1172308"/>
            </a:xfrm>
            <a:prstGeom prst="lef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897945" y="2645662"/>
              <a:ext cx="3059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6232412" y="2795334"/>
            <a:ext cx="1260231" cy="892999"/>
            <a:chOff x="1416536" y="2645662"/>
            <a:chExt cx="1260231" cy="892999"/>
          </a:xfrm>
        </p:grpSpPr>
        <p:sp>
          <p:nvSpPr>
            <p:cNvPr id="13" name="TextBox 12"/>
            <p:cNvSpPr txBox="1"/>
            <p:nvPr/>
          </p:nvSpPr>
          <p:spPr>
            <a:xfrm>
              <a:off x="1416536" y="3169329"/>
              <a:ext cx="1260231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b="1" dirty="0">
                  <a:solidFill>
                    <a:srgbClr val="FF0000"/>
                  </a:solidFill>
                </a:rPr>
                <a:t>104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14" name="Left Brace 13"/>
            <p:cNvSpPr/>
            <p:nvPr/>
          </p:nvSpPr>
          <p:spPr>
            <a:xfrm rot="5400000">
              <a:off x="1985592" y="2458619"/>
              <a:ext cx="170963" cy="1172308"/>
            </a:xfrm>
            <a:prstGeom prst="lef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897945" y="2645662"/>
              <a:ext cx="3059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q</a:t>
              </a: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4444111" y="4566496"/>
            <a:ext cx="264469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urier New"/>
                <a:cs typeface="Courier New"/>
              </a:rPr>
              <a:t>Memory:</a:t>
            </a:r>
          </a:p>
          <a:p>
            <a:endParaRPr lang="en-US" sz="1400" dirty="0">
              <a:latin typeface="Courier New"/>
              <a:cs typeface="Courier New"/>
            </a:endParaRPr>
          </a:p>
          <a:p>
            <a:r>
              <a:rPr lang="en-US" sz="1400" dirty="0" err="1">
                <a:latin typeface="Courier New"/>
                <a:cs typeface="Courier New"/>
              </a:rPr>
              <a:t>addr</a:t>
            </a:r>
            <a:r>
              <a:rPr lang="en-US" sz="1400" dirty="0">
                <a:latin typeface="Courier New"/>
                <a:cs typeface="Courier New"/>
              </a:rPr>
              <a:t>. :100          </a:t>
            </a:r>
            <a:r>
              <a:rPr lang="zh-CN" altLang="zh-CN" sz="1400" dirty="0">
                <a:latin typeface="Courier New"/>
                <a:cs typeface="Courier New"/>
              </a:rPr>
              <a:t>1</a:t>
            </a:r>
            <a:r>
              <a:rPr lang="en-US" altLang="zh-CN" sz="1400" dirty="0">
                <a:latin typeface="Courier New"/>
                <a:cs typeface="Courier New"/>
              </a:rPr>
              <a:t>04</a:t>
            </a:r>
            <a:endParaRPr lang="en-US" sz="1400" dirty="0">
              <a:latin typeface="Courier New"/>
              <a:cs typeface="Courier New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8781927"/>
              </p:ext>
            </p:extLst>
          </p:nvPr>
        </p:nvGraphicFramePr>
        <p:xfrm>
          <a:off x="5302809" y="4537505"/>
          <a:ext cx="3262920" cy="457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62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95385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5324298" y="4569044"/>
            <a:ext cx="1260231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5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6695898" y="4581744"/>
            <a:ext cx="1260231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>
                <a:solidFill>
                  <a:srgbClr val="FF0000"/>
                </a:solidFill>
              </a:rPr>
              <a:t>8</a:t>
            </a:r>
            <a:endParaRPr lang="en-US" b="1" dirty="0">
              <a:solidFill>
                <a:srgbClr val="FF0000"/>
              </a:solidFill>
            </a:endParaRPr>
          </a:p>
        </p:txBody>
      </p:sp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9776903"/>
              </p:ext>
            </p:extLst>
          </p:nvPr>
        </p:nvGraphicFramePr>
        <p:xfrm>
          <a:off x="5302809" y="5667805"/>
          <a:ext cx="1305168" cy="457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62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5385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5685514" y="2795334"/>
            <a:ext cx="587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ptr1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5335046" y="5183205"/>
            <a:ext cx="1260231" cy="892999"/>
            <a:chOff x="1416536" y="2645662"/>
            <a:chExt cx="1260231" cy="892999"/>
          </a:xfrm>
        </p:grpSpPr>
        <p:sp>
          <p:nvSpPr>
            <p:cNvPr id="30" name="TextBox 29"/>
            <p:cNvSpPr txBox="1"/>
            <p:nvPr/>
          </p:nvSpPr>
          <p:spPr>
            <a:xfrm>
              <a:off x="1416536" y="3169329"/>
              <a:ext cx="1260231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b="1" dirty="0">
                  <a:solidFill>
                    <a:srgbClr val="FF0000"/>
                  </a:solidFill>
                </a:rPr>
                <a:t>104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31" name="Left Brace 30"/>
            <p:cNvSpPr/>
            <p:nvPr/>
          </p:nvSpPr>
          <p:spPr>
            <a:xfrm rot="5400000">
              <a:off x="1985592" y="2458619"/>
              <a:ext cx="170963" cy="1172308"/>
            </a:xfrm>
            <a:prstGeom prst="lef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897945" y="2645662"/>
              <a:ext cx="5807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ptr2</a:t>
              </a: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5816455" y="4565134"/>
            <a:ext cx="663336" cy="369332"/>
            <a:chOff x="5816455" y="4565134"/>
            <a:chExt cx="663336" cy="369332"/>
          </a:xfrm>
        </p:grpSpPr>
        <p:cxnSp>
          <p:nvCxnSpPr>
            <p:cNvPr id="34" name="Straight Connector 33"/>
            <p:cNvCxnSpPr/>
            <p:nvPr/>
          </p:nvCxnSpPr>
          <p:spPr>
            <a:xfrm>
              <a:off x="5816455" y="4762500"/>
              <a:ext cx="343045" cy="127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/>
            <p:cNvSpPr txBox="1"/>
            <p:nvPr/>
          </p:nvSpPr>
          <p:spPr>
            <a:xfrm>
              <a:off x="6061137" y="4565134"/>
              <a:ext cx="4186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13</a:t>
              </a: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7168584" y="4577834"/>
            <a:ext cx="663336" cy="369332"/>
            <a:chOff x="7168584" y="4577834"/>
            <a:chExt cx="663336" cy="369332"/>
          </a:xfrm>
        </p:grpSpPr>
        <p:cxnSp>
          <p:nvCxnSpPr>
            <p:cNvPr id="36" name="Straight Connector 35"/>
            <p:cNvCxnSpPr/>
            <p:nvPr/>
          </p:nvCxnSpPr>
          <p:spPr>
            <a:xfrm>
              <a:off x="7168584" y="4775200"/>
              <a:ext cx="343045" cy="127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/>
            <p:nvPr/>
          </p:nvSpPr>
          <p:spPr>
            <a:xfrm>
              <a:off x="7413266" y="4577834"/>
              <a:ext cx="4186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21</a:t>
              </a:r>
            </a:p>
          </p:txBody>
        </p:sp>
      </p:grpSp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3520927"/>
              </p:ext>
            </p:extLst>
          </p:nvPr>
        </p:nvGraphicFramePr>
        <p:xfrm>
          <a:off x="7002180" y="5630672"/>
          <a:ext cx="1305168" cy="457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62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5385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39" name="Group 38"/>
          <p:cNvGrpSpPr/>
          <p:nvPr/>
        </p:nvGrpSpPr>
        <p:grpSpPr>
          <a:xfrm>
            <a:off x="7034417" y="5146072"/>
            <a:ext cx="1260231" cy="892999"/>
            <a:chOff x="1416536" y="2645662"/>
            <a:chExt cx="1260231" cy="892999"/>
          </a:xfrm>
        </p:grpSpPr>
        <p:sp>
          <p:nvSpPr>
            <p:cNvPr id="40" name="TextBox 39"/>
            <p:cNvSpPr txBox="1"/>
            <p:nvPr/>
          </p:nvSpPr>
          <p:spPr>
            <a:xfrm>
              <a:off x="1416536" y="3169329"/>
              <a:ext cx="1260231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dirty="0"/>
                <a:t>100</a:t>
              </a:r>
              <a:endParaRPr lang="en-US" dirty="0"/>
            </a:p>
          </p:txBody>
        </p:sp>
        <p:sp>
          <p:nvSpPr>
            <p:cNvPr id="41" name="Left Brace 40"/>
            <p:cNvSpPr/>
            <p:nvPr/>
          </p:nvSpPr>
          <p:spPr>
            <a:xfrm rot="5400000">
              <a:off x="1985592" y="2458619"/>
              <a:ext cx="170963" cy="1172308"/>
            </a:xfrm>
            <a:prstGeom prst="lef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1897945" y="2645662"/>
              <a:ext cx="2619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t</a:t>
              </a: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5397562" y="3319728"/>
            <a:ext cx="843830" cy="369332"/>
            <a:chOff x="6032562" y="2849828"/>
            <a:chExt cx="843830" cy="369332"/>
          </a:xfrm>
        </p:grpSpPr>
        <p:cxnSp>
          <p:nvCxnSpPr>
            <p:cNvPr id="43" name="Straight Connector 42"/>
            <p:cNvCxnSpPr/>
            <p:nvPr/>
          </p:nvCxnSpPr>
          <p:spPr>
            <a:xfrm>
              <a:off x="6032562" y="3047194"/>
              <a:ext cx="343045" cy="127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Box 43"/>
            <p:cNvSpPr txBox="1"/>
            <p:nvPr/>
          </p:nvSpPr>
          <p:spPr>
            <a:xfrm>
              <a:off x="6340744" y="2849828"/>
              <a:ext cx="5356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104</a:t>
              </a: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5876780" y="5706872"/>
            <a:ext cx="843830" cy="369332"/>
            <a:chOff x="5876780" y="5706872"/>
            <a:chExt cx="843830" cy="369332"/>
          </a:xfrm>
        </p:grpSpPr>
        <p:cxnSp>
          <p:nvCxnSpPr>
            <p:cNvPr id="45" name="Straight Connector 44"/>
            <p:cNvCxnSpPr/>
            <p:nvPr/>
          </p:nvCxnSpPr>
          <p:spPr>
            <a:xfrm>
              <a:off x="5876780" y="5904238"/>
              <a:ext cx="343045" cy="127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5"/>
            <p:cNvSpPr txBox="1"/>
            <p:nvPr/>
          </p:nvSpPr>
          <p:spPr>
            <a:xfrm>
              <a:off x="6184962" y="5706872"/>
              <a:ext cx="5356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104</a:t>
              </a: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7543443" y="2795334"/>
            <a:ext cx="1260231" cy="892999"/>
            <a:chOff x="1416536" y="2645662"/>
            <a:chExt cx="1260231" cy="892999"/>
          </a:xfrm>
        </p:grpSpPr>
        <p:sp>
          <p:nvSpPr>
            <p:cNvPr id="52" name="TextBox 51"/>
            <p:cNvSpPr txBox="1"/>
            <p:nvPr/>
          </p:nvSpPr>
          <p:spPr>
            <a:xfrm>
              <a:off x="1416536" y="3169329"/>
              <a:ext cx="1260231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FF0000"/>
                  </a:solidFill>
                </a:rPr>
                <a:t>XX</a:t>
              </a:r>
            </a:p>
          </p:txBody>
        </p:sp>
        <p:sp>
          <p:nvSpPr>
            <p:cNvPr id="53" name="Left Brace 52"/>
            <p:cNvSpPr/>
            <p:nvPr/>
          </p:nvSpPr>
          <p:spPr>
            <a:xfrm rot="5400000">
              <a:off x="1985592" y="2458619"/>
              <a:ext cx="170963" cy="1172308"/>
            </a:xfrm>
            <a:prstGeom prst="lef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1897945" y="2645662"/>
              <a:ext cx="27584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z</a:t>
              </a: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8030781" y="3319728"/>
            <a:ext cx="663336" cy="369332"/>
            <a:chOff x="7168584" y="4577834"/>
            <a:chExt cx="663336" cy="369332"/>
          </a:xfrm>
        </p:grpSpPr>
        <p:cxnSp>
          <p:nvCxnSpPr>
            <p:cNvPr id="56" name="Straight Connector 55"/>
            <p:cNvCxnSpPr/>
            <p:nvPr/>
          </p:nvCxnSpPr>
          <p:spPr>
            <a:xfrm>
              <a:off x="7168584" y="4775200"/>
              <a:ext cx="343045" cy="127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TextBox 56"/>
            <p:cNvSpPr txBox="1"/>
            <p:nvPr/>
          </p:nvSpPr>
          <p:spPr>
            <a:xfrm>
              <a:off x="7413266" y="4577834"/>
              <a:ext cx="4186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42</a:t>
              </a: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8398198" y="3317890"/>
            <a:ext cx="663336" cy="369332"/>
            <a:chOff x="7168584" y="4577834"/>
            <a:chExt cx="663336" cy="369332"/>
          </a:xfrm>
        </p:grpSpPr>
        <p:cxnSp>
          <p:nvCxnSpPr>
            <p:cNvPr id="59" name="Straight Connector 58"/>
            <p:cNvCxnSpPr/>
            <p:nvPr/>
          </p:nvCxnSpPr>
          <p:spPr>
            <a:xfrm>
              <a:off x="7168584" y="4775200"/>
              <a:ext cx="343045" cy="127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TextBox 59"/>
            <p:cNvSpPr txBox="1"/>
            <p:nvPr/>
          </p:nvSpPr>
          <p:spPr>
            <a:xfrm>
              <a:off x="7413266" y="4577834"/>
              <a:ext cx="4186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84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13585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1348"/>
            <a:ext cx="8229600" cy="1143000"/>
          </a:xfrm>
        </p:spPr>
        <p:txBody>
          <a:bodyPr/>
          <a:lstStyle/>
          <a:p>
            <a:r>
              <a:rPr lang="en-US" dirty="0"/>
              <a:t>Program organization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209" y="1504348"/>
            <a:ext cx="8686800" cy="4900956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 rule is very simple: you have to declare </a:t>
            </a:r>
            <a:r>
              <a:rPr lang="en-US" dirty="0" err="1"/>
              <a:t>sth</a:t>
            </a:r>
            <a:r>
              <a:rPr lang="en-US" dirty="0"/>
              <a:t> (e.g., a function or class) before you use it</a:t>
            </a:r>
          </a:p>
          <a:p>
            <a:pPr lvl="1"/>
            <a:r>
              <a:rPr lang="en-US" dirty="0"/>
              <a:t>But you CANNOT declare a </a:t>
            </a:r>
            <a:r>
              <a:rPr lang="en-US" dirty="0">
                <a:solidFill>
                  <a:srgbClr val="FF0000"/>
                </a:solidFill>
              </a:rPr>
              <a:t>class/structure/global </a:t>
            </a:r>
            <a:r>
              <a:rPr lang="en-US" dirty="0"/>
              <a:t>more than once!</a:t>
            </a:r>
          </a:p>
          <a:p>
            <a:pPr lvl="1"/>
            <a:r>
              <a:rPr lang="en-US" dirty="0"/>
              <a:t>#</a:t>
            </a:r>
            <a:r>
              <a:rPr lang="en-US" dirty="0" err="1"/>
              <a:t>ifndef</a:t>
            </a:r>
            <a:r>
              <a:rPr lang="en-US" dirty="0"/>
              <a:t> SYMBOL</a:t>
            </a:r>
          </a:p>
          <a:p>
            <a:pPr lvl="1"/>
            <a:r>
              <a:rPr lang="en-US" dirty="0"/>
              <a:t>#define SYMBOL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Declarations go into header file</a:t>
            </a:r>
          </a:p>
          <a:p>
            <a:r>
              <a:rPr lang="en-US" dirty="0"/>
              <a:t>Include all the necessary header files in .</a:t>
            </a:r>
            <a:r>
              <a:rPr lang="en-US" dirty="0" err="1"/>
              <a:t>cpp</a:t>
            </a:r>
            <a:r>
              <a:rPr lang="en-US" dirty="0"/>
              <a:t> file</a:t>
            </a:r>
          </a:p>
          <a:p>
            <a:r>
              <a:rPr lang="en-US" dirty="0"/>
              <a:t>Only compile .</a:t>
            </a:r>
            <a:r>
              <a:rPr lang="en-US" dirty="0" err="1"/>
              <a:t>cpp</a:t>
            </a:r>
            <a:r>
              <a:rPr lang="en-US" dirty="0"/>
              <a:t> file  link for incremental compilation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61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Incremental compilation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46363" y="2297907"/>
            <a:ext cx="7757875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nsolas"/>
                <a:cs typeface="Consolas"/>
              </a:rPr>
              <a:t>g++ -c -Wall </a:t>
            </a:r>
            <a:r>
              <a:rPr lang="en-US" dirty="0" err="1">
                <a:latin typeface="Consolas"/>
                <a:cs typeface="Consolas"/>
              </a:rPr>
              <a:t>main.cc</a:t>
            </a:r>
            <a:r>
              <a:rPr lang="en-US" dirty="0">
                <a:latin typeface="Consolas"/>
                <a:cs typeface="Consolas"/>
              </a:rPr>
              <a:t> -o </a:t>
            </a:r>
            <a:r>
              <a:rPr lang="en-US" dirty="0" err="1">
                <a:latin typeface="Consolas"/>
                <a:cs typeface="Consolas"/>
              </a:rPr>
              <a:t>main.o</a:t>
            </a:r>
            <a:endParaRPr lang="en-US" dirty="0">
              <a:latin typeface="Consolas"/>
              <a:cs typeface="Consolas"/>
            </a:endParaRPr>
          </a:p>
          <a:p>
            <a:r>
              <a:rPr lang="en-US" dirty="0">
                <a:latin typeface="Consolas"/>
                <a:cs typeface="Consolas"/>
              </a:rPr>
              <a:t>g++ -c -Wall </a:t>
            </a:r>
            <a:r>
              <a:rPr lang="en-US" dirty="0" err="1">
                <a:latin typeface="Consolas"/>
                <a:cs typeface="Consolas"/>
              </a:rPr>
              <a:t>insert.cc</a:t>
            </a:r>
            <a:r>
              <a:rPr lang="en-US" dirty="0">
                <a:latin typeface="Consolas"/>
                <a:cs typeface="Consolas"/>
              </a:rPr>
              <a:t> -o </a:t>
            </a:r>
            <a:r>
              <a:rPr lang="en-US" dirty="0" err="1">
                <a:latin typeface="Consolas"/>
                <a:cs typeface="Consolas"/>
              </a:rPr>
              <a:t>insert.o</a:t>
            </a:r>
            <a:endParaRPr lang="en-US" dirty="0">
              <a:latin typeface="Consolas"/>
              <a:cs typeface="Consolas"/>
            </a:endParaRPr>
          </a:p>
          <a:p>
            <a:r>
              <a:rPr lang="en-US" dirty="0">
                <a:latin typeface="Consolas"/>
                <a:cs typeface="Consolas"/>
              </a:rPr>
              <a:t>g++ -c -Wall </a:t>
            </a:r>
            <a:r>
              <a:rPr lang="en-US" dirty="0" err="1">
                <a:latin typeface="Consolas"/>
                <a:cs typeface="Consolas"/>
              </a:rPr>
              <a:t>search.cc</a:t>
            </a:r>
            <a:r>
              <a:rPr lang="en-US" dirty="0">
                <a:latin typeface="Consolas"/>
                <a:cs typeface="Consolas"/>
              </a:rPr>
              <a:t> -o </a:t>
            </a:r>
            <a:r>
              <a:rPr lang="en-US" dirty="0" err="1">
                <a:latin typeface="Consolas"/>
                <a:cs typeface="Consolas"/>
              </a:rPr>
              <a:t>search.o</a:t>
            </a:r>
            <a:endParaRPr lang="en-US" dirty="0">
              <a:latin typeface="Consolas"/>
              <a:cs typeface="Consolas"/>
            </a:endParaRPr>
          </a:p>
          <a:p>
            <a:r>
              <a:rPr lang="en-US" dirty="0">
                <a:latin typeface="Consolas"/>
                <a:cs typeface="Consolas"/>
              </a:rPr>
              <a:t>g++ </a:t>
            </a:r>
            <a:r>
              <a:rPr lang="en-US" dirty="0" err="1">
                <a:latin typeface="Consolas"/>
                <a:cs typeface="Consolas"/>
              </a:rPr>
              <a:t>main.o</a:t>
            </a:r>
            <a:r>
              <a:rPr lang="en-US" dirty="0">
                <a:latin typeface="Consolas"/>
                <a:cs typeface="Consolas"/>
              </a:rPr>
              <a:t> </a:t>
            </a:r>
            <a:r>
              <a:rPr lang="en-US" dirty="0" err="1">
                <a:latin typeface="Consolas"/>
                <a:cs typeface="Consolas"/>
              </a:rPr>
              <a:t>insert.o</a:t>
            </a:r>
            <a:r>
              <a:rPr lang="en-US" dirty="0">
                <a:latin typeface="Consolas"/>
                <a:cs typeface="Consolas"/>
              </a:rPr>
              <a:t> </a:t>
            </a:r>
            <a:r>
              <a:rPr lang="en-US" dirty="0" err="1">
                <a:latin typeface="Consolas"/>
                <a:cs typeface="Consolas"/>
              </a:rPr>
              <a:t>search.o</a:t>
            </a:r>
            <a:r>
              <a:rPr lang="en-US" dirty="0">
                <a:latin typeface="Consolas"/>
                <a:cs typeface="Consolas"/>
              </a:rPr>
              <a:t> </a:t>
            </a:r>
            <a:r>
              <a:rPr lang="mr-IN" dirty="0">
                <a:latin typeface="Consolas"/>
                <a:cs typeface="Consolas"/>
              </a:rPr>
              <a:t>–</a:t>
            </a:r>
            <a:r>
              <a:rPr lang="en-US" dirty="0">
                <a:latin typeface="Consolas"/>
                <a:cs typeface="Consolas"/>
              </a:rPr>
              <a:t>o </a:t>
            </a:r>
            <a:r>
              <a:rPr lang="en-US" dirty="0" err="1">
                <a:latin typeface="Consolas"/>
                <a:cs typeface="Consolas"/>
              </a:rPr>
              <a:t>linklist.exe</a:t>
            </a:r>
            <a:endParaRPr lang="en-US" dirty="0">
              <a:latin typeface="Consolas"/>
              <a:cs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3551922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Pointers + structures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Pointers</a:t>
            </a:r>
          </a:p>
          <a:p>
            <a:r>
              <a:rPr lang="en-US" dirty="0"/>
              <a:t>Pointers to pointers</a:t>
            </a:r>
          </a:p>
          <a:p>
            <a:endParaRPr lang="en-US" dirty="0"/>
          </a:p>
          <a:p>
            <a:r>
              <a:rPr lang="en-US" dirty="0"/>
              <a:t>Pointers to structures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686300" y="1328738"/>
            <a:ext cx="272292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nsolas"/>
                <a:cs typeface="Consolas"/>
              </a:rPr>
              <a:t>int</a:t>
            </a:r>
            <a:r>
              <a:rPr lang="en-US" dirty="0">
                <a:latin typeface="Consolas"/>
                <a:cs typeface="Consolas"/>
              </a:rPr>
              <a:t> *p = new </a:t>
            </a:r>
            <a:r>
              <a:rPr lang="en-US" dirty="0" err="1">
                <a:latin typeface="Consolas"/>
                <a:cs typeface="Consolas"/>
              </a:rPr>
              <a:t>int</a:t>
            </a:r>
            <a:r>
              <a:rPr lang="en-US" dirty="0">
                <a:latin typeface="Consolas"/>
                <a:cs typeface="Consolas"/>
              </a:rPr>
              <a:t>;</a:t>
            </a:r>
          </a:p>
          <a:p>
            <a:r>
              <a:rPr lang="en-US" dirty="0" err="1">
                <a:latin typeface="Consolas"/>
                <a:cs typeface="Consolas"/>
              </a:rPr>
              <a:t>int</a:t>
            </a:r>
            <a:r>
              <a:rPr lang="en-US" dirty="0">
                <a:latin typeface="Consolas"/>
                <a:cs typeface="Consolas"/>
              </a:rPr>
              <a:t> **q = &amp;p;</a:t>
            </a:r>
          </a:p>
          <a:p>
            <a:r>
              <a:rPr lang="en-US" dirty="0">
                <a:latin typeface="Consolas"/>
                <a:cs typeface="Consolas"/>
              </a:rPr>
              <a:t>**q = 100;</a:t>
            </a:r>
          </a:p>
          <a:p>
            <a:r>
              <a:rPr lang="en-US" dirty="0" err="1">
                <a:latin typeface="Consolas"/>
                <a:cs typeface="Consolas"/>
              </a:rPr>
              <a:t>cout</a:t>
            </a:r>
            <a:r>
              <a:rPr lang="en-US" dirty="0">
                <a:latin typeface="Consolas"/>
                <a:cs typeface="Consolas"/>
              </a:rPr>
              <a:t> &lt;&lt; *p &lt;&lt;  </a:t>
            </a:r>
            <a:r>
              <a:rPr lang="en-US" dirty="0" err="1">
                <a:latin typeface="Consolas"/>
                <a:cs typeface="Consolas"/>
              </a:rPr>
              <a:t>endl</a:t>
            </a:r>
            <a:r>
              <a:rPr lang="en-US" dirty="0">
                <a:latin typeface="Consolas"/>
                <a:cs typeface="Consolas"/>
              </a:rPr>
              <a:t>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59300" y="2793980"/>
            <a:ext cx="4499699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nsolas"/>
                <a:cs typeface="Consolas"/>
              </a:rPr>
              <a:t>struct</a:t>
            </a:r>
            <a:r>
              <a:rPr lang="en-US" dirty="0">
                <a:latin typeface="Consolas"/>
                <a:cs typeface="Consolas"/>
              </a:rPr>
              <a:t> node {</a:t>
            </a:r>
          </a:p>
          <a:p>
            <a:r>
              <a:rPr lang="en-US" dirty="0">
                <a:latin typeface="Consolas"/>
                <a:cs typeface="Consolas"/>
              </a:rPr>
              <a:t>    </a:t>
            </a:r>
            <a:r>
              <a:rPr lang="en-US" dirty="0" err="1">
                <a:latin typeface="Consolas"/>
                <a:cs typeface="Consolas"/>
              </a:rPr>
              <a:t>int</a:t>
            </a:r>
            <a:r>
              <a:rPr lang="en-US" dirty="0">
                <a:latin typeface="Consolas"/>
                <a:cs typeface="Consolas"/>
              </a:rPr>
              <a:t> data;</a:t>
            </a:r>
          </a:p>
          <a:p>
            <a:r>
              <a:rPr lang="en-US" dirty="0">
                <a:latin typeface="Consolas"/>
                <a:cs typeface="Consolas"/>
              </a:rPr>
              <a:t>    </a:t>
            </a:r>
            <a:r>
              <a:rPr lang="en-US" dirty="0" err="1">
                <a:latin typeface="Consolas"/>
                <a:cs typeface="Consolas"/>
              </a:rPr>
              <a:t>struct</a:t>
            </a:r>
            <a:r>
              <a:rPr lang="en-US" dirty="0">
                <a:latin typeface="Consolas"/>
                <a:cs typeface="Consolas"/>
              </a:rPr>
              <a:t> node *next;</a:t>
            </a:r>
          </a:p>
          <a:p>
            <a:r>
              <a:rPr lang="en-US" dirty="0">
                <a:latin typeface="Consolas"/>
                <a:cs typeface="Consolas"/>
              </a:rPr>
              <a:t>} *head;</a:t>
            </a:r>
          </a:p>
          <a:p>
            <a:endParaRPr lang="en-US" dirty="0">
              <a:latin typeface="Consolas"/>
              <a:cs typeface="Consolas"/>
            </a:endParaRPr>
          </a:p>
          <a:p>
            <a:r>
              <a:rPr lang="en-CA" dirty="0" err="1">
                <a:latin typeface="Consolas"/>
                <a:cs typeface="Consolas"/>
              </a:rPr>
              <a:t>struct</a:t>
            </a:r>
            <a:r>
              <a:rPr lang="en-CA" dirty="0">
                <a:latin typeface="Consolas"/>
                <a:cs typeface="Consolas"/>
              </a:rPr>
              <a:t> node *p = </a:t>
            </a:r>
            <a:r>
              <a:rPr lang="en-CA" dirty="0">
                <a:solidFill>
                  <a:srgbClr val="FF0000"/>
                </a:solidFill>
                <a:latin typeface="Consolas"/>
                <a:cs typeface="Consolas"/>
              </a:rPr>
              <a:t>new node</a:t>
            </a:r>
            <a:r>
              <a:rPr lang="en-CA" dirty="0">
                <a:latin typeface="Consolas"/>
                <a:cs typeface="Consolas"/>
              </a:rPr>
              <a:t>;</a:t>
            </a:r>
          </a:p>
          <a:p>
            <a:r>
              <a:rPr lang="en-US" dirty="0" err="1">
                <a:latin typeface="Consolas"/>
                <a:cs typeface="Consolas"/>
              </a:rPr>
              <a:t>struct</a:t>
            </a:r>
            <a:r>
              <a:rPr lang="en-US" dirty="0">
                <a:latin typeface="Consolas"/>
                <a:cs typeface="Consolas"/>
              </a:rPr>
              <a:t> node **q = &amp;p;</a:t>
            </a:r>
          </a:p>
          <a:p>
            <a:r>
              <a:rPr lang="en-US" dirty="0">
                <a:latin typeface="Consolas"/>
                <a:cs typeface="Consolas"/>
              </a:rPr>
              <a:t>(*q)-&gt;data = 10;</a:t>
            </a:r>
          </a:p>
          <a:p>
            <a:r>
              <a:rPr lang="en-US" dirty="0">
                <a:latin typeface="Consolas"/>
                <a:cs typeface="Consolas"/>
              </a:rPr>
              <a:t>(*q)-&gt;next = new node;</a:t>
            </a:r>
          </a:p>
          <a:p>
            <a:r>
              <a:rPr lang="en-US" dirty="0">
                <a:latin typeface="Consolas"/>
                <a:cs typeface="Consolas"/>
              </a:rPr>
              <a:t>(*q)-&gt;next-&gt;data = 11;</a:t>
            </a:r>
          </a:p>
          <a:p>
            <a:r>
              <a:rPr lang="en-US" dirty="0" err="1">
                <a:latin typeface="Consolas"/>
                <a:cs typeface="Consolas"/>
              </a:rPr>
              <a:t>cout</a:t>
            </a:r>
            <a:r>
              <a:rPr lang="en-US" dirty="0">
                <a:latin typeface="Consolas"/>
                <a:cs typeface="Consolas"/>
              </a:rPr>
              <a:t> &lt;&lt; p-&gt;next-&gt;data &lt;&lt; </a:t>
            </a:r>
            <a:r>
              <a:rPr lang="en-US" dirty="0" err="1">
                <a:latin typeface="Consolas"/>
                <a:cs typeface="Consolas"/>
              </a:rPr>
              <a:t>endl</a:t>
            </a:r>
            <a:r>
              <a:rPr lang="en-US" dirty="0">
                <a:latin typeface="Consolas"/>
                <a:cs typeface="Consolas"/>
              </a:rPr>
              <a:t>;</a:t>
            </a:r>
          </a:p>
          <a:p>
            <a:r>
              <a:rPr lang="en-US" dirty="0" err="1">
                <a:latin typeface="Consolas"/>
                <a:cs typeface="Consolas"/>
              </a:rPr>
              <a:t>cout</a:t>
            </a:r>
            <a:r>
              <a:rPr lang="en-US" dirty="0">
                <a:latin typeface="Consolas"/>
                <a:cs typeface="Consolas"/>
              </a:rPr>
              <a:t> &lt;&lt; ((*p).next)-&gt;data &lt;&lt; </a:t>
            </a:r>
            <a:r>
              <a:rPr lang="en-US" dirty="0" err="1">
                <a:latin typeface="Consolas"/>
                <a:cs typeface="Consolas"/>
              </a:rPr>
              <a:t>endl</a:t>
            </a:r>
            <a:r>
              <a:rPr lang="en-US" dirty="0">
                <a:latin typeface="Consolas"/>
                <a:cs typeface="Consolas"/>
              </a:rPr>
              <a:t>;</a:t>
            </a:r>
          </a:p>
          <a:p>
            <a:r>
              <a:rPr lang="en-US" dirty="0">
                <a:latin typeface="Consolas"/>
                <a:cs typeface="Consolas"/>
              </a:rPr>
              <a:t>delete p-&gt;next;</a:t>
            </a:r>
          </a:p>
          <a:p>
            <a:r>
              <a:rPr lang="en-US" dirty="0">
                <a:latin typeface="Consolas"/>
                <a:cs typeface="Consolas"/>
              </a:rPr>
              <a:t>delete p;</a:t>
            </a:r>
          </a:p>
          <a:p>
            <a:endParaRPr lang="en-US" dirty="0">
              <a:latin typeface="Consolas"/>
              <a:cs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2495294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5880" y="255931"/>
            <a:ext cx="6833722" cy="6186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"/>
                <a:cs typeface="Courier"/>
              </a:rPr>
              <a:t>  4 class A{</a:t>
            </a:r>
          </a:p>
          <a:p>
            <a:r>
              <a:rPr lang="en-US" dirty="0">
                <a:latin typeface="Courier"/>
                <a:cs typeface="Courier"/>
              </a:rPr>
              <a:t>  5 public:</a:t>
            </a:r>
          </a:p>
          <a:p>
            <a:r>
              <a:rPr lang="en-US" dirty="0">
                <a:latin typeface="Courier"/>
                <a:cs typeface="Courier"/>
              </a:rPr>
              <a:t>  6   A () { </a:t>
            </a:r>
            <a:r>
              <a:rPr lang="en-US" dirty="0" err="1">
                <a:latin typeface="Courier"/>
                <a:cs typeface="Courier"/>
              </a:rPr>
              <a:t>cout</a:t>
            </a:r>
            <a:r>
              <a:rPr lang="en-US" dirty="0">
                <a:latin typeface="Courier"/>
                <a:cs typeface="Courier"/>
              </a:rPr>
              <a:t> &lt;&lt; "A instantiated" &lt;&lt; </a:t>
            </a:r>
            <a:r>
              <a:rPr lang="en-US" dirty="0" err="1">
                <a:latin typeface="Courier"/>
                <a:cs typeface="Courier"/>
              </a:rPr>
              <a:t>endl</a:t>
            </a:r>
            <a:r>
              <a:rPr lang="en-US" dirty="0">
                <a:latin typeface="Courier"/>
                <a:cs typeface="Courier"/>
              </a:rPr>
              <a:t>; }</a:t>
            </a:r>
          </a:p>
          <a:p>
            <a:r>
              <a:rPr lang="en-US" dirty="0">
                <a:latin typeface="Courier"/>
                <a:cs typeface="Courier"/>
              </a:rPr>
              <a:t>  7   ~A() { </a:t>
            </a:r>
            <a:r>
              <a:rPr lang="en-US" dirty="0" err="1">
                <a:latin typeface="Courier"/>
                <a:cs typeface="Courier"/>
              </a:rPr>
              <a:t>cout</a:t>
            </a:r>
            <a:r>
              <a:rPr lang="en-US" dirty="0">
                <a:latin typeface="Courier"/>
                <a:cs typeface="Courier"/>
              </a:rPr>
              <a:t> &lt;&lt; "A destroyed" &lt;&lt; </a:t>
            </a:r>
            <a:r>
              <a:rPr lang="en-US" dirty="0" err="1">
                <a:latin typeface="Courier"/>
                <a:cs typeface="Courier"/>
              </a:rPr>
              <a:t>endl</a:t>
            </a:r>
            <a:r>
              <a:rPr lang="en-US" dirty="0">
                <a:latin typeface="Courier"/>
                <a:cs typeface="Courier"/>
              </a:rPr>
              <a:t>; }</a:t>
            </a:r>
          </a:p>
          <a:p>
            <a:r>
              <a:rPr lang="en-US" dirty="0">
                <a:latin typeface="Courier"/>
                <a:cs typeface="Courier"/>
              </a:rPr>
              <a:t>  8 };</a:t>
            </a:r>
          </a:p>
          <a:p>
            <a:r>
              <a:rPr lang="en-US" dirty="0">
                <a:latin typeface="Courier"/>
                <a:cs typeface="Courier"/>
              </a:rPr>
              <a:t>  9 A a;</a:t>
            </a:r>
          </a:p>
          <a:p>
            <a:r>
              <a:rPr lang="en-US" dirty="0">
                <a:latin typeface="Courier"/>
                <a:cs typeface="Courier"/>
              </a:rPr>
              <a:t> 10 A *foo() {</a:t>
            </a:r>
          </a:p>
          <a:p>
            <a:r>
              <a:rPr lang="en-US" dirty="0">
                <a:latin typeface="Courier"/>
                <a:cs typeface="Courier"/>
              </a:rPr>
              <a:t> 11   A b;</a:t>
            </a:r>
          </a:p>
          <a:p>
            <a:r>
              <a:rPr lang="en-US" dirty="0">
                <a:latin typeface="Courier"/>
                <a:cs typeface="Courier"/>
              </a:rPr>
              <a:t> 12   A *p = NULL;</a:t>
            </a:r>
          </a:p>
          <a:p>
            <a:r>
              <a:rPr lang="en-US" dirty="0">
                <a:latin typeface="Courier"/>
                <a:cs typeface="Courier"/>
              </a:rPr>
              <a:t> 13   </a:t>
            </a:r>
            <a:r>
              <a:rPr lang="en-US" dirty="0" err="1">
                <a:latin typeface="Courier"/>
                <a:cs typeface="Courier"/>
              </a:rPr>
              <a:t>cout</a:t>
            </a:r>
            <a:r>
              <a:rPr lang="en-US" dirty="0">
                <a:latin typeface="Courier"/>
                <a:cs typeface="Courier"/>
              </a:rPr>
              <a:t> &lt;&lt;"In foo”&lt;&lt; </a:t>
            </a:r>
            <a:r>
              <a:rPr lang="en-US" dirty="0" err="1">
                <a:latin typeface="Courier"/>
                <a:cs typeface="Courier"/>
              </a:rPr>
              <a:t>endl</a:t>
            </a:r>
            <a:r>
              <a:rPr lang="en-US" dirty="0">
                <a:latin typeface="Courier"/>
                <a:cs typeface="Courier"/>
              </a:rPr>
              <a:t>;</a:t>
            </a:r>
          </a:p>
          <a:p>
            <a:r>
              <a:rPr lang="en-US" dirty="0">
                <a:latin typeface="Courier"/>
                <a:cs typeface="Courier"/>
              </a:rPr>
              <a:t> 14   p = new A[2];</a:t>
            </a:r>
          </a:p>
          <a:p>
            <a:r>
              <a:rPr lang="en-US" dirty="0">
                <a:latin typeface="Courier"/>
                <a:cs typeface="Courier"/>
              </a:rPr>
              <a:t> 15   return p;</a:t>
            </a:r>
          </a:p>
          <a:p>
            <a:r>
              <a:rPr lang="en-US" dirty="0">
                <a:latin typeface="Courier"/>
                <a:cs typeface="Courier"/>
              </a:rPr>
              <a:t> 16 }</a:t>
            </a:r>
          </a:p>
          <a:p>
            <a:r>
              <a:rPr lang="en-US" dirty="0">
                <a:latin typeface="Courier"/>
                <a:cs typeface="Courier"/>
              </a:rPr>
              <a:t> 17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main() {</a:t>
            </a:r>
          </a:p>
          <a:p>
            <a:r>
              <a:rPr lang="en-US" dirty="0">
                <a:latin typeface="Courier"/>
                <a:cs typeface="Courier"/>
              </a:rPr>
              <a:t> 18   A c[3];</a:t>
            </a:r>
          </a:p>
          <a:p>
            <a:r>
              <a:rPr lang="en-US" dirty="0">
                <a:latin typeface="Courier"/>
                <a:cs typeface="Courier"/>
              </a:rPr>
              <a:t> 19   A *q = NULL;</a:t>
            </a:r>
          </a:p>
          <a:p>
            <a:r>
              <a:rPr lang="en-US" dirty="0">
                <a:latin typeface="Courier"/>
                <a:cs typeface="Courier"/>
              </a:rPr>
              <a:t> 20   </a:t>
            </a:r>
            <a:r>
              <a:rPr lang="en-US" dirty="0" err="1">
                <a:latin typeface="Courier"/>
                <a:cs typeface="Courier"/>
              </a:rPr>
              <a:t>cout</a:t>
            </a:r>
            <a:r>
              <a:rPr lang="en-US" dirty="0">
                <a:latin typeface="Courier"/>
                <a:cs typeface="Courier"/>
              </a:rPr>
              <a:t> &lt;&lt; "In main" &lt;&lt; </a:t>
            </a:r>
            <a:r>
              <a:rPr lang="en-US" dirty="0" err="1">
                <a:latin typeface="Courier"/>
                <a:cs typeface="Courier"/>
              </a:rPr>
              <a:t>endl</a:t>
            </a:r>
            <a:r>
              <a:rPr lang="en-US" dirty="0">
                <a:latin typeface="Courier"/>
                <a:cs typeface="Courier"/>
              </a:rPr>
              <a:t>;</a:t>
            </a:r>
          </a:p>
          <a:p>
            <a:r>
              <a:rPr lang="en-US" dirty="0">
                <a:latin typeface="Courier"/>
                <a:cs typeface="Courier"/>
              </a:rPr>
              <a:t> 21   q = foo();</a:t>
            </a:r>
          </a:p>
          <a:p>
            <a:r>
              <a:rPr lang="en-US" dirty="0">
                <a:latin typeface="Courier"/>
                <a:cs typeface="Courier"/>
              </a:rPr>
              <a:t> 22   delete [] q;</a:t>
            </a:r>
          </a:p>
          <a:p>
            <a:r>
              <a:rPr lang="en-US" dirty="0">
                <a:latin typeface="Courier"/>
                <a:cs typeface="Courier"/>
              </a:rPr>
              <a:t> 23   </a:t>
            </a:r>
            <a:r>
              <a:rPr lang="en-US" dirty="0" err="1">
                <a:latin typeface="Courier"/>
                <a:cs typeface="Courier"/>
              </a:rPr>
              <a:t>cout</a:t>
            </a:r>
            <a:r>
              <a:rPr lang="en-US" dirty="0">
                <a:latin typeface="Courier"/>
                <a:cs typeface="Courier"/>
              </a:rPr>
              <a:t> &lt;&lt; "Done" &lt;&lt; </a:t>
            </a:r>
            <a:r>
              <a:rPr lang="en-US" dirty="0" err="1">
                <a:latin typeface="Courier"/>
                <a:cs typeface="Courier"/>
              </a:rPr>
              <a:t>endl</a:t>
            </a:r>
            <a:r>
              <a:rPr lang="en-US" dirty="0">
                <a:latin typeface="Courier"/>
                <a:cs typeface="Courier"/>
              </a:rPr>
              <a:t>;</a:t>
            </a:r>
          </a:p>
          <a:p>
            <a:r>
              <a:rPr lang="en-US" dirty="0">
                <a:latin typeface="Courier"/>
                <a:cs typeface="Courier"/>
              </a:rPr>
              <a:t> 24   return 0;</a:t>
            </a:r>
          </a:p>
          <a:p>
            <a:r>
              <a:rPr lang="en-US" dirty="0">
                <a:latin typeface="Courier"/>
                <a:cs typeface="Courier"/>
              </a:rPr>
              <a:t> 25 }</a:t>
            </a:r>
            <a:endParaRPr lang="en-US" dirty="0">
              <a:solidFill>
                <a:srgbClr val="008000"/>
              </a:solidFill>
              <a:latin typeface="Courier"/>
              <a:cs typeface="Courier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54150" y="1616427"/>
            <a:ext cx="1569660" cy="5078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/>
              <a:t>Output:</a:t>
            </a:r>
          </a:p>
          <a:p>
            <a:r>
              <a:rPr lang="en-US" dirty="0"/>
              <a:t>A instantiated</a:t>
            </a:r>
          </a:p>
          <a:p>
            <a:r>
              <a:rPr lang="en-US" dirty="0"/>
              <a:t>A instantiated</a:t>
            </a:r>
          </a:p>
          <a:p>
            <a:r>
              <a:rPr lang="en-US" dirty="0"/>
              <a:t>A instantiated</a:t>
            </a:r>
          </a:p>
          <a:p>
            <a:r>
              <a:rPr lang="en-US" dirty="0"/>
              <a:t>A instantiated</a:t>
            </a:r>
          </a:p>
          <a:p>
            <a:r>
              <a:rPr lang="en-US" dirty="0"/>
              <a:t>In main</a:t>
            </a:r>
          </a:p>
          <a:p>
            <a:r>
              <a:rPr lang="en-US" dirty="0"/>
              <a:t>A instantiated</a:t>
            </a:r>
          </a:p>
          <a:p>
            <a:r>
              <a:rPr lang="en-US" dirty="0"/>
              <a:t>In foo</a:t>
            </a:r>
          </a:p>
          <a:p>
            <a:r>
              <a:rPr lang="en-US" dirty="0"/>
              <a:t>A instantiated</a:t>
            </a:r>
          </a:p>
          <a:p>
            <a:r>
              <a:rPr lang="en-US" dirty="0"/>
              <a:t>A instantiated</a:t>
            </a:r>
          </a:p>
          <a:p>
            <a:r>
              <a:rPr lang="en-US" dirty="0"/>
              <a:t>A destroyed</a:t>
            </a:r>
          </a:p>
          <a:p>
            <a:r>
              <a:rPr lang="en-US" dirty="0"/>
              <a:t>A destroyed</a:t>
            </a:r>
          </a:p>
          <a:p>
            <a:r>
              <a:rPr lang="en-US" dirty="0"/>
              <a:t>A destroyed</a:t>
            </a:r>
          </a:p>
          <a:p>
            <a:r>
              <a:rPr lang="en-US" dirty="0"/>
              <a:t>Done</a:t>
            </a:r>
          </a:p>
          <a:p>
            <a:r>
              <a:rPr lang="en-US" dirty="0"/>
              <a:t>A destroyed</a:t>
            </a:r>
          </a:p>
          <a:p>
            <a:r>
              <a:rPr lang="en-US" dirty="0"/>
              <a:t>A destroyed</a:t>
            </a:r>
          </a:p>
          <a:p>
            <a:r>
              <a:rPr lang="en-US" dirty="0"/>
              <a:t>A destroyed</a:t>
            </a:r>
          </a:p>
          <a:p>
            <a:r>
              <a:rPr lang="en-US" dirty="0"/>
              <a:t>A destroyed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7106877" y="1915071"/>
            <a:ext cx="1082362" cy="369332"/>
            <a:chOff x="7106877" y="1915071"/>
            <a:chExt cx="1082362" cy="369332"/>
          </a:xfrm>
        </p:grpSpPr>
        <p:cxnSp>
          <p:nvCxnSpPr>
            <p:cNvPr id="9" name="Straight Arrow Connector 8"/>
            <p:cNvCxnSpPr/>
            <p:nvPr/>
          </p:nvCxnSpPr>
          <p:spPr>
            <a:xfrm flipH="1">
              <a:off x="7106877" y="2099737"/>
              <a:ext cx="25914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7467617" y="1915071"/>
              <a:ext cx="7216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line 9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7106877" y="2284403"/>
            <a:ext cx="1216968" cy="645064"/>
            <a:chOff x="7106877" y="2284403"/>
            <a:chExt cx="1216968" cy="645064"/>
          </a:xfrm>
        </p:grpSpPr>
        <p:sp>
          <p:nvSpPr>
            <p:cNvPr id="11" name="Right Brace 10"/>
            <p:cNvSpPr/>
            <p:nvPr/>
          </p:nvSpPr>
          <p:spPr>
            <a:xfrm>
              <a:off x="7106877" y="2284403"/>
              <a:ext cx="259140" cy="645064"/>
            </a:xfrm>
            <a:prstGeom prst="righ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484553" y="2406131"/>
              <a:ext cx="8392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line 18</a:t>
              </a: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7123813" y="3252805"/>
            <a:ext cx="1233896" cy="1097460"/>
            <a:chOff x="7123813" y="3252805"/>
            <a:chExt cx="1233896" cy="1097460"/>
          </a:xfrm>
        </p:grpSpPr>
        <p:cxnSp>
          <p:nvCxnSpPr>
            <p:cNvPr id="13" name="Straight Arrow Connector 12"/>
            <p:cNvCxnSpPr/>
            <p:nvPr/>
          </p:nvCxnSpPr>
          <p:spPr>
            <a:xfrm flipH="1">
              <a:off x="7123813" y="3454404"/>
              <a:ext cx="25914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7484553" y="3252805"/>
              <a:ext cx="8392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line 11</a:t>
              </a:r>
            </a:p>
          </p:txBody>
        </p:sp>
        <p:sp>
          <p:nvSpPr>
            <p:cNvPr id="15" name="Right Brace 14"/>
            <p:cNvSpPr/>
            <p:nvPr/>
          </p:nvSpPr>
          <p:spPr>
            <a:xfrm>
              <a:off x="7123813" y="3943870"/>
              <a:ext cx="242204" cy="406395"/>
            </a:xfrm>
            <a:prstGeom prst="righ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518417" y="3947067"/>
              <a:ext cx="8392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line 14</a:t>
              </a: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7106877" y="4776783"/>
            <a:ext cx="1250832" cy="387871"/>
            <a:chOff x="7106877" y="4776783"/>
            <a:chExt cx="1250832" cy="387871"/>
          </a:xfrm>
        </p:grpSpPr>
        <p:sp>
          <p:nvSpPr>
            <p:cNvPr id="17" name="Right Brace 16"/>
            <p:cNvSpPr/>
            <p:nvPr/>
          </p:nvSpPr>
          <p:spPr>
            <a:xfrm>
              <a:off x="7106877" y="4825999"/>
              <a:ext cx="293004" cy="338655"/>
            </a:xfrm>
            <a:prstGeom prst="righ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518417" y="4776783"/>
              <a:ext cx="8392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line 22</a:t>
              </a: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7106877" y="5569458"/>
            <a:ext cx="1643249" cy="645064"/>
            <a:chOff x="7106877" y="5569458"/>
            <a:chExt cx="1643249" cy="645064"/>
          </a:xfrm>
        </p:grpSpPr>
        <p:sp>
          <p:nvSpPr>
            <p:cNvPr id="19" name="Right Brace 18"/>
            <p:cNvSpPr/>
            <p:nvPr/>
          </p:nvSpPr>
          <p:spPr>
            <a:xfrm>
              <a:off x="7106877" y="5569458"/>
              <a:ext cx="259140" cy="645064"/>
            </a:xfrm>
            <a:prstGeom prst="righ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7416821" y="5691186"/>
              <a:ext cx="133330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line 25, c[3]</a:t>
              </a: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7106877" y="6223709"/>
            <a:ext cx="1422046" cy="369332"/>
            <a:chOff x="7106877" y="6223709"/>
            <a:chExt cx="1422046" cy="369332"/>
          </a:xfrm>
        </p:grpSpPr>
        <p:cxnSp>
          <p:nvCxnSpPr>
            <p:cNvPr id="21" name="Straight Arrow Connector 20"/>
            <p:cNvCxnSpPr/>
            <p:nvPr/>
          </p:nvCxnSpPr>
          <p:spPr>
            <a:xfrm flipH="1">
              <a:off x="7106877" y="6442241"/>
              <a:ext cx="25914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7433751" y="6223709"/>
              <a:ext cx="10951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line 25, a</a:t>
              </a: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7089961" y="4407451"/>
            <a:ext cx="1166166" cy="369332"/>
            <a:chOff x="7106877" y="6223709"/>
            <a:chExt cx="1166166" cy="369332"/>
          </a:xfrm>
        </p:grpSpPr>
        <p:cxnSp>
          <p:nvCxnSpPr>
            <p:cNvPr id="33" name="Straight Arrow Connector 32"/>
            <p:cNvCxnSpPr/>
            <p:nvPr/>
          </p:nvCxnSpPr>
          <p:spPr>
            <a:xfrm flipH="1">
              <a:off x="7106877" y="6442241"/>
              <a:ext cx="25914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/>
            <p:cNvSpPr txBox="1"/>
            <p:nvPr/>
          </p:nvSpPr>
          <p:spPr>
            <a:xfrm>
              <a:off x="7433751" y="6223709"/>
              <a:ext cx="8392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line 16</a:t>
              </a: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4E7F5CF-025D-3C20-4C8B-08ED491495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4398" y="-98616"/>
            <a:ext cx="6263311" cy="1143000"/>
          </a:xfrm>
        </p:spPr>
        <p:txBody>
          <a:bodyPr>
            <a:normAutofit/>
          </a:bodyPr>
          <a:lstStyle/>
          <a:p>
            <a:r>
              <a:rPr lang="en-US" sz="3200" dirty="0"/>
              <a:t>Classes constructor/destructor</a:t>
            </a:r>
          </a:p>
        </p:txBody>
      </p:sp>
    </p:spTree>
    <p:extLst>
      <p:ext uri="{BB962C8B-B14F-4D97-AF65-F5344CB8AC3E}">
        <p14:creationId xmlns:p14="http://schemas.microsoft.com/office/powerpoint/2010/main" val="1748168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 of objects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latin typeface="Courier"/>
                <a:cs typeface="Courier"/>
              </a:rPr>
              <a:t>line 18: A c[3];</a:t>
            </a:r>
          </a:p>
          <a:p>
            <a:pPr lvl="1"/>
            <a:r>
              <a:rPr lang="en-US" dirty="0">
                <a:latin typeface="Courier"/>
                <a:cs typeface="Courier"/>
              </a:rPr>
              <a:t>An array of 3 objects, located on stack</a:t>
            </a:r>
          </a:p>
          <a:p>
            <a:r>
              <a:rPr lang="en-US" dirty="0">
                <a:latin typeface="Courier"/>
                <a:cs typeface="Courier"/>
              </a:rPr>
              <a:t>A *p = new A[2];</a:t>
            </a:r>
          </a:p>
          <a:p>
            <a:pPr lvl="1"/>
            <a:r>
              <a:rPr lang="en-US" dirty="0">
                <a:latin typeface="Courier"/>
                <a:cs typeface="Courier"/>
              </a:rPr>
              <a:t>An array of 2 objects, located on heap</a:t>
            </a:r>
          </a:p>
          <a:p>
            <a:r>
              <a:rPr lang="en-US" dirty="0">
                <a:latin typeface="Courier"/>
                <a:cs typeface="Courier"/>
              </a:rPr>
              <a:t>A *p[10];</a:t>
            </a:r>
          </a:p>
          <a:p>
            <a:pPr lvl="1"/>
            <a:r>
              <a:rPr lang="en-US" dirty="0">
                <a:latin typeface="Courier"/>
                <a:cs typeface="Courier"/>
              </a:rPr>
              <a:t>An array of 10 </a:t>
            </a:r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pointers</a:t>
            </a:r>
          </a:p>
          <a:p>
            <a:pPr lvl="1"/>
            <a:r>
              <a:rPr lang="en-US" dirty="0">
                <a:solidFill>
                  <a:schemeClr val="tx1"/>
                </a:solidFill>
                <a:latin typeface="Courier"/>
                <a:cs typeface="Courier"/>
              </a:rPr>
              <a:t>No constructor is called!</a:t>
            </a:r>
          </a:p>
          <a:p>
            <a:pPr lvl="1"/>
            <a:r>
              <a:rPr lang="en-US" dirty="0">
                <a:solidFill>
                  <a:schemeClr val="tx1"/>
                </a:solidFill>
                <a:latin typeface="Courier"/>
                <a:cs typeface="Courier"/>
              </a:rPr>
              <a:t>for (</a:t>
            </a:r>
            <a:r>
              <a:rPr lang="en-US" dirty="0" err="1">
                <a:solidFill>
                  <a:schemeClr val="tx1"/>
                </a:solidFill>
                <a:latin typeface="Courier"/>
                <a:cs typeface="Courier"/>
              </a:rPr>
              <a:t>int</a:t>
            </a:r>
            <a:r>
              <a:rPr lang="en-US" dirty="0">
                <a:solidFill>
                  <a:schemeClr val="tx1"/>
                </a:solidFill>
                <a:latin typeface="Courier"/>
                <a:cs typeface="Courier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urier"/>
                <a:cs typeface="Courier"/>
              </a:rPr>
              <a:t>i</a:t>
            </a:r>
            <a:r>
              <a:rPr lang="en-US" dirty="0">
                <a:solidFill>
                  <a:schemeClr val="tx1"/>
                </a:solidFill>
                <a:latin typeface="Courier"/>
                <a:cs typeface="Courier"/>
              </a:rPr>
              <a:t>=0; </a:t>
            </a:r>
            <a:r>
              <a:rPr lang="en-US" dirty="0" err="1">
                <a:solidFill>
                  <a:schemeClr val="tx1"/>
                </a:solidFill>
                <a:latin typeface="Courier"/>
                <a:cs typeface="Courier"/>
              </a:rPr>
              <a:t>i</a:t>
            </a:r>
            <a:r>
              <a:rPr lang="en-US" dirty="0">
                <a:solidFill>
                  <a:schemeClr val="tx1"/>
                </a:solidFill>
                <a:latin typeface="Courier"/>
                <a:cs typeface="Courier"/>
              </a:rPr>
              <a:t>&lt;10; </a:t>
            </a:r>
            <a:r>
              <a:rPr lang="en-US" dirty="0" err="1">
                <a:solidFill>
                  <a:schemeClr val="tx1"/>
                </a:solidFill>
                <a:latin typeface="Courier"/>
                <a:cs typeface="Courier"/>
              </a:rPr>
              <a:t>i</a:t>
            </a:r>
            <a:r>
              <a:rPr lang="en-US" dirty="0">
                <a:solidFill>
                  <a:schemeClr val="tx1"/>
                </a:solidFill>
                <a:latin typeface="Courier"/>
                <a:cs typeface="Courier"/>
              </a:rPr>
              <a:t>++) p[</a:t>
            </a:r>
            <a:r>
              <a:rPr lang="en-US" dirty="0" err="1">
                <a:solidFill>
                  <a:schemeClr val="tx1"/>
                </a:solidFill>
                <a:latin typeface="Courier"/>
                <a:cs typeface="Courier"/>
              </a:rPr>
              <a:t>i</a:t>
            </a:r>
            <a:r>
              <a:rPr lang="en-US" dirty="0">
                <a:solidFill>
                  <a:schemeClr val="tx1"/>
                </a:solidFill>
                <a:latin typeface="Courier"/>
                <a:cs typeface="Courier"/>
              </a:rPr>
              <a:t>] = new A;</a:t>
            </a:r>
          </a:p>
          <a:p>
            <a:pPr marL="0" indent="0">
              <a:buNone/>
            </a:pPr>
            <a:endParaRPr lang="en-US" dirty="0">
              <a:latin typeface="Courier"/>
              <a:cs typeface="Courier"/>
            </a:endParaRPr>
          </a:p>
          <a:p>
            <a:pPr marL="0" indent="0">
              <a:buNone/>
            </a:pPr>
            <a:endParaRPr lang="en-US" dirty="0">
              <a:latin typeface="Courier"/>
              <a:cs typeface="Courier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4982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Operator overloading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70000"/>
            <a:ext cx="8229600" cy="4525963"/>
          </a:xfrm>
        </p:spPr>
        <p:txBody>
          <a:bodyPr/>
          <a:lstStyle/>
          <a:p>
            <a:r>
              <a:rPr lang="en-US" dirty="0"/>
              <a:t>Overloading binary operator: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Overloading unary operator: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538181"/>
            <a:ext cx="8084264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solidFill>
                <a:srgbClr val="008000"/>
              </a:solidFill>
              <a:latin typeface="Courier"/>
              <a:cs typeface="Courier"/>
            </a:endParaRPr>
          </a:p>
          <a:p>
            <a:r>
              <a:rPr lang="en-US" dirty="0" err="1">
                <a:latin typeface="Courier"/>
                <a:cs typeface="Courier"/>
              </a:rPr>
              <a:t>const</a:t>
            </a:r>
            <a:r>
              <a:rPr lang="en-US" dirty="0">
                <a:latin typeface="Courier"/>
                <a:cs typeface="Courier"/>
              </a:rPr>
              <a:t> Complex Complex::operator+ (</a:t>
            </a:r>
            <a:r>
              <a:rPr lang="en-US" dirty="0" err="1">
                <a:latin typeface="Courier"/>
                <a:cs typeface="Courier"/>
              </a:rPr>
              <a:t>const</a:t>
            </a:r>
            <a:r>
              <a:rPr lang="en-US" dirty="0">
                <a:latin typeface="Courier"/>
                <a:cs typeface="Courier"/>
              </a:rPr>
              <a:t> Complex &amp;x) </a:t>
            </a:r>
            <a:r>
              <a:rPr lang="en-US" dirty="0" err="1">
                <a:latin typeface="Courier"/>
                <a:cs typeface="Courier"/>
              </a:rPr>
              <a:t>const</a:t>
            </a:r>
            <a:r>
              <a:rPr lang="en-US" dirty="0">
                <a:latin typeface="Courier"/>
                <a:cs typeface="Courier"/>
              </a:rPr>
              <a:t> </a:t>
            </a:r>
          </a:p>
          <a:p>
            <a:r>
              <a:rPr lang="en-US" dirty="0">
                <a:latin typeface="Courier"/>
                <a:cs typeface="Courier"/>
              </a:rPr>
              <a:t>{</a:t>
            </a:r>
          </a:p>
          <a:p>
            <a:r>
              <a:rPr lang="en-US" dirty="0">
                <a:latin typeface="Courier"/>
                <a:cs typeface="Courier"/>
              </a:rPr>
              <a:t>  return Complex(</a:t>
            </a:r>
            <a:r>
              <a:rPr lang="en-US" dirty="0" err="1">
                <a:latin typeface="Courier"/>
                <a:cs typeface="Courier"/>
              </a:rPr>
              <a:t>real+x.getReal</a:t>
            </a:r>
            <a:r>
              <a:rPr lang="en-US" dirty="0">
                <a:latin typeface="Courier"/>
                <a:cs typeface="Courier"/>
              </a:rPr>
              <a:t>(), </a:t>
            </a:r>
            <a:r>
              <a:rPr lang="en-US" dirty="0" err="1">
                <a:latin typeface="Courier"/>
                <a:cs typeface="Courier"/>
              </a:rPr>
              <a:t>imag+x.getImag</a:t>
            </a:r>
            <a:r>
              <a:rPr lang="en-US" dirty="0">
                <a:latin typeface="Courier"/>
                <a:cs typeface="Courier"/>
              </a:rPr>
              <a:t>());</a:t>
            </a:r>
          </a:p>
          <a:p>
            <a:r>
              <a:rPr lang="en-US" dirty="0">
                <a:latin typeface="Courier"/>
                <a:cs typeface="Courier"/>
              </a:rPr>
              <a:t>}</a:t>
            </a:r>
          </a:p>
          <a:p>
            <a:r>
              <a:rPr lang="en-US">
                <a:latin typeface="Courier"/>
                <a:cs typeface="Courier"/>
              </a:rPr>
              <a:t>  A a = b;</a:t>
            </a:r>
            <a:endParaRPr lang="en-US" dirty="0">
              <a:latin typeface="Courier"/>
              <a:cs typeface="Courier"/>
            </a:endParaRPr>
          </a:p>
          <a:p>
            <a:r>
              <a:rPr lang="fr-FR" dirty="0">
                <a:latin typeface="Courier"/>
                <a:cs typeface="Courier"/>
              </a:rPr>
              <a:t>  </a:t>
            </a:r>
            <a:r>
              <a:rPr lang="fr-FR" dirty="0" err="1">
                <a:latin typeface="Courier"/>
                <a:cs typeface="Courier"/>
              </a:rPr>
              <a:t>Complex</a:t>
            </a:r>
            <a:r>
              <a:rPr lang="fr-FR" dirty="0">
                <a:latin typeface="Courier"/>
                <a:cs typeface="Courier"/>
              </a:rPr>
              <a:t> a(3.2, 1.0);</a:t>
            </a:r>
          </a:p>
          <a:p>
            <a:r>
              <a:rPr lang="fr-FR" dirty="0">
                <a:latin typeface="Courier"/>
                <a:cs typeface="Courier"/>
              </a:rPr>
              <a:t>  </a:t>
            </a:r>
            <a:r>
              <a:rPr lang="fr-FR" dirty="0" err="1">
                <a:latin typeface="Courier"/>
                <a:cs typeface="Courier"/>
              </a:rPr>
              <a:t>Complex</a:t>
            </a:r>
            <a:r>
              <a:rPr lang="fr-FR" dirty="0">
                <a:latin typeface="Courier"/>
                <a:cs typeface="Courier"/>
              </a:rPr>
              <a:t> b(4.0, 0.5);</a:t>
            </a:r>
          </a:p>
          <a:p>
            <a:r>
              <a:rPr lang="fr-FR" dirty="0">
                <a:latin typeface="Courier"/>
                <a:cs typeface="Courier"/>
              </a:rPr>
              <a:t>  </a:t>
            </a:r>
            <a:r>
              <a:rPr lang="fr-FR" dirty="0" err="1">
                <a:latin typeface="Courier"/>
                <a:cs typeface="Courier"/>
              </a:rPr>
              <a:t>Complex</a:t>
            </a:r>
            <a:r>
              <a:rPr lang="fr-FR" dirty="0">
                <a:latin typeface="Courier"/>
                <a:cs typeface="Courier"/>
              </a:rPr>
              <a:t> c;</a:t>
            </a:r>
          </a:p>
          <a:p>
            <a:r>
              <a:rPr lang="fr-FR" dirty="0">
                <a:solidFill>
                  <a:srgbClr val="FF0000"/>
                </a:solidFill>
                <a:latin typeface="Courier"/>
                <a:cs typeface="Courier"/>
              </a:rPr>
              <a:t>  c = a + b;</a:t>
            </a:r>
          </a:p>
          <a:p>
            <a:endParaRPr lang="en-US" dirty="0">
              <a:latin typeface="Courier"/>
              <a:cs typeface="Courier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5410" y="4918799"/>
            <a:ext cx="6556678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"/>
                <a:cs typeface="Courier"/>
              </a:rPr>
              <a:t>Complex&amp; Complex::operator= (</a:t>
            </a:r>
            <a:r>
              <a:rPr lang="en-US" dirty="0" err="1">
                <a:latin typeface="Courier"/>
                <a:cs typeface="Courier"/>
              </a:rPr>
              <a:t>const</a:t>
            </a:r>
            <a:r>
              <a:rPr lang="en-US" dirty="0">
                <a:latin typeface="Courier"/>
                <a:cs typeface="Courier"/>
              </a:rPr>
              <a:t> Complex &amp;x)</a:t>
            </a:r>
          </a:p>
          <a:p>
            <a:r>
              <a:rPr lang="en-US" dirty="0">
                <a:latin typeface="Courier"/>
                <a:cs typeface="Courier"/>
              </a:rPr>
              <a:t>{</a:t>
            </a:r>
          </a:p>
          <a:p>
            <a:r>
              <a:rPr lang="en-US" dirty="0">
                <a:latin typeface="Courier"/>
                <a:cs typeface="Courier"/>
              </a:rPr>
              <a:t>  real = </a:t>
            </a:r>
            <a:r>
              <a:rPr lang="en-US" dirty="0" err="1">
                <a:latin typeface="Courier"/>
                <a:cs typeface="Courier"/>
              </a:rPr>
              <a:t>x.getReal</a:t>
            </a:r>
            <a:r>
              <a:rPr lang="en-US" dirty="0">
                <a:latin typeface="Courier"/>
                <a:cs typeface="Courier"/>
              </a:rPr>
              <a:t>();</a:t>
            </a:r>
          </a:p>
          <a:p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err="1">
                <a:latin typeface="Courier"/>
                <a:cs typeface="Courier"/>
              </a:rPr>
              <a:t>imag</a:t>
            </a:r>
            <a:r>
              <a:rPr lang="en-US" dirty="0">
                <a:latin typeface="Courier"/>
                <a:cs typeface="Courier"/>
              </a:rPr>
              <a:t> = </a:t>
            </a:r>
            <a:r>
              <a:rPr lang="en-US" dirty="0" err="1">
                <a:latin typeface="Courier"/>
                <a:cs typeface="Courier"/>
              </a:rPr>
              <a:t>x.getImag</a:t>
            </a:r>
            <a:r>
              <a:rPr lang="en-US" dirty="0">
                <a:latin typeface="Courier"/>
                <a:cs typeface="Courier"/>
              </a:rPr>
              <a:t>();</a:t>
            </a:r>
          </a:p>
          <a:p>
            <a:r>
              <a:rPr lang="en-US" dirty="0">
                <a:latin typeface="Courier"/>
                <a:cs typeface="Courier"/>
              </a:rPr>
              <a:t>  return *this;</a:t>
            </a:r>
          </a:p>
          <a:p>
            <a:r>
              <a:rPr lang="en-US" dirty="0">
                <a:latin typeface="Courier"/>
                <a:cs typeface="Courier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081300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6503</TotalTime>
  <Words>891</Words>
  <Application>Microsoft Macintosh PowerPoint</Application>
  <PresentationFormat>On-screen Show (4:3)</PresentationFormat>
  <Paragraphs>176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Consolas</vt:lpstr>
      <vt:lpstr>Courier</vt:lpstr>
      <vt:lpstr>Courier New</vt:lpstr>
      <vt:lpstr>Office Theme</vt:lpstr>
      <vt:lpstr>ECE 244 Programming Fundamentals: Midterm review</vt:lpstr>
      <vt:lpstr>What we have learnt</vt:lpstr>
      <vt:lpstr>Parameter passing: 2014 midterm Q1c</vt:lpstr>
      <vt:lpstr>Program organization</vt:lpstr>
      <vt:lpstr>Incremental compilation</vt:lpstr>
      <vt:lpstr>Pointers + structures</vt:lpstr>
      <vt:lpstr>Classes constructor/destructor</vt:lpstr>
      <vt:lpstr>Array of objects</vt:lpstr>
      <vt:lpstr>Operator overloading</vt:lpstr>
    </vt:vector>
  </TitlesOfParts>
  <Company>UofT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stitch provisional patent figures</dc:title>
  <dc:creator>Ding Yuan</dc:creator>
  <cp:lastModifiedBy>Ding Yuan</cp:lastModifiedBy>
  <cp:revision>29</cp:revision>
  <dcterms:created xsi:type="dcterms:W3CDTF">2016-10-22T14:41:09Z</dcterms:created>
  <dcterms:modified xsi:type="dcterms:W3CDTF">2022-10-07T20:36:29Z</dcterms:modified>
</cp:coreProperties>
</file>