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6" r:id="rId4"/>
    <p:sldId id="259" r:id="rId5"/>
    <p:sldId id="262" r:id="rId6"/>
    <p:sldId id="268" r:id="rId7"/>
    <p:sldId id="269" r:id="rId8"/>
    <p:sldId id="270" r:id="rId9"/>
    <p:sldId id="272" r:id="rId10"/>
    <p:sldId id="271" r:id="rId11"/>
    <p:sldId id="273" r:id="rId12"/>
    <p:sldId id="280" r:id="rId13"/>
    <p:sldId id="275" r:id="rId14"/>
    <p:sldId id="277" r:id="rId15"/>
    <p:sldId id="274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5374" autoAdjust="0"/>
  </p:normalViewPr>
  <p:slideViewPr>
    <p:cSldViewPr snapToGrid="0" snapToObjects="1">
      <p:cViewPr varScale="1">
        <p:scale>
          <a:sx n="108" d="100"/>
          <a:sy n="108" d="100"/>
        </p:scale>
        <p:origin x="23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10/17/22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C++ standard</a:t>
            </a:r>
            <a:r>
              <a:rPr lang="en-US" baseline="0" dirty="0"/>
              <a:t> </a:t>
            </a:r>
            <a:r>
              <a:rPr lang="en-US" dirty="0"/>
              <a:t>says that non-</a:t>
            </a:r>
            <a:r>
              <a:rPr lang="en-US" dirty="0" err="1"/>
              <a:t>const</a:t>
            </a:r>
            <a:r>
              <a:rPr lang="en-US" dirty="0"/>
              <a:t> references cannot bind to temporary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71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complex.cc</a:t>
            </a:r>
            <a:r>
              <a:rPr lang="en-US" dirty="0"/>
              <a:t>, add a copy constructor on the fly.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3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15: </a:t>
            </a:r>
            <a:r>
              <a:rPr lang="en-US" sz="4400" i="1" dirty="0"/>
              <a:t>Object passing &amp; copying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212" y="382686"/>
            <a:ext cx="4880438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Consolas"/>
                <a:cs typeface="Consolas"/>
              </a:rPr>
              <a:t>class </a:t>
            </a:r>
            <a:r>
              <a:rPr lang="en-CA" dirty="0" err="1">
                <a:latin typeface="Consolas"/>
                <a:cs typeface="Consolas"/>
              </a:rPr>
              <a:t>MyString</a:t>
            </a:r>
            <a:r>
              <a:rPr lang="en-CA" dirty="0">
                <a:latin typeface="Consolas"/>
                <a:cs typeface="Consolas"/>
              </a:rPr>
              <a:t> {</a:t>
            </a:r>
          </a:p>
          <a:p>
            <a:r>
              <a:rPr lang="en-CA" dirty="0">
                <a:latin typeface="Consolas"/>
                <a:cs typeface="Consolas"/>
              </a:rPr>
              <a:t>private:</a:t>
            </a:r>
          </a:p>
          <a:p>
            <a:r>
              <a:rPr lang="en-US" dirty="0">
                <a:latin typeface="Consolas"/>
                <a:cs typeface="Consolas"/>
              </a:rPr>
              <a:t>  char *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len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public: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MyString</a:t>
            </a:r>
            <a:r>
              <a:rPr lang="en-US" dirty="0">
                <a:latin typeface="Consolas"/>
                <a:cs typeface="Consolas"/>
              </a:rPr>
              <a:t>() { 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 = NULL; </a:t>
            </a:r>
            <a:r>
              <a:rPr lang="en-US" dirty="0" err="1">
                <a:latin typeface="Consolas"/>
                <a:cs typeface="Consolas"/>
              </a:rPr>
              <a:t>len</a:t>
            </a:r>
            <a:r>
              <a:rPr lang="en-US" dirty="0">
                <a:latin typeface="Consolas"/>
                <a:cs typeface="Consolas"/>
              </a:rPr>
              <a:t> = 0; }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MyString</a:t>
            </a:r>
            <a:r>
              <a:rPr lang="en-US" dirty="0">
                <a:latin typeface="Consolas"/>
                <a:cs typeface="Consolas"/>
              </a:rPr>
              <a:t>(char *</a:t>
            </a:r>
            <a:r>
              <a:rPr lang="en-US" dirty="0" err="1">
                <a:latin typeface="Consolas"/>
                <a:cs typeface="Consolas"/>
              </a:rPr>
              <a:t>src</a:t>
            </a:r>
            <a:r>
              <a:rPr lang="en-US" dirty="0">
                <a:latin typeface="Consolas"/>
                <a:cs typeface="Consolas"/>
              </a:rPr>
              <a:t>) {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 = new char[100];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strcpy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 err="1">
                <a:latin typeface="Consolas"/>
                <a:cs typeface="Consolas"/>
              </a:rPr>
              <a:t>src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len</a:t>
            </a:r>
            <a:r>
              <a:rPr lang="en-US" dirty="0">
                <a:latin typeface="Consolas"/>
                <a:cs typeface="Consolas"/>
              </a:rPr>
              <a:t> = </a:t>
            </a:r>
            <a:r>
              <a:rPr lang="en-US" dirty="0" err="1">
                <a:latin typeface="Consolas"/>
                <a:cs typeface="Consolas"/>
              </a:rPr>
              <a:t>strlen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src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}</a:t>
            </a:r>
          </a:p>
          <a:p>
            <a:r>
              <a:rPr lang="en-US" dirty="0">
                <a:latin typeface="Consolas"/>
                <a:cs typeface="Consolas"/>
              </a:rPr>
              <a:t>  void </a:t>
            </a:r>
            <a:r>
              <a:rPr lang="en-US" dirty="0" err="1">
                <a:latin typeface="Consolas"/>
                <a:cs typeface="Consolas"/>
              </a:rPr>
              <a:t>setString</a:t>
            </a:r>
            <a:r>
              <a:rPr lang="en-US" dirty="0">
                <a:latin typeface="Consolas"/>
                <a:cs typeface="Consolas"/>
              </a:rPr>
              <a:t>(char *</a:t>
            </a:r>
            <a:r>
              <a:rPr lang="en-US" dirty="0" err="1">
                <a:latin typeface="Consolas"/>
                <a:cs typeface="Consolas"/>
              </a:rPr>
              <a:t>src</a:t>
            </a:r>
            <a:r>
              <a:rPr lang="en-US" dirty="0">
                <a:latin typeface="Consolas"/>
                <a:cs typeface="Consolas"/>
              </a:rPr>
              <a:t>) {</a:t>
            </a:r>
          </a:p>
          <a:p>
            <a:r>
              <a:rPr lang="en-US" dirty="0">
                <a:latin typeface="Consolas"/>
                <a:cs typeface="Consolas"/>
              </a:rPr>
              <a:t>    if (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 != NULL) {</a:t>
            </a:r>
          </a:p>
          <a:p>
            <a:r>
              <a:rPr lang="en-US" dirty="0">
                <a:latin typeface="Consolas"/>
                <a:cs typeface="Consolas"/>
              </a:rPr>
              <a:t>      </a:t>
            </a:r>
            <a:r>
              <a:rPr lang="en-US" dirty="0" err="1">
                <a:latin typeface="Consolas"/>
                <a:cs typeface="Consolas"/>
              </a:rPr>
              <a:t>strcpy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buf,src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    </a:t>
            </a:r>
            <a:r>
              <a:rPr lang="en-US" dirty="0" err="1">
                <a:latin typeface="Consolas"/>
                <a:cs typeface="Consolas"/>
              </a:rPr>
              <a:t>len</a:t>
            </a:r>
            <a:r>
              <a:rPr lang="en-US" dirty="0">
                <a:latin typeface="Consolas"/>
                <a:cs typeface="Consolas"/>
              </a:rPr>
              <a:t> = </a:t>
            </a:r>
            <a:r>
              <a:rPr lang="en-US" dirty="0" err="1">
                <a:latin typeface="Consolas"/>
                <a:cs typeface="Consolas"/>
              </a:rPr>
              <a:t>strlen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  } else ..</a:t>
            </a:r>
          </a:p>
          <a:p>
            <a:r>
              <a:rPr lang="en-US" dirty="0">
                <a:latin typeface="Consolas"/>
                <a:cs typeface="Consolas"/>
              </a:rPr>
              <a:t>  }</a:t>
            </a: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MyString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const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MyString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&amp; x) {</a:t>
            </a: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  /* Shallow copy */</a:t>
            </a: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buf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=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x.buf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 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len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=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x.len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}</a:t>
            </a:r>
          </a:p>
          <a:p>
            <a:r>
              <a:rPr lang="en-US" dirty="0">
                <a:latin typeface="Consolas"/>
                <a:cs typeface="Consolas"/>
              </a:rPr>
              <a:t>};</a:t>
            </a:r>
          </a:p>
          <a:p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81801" y="928786"/>
            <a:ext cx="28498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latin typeface="Consolas"/>
                <a:cs typeface="Consolas"/>
              </a:rPr>
              <a:t>MyString</a:t>
            </a:r>
            <a:r>
              <a:rPr lang="en-CA" dirty="0">
                <a:latin typeface="Consolas"/>
                <a:cs typeface="Consolas"/>
              </a:rPr>
              <a:t> s1(“Hello”);</a:t>
            </a:r>
          </a:p>
          <a:p>
            <a:r>
              <a:rPr lang="en-CA" dirty="0" err="1">
                <a:latin typeface="Consolas"/>
                <a:cs typeface="Consolas"/>
              </a:rPr>
              <a:t>MyString</a:t>
            </a:r>
            <a:r>
              <a:rPr lang="en-CA" dirty="0">
                <a:latin typeface="Consolas"/>
                <a:cs typeface="Consolas"/>
              </a:rPr>
              <a:t> s2(s1);</a:t>
            </a:r>
          </a:p>
          <a:p>
            <a:r>
              <a:rPr lang="en-CA" dirty="0">
                <a:latin typeface="Consolas"/>
                <a:cs typeface="Consolas"/>
              </a:rPr>
              <a:t>s2.setString(“Oops”);</a:t>
            </a:r>
          </a:p>
          <a:p>
            <a:r>
              <a:rPr lang="en-CA" dirty="0">
                <a:latin typeface="Consolas"/>
                <a:cs typeface="Consolas"/>
              </a:rPr>
              <a:t>s1.printString();</a:t>
            </a:r>
            <a:endParaRPr lang="en-US" dirty="0">
              <a:latin typeface="Consolas"/>
              <a:cs typeface="Consola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696783"/>
              </p:ext>
            </p:extLst>
          </p:nvPr>
        </p:nvGraphicFramePr>
        <p:xfrm>
          <a:off x="6442382" y="4861976"/>
          <a:ext cx="1782155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19970" y="3617376"/>
            <a:ext cx="1260231" cy="1169998"/>
            <a:chOff x="1416536" y="2645662"/>
            <a:chExt cx="1260231" cy="1169998"/>
          </a:xfrm>
        </p:grpSpPr>
        <p:sp>
          <p:nvSpPr>
            <p:cNvPr id="10" name="TextBox 9"/>
            <p:cNvSpPr txBox="1"/>
            <p:nvPr/>
          </p:nvSpPr>
          <p:spPr>
            <a:xfrm>
              <a:off x="1416536" y="3169329"/>
              <a:ext cx="1260231" cy="6463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buf</a:t>
              </a:r>
              <a:endParaRPr lang="en-US" dirty="0"/>
            </a:p>
            <a:p>
              <a:pPr algn="ctr"/>
              <a:r>
                <a:rPr lang="en-US" dirty="0" err="1"/>
                <a:t>len</a:t>
              </a:r>
              <a:r>
                <a:rPr lang="en-US" dirty="0"/>
                <a:t> = 5</a:t>
              </a:r>
            </a:p>
          </p:txBody>
        </p:sp>
        <p:sp>
          <p:nvSpPr>
            <p:cNvPr id="11" name="Left Brace 1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97945" y="2645662"/>
              <a:ext cx="391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s1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63931" y="5090576"/>
            <a:ext cx="1260231" cy="1169998"/>
            <a:chOff x="1416536" y="2645662"/>
            <a:chExt cx="1260231" cy="1169998"/>
          </a:xfrm>
        </p:grpSpPr>
        <p:sp>
          <p:nvSpPr>
            <p:cNvPr id="16" name="TextBox 15"/>
            <p:cNvSpPr txBox="1"/>
            <p:nvPr/>
          </p:nvSpPr>
          <p:spPr>
            <a:xfrm>
              <a:off x="1416536" y="3169329"/>
              <a:ext cx="1260231" cy="6463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buf</a:t>
              </a:r>
              <a:endParaRPr lang="en-US" dirty="0"/>
            </a:p>
            <a:p>
              <a:pPr algn="ctr"/>
              <a:r>
                <a:rPr lang="en-US" dirty="0" err="1"/>
                <a:t>len</a:t>
              </a:r>
              <a:r>
                <a:rPr lang="en-US" dirty="0"/>
                <a:t> = 5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97945" y="2645662"/>
              <a:ext cx="391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5392532" y="4318000"/>
            <a:ext cx="1049850" cy="63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7" idx="1"/>
          </p:cNvCxnSpPr>
          <p:nvPr/>
        </p:nvCxnSpPr>
        <p:spPr>
          <a:xfrm flipV="1">
            <a:off x="5392532" y="5090576"/>
            <a:ext cx="1049850" cy="7006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42382" y="4857511"/>
            <a:ext cx="186341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solas"/>
                <a:cs typeface="Consolas"/>
              </a:rPr>
              <a:t>Oops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392532" y="5890716"/>
            <a:ext cx="512205" cy="369332"/>
            <a:chOff x="5392532" y="5890716"/>
            <a:chExt cx="512205" cy="369332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392532" y="6096000"/>
              <a:ext cx="26066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02401" y="5890716"/>
              <a:ext cx="302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128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4426"/>
              </p:ext>
            </p:extLst>
          </p:nvPr>
        </p:nvGraphicFramePr>
        <p:xfrm>
          <a:off x="6382057" y="5651500"/>
          <a:ext cx="1782155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copy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912" y="1957486"/>
            <a:ext cx="5261176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MyString</a:t>
            </a:r>
            <a:r>
              <a:rPr lang="en-US" dirty="0">
                <a:latin typeface="Consolas"/>
                <a:cs typeface="Consolas"/>
              </a:rPr>
              <a:t>::</a:t>
            </a:r>
            <a:r>
              <a:rPr lang="en-US" dirty="0" err="1">
                <a:latin typeface="Consolas"/>
                <a:cs typeface="Consolas"/>
              </a:rPr>
              <a:t>MyString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MyString</a:t>
            </a:r>
            <a:r>
              <a:rPr lang="en-US" dirty="0">
                <a:latin typeface="Consolas"/>
                <a:cs typeface="Consolas"/>
              </a:rPr>
              <a:t> &amp; x) {</a:t>
            </a:r>
          </a:p>
          <a:p>
            <a:r>
              <a:rPr lang="en-US" dirty="0">
                <a:latin typeface="Consolas"/>
                <a:cs typeface="Consolas"/>
              </a:rPr>
              <a:t>  /* Deep copy */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 = new char[100];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strcpy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buf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 err="1">
                <a:latin typeface="Consolas"/>
                <a:cs typeface="Consolas"/>
              </a:rPr>
              <a:t>x.buf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len</a:t>
            </a:r>
            <a:r>
              <a:rPr lang="en-US" dirty="0">
                <a:latin typeface="Consolas"/>
                <a:cs typeface="Consolas"/>
              </a:rPr>
              <a:t> = </a:t>
            </a:r>
            <a:r>
              <a:rPr lang="en-US" dirty="0" err="1">
                <a:latin typeface="Consolas"/>
                <a:cs typeface="Consolas"/>
              </a:rPr>
              <a:t>x.len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101" y="4014886"/>
            <a:ext cx="28498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latin typeface="Consolas"/>
                <a:cs typeface="Consolas"/>
              </a:rPr>
              <a:t>MyString</a:t>
            </a:r>
            <a:r>
              <a:rPr lang="en-CA" dirty="0">
                <a:latin typeface="Consolas"/>
                <a:cs typeface="Consolas"/>
              </a:rPr>
              <a:t> s1(“Hello”);</a:t>
            </a:r>
          </a:p>
          <a:p>
            <a:r>
              <a:rPr lang="en-CA" dirty="0" err="1">
                <a:latin typeface="Consolas"/>
                <a:cs typeface="Consolas"/>
              </a:rPr>
              <a:t>MyString</a:t>
            </a:r>
            <a:r>
              <a:rPr lang="en-CA" dirty="0">
                <a:latin typeface="Consolas"/>
                <a:cs typeface="Consolas"/>
              </a:rPr>
              <a:t> s2(s1);</a:t>
            </a:r>
          </a:p>
          <a:p>
            <a:r>
              <a:rPr lang="en-CA" dirty="0">
                <a:latin typeface="Consolas"/>
                <a:cs typeface="Consolas"/>
              </a:rPr>
              <a:t>s2.setString(“Oops”);</a:t>
            </a:r>
          </a:p>
          <a:p>
            <a:r>
              <a:rPr lang="en-CA" dirty="0">
                <a:latin typeface="Consolas"/>
                <a:cs typeface="Consolas"/>
              </a:rPr>
              <a:t>s1.printString();</a:t>
            </a:r>
            <a:endParaRPr lang="en-US" dirty="0">
              <a:latin typeface="Consolas"/>
              <a:cs typeface="Consola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23108"/>
              </p:ext>
            </p:extLst>
          </p:nvPr>
        </p:nvGraphicFramePr>
        <p:xfrm>
          <a:off x="6442382" y="4861976"/>
          <a:ext cx="1782155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6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/>
                          <a:cs typeface="Consolas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519970" y="3617376"/>
            <a:ext cx="1260231" cy="1169998"/>
            <a:chOff x="1416536" y="2645662"/>
            <a:chExt cx="1260231" cy="1169998"/>
          </a:xfrm>
        </p:grpSpPr>
        <p:sp>
          <p:nvSpPr>
            <p:cNvPr id="8" name="TextBox 7"/>
            <p:cNvSpPr txBox="1"/>
            <p:nvPr/>
          </p:nvSpPr>
          <p:spPr>
            <a:xfrm>
              <a:off x="1416536" y="3169329"/>
              <a:ext cx="1260231" cy="6463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buf</a:t>
              </a:r>
              <a:endParaRPr lang="en-US" dirty="0"/>
            </a:p>
            <a:p>
              <a:pPr algn="ctr"/>
              <a:r>
                <a:rPr lang="en-US" dirty="0" err="1"/>
                <a:t>len</a:t>
              </a:r>
              <a:r>
                <a:rPr lang="en-US" dirty="0"/>
                <a:t> = 5</a:t>
              </a: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97945" y="2645662"/>
              <a:ext cx="391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63931" y="5090576"/>
            <a:ext cx="1260231" cy="1169998"/>
            <a:chOff x="1416536" y="2645662"/>
            <a:chExt cx="1260231" cy="1169998"/>
          </a:xfrm>
        </p:grpSpPr>
        <p:sp>
          <p:nvSpPr>
            <p:cNvPr id="12" name="TextBox 11"/>
            <p:cNvSpPr txBox="1"/>
            <p:nvPr/>
          </p:nvSpPr>
          <p:spPr>
            <a:xfrm>
              <a:off x="1416536" y="3169329"/>
              <a:ext cx="1260231" cy="6463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buf</a:t>
              </a:r>
              <a:endParaRPr lang="en-US" dirty="0"/>
            </a:p>
            <a:p>
              <a:pPr algn="ctr"/>
              <a:r>
                <a:rPr lang="en-US" dirty="0" err="1"/>
                <a:t>len</a:t>
              </a:r>
              <a:r>
                <a:rPr lang="en-US" dirty="0"/>
                <a:t> = 5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97945" y="2645662"/>
              <a:ext cx="391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5392532" y="4318000"/>
            <a:ext cx="1049850" cy="63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92532" y="5791200"/>
            <a:ext cx="893968" cy="88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82057" y="5614243"/>
            <a:ext cx="186341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solas"/>
                <a:cs typeface="Consolas"/>
              </a:rPr>
              <a:t>Oops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392532" y="5890716"/>
            <a:ext cx="512205" cy="369332"/>
            <a:chOff x="5392532" y="5890716"/>
            <a:chExt cx="512205" cy="36933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5392532" y="6096000"/>
              <a:ext cx="26066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602401" y="5890716"/>
              <a:ext cx="302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565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of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class requires one of the following three:</a:t>
            </a:r>
          </a:p>
          <a:p>
            <a:pPr lvl="1"/>
            <a:r>
              <a:rPr lang="en-US" dirty="0"/>
              <a:t>User-defined destructor</a:t>
            </a:r>
          </a:p>
          <a:p>
            <a:pPr lvl="1"/>
            <a:r>
              <a:rPr lang="en-US" dirty="0"/>
              <a:t>User-defined copy constructor</a:t>
            </a:r>
          </a:p>
          <a:p>
            <a:pPr lvl="1"/>
            <a:r>
              <a:rPr lang="en-US" dirty="0"/>
              <a:t>User-defined assignment operator</a:t>
            </a:r>
          </a:p>
          <a:p>
            <a:pPr marL="350838" lvl="1" indent="0">
              <a:buNone/>
            </a:pPr>
            <a:r>
              <a:rPr lang="en-US" dirty="0"/>
              <a:t>, it almost certainly requires all three</a:t>
            </a:r>
          </a:p>
        </p:txBody>
      </p:sp>
    </p:spTree>
    <p:extLst>
      <p:ext uri="{BB962C8B-B14F-4D97-AF65-F5344CB8AC3E}">
        <p14:creationId xmlns:p14="http://schemas.microsoft.com/office/powerpoint/2010/main" val="2532792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244158"/>
            <a:ext cx="8648700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Passing object into function by value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9880" y="1937853"/>
            <a:ext cx="627963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Complex operator</a:t>
            </a:r>
            <a:r>
              <a:rPr lang="en-US" b="1" dirty="0">
                <a:solidFill>
                  <a:srgbClr val="000000"/>
                </a:solidFill>
                <a:latin typeface="Courier"/>
                <a:cs typeface="Courier"/>
              </a:rPr>
              <a:t>+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(Complex x, Complex y)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return Complex(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x.getReal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y.getReal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(),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           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x.getImag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y.getImag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 c = a + b;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33412" y="5394675"/>
            <a:ext cx="7345363" cy="3931920"/>
          </a:xfrm>
        </p:spPr>
        <p:txBody>
          <a:bodyPr/>
          <a:lstStyle/>
          <a:p>
            <a:r>
              <a:rPr lang="en-US" dirty="0"/>
              <a:t>Copy constructor is used to create a copy of x and 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61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Return an object by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9880" y="1379053"/>
            <a:ext cx="627963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Complex operator</a:t>
            </a:r>
            <a:r>
              <a:rPr lang="en-US" b="1" dirty="0">
                <a:solidFill>
                  <a:srgbClr val="000000"/>
                </a:solidFill>
                <a:latin typeface="Courier"/>
                <a:cs typeface="Courier"/>
              </a:rPr>
              <a:t>+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(Complex x, Complex y)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Complex d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x.getReal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y.getReal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(),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           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x.getImag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y.getImag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return d;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c = a + b;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4000" y="4505674"/>
            <a:ext cx="8585200" cy="3931920"/>
          </a:xfrm>
        </p:spPr>
        <p:txBody>
          <a:bodyPr/>
          <a:lstStyle/>
          <a:p>
            <a:r>
              <a:rPr lang="en-US" dirty="0"/>
              <a:t>When an object is returned by value, another copy of the object </a:t>
            </a:r>
            <a:r>
              <a:rPr lang="en-US" i="1" dirty="0">
                <a:solidFill>
                  <a:srgbClr val="FF0000"/>
                </a:solidFill>
              </a:rPr>
              <a:t>could be </a:t>
            </a:r>
            <a:r>
              <a:rPr lang="en-US" dirty="0"/>
              <a:t>created </a:t>
            </a:r>
            <a:r>
              <a:rPr lang="en-US" dirty="0">
                <a:solidFill>
                  <a:srgbClr val="FF0000"/>
                </a:solidFill>
              </a:rPr>
              <a:t>via copy constructor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So this example could create </a:t>
            </a:r>
            <a:r>
              <a:rPr lang="en-US" sz="2000" dirty="0">
                <a:solidFill>
                  <a:srgbClr val="FF0000"/>
                </a:solidFill>
              </a:rPr>
              <a:t>7</a:t>
            </a:r>
            <a:r>
              <a:rPr lang="en-US" sz="2000" dirty="0">
                <a:solidFill>
                  <a:schemeClr val="tx1"/>
                </a:solidFill>
              </a:rPr>
              <a:t> objects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But in g++, by default, this copy is omitted as an optimization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You can disable it with the option: </a:t>
            </a:r>
            <a:r>
              <a:rPr lang="en-CA" sz="2000" dirty="0">
                <a:solidFill>
                  <a:schemeClr val="tx1"/>
                </a:solidFill>
              </a:rPr>
              <a:t>-</a:t>
            </a:r>
            <a:r>
              <a:rPr lang="en-US" sz="2000" dirty="0" err="1">
                <a:solidFill>
                  <a:schemeClr val="tx1"/>
                </a:solidFill>
              </a:rPr>
              <a:t>fno</a:t>
            </a:r>
            <a:r>
              <a:rPr lang="en-US" sz="2000" dirty="0">
                <a:solidFill>
                  <a:schemeClr val="tx1"/>
                </a:solidFill>
              </a:rPr>
              <a:t>-elide-constructors</a:t>
            </a:r>
          </a:p>
        </p:txBody>
      </p:sp>
    </p:spTree>
    <p:extLst>
      <p:ext uri="{BB962C8B-B14F-4D97-AF65-F5344CB8AC3E}">
        <p14:creationId xmlns:p14="http://schemas.microsoft.com/office/powerpoint/2010/main" val="1437158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const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65301"/>
            <a:ext cx="7345363" cy="3931920"/>
          </a:xfrm>
        </p:spPr>
        <p:txBody>
          <a:bodyPr/>
          <a:lstStyle/>
          <a:p>
            <a:pPr marL="0" lvl="1" indent="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en-US" dirty="0" err="1">
                <a:latin typeface="Consolas"/>
                <a:cs typeface="Consolas"/>
              </a:rPr>
              <a:t>MyClass</a:t>
            </a:r>
            <a:r>
              <a:rPr lang="en-US" dirty="0">
                <a:latin typeface="Consolas"/>
                <a:cs typeface="Consolas"/>
              </a:rPr>
              <a:t> (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const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MyClass</a:t>
            </a:r>
            <a:r>
              <a:rPr lang="en-US" dirty="0">
                <a:latin typeface="Consolas"/>
                <a:cs typeface="Consolas"/>
              </a:rPr>
              <a:t>&amp; other );</a:t>
            </a:r>
            <a:endParaRPr lang="en-US" dirty="0"/>
          </a:p>
          <a:p>
            <a:r>
              <a:rPr lang="en-US" dirty="0"/>
              <a:t>C++ standard says that non-</a:t>
            </a:r>
            <a:r>
              <a:rPr lang="en-US" dirty="0" err="1"/>
              <a:t>const</a:t>
            </a:r>
            <a:r>
              <a:rPr lang="en-US" dirty="0"/>
              <a:t> references cannot bind to temporary objects, i.e., objects w/o a name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380" y="3118953"/>
            <a:ext cx="627963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Complex operator</a:t>
            </a:r>
            <a:r>
              <a:rPr lang="en-US" b="1" dirty="0">
                <a:solidFill>
                  <a:srgbClr val="000000"/>
                </a:solidFill>
                <a:latin typeface="Courier"/>
                <a:cs typeface="Courier"/>
              </a:rPr>
              <a:t>+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(Complex x, Complex y)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return Complex(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x.getReal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y.getReal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(),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           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x.getImag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y.getImag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 c = a + b;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790700" y="4305300"/>
            <a:ext cx="177800" cy="444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68500" y="4565134"/>
            <a:ext cx="1767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temporary object!</a:t>
            </a:r>
          </a:p>
        </p:txBody>
      </p:sp>
    </p:spTree>
    <p:extLst>
      <p:ext uri="{BB962C8B-B14F-4D97-AF65-F5344CB8AC3E}">
        <p14:creationId xmlns:p14="http://schemas.microsoft.com/office/powerpoint/2010/main" val="72728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Copy constructor is invoked when you declare + initialize an object at the same time</a:t>
            </a:r>
          </a:p>
          <a:p>
            <a:pPr lvl="1"/>
            <a:r>
              <a:rPr lang="en-US" dirty="0"/>
              <a:t>e.g.: </a:t>
            </a:r>
            <a:r>
              <a:rPr lang="en-US" dirty="0">
                <a:latin typeface="Consolas"/>
                <a:cs typeface="Consolas"/>
              </a:rPr>
              <a:t>Complex b = a; // copy constructor</a:t>
            </a:r>
          </a:p>
          <a:p>
            <a:pPr lvl="1"/>
            <a:r>
              <a:rPr lang="en-US" dirty="0"/>
              <a:t>But not invoked when you: </a:t>
            </a:r>
            <a:r>
              <a:rPr lang="en-US" dirty="0">
                <a:latin typeface="Consolas"/>
                <a:cs typeface="Consolas"/>
              </a:rPr>
              <a:t>Complex b; b = a; </a:t>
            </a:r>
          </a:p>
          <a:p>
            <a:pPr lvl="1"/>
            <a:endParaRPr lang="en-US" dirty="0">
              <a:latin typeface="Consolas"/>
              <a:cs typeface="Consolas"/>
            </a:endParaRPr>
          </a:p>
          <a:p>
            <a:r>
              <a:rPr lang="en-US" dirty="0"/>
              <a:t>If some data members are pointers to other data, then you should provide your own default constructor (to allocate the data), your own copy constructor (to make a deep copy), your own assignment operator (to make a deep assignment), and a destructor (to explicitly delete dynamically allocated data).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52816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133601"/>
            <a:ext cx="7826375" cy="3931920"/>
          </a:xfrm>
        </p:spPr>
        <p:txBody>
          <a:bodyPr/>
          <a:lstStyle/>
          <a:p>
            <a:r>
              <a:rPr lang="en-US" dirty="0"/>
              <a:t>Review: pass-by-reference vs. pass-by-value</a:t>
            </a:r>
          </a:p>
          <a:p>
            <a:r>
              <a:rPr lang="en-US" dirty="0"/>
              <a:t>Passing objects to functions: shallow copy vs. deep copy</a:t>
            </a:r>
          </a:p>
          <a:p>
            <a:r>
              <a:rPr lang="en-US" dirty="0"/>
              <a:t>Copy constructor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7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reference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2600" y="1739900"/>
            <a:ext cx="348439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Consolas"/>
                <a:cs typeface="Consolas"/>
              </a:rPr>
              <a:t>void swap (</a:t>
            </a:r>
            <a:r>
              <a:rPr lang="en-CA" dirty="0" err="1">
                <a:latin typeface="Consolas"/>
                <a:cs typeface="Consolas"/>
              </a:rPr>
              <a:t>int</a:t>
            </a:r>
            <a:r>
              <a:rPr lang="en-CA" dirty="0">
                <a:latin typeface="Consolas"/>
                <a:cs typeface="Consolas"/>
              </a:rPr>
              <a:t> &amp;x, </a:t>
            </a:r>
            <a:r>
              <a:rPr lang="en-CA" dirty="0" err="1">
                <a:latin typeface="Consolas"/>
                <a:cs typeface="Consolas"/>
              </a:rPr>
              <a:t>int</a:t>
            </a:r>
            <a:r>
              <a:rPr lang="en-CA" dirty="0">
                <a:latin typeface="Consolas"/>
                <a:cs typeface="Consolas"/>
              </a:rPr>
              <a:t> &amp;y)</a:t>
            </a:r>
          </a:p>
          <a:p>
            <a:r>
              <a:rPr lang="en-CA" dirty="0">
                <a:latin typeface="Consolas"/>
                <a:cs typeface="Consolas"/>
              </a:rPr>
              <a:t>{</a:t>
            </a:r>
          </a:p>
          <a:p>
            <a:r>
              <a:rPr lang="en-CA" dirty="0">
                <a:latin typeface="Consolas"/>
                <a:cs typeface="Consolas"/>
              </a:rPr>
              <a:t>  </a:t>
            </a:r>
            <a:r>
              <a:rPr lang="en-CA" dirty="0" err="1">
                <a:latin typeface="Consolas"/>
                <a:cs typeface="Consolas"/>
              </a:rPr>
              <a:t>int</a:t>
            </a:r>
            <a:r>
              <a:rPr lang="en-CA" dirty="0">
                <a:latin typeface="Consolas"/>
                <a:cs typeface="Consolas"/>
              </a:rPr>
              <a:t> </a:t>
            </a:r>
            <a:r>
              <a:rPr lang="en-CA" dirty="0" err="1">
                <a:latin typeface="Consolas"/>
                <a:cs typeface="Consolas"/>
              </a:rPr>
              <a:t>tmp</a:t>
            </a:r>
            <a:r>
              <a:rPr lang="en-CA" dirty="0">
                <a:latin typeface="Consolas"/>
                <a:cs typeface="Consolas"/>
              </a:rPr>
              <a:t>;</a:t>
            </a:r>
          </a:p>
          <a:p>
            <a:r>
              <a:rPr lang="en-CA" dirty="0">
                <a:latin typeface="Consolas"/>
                <a:cs typeface="Consolas"/>
              </a:rPr>
              <a:t>  </a:t>
            </a:r>
            <a:r>
              <a:rPr lang="en-CA" dirty="0" err="1">
                <a:latin typeface="Consolas"/>
                <a:cs typeface="Consolas"/>
              </a:rPr>
              <a:t>tmp</a:t>
            </a:r>
            <a:r>
              <a:rPr lang="en-CA" dirty="0">
                <a:latin typeface="Consolas"/>
                <a:cs typeface="Consolas"/>
              </a:rPr>
              <a:t> = x;</a:t>
            </a:r>
          </a:p>
          <a:p>
            <a:r>
              <a:rPr lang="en-CA" dirty="0">
                <a:latin typeface="Consolas"/>
                <a:cs typeface="Consolas"/>
              </a:rPr>
              <a:t>  x = y;</a:t>
            </a:r>
          </a:p>
          <a:p>
            <a:r>
              <a:rPr lang="en-CA" dirty="0">
                <a:latin typeface="Consolas"/>
                <a:cs typeface="Consolas"/>
              </a:rPr>
              <a:t>  y = </a:t>
            </a:r>
            <a:r>
              <a:rPr lang="en-CA" dirty="0" err="1">
                <a:latin typeface="Consolas"/>
                <a:cs typeface="Consolas"/>
              </a:rPr>
              <a:t>tmp</a:t>
            </a:r>
            <a:r>
              <a:rPr lang="en-CA" dirty="0">
                <a:latin typeface="Consolas"/>
                <a:cs typeface="Consolas"/>
              </a:rPr>
              <a:t>;</a:t>
            </a:r>
          </a:p>
          <a:p>
            <a:r>
              <a:rPr lang="en-CA" dirty="0">
                <a:latin typeface="Consolas"/>
                <a:cs typeface="Consolas"/>
              </a:rPr>
              <a:t>}</a:t>
            </a:r>
          </a:p>
          <a:p>
            <a:endParaRPr lang="en-CA" dirty="0">
              <a:latin typeface="Consolas"/>
              <a:cs typeface="Consolas"/>
            </a:endParaRPr>
          </a:p>
          <a:p>
            <a:r>
              <a:rPr lang="en-CA" dirty="0">
                <a:latin typeface="Consolas"/>
                <a:cs typeface="Consolas"/>
              </a:rPr>
              <a:t>x = 3;</a:t>
            </a:r>
          </a:p>
          <a:p>
            <a:r>
              <a:rPr lang="en-CA" dirty="0">
                <a:latin typeface="Consolas"/>
                <a:cs typeface="Consolas"/>
              </a:rPr>
              <a:t>y = 5;</a:t>
            </a:r>
          </a:p>
          <a:p>
            <a:r>
              <a:rPr lang="en-CA" dirty="0">
                <a:latin typeface="Consolas"/>
                <a:cs typeface="Consolas"/>
              </a:rPr>
              <a:t>swap(x, y);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113" y="51989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  1  2  3  4  5  6  7  8  9  10 11 12 13 14 15 16 17 18 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875366"/>
              </p:ext>
            </p:extLst>
          </p:nvPr>
        </p:nvGraphicFramePr>
        <p:xfrm>
          <a:off x="1736333" y="51491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54245"/>
              </p:ext>
            </p:extLst>
          </p:nvPr>
        </p:nvGraphicFramePr>
        <p:xfrm>
          <a:off x="4999253" y="51491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2083705" y="4651947"/>
            <a:ext cx="1260231" cy="892999"/>
            <a:chOff x="1416536" y="2645662"/>
            <a:chExt cx="1260231" cy="892999"/>
          </a:xfrm>
        </p:grpSpPr>
        <p:sp>
          <p:nvSpPr>
            <p:cNvPr id="9" name="TextBox 8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" name="Left Brace 9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97945" y="2645662"/>
              <a:ext cx="304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408059" y="4651947"/>
            <a:ext cx="1260231" cy="892999"/>
            <a:chOff x="1416536" y="2645662"/>
            <a:chExt cx="1260231" cy="892999"/>
          </a:xfrm>
        </p:grpSpPr>
        <p:sp>
          <p:nvSpPr>
            <p:cNvPr id="13" name="TextBox 12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4" name="Left Brace 13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97945" y="2645662"/>
              <a:ext cx="302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712251" y="4646076"/>
            <a:ext cx="1260231" cy="892999"/>
            <a:chOff x="1416536" y="2645662"/>
            <a:chExt cx="1260231" cy="892999"/>
          </a:xfrm>
        </p:grpSpPr>
        <p:sp>
          <p:nvSpPr>
            <p:cNvPr id="17" name="TextBox 16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8" name="Left Brace 17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97945" y="2645662"/>
              <a:ext cx="571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tmp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886875" y="5182443"/>
            <a:ext cx="607265" cy="369332"/>
            <a:chOff x="3886875" y="5182443"/>
            <a:chExt cx="607265" cy="369332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3886875" y="5410200"/>
              <a:ext cx="30492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191804" y="5182443"/>
              <a:ext cx="302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565114" y="5169743"/>
            <a:ext cx="581865" cy="369332"/>
            <a:chOff x="2565114" y="5169743"/>
            <a:chExt cx="581865" cy="36933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2565114" y="5372100"/>
              <a:ext cx="30492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44643" y="5169743"/>
              <a:ext cx="302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3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passing by ref.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850188" cy="3931920"/>
          </a:xfrm>
        </p:spPr>
        <p:txBody>
          <a:bodyPr/>
          <a:lstStyle/>
          <a:p>
            <a:r>
              <a:rPr lang="en-US" dirty="0"/>
              <a:t>Efficiency</a:t>
            </a:r>
          </a:p>
          <a:p>
            <a:pPr lvl="1"/>
            <a:r>
              <a:rPr lang="en-US" dirty="0"/>
              <a:t>only a reference (sort of like a pointer) is copied</a:t>
            </a:r>
          </a:p>
          <a:p>
            <a:pPr lvl="1"/>
            <a:r>
              <a:rPr lang="en-US" dirty="0"/>
              <a:t>the data itself is NOT copied</a:t>
            </a:r>
          </a:p>
          <a:p>
            <a:r>
              <a:rPr lang="en-US" dirty="0"/>
              <a:t>Modification made in the </a:t>
            </a:r>
            <a:r>
              <a:rPr lang="en-US" dirty="0" err="1"/>
              <a:t>callee</a:t>
            </a:r>
            <a:r>
              <a:rPr lang="en-US" dirty="0"/>
              <a:t> remains after it returns</a:t>
            </a:r>
          </a:p>
          <a:p>
            <a:pPr lvl="1"/>
            <a:r>
              <a:rPr lang="en-US" dirty="0"/>
              <a:t>again, there is only *one* copy of the data</a:t>
            </a:r>
          </a:p>
        </p:txBody>
      </p:sp>
    </p:spTree>
    <p:extLst>
      <p:ext uri="{BB962C8B-B14F-4D97-AF65-F5344CB8AC3E}">
        <p14:creationId xmlns:p14="http://schemas.microsoft.com/office/powerpoint/2010/main" val="2023118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501650"/>
            <a:ext cx="8470899" cy="1339850"/>
          </a:xfrm>
        </p:spPr>
        <p:txBody>
          <a:bodyPr>
            <a:normAutofit/>
          </a:bodyPr>
          <a:lstStyle/>
          <a:p>
            <a:r>
              <a:rPr lang="en-US" sz="3600" dirty="0"/>
              <a:t>pass-by-value    vs.     pass-by-reference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841500"/>
            <a:ext cx="4051300" cy="4114799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8000"/>
                </a:solidFill>
              </a:rPr>
              <a:t>provides function w/ its own copy: guarantees that the </a:t>
            </a:r>
            <a:r>
              <a:rPr lang="en-US" dirty="0" err="1">
                <a:solidFill>
                  <a:srgbClr val="008000"/>
                </a:solidFill>
              </a:rPr>
              <a:t>fct</a:t>
            </a:r>
            <a:r>
              <a:rPr lang="en-US" dirty="0">
                <a:solidFill>
                  <a:srgbClr val="008000"/>
                </a:solidFill>
              </a:rPr>
              <a:t>. can’t change your data accidentally</a:t>
            </a:r>
          </a:p>
          <a:p>
            <a:r>
              <a:rPr lang="en-US" dirty="0">
                <a:solidFill>
                  <a:srgbClr val="008000"/>
                </a:solidFill>
              </a:rPr>
              <a:t>the function can change its local copy without affecting rest of the program</a:t>
            </a:r>
          </a:p>
          <a:p>
            <a:r>
              <a:rPr lang="en-US" dirty="0">
                <a:solidFill>
                  <a:srgbClr val="FF0000"/>
                </a:solidFill>
              </a:rPr>
              <a:t>inefficient: the parameter needs to be copied on every call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59300" y="1879600"/>
            <a:ext cx="4051300" cy="411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efficient: no copying is done on function call</a:t>
            </a:r>
          </a:p>
          <a:p>
            <a:r>
              <a:rPr lang="en-US" dirty="0">
                <a:solidFill>
                  <a:srgbClr val="008000"/>
                </a:solidFill>
              </a:rPr>
              <a:t>can be used to return multiple variables to the caller</a:t>
            </a:r>
          </a:p>
          <a:p>
            <a:r>
              <a:rPr lang="en-US" dirty="0">
                <a:solidFill>
                  <a:srgbClr val="FF0000"/>
                </a:solidFill>
              </a:rPr>
              <a:t>the function cannot make “private” or “local” copies of the parameter without first making a copy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1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object to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2" y="1866477"/>
            <a:ext cx="8015288" cy="3931920"/>
          </a:xfrm>
        </p:spPr>
        <p:txBody>
          <a:bodyPr/>
          <a:lstStyle/>
          <a:p>
            <a:r>
              <a:rPr lang="en-US" dirty="0"/>
              <a:t>Recall that in this example, two objects are created for x and y, but the default constructor was not invoked </a:t>
            </a:r>
          </a:p>
          <a:p>
            <a:pPr lvl="1"/>
            <a:r>
              <a:rPr lang="en-US" i="1" dirty="0"/>
              <a:t>Copy constructor was invoked!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780" y="3355174"/>
            <a:ext cx="627963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Complex operator</a:t>
            </a:r>
            <a:r>
              <a:rPr lang="en-US" b="1" dirty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 (Complex x, Complex y)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return Complex(</a:t>
            </a:r>
            <a:r>
              <a:rPr lang="en-US" dirty="0" err="1">
                <a:latin typeface="Courier"/>
                <a:cs typeface="Courier"/>
              </a:rPr>
              <a:t>x.getReal</a:t>
            </a:r>
            <a:r>
              <a:rPr lang="en-US" dirty="0">
                <a:latin typeface="Courier"/>
                <a:cs typeface="Courier"/>
              </a:rPr>
              <a:t>() + </a:t>
            </a:r>
            <a:r>
              <a:rPr lang="en-US" dirty="0" err="1">
                <a:latin typeface="Courier"/>
                <a:cs typeface="Courier"/>
              </a:rPr>
              <a:t>y.getReal</a:t>
            </a:r>
            <a:r>
              <a:rPr lang="en-US" dirty="0">
                <a:latin typeface="Courier"/>
                <a:cs typeface="Courier"/>
              </a:rPr>
              <a:t>(),</a:t>
            </a:r>
          </a:p>
          <a:p>
            <a:r>
              <a:rPr lang="en-US" dirty="0">
                <a:latin typeface="Courier"/>
                <a:cs typeface="Courier"/>
              </a:rPr>
              <a:t>                 </a:t>
            </a:r>
            <a:r>
              <a:rPr lang="en-US" dirty="0" err="1">
                <a:latin typeface="Courier"/>
                <a:cs typeface="Courier"/>
              </a:rPr>
              <a:t>x.getImag</a:t>
            </a:r>
            <a:r>
              <a:rPr lang="en-US" dirty="0">
                <a:latin typeface="Courier"/>
                <a:cs typeface="Courier"/>
              </a:rPr>
              <a:t>() + </a:t>
            </a:r>
            <a:r>
              <a:rPr lang="en-US" dirty="0" err="1">
                <a:latin typeface="Courier"/>
                <a:cs typeface="Courier"/>
              </a:rPr>
              <a:t>y.getImag</a:t>
            </a:r>
            <a:r>
              <a:rPr lang="en-US" dirty="0">
                <a:latin typeface="Courier"/>
                <a:cs typeface="Courier"/>
              </a:rPr>
              <a:t>());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 c = a + b;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4244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133601"/>
            <a:ext cx="8343900" cy="3931920"/>
          </a:xfrm>
        </p:spPr>
        <p:txBody>
          <a:bodyPr/>
          <a:lstStyle/>
          <a:p>
            <a:r>
              <a:rPr lang="en-US" dirty="0"/>
              <a:t>A special constructor used to make a copy of an existing object instance</a:t>
            </a:r>
          </a:p>
          <a:p>
            <a:pPr lvl="1"/>
            <a:r>
              <a:rPr lang="en-US" dirty="0"/>
              <a:t>Compiler provides a default copy constructor for every class</a:t>
            </a:r>
          </a:p>
          <a:p>
            <a:pPr lvl="1"/>
            <a:r>
              <a:rPr lang="en-US" dirty="0"/>
              <a:t>Prototype:</a:t>
            </a:r>
          </a:p>
          <a:p>
            <a:pPr marL="350838" lvl="1" indent="0">
              <a:buNone/>
            </a:pPr>
            <a:r>
              <a:rPr lang="en-US" dirty="0" err="1">
                <a:latin typeface="Consolas"/>
                <a:cs typeface="Consolas"/>
              </a:rPr>
              <a:t>MyClass</a:t>
            </a:r>
            <a:r>
              <a:rPr lang="en-US" dirty="0">
                <a:latin typeface="Consolas"/>
                <a:cs typeface="Consolas"/>
              </a:rPr>
              <a:t> (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const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MyClass</a:t>
            </a:r>
            <a:r>
              <a:rPr lang="en-US" b="1" dirty="0">
                <a:solidFill>
                  <a:srgbClr val="FF0000"/>
                </a:solidFill>
                <a:latin typeface="Consolas"/>
                <a:cs typeface="Consolas"/>
              </a:rPr>
              <a:t>&amp;</a:t>
            </a:r>
            <a:r>
              <a:rPr lang="en-US" dirty="0">
                <a:latin typeface="Consolas"/>
                <a:cs typeface="Consolas"/>
              </a:rPr>
              <a:t> other );</a:t>
            </a:r>
          </a:p>
          <a:p>
            <a:pPr lvl="1"/>
            <a:r>
              <a:rPr lang="en-US" dirty="0">
                <a:cs typeface="Arial"/>
              </a:rPr>
              <a:t>Must pass the object by reference!</a:t>
            </a:r>
          </a:p>
          <a:p>
            <a:pPr lvl="1"/>
            <a:r>
              <a:rPr lang="en-US" dirty="0">
                <a:cs typeface="Arial"/>
              </a:rPr>
              <a:t>Should use “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cs typeface="Arial"/>
              </a:rPr>
              <a:t>” for the parameter </a:t>
            </a:r>
          </a:p>
          <a:p>
            <a:pPr lvl="2"/>
            <a:r>
              <a:rPr lang="en-US" dirty="0">
                <a:cs typeface="Arial"/>
              </a:rPr>
              <a:t>Will explain later</a:t>
            </a:r>
          </a:p>
        </p:txBody>
      </p:sp>
    </p:spTree>
    <p:extLst>
      <p:ext uri="{BB962C8B-B14F-4D97-AF65-F5344CB8AC3E}">
        <p14:creationId xmlns:p14="http://schemas.microsoft.com/office/powerpoint/2010/main" val="224992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4158"/>
            <a:ext cx="8064499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When is copy constructor called?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33601"/>
            <a:ext cx="8420100" cy="3931920"/>
          </a:xfrm>
        </p:spPr>
        <p:txBody>
          <a:bodyPr/>
          <a:lstStyle/>
          <a:p>
            <a:r>
              <a:rPr lang="en-US" dirty="0"/>
              <a:t>When instantiating one object from another of the same type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MyClass</a:t>
            </a:r>
            <a:r>
              <a:rPr lang="en-US" dirty="0">
                <a:latin typeface="Consolas"/>
                <a:cs typeface="Consolas"/>
              </a:rPr>
              <a:t> a(b); // b is an object of </a:t>
            </a:r>
            <a:r>
              <a:rPr lang="en-US" dirty="0" err="1">
                <a:latin typeface="Consolas"/>
                <a:cs typeface="Consolas"/>
              </a:rPr>
              <a:t>MyClass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/>
              <a:t>When an object is passed into a function by </a:t>
            </a:r>
            <a:r>
              <a:rPr lang="en-US" dirty="0">
                <a:solidFill>
                  <a:srgbClr val="FF0000"/>
                </a:solidFill>
              </a:rPr>
              <a:t>value</a:t>
            </a:r>
          </a:p>
          <a:p>
            <a:r>
              <a:rPr lang="en-US" dirty="0"/>
              <a:t>When an object is returned from a function by </a:t>
            </a:r>
            <a:r>
              <a:rPr lang="en-US" dirty="0">
                <a:solidFill>
                  <a:srgbClr val="FF0000"/>
                </a:solidFill>
              </a:rPr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1871253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default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Performs member-wise copy</a:t>
            </a:r>
          </a:p>
          <a:p>
            <a:pPr lvl="1"/>
            <a:r>
              <a:rPr lang="en-US" dirty="0"/>
              <a:t>I.e., “shallow copy”</a:t>
            </a:r>
          </a:p>
          <a:p>
            <a:r>
              <a:rPr lang="en-US" dirty="0"/>
              <a:t>But it can be limited when class contains </a:t>
            </a:r>
            <a:r>
              <a:rPr lang="en-US" dirty="0">
                <a:solidFill>
                  <a:srgbClr val="FF0000"/>
                </a:solidFill>
              </a:rPr>
              <a:t>pointers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I.e., when a “deep” copy is needed</a:t>
            </a:r>
          </a:p>
        </p:txBody>
      </p:sp>
    </p:spTree>
    <p:extLst>
      <p:ext uri="{BB962C8B-B14F-4D97-AF65-F5344CB8AC3E}">
        <p14:creationId xmlns:p14="http://schemas.microsoft.com/office/powerpoint/2010/main" val="3435225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54698</TotalTime>
  <Words>1195</Words>
  <Application>Microsoft Macintosh PowerPoint</Application>
  <PresentationFormat>On-screen Show (4:3)</PresentationFormat>
  <Paragraphs>211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Brush Script MT</vt:lpstr>
      <vt:lpstr>Arial</vt:lpstr>
      <vt:lpstr>Calibri</vt:lpstr>
      <vt:lpstr>Calisto MT</vt:lpstr>
      <vt:lpstr>Consolas</vt:lpstr>
      <vt:lpstr>Courier</vt:lpstr>
      <vt:lpstr>Courier New</vt:lpstr>
      <vt:lpstr>Capital</vt:lpstr>
      <vt:lpstr>ECE 244 Programming Fundamentals Lec. 15: Object passing &amp; copying</vt:lpstr>
      <vt:lpstr>Contents</vt:lpstr>
      <vt:lpstr>Pass by reference</vt:lpstr>
      <vt:lpstr>Benefits of passing by ref.</vt:lpstr>
      <vt:lpstr>pass-by-value    vs.     pass-by-reference</vt:lpstr>
      <vt:lpstr>Passing object to a function</vt:lpstr>
      <vt:lpstr>Copy constructor</vt:lpstr>
      <vt:lpstr>When is copy constructor called?</vt:lpstr>
      <vt:lpstr>The default copy constructor</vt:lpstr>
      <vt:lpstr>PowerPoint Presentation</vt:lpstr>
      <vt:lpstr>Deep copy</vt:lpstr>
      <vt:lpstr>Rule of three</vt:lpstr>
      <vt:lpstr>Passing object into function by value </vt:lpstr>
      <vt:lpstr>Return an object by value</vt:lpstr>
      <vt:lpstr>Why const?</vt:lpstr>
      <vt:lpstr>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361</cp:revision>
  <cp:lastPrinted>2014-09-05T01:43:19Z</cp:lastPrinted>
  <dcterms:created xsi:type="dcterms:W3CDTF">2013-01-10T16:28:45Z</dcterms:created>
  <dcterms:modified xsi:type="dcterms:W3CDTF">2022-10-17T23:53:34Z</dcterms:modified>
</cp:coreProperties>
</file>