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57" r:id="rId1"/>
  </p:sldMasterIdLst>
  <p:notesMasterIdLst>
    <p:notesMasterId r:id="rId21"/>
  </p:notesMasterIdLst>
  <p:handoutMasterIdLst>
    <p:handoutMasterId r:id="rId22"/>
  </p:handout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4" r:id="rId9"/>
    <p:sldId id="263" r:id="rId10"/>
    <p:sldId id="265" r:id="rId11"/>
    <p:sldId id="267" r:id="rId12"/>
    <p:sldId id="266" r:id="rId13"/>
    <p:sldId id="269" r:id="rId14"/>
    <p:sldId id="270" r:id="rId15"/>
    <p:sldId id="272" r:id="rId16"/>
    <p:sldId id="271" r:id="rId17"/>
    <p:sldId id="275" r:id="rId18"/>
    <p:sldId id="273" r:id="rId19"/>
    <p:sldId id="274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clrMode="gray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2653" autoAdjust="0"/>
  </p:normalViewPr>
  <p:slideViewPr>
    <p:cSldViewPr snapToGrid="0" snapToObjects="1">
      <p:cViewPr varScale="1">
        <p:scale>
          <a:sx n="118" d="100"/>
          <a:sy n="118" d="100"/>
        </p:scale>
        <p:origin x="2024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85FA19-4AE7-394C-8E06-B4A0FB3E5AA8}" type="datetimeFigureOut">
              <a:rPr lang="en-US" smtClean="0"/>
              <a:pPr/>
              <a:t>10/17/22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63C84F-422D-1049-B727-5B751ACDABC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21886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6991A4-6061-8E40-B3BF-9224535D7C20}" type="datetimeFigureOut">
              <a:rPr lang="en-US" smtClean="0"/>
              <a:pPr/>
              <a:t>10/17/22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639927-3662-3B4E-89DF-65C239F3E8B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259037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7"/>
          <p:cNvGrpSpPr/>
          <p:nvPr/>
        </p:nvGrpSpPr>
        <p:grpSpPr>
          <a:xfrm>
            <a:off x="486873" y="411480"/>
            <a:ext cx="8170255" cy="6035040"/>
            <a:chOff x="486873" y="411480"/>
            <a:chExt cx="8170255" cy="6035040"/>
          </a:xfrm>
        </p:grpSpPr>
        <p:pic>
          <p:nvPicPr>
            <p:cNvPr id="12" name="Picture 11" descr="PaperPanel-Title.jpg"/>
            <p:cNvPicPr>
              <a:picLocks noChangeAspect="1"/>
            </p:cNvPicPr>
            <p:nvPr/>
          </p:nvPicPr>
          <p:blipFill>
            <a:blip r:embed="rId2"/>
            <a:srcRect r="2128"/>
            <a:stretch>
              <a:fillRect/>
            </a:stretch>
          </p:blipFill>
          <p:spPr>
            <a:xfrm>
              <a:off x="486873" y="411480"/>
              <a:ext cx="8170255" cy="6035040"/>
            </a:xfrm>
            <a:prstGeom prst="rect">
              <a:avLst/>
            </a:prstGeom>
            <a:noFill/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</p:pic>
        <p:sp>
          <p:nvSpPr>
            <p:cNvPr id="14" name="Rectangle 13"/>
            <p:cNvSpPr>
              <a:spLocks/>
            </p:cNvSpPr>
            <p:nvPr/>
          </p:nvSpPr>
          <p:spPr>
            <a:xfrm>
              <a:off x="562843" y="475488"/>
              <a:ext cx="7982712" cy="5888736"/>
            </a:xfrm>
            <a:prstGeom prst="rect">
              <a:avLst/>
            </a:prstGeom>
            <a:noFill/>
            <a:ln w="12700">
              <a:solidFill>
                <a:schemeClr val="tx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cxnSp>
          <p:nvCxnSpPr>
            <p:cNvPr id="15" name="Straight Connector 14"/>
            <p:cNvCxnSpPr/>
            <p:nvPr/>
          </p:nvCxnSpPr>
          <p:spPr>
            <a:xfrm>
              <a:off x="562842" y="6133646"/>
              <a:ext cx="7982712" cy="1472"/>
            </a:xfrm>
            <a:prstGeom prst="line">
              <a:avLst/>
            </a:prstGeom>
            <a:noFill/>
            <a:ln w="12700">
              <a:solidFill>
                <a:schemeClr val="tx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7" name="Rectangle 16"/>
            <p:cNvSpPr/>
            <p:nvPr/>
          </p:nvSpPr>
          <p:spPr>
            <a:xfrm>
              <a:off x="562843" y="457200"/>
              <a:ext cx="7982712" cy="25786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3950"/>
            <a:ext cx="7342188" cy="1924050"/>
          </a:xfrm>
        </p:spPr>
        <p:txBody>
          <a:bodyPr anchor="b" anchorCtr="0">
            <a:noAutofit/>
          </a:bodyPr>
          <a:lstStyle>
            <a:lvl1pPr>
              <a:defRPr sz="540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429000"/>
            <a:ext cx="7342188" cy="1752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73741" y="6122894"/>
            <a:ext cx="2133600" cy="259317"/>
          </a:xfrm>
        </p:spPr>
        <p:txBody>
          <a:bodyPr/>
          <a:lstStyle/>
          <a:p>
            <a:r>
              <a:rPr lang="en-CA" dirty="0"/>
              <a:t>9/10/13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38800" y="6122894"/>
            <a:ext cx="2895600" cy="257810"/>
          </a:xfrm>
        </p:spPr>
        <p:txBody>
          <a:bodyPr/>
          <a:lstStyle/>
          <a:p>
            <a:r>
              <a:rPr lang="en-US" dirty="0"/>
              <a:t>Ding Yuan, ECE454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191000" y="6122894"/>
            <a:ext cx="762000" cy="271463"/>
          </a:xfrm>
        </p:spPr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, Picture,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33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9" name="Group 26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pic>
            <p:nvPicPr>
              <p:cNvPr id="21" name="Picture 20" descr="PaperPanel-Base.jpg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182880" y="173699"/>
                <a:ext cx="8778240" cy="6510602"/>
              </a:xfrm>
              <a:prstGeom prst="rect">
                <a:avLst/>
              </a:prstGeom>
              <a:noFill/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</p:pic>
          <p:grpSp>
            <p:nvGrpSpPr>
              <p:cNvPr id="10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3" name="Rectangle 22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9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4" name="Straight Connector 23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9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20" name="Rectangle 19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5" y="1694329"/>
            <a:ext cx="3008313" cy="9144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8319" y="609600"/>
            <a:ext cx="4114800" cy="5465763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225" y="2672323"/>
            <a:ext cx="3008313" cy="3403040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dirty="0"/>
              <a:t>9/10/13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Ding Yuan, ECE454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 rot="10800000">
            <a:off x="258763" y="1594462"/>
            <a:ext cx="3575304" cy="6400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13"/>
          </p:nvPr>
        </p:nvSpPr>
        <p:spPr>
          <a:xfrm>
            <a:off x="352892" y="310123"/>
            <a:ext cx="3398837" cy="1204912"/>
          </a:xfrm>
        </p:spPr>
        <p:txBody>
          <a:bodyPr>
            <a:normAutofit/>
          </a:bodyPr>
          <a:lstStyle>
            <a:lvl1pPr>
              <a:buNone/>
              <a:defRPr sz="1800"/>
            </a:lvl1pPr>
          </a:lstStyle>
          <a:p>
            <a:r>
              <a:rPr lang="en-US" dirty="0"/>
              <a:t>Click icon to add picture</a:t>
            </a:r>
            <a:endParaRPr dirty="0"/>
          </a:p>
        </p:txBody>
      </p:sp>
      <p:sp>
        <p:nvSpPr>
          <p:cNvPr id="25" name="Rectangle 24"/>
          <p:cNvSpPr/>
          <p:nvPr/>
        </p:nvSpPr>
        <p:spPr>
          <a:xfrm rot="10800000">
            <a:off x="258763" y="1594462"/>
            <a:ext cx="3575304" cy="6400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32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9" name="Group 26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pic>
            <p:nvPicPr>
              <p:cNvPr id="36" name="Picture 35" descr="PaperPanel-Base.jpg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182880" y="173699"/>
                <a:ext cx="8778240" cy="6510602"/>
              </a:xfrm>
              <a:prstGeom prst="rect">
                <a:avLst/>
              </a:prstGeom>
              <a:noFill/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</p:pic>
          <p:grpSp>
            <p:nvGrpSpPr>
              <p:cNvPr id="10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38" name="Rectangle 37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9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39" name="Straight Connector 38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9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35" name="Rectangle 34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691640"/>
            <a:ext cx="3008376" cy="914400"/>
          </a:xfrm>
        </p:spPr>
        <p:txBody>
          <a:bodyPr anchor="b">
            <a:no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338559" y="612775"/>
            <a:ext cx="4114800" cy="5468112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2" y="2670048"/>
            <a:ext cx="3008376" cy="3401568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0000"/>
              </a:lnSpc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2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dirty="0"/>
              <a:t>9/10/13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Ding Yuan, ECE454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26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pic>
          <p:nvPicPr>
            <p:cNvPr id="36" name="Picture 35" descr="PaperPanel-Base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82880" y="173699"/>
              <a:ext cx="8778240" cy="6510602"/>
            </a:xfrm>
            <a:prstGeom prst="rect">
              <a:avLst/>
            </a:prstGeom>
            <a:noFill/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</p:pic>
        <p:grpSp>
          <p:nvGrpSpPr>
            <p:cNvPr id="9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38" name="Rectangle 37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39" name="Straight Connector 38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1" y="4287819"/>
            <a:ext cx="8021977" cy="916193"/>
          </a:xfrm>
        </p:spPr>
        <p:txBody>
          <a:bodyPr anchor="b">
            <a:no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56347" y="331694"/>
            <a:ext cx="8421624" cy="3783106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1" y="5271247"/>
            <a:ext cx="8021977" cy="1013011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spcBef>
                <a:spcPts val="300"/>
              </a:spcBef>
              <a:buNone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2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dirty="0"/>
              <a:t>9/10/13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Ding Yuan, ECE454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56032" y="4203192"/>
            <a:ext cx="8622792" cy="6400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ectangle 19"/>
          <p:cNvSpPr/>
          <p:nvPr/>
        </p:nvSpPr>
        <p:spPr>
          <a:xfrm>
            <a:off x="256032" y="4203192"/>
            <a:ext cx="8622792" cy="6400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pic>
          <p:nvPicPr>
            <p:cNvPr id="21" name="Picture 20" descr="PaperPanel-Base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82880" y="173699"/>
              <a:ext cx="8778240" cy="6510602"/>
            </a:xfrm>
            <a:prstGeom prst="rect">
              <a:avLst/>
            </a:prstGeom>
            <a:noFill/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</p:pic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3" name="Rectangle 22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4" name="Straight Connector 23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5" name="Rectangle 24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dirty="0"/>
              <a:t>9/10/13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Ding Yuan, ECE454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pic>
          <p:nvPicPr>
            <p:cNvPr id="21" name="Picture 20" descr="PaperPanel-Base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82880" y="173699"/>
              <a:ext cx="8778240" cy="6510602"/>
            </a:xfrm>
            <a:prstGeom prst="rect">
              <a:avLst/>
            </a:prstGeom>
            <a:noFill/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</p:pic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3" name="Rectangle 22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4" name="Straight Connector 23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399" y="609600"/>
            <a:ext cx="1416423" cy="5516563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222" y="609600"/>
            <a:ext cx="6279777" cy="55165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dirty="0"/>
              <a:t>9/10/13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Ding Yuan, ECE454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 rot="5400000">
            <a:off x="4242277" y="3274090"/>
            <a:ext cx="6135624" cy="6400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ectangle 17"/>
          <p:cNvSpPr/>
          <p:nvPr/>
        </p:nvSpPr>
        <p:spPr>
          <a:xfrm rot="5400000">
            <a:off x="4242277" y="3274090"/>
            <a:ext cx="6135624" cy="6400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pic>
          <p:nvPicPr>
            <p:cNvPr id="17" name="Picture 16" descr="PaperPanel-Base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82880" y="173699"/>
              <a:ext cx="8778240" cy="6510602"/>
            </a:xfrm>
            <a:prstGeom prst="rect">
              <a:avLst/>
            </a:prstGeom>
            <a:noFill/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</p:pic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9" name="Rectangle 18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0" name="Straight Connector 19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1" name="Rectangle 20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dirty="0"/>
              <a:t>9/10/13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Ding Yuan, ECE454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PaperPanel-Title.jpg"/>
          <p:cNvPicPr>
            <a:picLocks noChangeAspect="1"/>
          </p:cNvPicPr>
          <p:nvPr/>
        </p:nvPicPr>
        <p:blipFill>
          <a:blip r:embed="rId2"/>
          <a:srcRect r="2128"/>
          <a:stretch>
            <a:fillRect/>
          </a:stretch>
        </p:blipFill>
        <p:spPr>
          <a:xfrm>
            <a:off x="486873" y="411480"/>
            <a:ext cx="8170255" cy="6035040"/>
          </a:xfrm>
          <a:prstGeom prst="rect">
            <a:avLst/>
          </a:prstGeom>
          <a:noFill/>
          <a:ln w="12700">
            <a:noFill/>
          </a:ln>
          <a:effectLst>
            <a:outerShdw blurRad="63500" sx="101000" sy="101000" algn="ctr" rotWithShape="0">
              <a:prstClr val="black">
                <a:alpha val="40000"/>
              </a:prstClr>
            </a:outerShdw>
          </a:effectLst>
          <a:scene3d>
            <a:camera prst="perspectiveFront" fov="4800000"/>
            <a:lightRig rig="threePt" dir="t"/>
          </a:scene3d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00113" y="3442447"/>
            <a:ext cx="7345362" cy="1532965"/>
          </a:xfrm>
        </p:spPr>
        <p:txBody>
          <a:bodyPr anchor="b" anchorCtr="0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0113" y="5029200"/>
            <a:ext cx="7345362" cy="990600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9259" y="6122894"/>
            <a:ext cx="2133600" cy="259317"/>
          </a:xfrm>
        </p:spPr>
        <p:txBody>
          <a:bodyPr/>
          <a:lstStyle/>
          <a:p>
            <a:r>
              <a:rPr lang="en-CA" dirty="0"/>
              <a:t>9/10/13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38800" y="6124401"/>
            <a:ext cx="2895600" cy="257810"/>
          </a:xfrm>
        </p:spPr>
        <p:txBody>
          <a:bodyPr/>
          <a:lstStyle/>
          <a:p>
            <a:r>
              <a:rPr lang="en-US" dirty="0"/>
              <a:t>Ding Yuan, ECE454</a:t>
            </a:r>
          </a:p>
        </p:txBody>
      </p:sp>
      <p:grpSp>
        <p:nvGrpSpPr>
          <p:cNvPr id="6" name="Group 11"/>
          <p:cNvGrpSpPr/>
          <p:nvPr/>
        </p:nvGrpSpPr>
        <p:grpSpPr>
          <a:xfrm>
            <a:off x="562842" y="475488"/>
            <a:ext cx="7982713" cy="5888736"/>
            <a:chOff x="562842" y="475488"/>
            <a:chExt cx="7982713" cy="5888736"/>
          </a:xfrm>
        </p:grpSpPr>
        <p:sp>
          <p:nvSpPr>
            <p:cNvPr id="8" name="Rectangle 7"/>
            <p:cNvSpPr>
              <a:spLocks/>
            </p:cNvSpPr>
            <p:nvPr/>
          </p:nvSpPr>
          <p:spPr>
            <a:xfrm>
              <a:off x="562843" y="475488"/>
              <a:ext cx="7982712" cy="5888736"/>
            </a:xfrm>
            <a:prstGeom prst="rect">
              <a:avLst/>
            </a:prstGeom>
            <a:noFill/>
            <a:ln w="12700">
              <a:solidFill>
                <a:schemeClr val="tx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cxnSp>
          <p:nvCxnSpPr>
            <p:cNvPr id="9" name="Straight Connector 8"/>
            <p:cNvCxnSpPr/>
            <p:nvPr/>
          </p:nvCxnSpPr>
          <p:spPr>
            <a:xfrm>
              <a:off x="562842" y="6133646"/>
              <a:ext cx="7982712" cy="1472"/>
            </a:xfrm>
            <a:prstGeom prst="line">
              <a:avLst/>
            </a:prstGeom>
            <a:noFill/>
            <a:ln w="12700">
              <a:solidFill>
                <a:schemeClr val="tx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562842" y="3427528"/>
              <a:ext cx="7982712" cy="1472"/>
            </a:xfrm>
            <a:prstGeom prst="line">
              <a:avLst/>
            </a:prstGeom>
            <a:noFill/>
            <a:ln w="12700">
              <a:solidFill>
                <a:schemeClr val="tx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14" name="Picture Placeholder 13"/>
          <p:cNvSpPr>
            <a:spLocks noGrp="1"/>
          </p:cNvSpPr>
          <p:nvPr>
            <p:ph type="pic" sz="quarter" idx="12"/>
          </p:nvPr>
        </p:nvSpPr>
        <p:spPr>
          <a:xfrm>
            <a:off x="636493" y="533400"/>
            <a:ext cx="7836408" cy="2828925"/>
          </a:xfrm>
        </p:spPr>
        <p:txBody>
          <a:bodyPr>
            <a:normAutofit/>
          </a:bodyPr>
          <a:lstStyle>
            <a:lvl1pPr>
              <a:buNone/>
              <a:defRPr sz="2000"/>
            </a:lvl1pPr>
          </a:lstStyle>
          <a:p>
            <a:r>
              <a:rPr lang="en-US" dirty="0"/>
              <a:t>Click icon to add picture</a:t>
            </a:r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23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pic>
          <p:nvPicPr>
            <p:cNvPr id="25" name="Picture 24" descr="PaperPanel-Base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82880" y="173699"/>
              <a:ext cx="8778240" cy="6510602"/>
            </a:xfrm>
            <a:prstGeom prst="rect">
              <a:avLst/>
            </a:prstGeom>
            <a:noFill/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</p:pic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7" name="Rectangle 26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8" name="Straight Connector 27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13" y="1371600"/>
            <a:ext cx="7345362" cy="1676400"/>
          </a:xfrm>
        </p:spPr>
        <p:txBody>
          <a:bodyPr anchor="b" anchorCtr="0">
            <a:noAutofit/>
          </a:bodyPr>
          <a:lstStyle>
            <a:lvl1pPr algn="ctr">
              <a:defRPr sz="5400" b="0" i="0" cap="none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3" y="3134566"/>
            <a:ext cx="7345362" cy="1500187"/>
          </a:xfrm>
        </p:spPr>
        <p:txBody>
          <a:bodyPr anchor="t" anchorCtr="0"/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dirty="0"/>
              <a:t>9/10/13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Ding Yuan, ECE454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3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pic>
          <p:nvPicPr>
            <p:cNvPr id="15" name="Picture 14" descr="PaperPanel-Base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82880" y="173699"/>
              <a:ext cx="8778240" cy="6510602"/>
            </a:xfrm>
            <a:prstGeom prst="rect">
              <a:avLst/>
            </a:prstGeom>
            <a:noFill/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</p:pic>
        <p:grpSp>
          <p:nvGrpSpPr>
            <p:cNvPr id="9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7" name="Rectangle 16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8" name="Straight Connector 17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19" name="Rectangle 18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0111" y="2147888"/>
            <a:ext cx="3566160" cy="39274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2147888"/>
            <a:ext cx="3566160" cy="39274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dirty="0"/>
              <a:t>9/10/13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Ding Yuan, ECE454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16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pic>
          <p:nvPicPr>
            <p:cNvPr id="18" name="Picture 17" descr="PaperPanel-Base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82880" y="173699"/>
              <a:ext cx="8778240" cy="6510602"/>
            </a:xfrm>
            <a:prstGeom prst="rect">
              <a:avLst/>
            </a:prstGeom>
            <a:noFill/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</p:pic>
        <p:grpSp>
          <p:nvGrpSpPr>
            <p:cNvPr id="11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0" name="Rectangle 19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1" name="Straight Connector 20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2" name="Rectangle 21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301" y="1708990"/>
            <a:ext cx="3566160" cy="832503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2301" y="2590801"/>
            <a:ext cx="3566160" cy="34845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45539" y="1708990"/>
            <a:ext cx="3566160" cy="832503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45539" y="2590801"/>
            <a:ext cx="3566160" cy="34845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dirty="0"/>
              <a:t>9/10/13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Ding Yuan, ECE454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30" name="Straight Connector 29"/>
          <p:cNvCxnSpPr/>
          <p:nvPr/>
        </p:nvCxnSpPr>
        <p:spPr>
          <a:xfrm rot="16200000" flipH="1">
            <a:off x="2217480" y="4026438"/>
            <a:ext cx="4711326" cy="2286"/>
          </a:xfrm>
          <a:prstGeom prst="line">
            <a:avLst/>
          </a:prstGeom>
          <a:noFill/>
          <a:ln w="12700">
            <a:solidFill>
              <a:schemeClr val="tx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23" name="Straight Connector 22"/>
          <p:cNvCxnSpPr/>
          <p:nvPr/>
        </p:nvCxnSpPr>
        <p:spPr>
          <a:xfrm rot="16200000" flipH="1">
            <a:off x="2217480" y="4026438"/>
            <a:ext cx="4711326" cy="2286"/>
          </a:xfrm>
          <a:prstGeom prst="line">
            <a:avLst/>
          </a:prstGeom>
          <a:noFill/>
          <a:ln w="12700">
            <a:solidFill>
              <a:schemeClr val="tx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pic>
          <p:nvPicPr>
            <p:cNvPr id="20" name="Picture 19" descr="PaperPanel-Base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82880" y="173699"/>
              <a:ext cx="8778240" cy="6510602"/>
            </a:xfrm>
            <a:prstGeom prst="rect">
              <a:avLst/>
            </a:prstGeom>
            <a:noFill/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</p:pic>
        <p:grpSp>
          <p:nvGrpSpPr>
            <p:cNvPr id="7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2" name="Rectangle 21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3" name="Straight Connector 22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4" name="Rectangle 23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dirty="0"/>
              <a:t>9/10/13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Ding Yuan, ECE454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7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pic>
          <p:nvPicPr>
            <p:cNvPr id="19" name="Picture 18" descr="PaperPanel-Base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82880" y="173699"/>
              <a:ext cx="8778240" cy="6510602"/>
            </a:xfrm>
            <a:prstGeom prst="rect">
              <a:avLst/>
            </a:prstGeom>
            <a:noFill/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</p:pic>
        <p:grpSp>
          <p:nvGrpSpPr>
            <p:cNvPr id="6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1" name="Rectangle 20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2" name="Straight Connector 21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dirty="0"/>
              <a:t>9/10/13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Ding Yuan, ECE454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33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9" name="Group 26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pic>
            <p:nvPicPr>
              <p:cNvPr id="28" name="Picture 27" descr="PaperPanel-Base.jpg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182880" y="173699"/>
                <a:ext cx="8778240" cy="6510602"/>
              </a:xfrm>
              <a:prstGeom prst="rect">
                <a:avLst/>
              </a:prstGeom>
              <a:noFill/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</p:pic>
          <p:grpSp>
            <p:nvGrpSpPr>
              <p:cNvPr id="10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30" name="Rectangle 29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9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31" name="Straight Connector 30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9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33" name="Rectangle 32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5" y="1169892"/>
            <a:ext cx="3008313" cy="9144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8319" y="609600"/>
            <a:ext cx="4114800" cy="5465763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225" y="2147888"/>
            <a:ext cx="3008313" cy="3262313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0000"/>
              </a:lnSpc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1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dirty="0"/>
              <a:t>9/10/13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Ding Yuan, ECE454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00113" y="244158"/>
            <a:ext cx="7345362" cy="13398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2" y="2133601"/>
            <a:ext cx="7345363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3840" y="6371591"/>
            <a:ext cx="2133600" cy="2593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>
                    <a:lumMod val="60000"/>
                    <a:lumOff val="40000"/>
                  </a:schemeClr>
                </a:solidFill>
                <a:latin typeface="Brush Script MT" pitchFamily="66" charset="0"/>
              </a:defRPr>
            </a:lvl1pPr>
          </a:lstStyle>
          <a:p>
            <a:r>
              <a:rPr lang="en-CA" dirty="0"/>
              <a:t>9/10/13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58840" y="6371591"/>
            <a:ext cx="2895600" cy="2578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bg2">
                    <a:lumMod val="60000"/>
                    <a:lumOff val="40000"/>
                  </a:schemeClr>
                </a:solidFill>
                <a:latin typeface="Brush Script MT" pitchFamily="66" charset="0"/>
                <a:ea typeface="+mn-ea"/>
                <a:cs typeface="+mn-cs"/>
              </a:defRPr>
            </a:lvl1pPr>
          </a:lstStyle>
          <a:p>
            <a:r>
              <a:rPr lang="en-US" dirty="0"/>
              <a:t>Ding Yuan, ECE454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91000" y="6356350"/>
            <a:ext cx="762000" cy="2714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1200" kern="1200">
                <a:solidFill>
                  <a:schemeClr val="bg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5BCC3F0E-9362-6D47-9781-DB401EE9B6B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  <p:sldLayoutId id="2147483769" r:id="rId12"/>
    <p:sldLayoutId id="2147483770" r:id="rId13"/>
    <p:sldLayoutId id="2147483771" r:id="rId14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79438" indent="-22860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08038" indent="-2286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36638" indent="-22860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265238" indent="-2286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4333" y="1123950"/>
            <a:ext cx="7452255" cy="1924050"/>
          </a:xfrm>
        </p:spPr>
        <p:txBody>
          <a:bodyPr/>
          <a:lstStyle/>
          <a:p>
            <a:r>
              <a:rPr lang="en-US" sz="4000" dirty="0"/>
              <a:t>ECE 244</a:t>
            </a:r>
            <a:br>
              <a:rPr lang="en-US" sz="4000" dirty="0"/>
            </a:br>
            <a:r>
              <a:rPr lang="en-US" sz="4000" dirty="0"/>
              <a:t>Programming Fundamentals</a:t>
            </a:r>
            <a:br>
              <a:rPr lang="en-US" sz="4000" dirty="0"/>
            </a:br>
            <a:r>
              <a:rPr lang="en-US" sz="4000" dirty="0" err="1"/>
              <a:t>Lec</a:t>
            </a:r>
            <a:r>
              <a:rPr lang="en-US" sz="4000" dirty="0"/>
              <a:t>. 16: </a:t>
            </a:r>
            <a:r>
              <a:rPr lang="en-US" sz="4400" i="1" dirty="0"/>
              <a:t>Linked list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527777"/>
            <a:ext cx="7342188" cy="1752600"/>
          </a:xfrm>
        </p:spPr>
        <p:txBody>
          <a:bodyPr>
            <a:noAutofit/>
          </a:bodyPr>
          <a:lstStyle/>
          <a:p>
            <a:r>
              <a:rPr lang="en-US" sz="2800" dirty="0"/>
              <a:t>Ding Yuan</a:t>
            </a:r>
          </a:p>
          <a:p>
            <a:r>
              <a:rPr lang="en-US" sz="2800" dirty="0"/>
              <a:t>ECE Dept., University of Toronto</a:t>
            </a:r>
          </a:p>
          <a:p>
            <a:r>
              <a:rPr lang="en-US" sz="2800" dirty="0"/>
              <a:t>http://www.eecg.toronto.edu/~yuan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Insert into List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900" y="2133601"/>
            <a:ext cx="8102600" cy="3931920"/>
          </a:xfrm>
        </p:spPr>
        <p:txBody>
          <a:bodyPr/>
          <a:lstStyle/>
          <a:p>
            <a:r>
              <a:rPr lang="en-US" dirty="0"/>
              <a:t>Need to find the right location</a:t>
            </a:r>
          </a:p>
          <a:p>
            <a:r>
              <a:rPr lang="en-US" dirty="0"/>
              <a:t>Special cases to consider:</a:t>
            </a:r>
          </a:p>
          <a:p>
            <a:pPr lvl="1"/>
            <a:r>
              <a:rPr lang="en-US" dirty="0"/>
              <a:t>Inserting at the head of the list: need to change “head”</a:t>
            </a:r>
          </a:p>
          <a:p>
            <a:pPr lvl="1"/>
            <a:r>
              <a:rPr lang="en-US" dirty="0"/>
              <a:t>Inserting at the end: make sure the new node points to NULL</a:t>
            </a:r>
          </a:p>
          <a:p>
            <a:pPr lvl="1"/>
            <a:r>
              <a:rPr lang="en-US" dirty="0"/>
              <a:t>Inserting in middle: make sure “next” pointers are properly updated</a:t>
            </a:r>
          </a:p>
        </p:txBody>
      </p:sp>
    </p:spTree>
    <p:extLst>
      <p:ext uri="{BB962C8B-B14F-4D97-AF65-F5344CB8AC3E}">
        <p14:creationId xmlns:p14="http://schemas.microsoft.com/office/powerpoint/2010/main" val="28041298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Idea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4500" y="1879599"/>
            <a:ext cx="8267700" cy="2153921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Need a pointer, p, to advance through the list</a:t>
            </a:r>
          </a:p>
          <a:p>
            <a:pPr lvl="1"/>
            <a:r>
              <a:rPr lang="en-US" dirty="0"/>
              <a:t>Stop at the a node when p-&gt;</a:t>
            </a:r>
            <a:r>
              <a:rPr lang="en-US" dirty="0" err="1"/>
              <a:t>getData</a:t>
            </a:r>
            <a:r>
              <a:rPr lang="en-US" dirty="0"/>
              <a:t>() &gt; _data, or p==NULL</a:t>
            </a:r>
          </a:p>
          <a:p>
            <a:r>
              <a:rPr lang="en-US" dirty="0"/>
              <a:t>But when it stops, it’s too late! We lost track of the previous node</a:t>
            </a:r>
          </a:p>
          <a:p>
            <a:pPr lvl="1"/>
            <a:r>
              <a:rPr lang="en-US" dirty="0"/>
              <a:t>Solution: use another pointer, </a:t>
            </a:r>
            <a:r>
              <a:rPr lang="en-US" dirty="0" err="1"/>
              <a:t>prev</a:t>
            </a:r>
            <a:r>
              <a:rPr lang="en-US" dirty="0"/>
              <a:t>, to follow p </a:t>
            </a:r>
          </a:p>
          <a:p>
            <a:pPr lvl="1"/>
            <a:r>
              <a:rPr lang="en-US" dirty="0"/>
              <a:t>If we have a doubly linked list, this is no longer a problem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3460" y="4510505"/>
            <a:ext cx="7481515" cy="137746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041040" y="5084993"/>
            <a:ext cx="30233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17440" y="5104531"/>
            <a:ext cx="30233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276609" y="5104531"/>
            <a:ext cx="42000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23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953008" y="5104531"/>
            <a:ext cx="53767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187</a:t>
            </a:r>
          </a:p>
        </p:txBody>
      </p:sp>
    </p:spTree>
    <p:extLst>
      <p:ext uri="{BB962C8B-B14F-4D97-AF65-F5344CB8AC3E}">
        <p14:creationId xmlns:p14="http://schemas.microsoft.com/office/powerpoint/2010/main" val="3749766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Implementation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11213" y="1917700"/>
            <a:ext cx="5895740" cy="4247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nsolas"/>
                <a:cs typeface="Consolas"/>
              </a:rPr>
              <a:t>void List::</a:t>
            </a:r>
            <a:r>
              <a:rPr lang="en-US" dirty="0" err="1">
                <a:latin typeface="Consolas"/>
                <a:cs typeface="Consolas"/>
              </a:rPr>
              <a:t>insertValue</a:t>
            </a:r>
            <a:r>
              <a:rPr lang="en-US" dirty="0">
                <a:latin typeface="Consolas"/>
                <a:cs typeface="Consolas"/>
              </a:rPr>
              <a:t> (</a:t>
            </a:r>
            <a:r>
              <a:rPr lang="en-US" dirty="0" err="1">
                <a:latin typeface="Consolas"/>
                <a:cs typeface="Consolas"/>
              </a:rPr>
              <a:t>int</a:t>
            </a:r>
            <a:r>
              <a:rPr lang="en-US" dirty="0">
                <a:latin typeface="Consolas"/>
                <a:cs typeface="Consolas"/>
              </a:rPr>
              <a:t> _data)</a:t>
            </a:r>
          </a:p>
          <a:p>
            <a:r>
              <a:rPr lang="en-US" dirty="0">
                <a:latin typeface="Consolas"/>
                <a:cs typeface="Consolas"/>
              </a:rPr>
              <a:t>{</a:t>
            </a:r>
          </a:p>
          <a:p>
            <a:r>
              <a:rPr lang="en-US" dirty="0">
                <a:latin typeface="Consolas"/>
                <a:cs typeface="Consolas"/>
              </a:rPr>
              <a:t>  Node *n = new Node(_data);</a:t>
            </a:r>
          </a:p>
          <a:p>
            <a:r>
              <a:rPr lang="en-US" dirty="0">
                <a:latin typeface="Consolas"/>
                <a:cs typeface="Consolas"/>
              </a:rPr>
              <a:t>  Node *p = head;</a:t>
            </a:r>
          </a:p>
          <a:p>
            <a:r>
              <a:rPr lang="en-US" dirty="0">
                <a:latin typeface="Consolas"/>
                <a:cs typeface="Consolas"/>
              </a:rPr>
              <a:t>  Node *</a:t>
            </a:r>
            <a:r>
              <a:rPr lang="en-US" dirty="0" err="1">
                <a:latin typeface="Consolas"/>
                <a:cs typeface="Consolas"/>
              </a:rPr>
              <a:t>prev</a:t>
            </a:r>
            <a:r>
              <a:rPr lang="en-US" dirty="0">
                <a:latin typeface="Consolas"/>
                <a:cs typeface="Consolas"/>
              </a:rPr>
              <a:t> = NULL;</a:t>
            </a:r>
          </a:p>
          <a:p>
            <a:r>
              <a:rPr lang="en-US" dirty="0">
                <a:latin typeface="Consolas"/>
                <a:cs typeface="Consolas"/>
              </a:rPr>
              <a:t>  while (p != NULL &amp;&amp; p-&gt;</a:t>
            </a:r>
            <a:r>
              <a:rPr lang="en-US" dirty="0" err="1">
                <a:latin typeface="Consolas"/>
                <a:cs typeface="Consolas"/>
              </a:rPr>
              <a:t>getData</a:t>
            </a:r>
            <a:r>
              <a:rPr lang="en-US" dirty="0">
                <a:latin typeface="Consolas"/>
                <a:cs typeface="Consolas"/>
              </a:rPr>
              <a:t>() &lt; _data) {</a:t>
            </a:r>
          </a:p>
          <a:p>
            <a:r>
              <a:rPr lang="en-US" dirty="0">
                <a:latin typeface="Consolas"/>
                <a:cs typeface="Consolas"/>
              </a:rPr>
              <a:t>    </a:t>
            </a:r>
            <a:r>
              <a:rPr lang="en-US" dirty="0" err="1">
                <a:latin typeface="Consolas"/>
                <a:cs typeface="Consolas"/>
              </a:rPr>
              <a:t>prev</a:t>
            </a:r>
            <a:r>
              <a:rPr lang="en-US" dirty="0">
                <a:latin typeface="Consolas"/>
                <a:cs typeface="Consolas"/>
              </a:rPr>
              <a:t> = p;</a:t>
            </a:r>
          </a:p>
          <a:p>
            <a:r>
              <a:rPr lang="en-US" dirty="0">
                <a:latin typeface="Consolas"/>
                <a:cs typeface="Consolas"/>
              </a:rPr>
              <a:t>    p = p-&gt;</a:t>
            </a:r>
            <a:r>
              <a:rPr lang="en-US" dirty="0" err="1">
                <a:latin typeface="Consolas"/>
                <a:cs typeface="Consolas"/>
              </a:rPr>
              <a:t>getNext</a:t>
            </a:r>
            <a:r>
              <a:rPr lang="en-US" dirty="0">
                <a:latin typeface="Consolas"/>
                <a:cs typeface="Consolas"/>
              </a:rPr>
              <a:t>();</a:t>
            </a:r>
          </a:p>
          <a:p>
            <a:r>
              <a:rPr lang="en-US" dirty="0">
                <a:latin typeface="Consolas"/>
                <a:cs typeface="Consolas"/>
              </a:rPr>
              <a:t>  }</a:t>
            </a:r>
          </a:p>
          <a:p>
            <a:r>
              <a:rPr lang="en-US" dirty="0">
                <a:latin typeface="Consolas"/>
                <a:cs typeface="Consolas"/>
              </a:rPr>
              <a:t>  n-&gt;</a:t>
            </a:r>
            <a:r>
              <a:rPr lang="en-US" dirty="0" err="1">
                <a:latin typeface="Consolas"/>
                <a:cs typeface="Consolas"/>
              </a:rPr>
              <a:t>setNext</a:t>
            </a:r>
            <a:r>
              <a:rPr lang="en-US" dirty="0">
                <a:latin typeface="Consolas"/>
                <a:cs typeface="Consolas"/>
              </a:rPr>
              <a:t>(p);</a:t>
            </a:r>
          </a:p>
          <a:p>
            <a:r>
              <a:rPr lang="en-US" dirty="0">
                <a:latin typeface="Consolas"/>
                <a:cs typeface="Consolas"/>
              </a:rPr>
              <a:t>  if (</a:t>
            </a:r>
            <a:r>
              <a:rPr lang="en-US" dirty="0" err="1">
                <a:latin typeface="Consolas"/>
                <a:cs typeface="Consolas"/>
              </a:rPr>
              <a:t>prev</a:t>
            </a:r>
            <a:r>
              <a:rPr lang="en-US" dirty="0">
                <a:latin typeface="Consolas"/>
                <a:cs typeface="Consolas"/>
              </a:rPr>
              <a:t> == NULL) </a:t>
            </a:r>
            <a:r>
              <a:rPr lang="en-US" dirty="0">
                <a:solidFill>
                  <a:srgbClr val="008000"/>
                </a:solidFill>
                <a:latin typeface="Consolas"/>
                <a:cs typeface="Consolas"/>
              </a:rPr>
              <a:t>// head of the list</a:t>
            </a:r>
            <a:r>
              <a:rPr lang="en-US" dirty="0">
                <a:latin typeface="Consolas"/>
                <a:cs typeface="Consolas"/>
              </a:rPr>
              <a:t>!</a:t>
            </a:r>
          </a:p>
          <a:p>
            <a:r>
              <a:rPr lang="en-US" dirty="0">
                <a:latin typeface="Consolas"/>
                <a:cs typeface="Consolas"/>
              </a:rPr>
              <a:t>    head = n;</a:t>
            </a:r>
          </a:p>
          <a:p>
            <a:r>
              <a:rPr lang="en-US" dirty="0">
                <a:latin typeface="Consolas"/>
                <a:cs typeface="Consolas"/>
              </a:rPr>
              <a:t>  else</a:t>
            </a:r>
          </a:p>
          <a:p>
            <a:r>
              <a:rPr lang="en-US" dirty="0">
                <a:latin typeface="Consolas"/>
                <a:cs typeface="Consolas"/>
              </a:rPr>
              <a:t>    </a:t>
            </a:r>
            <a:r>
              <a:rPr lang="en-US" dirty="0" err="1">
                <a:latin typeface="Consolas"/>
                <a:cs typeface="Consolas"/>
              </a:rPr>
              <a:t>prev</a:t>
            </a:r>
            <a:r>
              <a:rPr lang="en-US" dirty="0">
                <a:latin typeface="Consolas"/>
                <a:cs typeface="Consolas"/>
              </a:rPr>
              <a:t>-&gt;</a:t>
            </a:r>
            <a:r>
              <a:rPr lang="en-US" dirty="0" err="1">
                <a:latin typeface="Consolas"/>
                <a:cs typeface="Consolas"/>
              </a:rPr>
              <a:t>setNext</a:t>
            </a:r>
            <a:r>
              <a:rPr lang="en-US" dirty="0">
                <a:latin typeface="Consolas"/>
                <a:cs typeface="Consolas"/>
              </a:rPr>
              <a:t>(n);</a:t>
            </a:r>
          </a:p>
          <a:p>
            <a:r>
              <a:rPr lang="en-US" dirty="0">
                <a:latin typeface="Consolas"/>
                <a:cs typeface="Consolas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0508643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Deleting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3112" y="2057399"/>
            <a:ext cx="7345363" cy="2534921"/>
          </a:xfrm>
        </p:spPr>
        <p:txBody>
          <a:bodyPr/>
          <a:lstStyle/>
          <a:p>
            <a:r>
              <a:rPr lang="en-US" dirty="0"/>
              <a:t>Similar to insert, use two pointers</a:t>
            </a:r>
          </a:p>
          <a:p>
            <a:pPr lvl="1"/>
            <a:r>
              <a:rPr lang="en-US" dirty="0"/>
              <a:t>But look for node whose value == _data</a:t>
            </a:r>
          </a:p>
          <a:p>
            <a:r>
              <a:rPr lang="en-US" dirty="0"/>
              <a:t>Return true if a _data is found (and deleted); return false if _data is not found in the list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6960" y="4828005"/>
            <a:ext cx="7481515" cy="137746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104540" y="5402493"/>
            <a:ext cx="30233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80940" y="5422031"/>
            <a:ext cx="30233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340109" y="5422031"/>
            <a:ext cx="42000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23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016508" y="5422031"/>
            <a:ext cx="53767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187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09346" y="5238065"/>
            <a:ext cx="4539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Consolas"/>
                <a:cs typeface="Consolas"/>
              </a:rPr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2137918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5613" y="352108"/>
            <a:ext cx="7037954" cy="45243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nsolas"/>
                <a:cs typeface="Consolas"/>
              </a:rPr>
              <a:t> 1 </a:t>
            </a:r>
            <a:r>
              <a:rPr lang="en-US" dirty="0" err="1">
                <a:latin typeface="Consolas"/>
                <a:cs typeface="Consolas"/>
              </a:rPr>
              <a:t>bool</a:t>
            </a:r>
            <a:r>
              <a:rPr lang="en-US" dirty="0">
                <a:latin typeface="Consolas"/>
                <a:cs typeface="Consolas"/>
              </a:rPr>
              <a:t> List::</a:t>
            </a:r>
            <a:r>
              <a:rPr lang="en-US" dirty="0" err="1">
                <a:latin typeface="Consolas"/>
                <a:cs typeface="Consolas"/>
              </a:rPr>
              <a:t>deleteValue</a:t>
            </a:r>
            <a:r>
              <a:rPr lang="en-US" dirty="0">
                <a:latin typeface="Consolas"/>
                <a:cs typeface="Consolas"/>
              </a:rPr>
              <a:t>(</a:t>
            </a:r>
            <a:r>
              <a:rPr lang="en-US" dirty="0" err="1">
                <a:latin typeface="Consolas"/>
                <a:cs typeface="Consolas"/>
              </a:rPr>
              <a:t>int</a:t>
            </a:r>
            <a:r>
              <a:rPr lang="en-US" dirty="0">
                <a:latin typeface="Consolas"/>
                <a:cs typeface="Consolas"/>
              </a:rPr>
              <a:t> _data) {</a:t>
            </a:r>
          </a:p>
          <a:p>
            <a:r>
              <a:rPr lang="en-US" dirty="0">
                <a:latin typeface="Consolas"/>
                <a:cs typeface="Consolas"/>
              </a:rPr>
              <a:t> 2   Node *p = head, *</a:t>
            </a:r>
            <a:r>
              <a:rPr lang="en-US" dirty="0" err="1">
                <a:latin typeface="Consolas"/>
                <a:cs typeface="Consolas"/>
              </a:rPr>
              <a:t>prev</a:t>
            </a:r>
            <a:r>
              <a:rPr lang="en-US" dirty="0">
                <a:latin typeface="Consolas"/>
                <a:cs typeface="Consolas"/>
              </a:rPr>
              <a:t> = NULL;</a:t>
            </a:r>
          </a:p>
          <a:p>
            <a:r>
              <a:rPr lang="en-US" dirty="0">
                <a:latin typeface="Consolas"/>
                <a:cs typeface="Consolas"/>
              </a:rPr>
              <a:t> 3   while (p != NULL &amp;&amp; p-&gt;</a:t>
            </a:r>
            <a:r>
              <a:rPr lang="en-US" dirty="0" err="1">
                <a:latin typeface="Consolas"/>
                <a:cs typeface="Consolas"/>
              </a:rPr>
              <a:t>getData</a:t>
            </a:r>
            <a:r>
              <a:rPr lang="en-US" dirty="0">
                <a:latin typeface="Consolas"/>
                <a:cs typeface="Consolas"/>
              </a:rPr>
              <a:t>() != _data) {</a:t>
            </a:r>
          </a:p>
          <a:p>
            <a:r>
              <a:rPr lang="en-US" dirty="0">
                <a:latin typeface="Consolas"/>
                <a:cs typeface="Consolas"/>
              </a:rPr>
              <a:t> 4     </a:t>
            </a:r>
            <a:r>
              <a:rPr lang="en-US" dirty="0" err="1">
                <a:latin typeface="Consolas"/>
                <a:cs typeface="Consolas"/>
              </a:rPr>
              <a:t>prev</a:t>
            </a:r>
            <a:r>
              <a:rPr lang="en-US" dirty="0">
                <a:latin typeface="Consolas"/>
                <a:cs typeface="Consolas"/>
              </a:rPr>
              <a:t> = p;</a:t>
            </a:r>
          </a:p>
          <a:p>
            <a:r>
              <a:rPr lang="en-US" dirty="0">
                <a:latin typeface="Consolas"/>
                <a:cs typeface="Consolas"/>
              </a:rPr>
              <a:t> 5     p = p-&gt;</a:t>
            </a:r>
            <a:r>
              <a:rPr lang="en-US" dirty="0" err="1">
                <a:latin typeface="Consolas"/>
                <a:cs typeface="Consolas"/>
              </a:rPr>
              <a:t>getNext</a:t>
            </a:r>
            <a:r>
              <a:rPr lang="en-US" dirty="0">
                <a:latin typeface="Consolas"/>
                <a:cs typeface="Consolas"/>
              </a:rPr>
              <a:t>();</a:t>
            </a:r>
          </a:p>
          <a:p>
            <a:r>
              <a:rPr lang="en-US" dirty="0">
                <a:latin typeface="Consolas"/>
                <a:cs typeface="Consolas"/>
              </a:rPr>
              <a:t> 6   }</a:t>
            </a:r>
          </a:p>
          <a:p>
            <a:r>
              <a:rPr lang="en-US" dirty="0">
                <a:latin typeface="Consolas"/>
                <a:cs typeface="Consolas"/>
              </a:rPr>
              <a:t> 7   if (p == NULL) </a:t>
            </a:r>
            <a:r>
              <a:rPr lang="en-US" dirty="0">
                <a:solidFill>
                  <a:srgbClr val="008000"/>
                </a:solidFill>
                <a:latin typeface="Consolas"/>
                <a:cs typeface="Consolas"/>
              </a:rPr>
              <a:t>// _data is not in the list</a:t>
            </a:r>
          </a:p>
          <a:p>
            <a:r>
              <a:rPr lang="en-US" dirty="0">
                <a:latin typeface="Consolas"/>
                <a:cs typeface="Consolas"/>
              </a:rPr>
              <a:t> 8     return false;</a:t>
            </a:r>
          </a:p>
          <a:p>
            <a:r>
              <a:rPr lang="en-US" dirty="0">
                <a:solidFill>
                  <a:srgbClr val="008000"/>
                </a:solidFill>
                <a:latin typeface="Consolas"/>
                <a:cs typeface="Consolas"/>
              </a:rPr>
              <a:t> </a:t>
            </a:r>
            <a:r>
              <a:rPr lang="en-US" dirty="0">
                <a:latin typeface="Consolas"/>
                <a:cs typeface="Consolas"/>
              </a:rPr>
              <a:t>9</a:t>
            </a:r>
            <a:r>
              <a:rPr lang="en-US" dirty="0">
                <a:solidFill>
                  <a:srgbClr val="008000"/>
                </a:solidFill>
                <a:latin typeface="Consolas"/>
                <a:cs typeface="Consolas"/>
              </a:rPr>
              <a:t>   /* Remove the node pointed by p from the list. */</a:t>
            </a:r>
          </a:p>
          <a:p>
            <a:r>
              <a:rPr lang="en-US" dirty="0">
                <a:latin typeface="Consolas"/>
                <a:cs typeface="Consolas"/>
              </a:rPr>
              <a:t>10   if (</a:t>
            </a:r>
            <a:r>
              <a:rPr lang="en-US" dirty="0" err="1">
                <a:latin typeface="Consolas"/>
                <a:cs typeface="Consolas"/>
              </a:rPr>
              <a:t>prev</a:t>
            </a:r>
            <a:r>
              <a:rPr lang="en-US" dirty="0">
                <a:latin typeface="Consolas"/>
                <a:cs typeface="Consolas"/>
              </a:rPr>
              <a:t> == NULL) </a:t>
            </a:r>
            <a:r>
              <a:rPr lang="en-US" dirty="0">
                <a:solidFill>
                  <a:srgbClr val="008000"/>
                </a:solidFill>
                <a:latin typeface="Consolas"/>
                <a:cs typeface="Consolas"/>
              </a:rPr>
              <a:t>// p is the head of the list!</a:t>
            </a:r>
          </a:p>
          <a:p>
            <a:r>
              <a:rPr lang="en-US" dirty="0">
                <a:latin typeface="Consolas"/>
                <a:cs typeface="Consolas"/>
              </a:rPr>
              <a:t>11     head = p-&gt;</a:t>
            </a:r>
            <a:r>
              <a:rPr lang="en-US" dirty="0" err="1">
                <a:latin typeface="Consolas"/>
                <a:cs typeface="Consolas"/>
              </a:rPr>
              <a:t>getNext</a:t>
            </a:r>
            <a:r>
              <a:rPr lang="en-US" dirty="0">
                <a:latin typeface="Consolas"/>
                <a:cs typeface="Consolas"/>
              </a:rPr>
              <a:t>();</a:t>
            </a:r>
          </a:p>
          <a:p>
            <a:r>
              <a:rPr lang="en-US" dirty="0">
                <a:latin typeface="Consolas"/>
                <a:cs typeface="Consolas"/>
              </a:rPr>
              <a:t>12   else</a:t>
            </a:r>
          </a:p>
          <a:p>
            <a:r>
              <a:rPr lang="en-US" dirty="0">
                <a:latin typeface="Consolas"/>
                <a:cs typeface="Consolas"/>
              </a:rPr>
              <a:t>13     </a:t>
            </a:r>
            <a:r>
              <a:rPr lang="en-US" dirty="0" err="1">
                <a:latin typeface="Consolas"/>
                <a:cs typeface="Consolas"/>
              </a:rPr>
              <a:t>prev</a:t>
            </a:r>
            <a:r>
              <a:rPr lang="en-US" dirty="0">
                <a:latin typeface="Consolas"/>
                <a:cs typeface="Consolas"/>
              </a:rPr>
              <a:t>-&gt;</a:t>
            </a:r>
            <a:r>
              <a:rPr lang="en-US" dirty="0" err="1">
                <a:latin typeface="Consolas"/>
                <a:cs typeface="Consolas"/>
              </a:rPr>
              <a:t>setNext</a:t>
            </a:r>
            <a:r>
              <a:rPr lang="en-US" dirty="0">
                <a:latin typeface="Consolas"/>
                <a:cs typeface="Consolas"/>
              </a:rPr>
              <a:t>(p-&gt;</a:t>
            </a:r>
            <a:r>
              <a:rPr lang="en-US" dirty="0" err="1">
                <a:latin typeface="Consolas"/>
                <a:cs typeface="Consolas"/>
              </a:rPr>
              <a:t>getNext</a:t>
            </a:r>
            <a:r>
              <a:rPr lang="en-US" dirty="0">
                <a:latin typeface="Consolas"/>
                <a:cs typeface="Consolas"/>
              </a:rPr>
              <a:t>());</a:t>
            </a:r>
          </a:p>
          <a:p>
            <a:r>
              <a:rPr lang="en-US" dirty="0">
                <a:latin typeface="Consolas"/>
                <a:cs typeface="Consolas"/>
              </a:rPr>
              <a:t>14   delete p;</a:t>
            </a:r>
          </a:p>
          <a:p>
            <a:r>
              <a:rPr lang="en-US" dirty="0">
                <a:latin typeface="Consolas"/>
                <a:cs typeface="Consolas"/>
              </a:rPr>
              <a:t>15   return true;</a:t>
            </a:r>
          </a:p>
          <a:p>
            <a:r>
              <a:rPr lang="en-US" dirty="0">
                <a:latin typeface="Consolas"/>
                <a:cs typeface="Consolas"/>
              </a:rPr>
              <a:t>16 }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060" y="4876424"/>
            <a:ext cx="7481515" cy="137746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015640" y="5450912"/>
            <a:ext cx="30233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692040" y="5470450"/>
            <a:ext cx="30233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251209" y="5470450"/>
            <a:ext cx="42000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23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27608" y="5470450"/>
            <a:ext cx="53767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187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162675" y="3399096"/>
            <a:ext cx="2473829" cy="17543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Check: does it work</a:t>
            </a:r>
          </a:p>
          <a:p>
            <a:r>
              <a:rPr lang="en-US" dirty="0"/>
              <a:t> - if list is empty</a:t>
            </a:r>
          </a:p>
          <a:p>
            <a:r>
              <a:rPr lang="en-US" dirty="0"/>
              <a:t> - if _data not in list</a:t>
            </a:r>
          </a:p>
          <a:p>
            <a:r>
              <a:rPr lang="en-US" dirty="0"/>
              <a:t> - if _data first node</a:t>
            </a:r>
          </a:p>
          <a:p>
            <a:r>
              <a:rPr lang="en-US" dirty="0"/>
              <a:t> - if _data last node</a:t>
            </a:r>
          </a:p>
          <a:p>
            <a:r>
              <a:rPr lang="en-US" dirty="0"/>
              <a:t> - if _data in the middle</a:t>
            </a:r>
          </a:p>
        </p:txBody>
      </p:sp>
    </p:spTree>
    <p:extLst>
      <p:ext uri="{BB962C8B-B14F-4D97-AF65-F5344CB8AC3E}">
        <p14:creationId xmlns:p14="http://schemas.microsoft.com/office/powerpoint/2010/main" val="3257993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Destructor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612" y="1803401"/>
            <a:ext cx="7345363" cy="3931920"/>
          </a:xfrm>
        </p:spPr>
        <p:txBody>
          <a:bodyPr/>
          <a:lstStyle/>
          <a:p>
            <a:r>
              <a:rPr lang="en-US" dirty="0"/>
              <a:t>You new, you delete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60513" y="2689284"/>
            <a:ext cx="3230572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nsolas"/>
                <a:cs typeface="Consolas"/>
              </a:rPr>
              <a:t>List::~List() {</a:t>
            </a:r>
          </a:p>
          <a:p>
            <a:r>
              <a:rPr lang="en-US" dirty="0">
                <a:latin typeface="Consolas"/>
                <a:cs typeface="Consolas"/>
              </a:rPr>
              <a:t>  Node *p;</a:t>
            </a:r>
          </a:p>
          <a:p>
            <a:r>
              <a:rPr lang="en-US" dirty="0">
                <a:latin typeface="Consolas"/>
                <a:cs typeface="Consolas"/>
              </a:rPr>
              <a:t>  while (head != NULL) {</a:t>
            </a:r>
          </a:p>
          <a:p>
            <a:r>
              <a:rPr lang="en-US" dirty="0">
                <a:latin typeface="Consolas"/>
                <a:cs typeface="Consolas"/>
              </a:rPr>
              <a:t>    p = head;</a:t>
            </a:r>
          </a:p>
          <a:p>
            <a:r>
              <a:rPr lang="en-US" dirty="0">
                <a:latin typeface="Consolas"/>
                <a:cs typeface="Consolas"/>
              </a:rPr>
              <a:t>    head = p-&gt;</a:t>
            </a:r>
            <a:r>
              <a:rPr lang="en-US" dirty="0" err="1">
                <a:latin typeface="Consolas"/>
                <a:cs typeface="Consolas"/>
              </a:rPr>
              <a:t>getNext</a:t>
            </a:r>
            <a:r>
              <a:rPr lang="en-US" dirty="0">
                <a:latin typeface="Consolas"/>
                <a:cs typeface="Consolas"/>
              </a:rPr>
              <a:t>();</a:t>
            </a:r>
          </a:p>
          <a:p>
            <a:r>
              <a:rPr lang="en-US" dirty="0">
                <a:latin typeface="Consolas"/>
                <a:cs typeface="Consolas"/>
              </a:rPr>
              <a:t>    delete p;</a:t>
            </a:r>
          </a:p>
          <a:p>
            <a:r>
              <a:rPr lang="en-US" dirty="0">
                <a:latin typeface="Consolas"/>
                <a:cs typeface="Consolas"/>
              </a:rPr>
              <a:t>  }</a:t>
            </a:r>
          </a:p>
          <a:p>
            <a:r>
              <a:rPr lang="en-US" dirty="0">
                <a:latin typeface="Consolas"/>
                <a:cs typeface="Consolas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9479139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Copy constructor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Recall: C++ does shallow copy by default</a:t>
            </a:r>
          </a:p>
          <a:p>
            <a:r>
              <a:rPr lang="en-US" dirty="0"/>
              <a:t>We need to create constructor that does deep copy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3960" y="3288924"/>
            <a:ext cx="7481515" cy="137746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231540" y="3863412"/>
            <a:ext cx="30233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907940" y="3882950"/>
            <a:ext cx="30233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467109" y="3882950"/>
            <a:ext cx="42000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23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143508" y="3882950"/>
            <a:ext cx="53767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187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6351" y="4404682"/>
            <a:ext cx="7481515" cy="1377463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1193931" y="4979170"/>
            <a:ext cx="30233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870331" y="4998708"/>
            <a:ext cx="30233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5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429500" y="4998708"/>
            <a:ext cx="42000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23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105899" y="4998708"/>
            <a:ext cx="53767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187</a:t>
            </a:r>
          </a:p>
        </p:txBody>
      </p:sp>
      <p:sp>
        <p:nvSpPr>
          <p:cNvPr id="14" name="Down Arrow 13"/>
          <p:cNvSpPr/>
          <p:nvPr/>
        </p:nvSpPr>
        <p:spPr>
          <a:xfrm>
            <a:off x="1333500" y="4404682"/>
            <a:ext cx="162767" cy="357818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Down Arrow 14"/>
          <p:cNvSpPr/>
          <p:nvPr/>
        </p:nvSpPr>
        <p:spPr>
          <a:xfrm>
            <a:off x="3009900" y="4404682"/>
            <a:ext cx="162767" cy="357818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Down Arrow 15"/>
          <p:cNvSpPr/>
          <p:nvPr/>
        </p:nvSpPr>
        <p:spPr>
          <a:xfrm>
            <a:off x="4658516" y="4404682"/>
            <a:ext cx="162767" cy="357818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Down Arrow 16"/>
          <p:cNvSpPr/>
          <p:nvPr/>
        </p:nvSpPr>
        <p:spPr>
          <a:xfrm>
            <a:off x="6322216" y="4404682"/>
            <a:ext cx="162767" cy="357818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6" name="Group 25"/>
          <p:cNvGrpSpPr/>
          <p:nvPr/>
        </p:nvGrpSpPr>
        <p:grpSpPr>
          <a:xfrm>
            <a:off x="2907940" y="3218934"/>
            <a:ext cx="609519" cy="552966"/>
            <a:chOff x="2907940" y="3218934"/>
            <a:chExt cx="609519" cy="552966"/>
          </a:xfrm>
        </p:grpSpPr>
        <p:cxnSp>
          <p:nvCxnSpPr>
            <p:cNvPr id="19" name="Straight Arrow Connector 18"/>
            <p:cNvCxnSpPr/>
            <p:nvPr/>
          </p:nvCxnSpPr>
          <p:spPr>
            <a:xfrm flipH="1">
              <a:off x="2907940" y="3454400"/>
              <a:ext cx="302336" cy="31750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TextBox 20"/>
            <p:cNvSpPr txBox="1"/>
            <p:nvPr/>
          </p:nvSpPr>
          <p:spPr>
            <a:xfrm>
              <a:off x="3210276" y="3218934"/>
              <a:ext cx="3071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p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1993540" y="4391982"/>
            <a:ext cx="736883" cy="552966"/>
            <a:chOff x="1993540" y="4391982"/>
            <a:chExt cx="736883" cy="552966"/>
          </a:xfrm>
        </p:grpSpPr>
        <p:cxnSp>
          <p:nvCxnSpPr>
            <p:cNvPr id="22" name="Straight Arrow Connector 21"/>
            <p:cNvCxnSpPr/>
            <p:nvPr/>
          </p:nvCxnSpPr>
          <p:spPr>
            <a:xfrm flipH="1">
              <a:off x="1993540" y="4627448"/>
              <a:ext cx="302336" cy="31750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Box 22"/>
            <p:cNvSpPr txBox="1"/>
            <p:nvPr/>
          </p:nvSpPr>
          <p:spPr>
            <a:xfrm>
              <a:off x="2295876" y="4391982"/>
              <a:ext cx="43454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/>
                <a:t>np</a:t>
              </a:r>
              <a:endParaRPr lang="en-US" dirty="0"/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3172099" y="4359562"/>
            <a:ext cx="615242" cy="552966"/>
            <a:chOff x="3172099" y="4359562"/>
            <a:chExt cx="615242" cy="552966"/>
          </a:xfrm>
        </p:grpSpPr>
        <p:cxnSp>
          <p:nvCxnSpPr>
            <p:cNvPr id="24" name="Straight Arrow Connector 23"/>
            <p:cNvCxnSpPr/>
            <p:nvPr/>
          </p:nvCxnSpPr>
          <p:spPr>
            <a:xfrm flipH="1">
              <a:off x="3172099" y="4595028"/>
              <a:ext cx="302336" cy="31750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TextBox 24"/>
            <p:cNvSpPr txBox="1"/>
            <p:nvPr/>
          </p:nvSpPr>
          <p:spPr>
            <a:xfrm>
              <a:off x="3474435" y="4359562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65397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06225" y="644208"/>
            <a:ext cx="5388089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nsolas"/>
                <a:cs typeface="Consolas"/>
              </a:rPr>
              <a:t> 1 List::List (</a:t>
            </a:r>
            <a:r>
              <a:rPr lang="en-US" dirty="0" err="1">
                <a:latin typeface="Consolas"/>
                <a:cs typeface="Consolas"/>
              </a:rPr>
              <a:t>const</a:t>
            </a:r>
            <a:r>
              <a:rPr lang="en-US" dirty="0">
                <a:latin typeface="Consolas"/>
                <a:cs typeface="Consolas"/>
              </a:rPr>
              <a:t> List &amp; original) {</a:t>
            </a:r>
          </a:p>
          <a:p>
            <a:r>
              <a:rPr lang="en-US" dirty="0">
                <a:latin typeface="Consolas"/>
                <a:cs typeface="Consolas"/>
              </a:rPr>
              <a:t> 2   Node *p = </a:t>
            </a:r>
            <a:r>
              <a:rPr lang="en-US" dirty="0" err="1">
                <a:latin typeface="Consolas"/>
                <a:cs typeface="Consolas"/>
              </a:rPr>
              <a:t>original.head</a:t>
            </a:r>
            <a:r>
              <a:rPr lang="en-US" dirty="0">
                <a:latin typeface="Consolas"/>
                <a:cs typeface="Consolas"/>
              </a:rPr>
              <a:t>;</a:t>
            </a:r>
          </a:p>
          <a:p>
            <a:r>
              <a:rPr lang="en-US" dirty="0">
                <a:latin typeface="Consolas"/>
                <a:cs typeface="Consolas"/>
              </a:rPr>
              <a:t> 3   Node *</a:t>
            </a:r>
            <a:r>
              <a:rPr lang="en-US" dirty="0" err="1">
                <a:latin typeface="Consolas"/>
                <a:cs typeface="Consolas"/>
              </a:rPr>
              <a:t>np</a:t>
            </a:r>
            <a:r>
              <a:rPr lang="en-US" dirty="0">
                <a:latin typeface="Consolas"/>
                <a:cs typeface="Consolas"/>
              </a:rPr>
              <a:t> = NULL;</a:t>
            </a:r>
          </a:p>
          <a:p>
            <a:r>
              <a:rPr lang="en-US" dirty="0">
                <a:latin typeface="Consolas"/>
                <a:cs typeface="Consolas"/>
              </a:rPr>
              <a:t> 4   head = NULL;</a:t>
            </a:r>
          </a:p>
          <a:p>
            <a:r>
              <a:rPr lang="en-US" dirty="0">
                <a:latin typeface="Consolas"/>
                <a:cs typeface="Consolas"/>
              </a:rPr>
              <a:t> 5   while (p != NULL) {</a:t>
            </a:r>
          </a:p>
          <a:p>
            <a:r>
              <a:rPr lang="en-US" dirty="0">
                <a:latin typeface="Consolas"/>
                <a:cs typeface="Consolas"/>
              </a:rPr>
              <a:t> 6     Node *n = new Node (p-&gt;</a:t>
            </a:r>
            <a:r>
              <a:rPr lang="en-US" dirty="0" err="1">
                <a:latin typeface="Consolas"/>
                <a:cs typeface="Consolas"/>
              </a:rPr>
              <a:t>getData</a:t>
            </a:r>
            <a:r>
              <a:rPr lang="en-US" dirty="0">
                <a:latin typeface="Consolas"/>
                <a:cs typeface="Consolas"/>
              </a:rPr>
              <a:t>());</a:t>
            </a:r>
          </a:p>
          <a:p>
            <a:r>
              <a:rPr lang="en-US" dirty="0">
                <a:latin typeface="Consolas"/>
                <a:cs typeface="Consolas"/>
              </a:rPr>
              <a:t> 7     if (</a:t>
            </a:r>
            <a:r>
              <a:rPr lang="en-US" dirty="0" err="1">
                <a:latin typeface="Consolas"/>
                <a:cs typeface="Consolas"/>
              </a:rPr>
              <a:t>np</a:t>
            </a:r>
            <a:r>
              <a:rPr lang="en-US" dirty="0">
                <a:latin typeface="Consolas"/>
                <a:cs typeface="Consolas"/>
              </a:rPr>
              <a:t> == NULL) head = n;</a:t>
            </a:r>
          </a:p>
          <a:p>
            <a:r>
              <a:rPr lang="en-US" dirty="0">
                <a:latin typeface="Consolas"/>
                <a:cs typeface="Consolas"/>
              </a:rPr>
              <a:t> 8     else </a:t>
            </a:r>
            <a:r>
              <a:rPr lang="en-US" dirty="0" err="1">
                <a:latin typeface="Consolas"/>
                <a:cs typeface="Consolas"/>
              </a:rPr>
              <a:t>np</a:t>
            </a:r>
            <a:r>
              <a:rPr lang="en-US" dirty="0">
                <a:latin typeface="Consolas"/>
                <a:cs typeface="Consolas"/>
              </a:rPr>
              <a:t>-&gt;</a:t>
            </a:r>
            <a:r>
              <a:rPr lang="en-US" dirty="0" err="1">
                <a:latin typeface="Consolas"/>
                <a:cs typeface="Consolas"/>
              </a:rPr>
              <a:t>setNext</a:t>
            </a:r>
            <a:r>
              <a:rPr lang="en-US" dirty="0">
                <a:latin typeface="Consolas"/>
                <a:cs typeface="Consolas"/>
              </a:rPr>
              <a:t>(n);</a:t>
            </a:r>
          </a:p>
          <a:p>
            <a:r>
              <a:rPr lang="en-US" dirty="0">
                <a:latin typeface="Consolas"/>
                <a:cs typeface="Consolas"/>
              </a:rPr>
              <a:t> 9     p = p-&gt;</a:t>
            </a:r>
            <a:r>
              <a:rPr lang="en-US" dirty="0" err="1">
                <a:latin typeface="Consolas"/>
                <a:cs typeface="Consolas"/>
              </a:rPr>
              <a:t>getNext</a:t>
            </a:r>
            <a:r>
              <a:rPr lang="en-US" dirty="0">
                <a:latin typeface="Consolas"/>
                <a:cs typeface="Consolas"/>
              </a:rPr>
              <a:t>();</a:t>
            </a:r>
          </a:p>
          <a:p>
            <a:r>
              <a:rPr lang="en-US" dirty="0">
                <a:latin typeface="Consolas"/>
                <a:cs typeface="Consolas"/>
              </a:rPr>
              <a:t>10     </a:t>
            </a:r>
            <a:r>
              <a:rPr lang="en-US" dirty="0" err="1">
                <a:latin typeface="Consolas"/>
                <a:cs typeface="Consolas"/>
              </a:rPr>
              <a:t>np</a:t>
            </a:r>
            <a:r>
              <a:rPr lang="en-US" dirty="0">
                <a:latin typeface="Consolas"/>
                <a:cs typeface="Consolas"/>
              </a:rPr>
              <a:t> = n;</a:t>
            </a:r>
          </a:p>
          <a:p>
            <a:r>
              <a:rPr lang="en-US" dirty="0">
                <a:latin typeface="Consolas"/>
                <a:cs typeface="Consolas"/>
              </a:rPr>
              <a:t>11    }</a:t>
            </a:r>
          </a:p>
          <a:p>
            <a:r>
              <a:rPr lang="en-US" dirty="0">
                <a:latin typeface="Consolas"/>
                <a:cs typeface="Consolas"/>
              </a:rPr>
              <a:t>12 }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1569" y="4159563"/>
            <a:ext cx="7481515" cy="137746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269149" y="4734051"/>
            <a:ext cx="30233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945549" y="4753589"/>
            <a:ext cx="30233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04718" y="4753589"/>
            <a:ext cx="42000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23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181117" y="4753589"/>
            <a:ext cx="53767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187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3960" y="5275321"/>
            <a:ext cx="7481515" cy="1377463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1231540" y="5849809"/>
            <a:ext cx="30233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907940" y="5869347"/>
            <a:ext cx="30233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5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467109" y="5869347"/>
            <a:ext cx="42000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23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143508" y="5869347"/>
            <a:ext cx="53767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187</a:t>
            </a:r>
          </a:p>
        </p:txBody>
      </p:sp>
      <p:sp>
        <p:nvSpPr>
          <p:cNvPr id="15" name="Down Arrow 14"/>
          <p:cNvSpPr/>
          <p:nvPr/>
        </p:nvSpPr>
        <p:spPr>
          <a:xfrm>
            <a:off x="1371109" y="5275321"/>
            <a:ext cx="162767" cy="357818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Down Arrow 15"/>
          <p:cNvSpPr/>
          <p:nvPr/>
        </p:nvSpPr>
        <p:spPr>
          <a:xfrm>
            <a:off x="3047509" y="5275321"/>
            <a:ext cx="162767" cy="357818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Down Arrow 16"/>
          <p:cNvSpPr/>
          <p:nvPr/>
        </p:nvSpPr>
        <p:spPr>
          <a:xfrm>
            <a:off x="4696125" y="5275321"/>
            <a:ext cx="162767" cy="357818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Down Arrow 17"/>
          <p:cNvSpPr/>
          <p:nvPr/>
        </p:nvSpPr>
        <p:spPr>
          <a:xfrm>
            <a:off x="6359825" y="5275321"/>
            <a:ext cx="162767" cy="357818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8"/>
          <p:cNvGrpSpPr/>
          <p:nvPr/>
        </p:nvGrpSpPr>
        <p:grpSpPr>
          <a:xfrm>
            <a:off x="1929549" y="4159563"/>
            <a:ext cx="609519" cy="552966"/>
            <a:chOff x="2907940" y="3218934"/>
            <a:chExt cx="609519" cy="552966"/>
          </a:xfrm>
        </p:grpSpPr>
        <p:cxnSp>
          <p:nvCxnSpPr>
            <p:cNvPr id="20" name="Straight Arrow Connector 19"/>
            <p:cNvCxnSpPr/>
            <p:nvPr/>
          </p:nvCxnSpPr>
          <p:spPr>
            <a:xfrm flipH="1">
              <a:off x="2907940" y="3454400"/>
              <a:ext cx="302336" cy="31750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TextBox 20"/>
            <p:cNvSpPr txBox="1"/>
            <p:nvPr/>
          </p:nvSpPr>
          <p:spPr>
            <a:xfrm>
              <a:off x="3210276" y="3218934"/>
              <a:ext cx="3071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p</a:t>
              </a: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395518" y="5221604"/>
            <a:ext cx="736883" cy="552966"/>
            <a:chOff x="1993540" y="4391982"/>
            <a:chExt cx="736883" cy="552966"/>
          </a:xfrm>
        </p:grpSpPr>
        <p:cxnSp>
          <p:nvCxnSpPr>
            <p:cNvPr id="23" name="Straight Arrow Connector 22"/>
            <p:cNvCxnSpPr/>
            <p:nvPr/>
          </p:nvCxnSpPr>
          <p:spPr>
            <a:xfrm flipH="1">
              <a:off x="1993540" y="4627448"/>
              <a:ext cx="302336" cy="31750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TextBox 23"/>
            <p:cNvSpPr txBox="1"/>
            <p:nvPr/>
          </p:nvSpPr>
          <p:spPr>
            <a:xfrm>
              <a:off x="2295876" y="4391982"/>
              <a:ext cx="43454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/>
                <a:t>np</a:t>
              </a:r>
              <a:endParaRPr lang="en-US" dirty="0"/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2015908" y="5275321"/>
            <a:ext cx="615242" cy="552966"/>
            <a:chOff x="3172099" y="4359562"/>
            <a:chExt cx="615242" cy="552966"/>
          </a:xfrm>
        </p:grpSpPr>
        <p:cxnSp>
          <p:nvCxnSpPr>
            <p:cNvPr id="26" name="Straight Arrow Connector 25"/>
            <p:cNvCxnSpPr/>
            <p:nvPr/>
          </p:nvCxnSpPr>
          <p:spPr>
            <a:xfrm flipH="1">
              <a:off x="3172099" y="4595028"/>
              <a:ext cx="302336" cy="31750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TextBox 26"/>
            <p:cNvSpPr txBox="1"/>
            <p:nvPr/>
          </p:nvSpPr>
          <p:spPr>
            <a:xfrm>
              <a:off x="3474435" y="4359562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45686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3.7037E-6 L 0.11354 -0.00186 " pathEditMode="relative" ptsTypes="AA">
                                      <p:cBhvr>
                                        <p:cTn id="18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3.7037E-7 L 0.14027 -3.7037E-7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01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3.7037E-7 L 0.16667 0.00023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33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1354 -0.00185 L 0.32083 -0.00185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36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4028 -1.48148E-6 L 0.27431 -1.48148E-6 " pathEditMode="relative" ptsTypes="AA">
                                      <p:cBhvr>
                                        <p:cTn id="34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6667 0.00023 L 0.3389 0.00023 " pathEditMode="relative" ptsTypes="AA">
                                      <p:cBhvr>
                                        <p:cTn id="38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2084 -0.00185 L 0.46389 -0.00185 " pathEditMode="relative" ptsTypes="AA">
                                      <p:cBhvr>
                                        <p:cTn id="42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743 -3.7037E-7 L 0.48159 -3.7037E-7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36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389 0.00023 L 0.49584 0.00069 " pathEditMode="relative" ptsTypes="AA">
                                      <p:cBhvr>
                                        <p:cTn id="50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6389 -0.00185 L 0.66528 -0.00185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06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0937 0.0081 L 0.65242 0.0081 " pathEditMode="relative" ptsTypes="AA">
                                      <p:cBhvr>
                                        <p:cTn id="58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operator=: lhs = </a:t>
            </a:r>
            <a:r>
              <a:rPr lang="en-US" dirty="0" err="1"/>
              <a:t>rhs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4990" y="1714501"/>
            <a:ext cx="8331200" cy="3931920"/>
          </a:xfrm>
        </p:spPr>
        <p:txBody>
          <a:bodyPr/>
          <a:lstStyle/>
          <a:p>
            <a:r>
              <a:rPr lang="en-US" dirty="0"/>
              <a:t>Very similar to copy constructor, BUT we have to deal with</a:t>
            </a:r>
          </a:p>
          <a:p>
            <a:pPr lvl="1"/>
            <a:r>
              <a:rPr lang="en-US" dirty="0"/>
              <a:t>copy(lhs) is not empty</a:t>
            </a:r>
          </a:p>
          <a:p>
            <a:pPr lvl="1"/>
            <a:r>
              <a:rPr lang="en-US" dirty="0"/>
              <a:t>original(</a:t>
            </a:r>
            <a:r>
              <a:rPr lang="en-US" dirty="0" err="1"/>
              <a:t>rhs</a:t>
            </a:r>
            <a:r>
              <a:rPr lang="en-US" dirty="0"/>
              <a:t>) is the same list as copy(lhs)</a:t>
            </a:r>
          </a:p>
          <a:p>
            <a:pPr lvl="2"/>
            <a:r>
              <a:rPr lang="en-US" dirty="0"/>
              <a:t>I.e., lilst1 = 1istl</a:t>
            </a:r>
          </a:p>
          <a:p>
            <a:pPr lvl="1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436625" y="3510916"/>
            <a:ext cx="6149565" cy="2862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nsolas"/>
                <a:cs typeface="Consolas"/>
              </a:rPr>
              <a:t>List &amp; List::operator=(</a:t>
            </a:r>
            <a:r>
              <a:rPr lang="en-US" dirty="0" err="1">
                <a:latin typeface="Consolas"/>
                <a:cs typeface="Consolas"/>
              </a:rPr>
              <a:t>const</a:t>
            </a:r>
            <a:r>
              <a:rPr lang="en-US" dirty="0">
                <a:latin typeface="Consolas"/>
                <a:cs typeface="Consolas"/>
              </a:rPr>
              <a:t> List &amp; original) {</a:t>
            </a:r>
          </a:p>
          <a:p>
            <a:r>
              <a:rPr lang="en-US" dirty="0">
                <a:latin typeface="Consolas"/>
                <a:cs typeface="Consolas"/>
              </a:rPr>
              <a:t>  if (&amp;original == this)</a:t>
            </a:r>
          </a:p>
          <a:p>
            <a:r>
              <a:rPr lang="en-US" dirty="0">
                <a:latin typeface="Consolas"/>
                <a:cs typeface="Consolas"/>
              </a:rPr>
              <a:t>    return (*this);</a:t>
            </a:r>
          </a:p>
          <a:p>
            <a:r>
              <a:rPr lang="en-US" dirty="0">
                <a:latin typeface="Consolas"/>
                <a:cs typeface="Consolas"/>
              </a:rPr>
              <a:t>  if (head != NULL)</a:t>
            </a:r>
          </a:p>
          <a:p>
            <a:r>
              <a:rPr lang="en-US" dirty="0">
                <a:latin typeface="Consolas"/>
                <a:cs typeface="Consolas"/>
              </a:rPr>
              <a:t>  { // empty the list as in destructor</a:t>
            </a:r>
          </a:p>
          <a:p>
            <a:r>
              <a:rPr lang="en-US" dirty="0">
                <a:latin typeface="Consolas"/>
                <a:cs typeface="Consolas"/>
              </a:rPr>
              <a:t>    .. ..</a:t>
            </a:r>
          </a:p>
          <a:p>
            <a:r>
              <a:rPr lang="en-US" dirty="0">
                <a:latin typeface="Consolas"/>
                <a:cs typeface="Consolas"/>
              </a:rPr>
              <a:t>  }</a:t>
            </a:r>
          </a:p>
          <a:p>
            <a:r>
              <a:rPr lang="en-US" dirty="0">
                <a:latin typeface="Consolas"/>
                <a:cs typeface="Consolas"/>
              </a:rPr>
              <a:t>  // copy list as copy constructor</a:t>
            </a:r>
          </a:p>
          <a:p>
            <a:r>
              <a:rPr lang="en-US" dirty="0">
                <a:latin typeface="Consolas"/>
                <a:cs typeface="Consolas"/>
              </a:rPr>
              <a:t>  return (*this);</a:t>
            </a:r>
          </a:p>
          <a:p>
            <a:r>
              <a:rPr lang="en-US" dirty="0">
                <a:latin typeface="Consolas"/>
                <a:cs typeface="Consolas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9448593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Linked list in real world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Dynamic memory management</a:t>
            </a:r>
          </a:p>
          <a:p>
            <a:pPr lvl="1"/>
            <a:r>
              <a:rPr lang="en-US" dirty="0"/>
              <a:t>Free blocks are modeled as linked list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Recent files</a:t>
            </a:r>
          </a:p>
          <a:p>
            <a:pPr lvl="1"/>
            <a:r>
              <a:rPr lang="en-US" dirty="0"/>
              <a:t>E.g., in PowerPoint, YouTube (video history), Adobe Acrobat, MS word, etc.</a:t>
            </a:r>
          </a:p>
        </p:txBody>
      </p:sp>
      <p:sp>
        <p:nvSpPr>
          <p:cNvPr id="4" name="Rectangle 14"/>
          <p:cNvSpPr>
            <a:spLocks noChangeArrowheads="1"/>
          </p:cNvSpPr>
          <p:nvPr/>
        </p:nvSpPr>
        <p:spPr bwMode="auto">
          <a:xfrm>
            <a:off x="1143000" y="3693279"/>
            <a:ext cx="304800" cy="30480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/>
              <a:t>4</a:t>
            </a:r>
          </a:p>
        </p:txBody>
      </p:sp>
      <p:sp>
        <p:nvSpPr>
          <p:cNvPr id="5" name="Rectangle 15"/>
          <p:cNvSpPr>
            <a:spLocks noChangeArrowheads="1"/>
          </p:cNvSpPr>
          <p:nvPr/>
        </p:nvSpPr>
        <p:spPr bwMode="auto">
          <a:xfrm>
            <a:off x="1447800" y="3693279"/>
            <a:ext cx="304800" cy="30480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16"/>
          <p:cNvSpPr>
            <a:spLocks noChangeArrowheads="1"/>
          </p:cNvSpPr>
          <p:nvPr/>
        </p:nvSpPr>
        <p:spPr bwMode="auto">
          <a:xfrm>
            <a:off x="1752600" y="3693279"/>
            <a:ext cx="304800" cy="30480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17"/>
          <p:cNvSpPr>
            <a:spLocks noChangeArrowheads="1"/>
          </p:cNvSpPr>
          <p:nvPr/>
        </p:nvSpPr>
        <p:spPr bwMode="auto">
          <a:xfrm>
            <a:off x="2057400" y="3693279"/>
            <a:ext cx="304800" cy="30480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/>
              <a:t>4</a:t>
            </a:r>
          </a:p>
        </p:txBody>
      </p:sp>
      <p:sp>
        <p:nvSpPr>
          <p:cNvPr id="8" name="Rectangle 18"/>
          <p:cNvSpPr>
            <a:spLocks noChangeArrowheads="1"/>
          </p:cNvSpPr>
          <p:nvPr/>
        </p:nvSpPr>
        <p:spPr bwMode="auto">
          <a:xfrm>
            <a:off x="2362200" y="3693279"/>
            <a:ext cx="304800" cy="304800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/>
              <a:t>4</a:t>
            </a:r>
          </a:p>
        </p:txBody>
      </p:sp>
      <p:sp>
        <p:nvSpPr>
          <p:cNvPr id="9" name="Rectangle 19"/>
          <p:cNvSpPr>
            <a:spLocks noChangeArrowheads="1"/>
          </p:cNvSpPr>
          <p:nvPr/>
        </p:nvSpPr>
        <p:spPr bwMode="auto">
          <a:xfrm>
            <a:off x="2667000" y="3693279"/>
            <a:ext cx="304800" cy="304800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Rectangle 20"/>
          <p:cNvSpPr>
            <a:spLocks noChangeArrowheads="1"/>
          </p:cNvSpPr>
          <p:nvPr/>
        </p:nvSpPr>
        <p:spPr bwMode="auto">
          <a:xfrm>
            <a:off x="2971800" y="3693279"/>
            <a:ext cx="304800" cy="304800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Rectangle 21"/>
          <p:cNvSpPr>
            <a:spLocks noChangeArrowheads="1"/>
          </p:cNvSpPr>
          <p:nvPr/>
        </p:nvSpPr>
        <p:spPr bwMode="auto">
          <a:xfrm>
            <a:off x="3276600" y="3693279"/>
            <a:ext cx="304800" cy="304800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/>
              <a:t>4</a:t>
            </a:r>
          </a:p>
        </p:txBody>
      </p:sp>
      <p:sp>
        <p:nvSpPr>
          <p:cNvPr id="12" name="Rectangle 22"/>
          <p:cNvSpPr>
            <a:spLocks noChangeArrowheads="1"/>
          </p:cNvSpPr>
          <p:nvPr/>
        </p:nvSpPr>
        <p:spPr bwMode="auto">
          <a:xfrm>
            <a:off x="3886200" y="3693279"/>
            <a:ext cx="304800" cy="30480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Rectangle 23"/>
          <p:cNvSpPr>
            <a:spLocks noChangeArrowheads="1"/>
          </p:cNvSpPr>
          <p:nvPr/>
        </p:nvSpPr>
        <p:spPr bwMode="auto">
          <a:xfrm>
            <a:off x="4191000" y="3693279"/>
            <a:ext cx="304800" cy="30480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Rectangle 24"/>
          <p:cNvSpPr>
            <a:spLocks noChangeArrowheads="1"/>
          </p:cNvSpPr>
          <p:nvPr/>
        </p:nvSpPr>
        <p:spPr bwMode="auto">
          <a:xfrm>
            <a:off x="4495800" y="3693279"/>
            <a:ext cx="304800" cy="30480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Rectangle 25"/>
          <p:cNvSpPr>
            <a:spLocks noChangeArrowheads="1"/>
          </p:cNvSpPr>
          <p:nvPr/>
        </p:nvSpPr>
        <p:spPr bwMode="auto">
          <a:xfrm>
            <a:off x="4800600" y="3693279"/>
            <a:ext cx="304800" cy="30480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Rectangle 26"/>
          <p:cNvSpPr>
            <a:spLocks noChangeArrowheads="1"/>
          </p:cNvSpPr>
          <p:nvPr/>
        </p:nvSpPr>
        <p:spPr bwMode="auto">
          <a:xfrm>
            <a:off x="5105400" y="3693279"/>
            <a:ext cx="304800" cy="30480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/>
              <a:t>6</a:t>
            </a:r>
          </a:p>
        </p:txBody>
      </p:sp>
      <p:sp>
        <p:nvSpPr>
          <p:cNvPr id="17" name="Rectangle 27"/>
          <p:cNvSpPr>
            <a:spLocks noChangeArrowheads="1"/>
          </p:cNvSpPr>
          <p:nvPr/>
        </p:nvSpPr>
        <p:spPr bwMode="auto">
          <a:xfrm>
            <a:off x="5715000" y="3693279"/>
            <a:ext cx="304800" cy="304800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Rectangle 28"/>
          <p:cNvSpPr>
            <a:spLocks noChangeArrowheads="1"/>
          </p:cNvSpPr>
          <p:nvPr/>
        </p:nvSpPr>
        <p:spPr bwMode="auto">
          <a:xfrm>
            <a:off x="3581400" y="3693279"/>
            <a:ext cx="304800" cy="30480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/>
              <a:t>6</a:t>
            </a:r>
          </a:p>
        </p:txBody>
      </p:sp>
      <p:sp>
        <p:nvSpPr>
          <p:cNvPr id="19" name="Rectangle 29"/>
          <p:cNvSpPr>
            <a:spLocks noChangeArrowheads="1"/>
          </p:cNvSpPr>
          <p:nvPr/>
        </p:nvSpPr>
        <p:spPr bwMode="auto">
          <a:xfrm>
            <a:off x="6629400" y="3693279"/>
            <a:ext cx="304800" cy="30480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/>
              <a:t>4</a:t>
            </a:r>
          </a:p>
        </p:txBody>
      </p:sp>
      <p:sp>
        <p:nvSpPr>
          <p:cNvPr id="20" name="Rectangle 30"/>
          <p:cNvSpPr>
            <a:spLocks noChangeArrowheads="1"/>
          </p:cNvSpPr>
          <p:nvPr/>
        </p:nvSpPr>
        <p:spPr bwMode="auto">
          <a:xfrm>
            <a:off x="5410200" y="3693279"/>
            <a:ext cx="304800" cy="304800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/>
              <a:t>4</a:t>
            </a:r>
          </a:p>
        </p:txBody>
      </p:sp>
      <p:sp>
        <p:nvSpPr>
          <p:cNvPr id="21" name="Rectangle 31"/>
          <p:cNvSpPr>
            <a:spLocks noChangeArrowheads="1"/>
          </p:cNvSpPr>
          <p:nvPr/>
        </p:nvSpPr>
        <p:spPr bwMode="auto">
          <a:xfrm>
            <a:off x="6019800" y="3693279"/>
            <a:ext cx="304800" cy="304800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Rectangle 32"/>
          <p:cNvSpPr>
            <a:spLocks noChangeArrowheads="1"/>
          </p:cNvSpPr>
          <p:nvPr/>
        </p:nvSpPr>
        <p:spPr bwMode="auto">
          <a:xfrm>
            <a:off x="6324600" y="3693279"/>
            <a:ext cx="304800" cy="304800"/>
          </a:xfrm>
          <a:prstGeom prst="rect">
            <a:avLst/>
          </a:prstGeom>
          <a:solidFill>
            <a:srgbClr val="C0C0C0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/>
              <a:t>4</a:t>
            </a:r>
          </a:p>
        </p:txBody>
      </p:sp>
      <p:sp>
        <p:nvSpPr>
          <p:cNvPr id="23" name="Rectangle 33"/>
          <p:cNvSpPr>
            <a:spLocks noChangeArrowheads="1"/>
          </p:cNvSpPr>
          <p:nvPr/>
        </p:nvSpPr>
        <p:spPr bwMode="auto">
          <a:xfrm>
            <a:off x="6934200" y="3693279"/>
            <a:ext cx="304800" cy="30480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Rectangle 34"/>
          <p:cNvSpPr>
            <a:spLocks noChangeArrowheads="1"/>
          </p:cNvSpPr>
          <p:nvPr/>
        </p:nvSpPr>
        <p:spPr bwMode="auto">
          <a:xfrm>
            <a:off x="7239000" y="3693279"/>
            <a:ext cx="304800" cy="30480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Rectangle 35"/>
          <p:cNvSpPr>
            <a:spLocks noChangeArrowheads="1"/>
          </p:cNvSpPr>
          <p:nvPr/>
        </p:nvSpPr>
        <p:spPr bwMode="auto">
          <a:xfrm>
            <a:off x="7543800" y="3693279"/>
            <a:ext cx="304800" cy="30480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1600"/>
              <a:t>4</a:t>
            </a:r>
          </a:p>
        </p:txBody>
      </p:sp>
      <p:sp>
        <p:nvSpPr>
          <p:cNvPr id="26" name="Freeform 36"/>
          <p:cNvSpPr>
            <a:spLocks/>
          </p:cNvSpPr>
          <p:nvPr/>
        </p:nvSpPr>
        <p:spPr bwMode="auto">
          <a:xfrm>
            <a:off x="1600200" y="3286879"/>
            <a:ext cx="5181600" cy="558800"/>
          </a:xfrm>
          <a:custGeom>
            <a:avLst/>
            <a:gdLst>
              <a:gd name="T0" fmla="*/ 0 w 3264"/>
              <a:gd name="T1" fmla="*/ 2147483647 h 352"/>
              <a:gd name="T2" fmla="*/ 2147483647 w 3264"/>
              <a:gd name="T3" fmla="*/ 2147483647 h 352"/>
              <a:gd name="T4" fmla="*/ 2147483647 w 3264"/>
              <a:gd name="T5" fmla="*/ 2147483647 h 352"/>
              <a:gd name="T6" fmla="*/ 0 60000 65536"/>
              <a:gd name="T7" fmla="*/ 0 60000 65536"/>
              <a:gd name="T8" fmla="*/ 0 60000 65536"/>
              <a:gd name="T9" fmla="*/ 0 w 3264"/>
              <a:gd name="T10" fmla="*/ 0 h 352"/>
              <a:gd name="T11" fmla="*/ 3264 w 3264"/>
              <a:gd name="T12" fmla="*/ 352 h 35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264" h="352">
                <a:moveTo>
                  <a:pt x="0" y="352"/>
                </a:moveTo>
                <a:cubicBezTo>
                  <a:pt x="712" y="191"/>
                  <a:pt x="1424" y="31"/>
                  <a:pt x="1968" y="16"/>
                </a:cubicBezTo>
                <a:cubicBezTo>
                  <a:pt x="2511" y="0"/>
                  <a:pt x="2887" y="128"/>
                  <a:pt x="3264" y="256"/>
                </a:cubicBezTo>
              </a:path>
            </a:pathLst>
          </a:custGeom>
          <a:noFill/>
          <a:ln w="25400" cap="flat" cmpd="sng">
            <a:solidFill>
              <a:srgbClr val="008000"/>
            </a:solidFill>
            <a:prstDash val="solid"/>
            <a:round/>
            <a:headEnd type="oval" w="med" len="med"/>
            <a:tailEnd type="triangle" w="med" len="med"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27" name="Freeform 37"/>
          <p:cNvSpPr>
            <a:spLocks/>
          </p:cNvSpPr>
          <p:nvPr/>
        </p:nvSpPr>
        <p:spPr bwMode="auto">
          <a:xfrm>
            <a:off x="3733800" y="3210679"/>
            <a:ext cx="3352800" cy="635000"/>
          </a:xfrm>
          <a:custGeom>
            <a:avLst/>
            <a:gdLst>
              <a:gd name="T0" fmla="*/ 2147483647 w 2112"/>
              <a:gd name="T1" fmla="*/ 2147483647 h 400"/>
              <a:gd name="T2" fmla="*/ 2147483647 w 2112"/>
              <a:gd name="T3" fmla="*/ 2147483647 h 400"/>
              <a:gd name="T4" fmla="*/ 0 w 2112"/>
              <a:gd name="T5" fmla="*/ 2147483647 h 400"/>
              <a:gd name="T6" fmla="*/ 0 60000 65536"/>
              <a:gd name="T7" fmla="*/ 0 60000 65536"/>
              <a:gd name="T8" fmla="*/ 0 60000 65536"/>
              <a:gd name="T9" fmla="*/ 0 w 2112"/>
              <a:gd name="T10" fmla="*/ 0 h 400"/>
              <a:gd name="T11" fmla="*/ 2112 w 2112"/>
              <a:gd name="T12" fmla="*/ 400 h 4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12" h="400">
                <a:moveTo>
                  <a:pt x="2112" y="400"/>
                </a:moveTo>
                <a:cubicBezTo>
                  <a:pt x="2072" y="216"/>
                  <a:pt x="2032" y="32"/>
                  <a:pt x="1680" y="16"/>
                </a:cubicBezTo>
                <a:cubicBezTo>
                  <a:pt x="1328" y="0"/>
                  <a:pt x="280" y="256"/>
                  <a:pt x="0" y="304"/>
                </a:cubicBezTo>
              </a:path>
            </a:pathLst>
          </a:custGeom>
          <a:noFill/>
          <a:ln w="25400" cap="flat" cmpd="sng">
            <a:solidFill>
              <a:srgbClr val="008000"/>
            </a:solidFill>
            <a:prstDash val="solid"/>
            <a:round/>
            <a:headEnd type="oval" w="med" len="med"/>
            <a:tailEnd type="triangle" w="med" len="med"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28" name="Freeform 38"/>
          <p:cNvSpPr>
            <a:spLocks/>
          </p:cNvSpPr>
          <p:nvPr/>
        </p:nvSpPr>
        <p:spPr bwMode="auto">
          <a:xfrm>
            <a:off x="1295400" y="3845679"/>
            <a:ext cx="6096000" cy="671513"/>
          </a:xfrm>
          <a:custGeom>
            <a:avLst/>
            <a:gdLst>
              <a:gd name="T0" fmla="*/ 2147483647 w 3840"/>
              <a:gd name="T1" fmla="*/ 0 h 423"/>
              <a:gd name="T2" fmla="*/ 2147483647 w 3840"/>
              <a:gd name="T3" fmla="*/ 2147483647 h 423"/>
              <a:gd name="T4" fmla="*/ 2147483647 w 3840"/>
              <a:gd name="T5" fmla="*/ 2147483647 h 423"/>
              <a:gd name="T6" fmla="*/ 0 w 3840"/>
              <a:gd name="T7" fmla="*/ 2147483647 h 423"/>
              <a:gd name="T8" fmla="*/ 0 60000 65536"/>
              <a:gd name="T9" fmla="*/ 0 60000 65536"/>
              <a:gd name="T10" fmla="*/ 0 60000 65536"/>
              <a:gd name="T11" fmla="*/ 0 60000 65536"/>
              <a:gd name="T12" fmla="*/ 0 w 3840"/>
              <a:gd name="T13" fmla="*/ 0 h 423"/>
              <a:gd name="T14" fmla="*/ 3840 w 3840"/>
              <a:gd name="T15" fmla="*/ 423 h 42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840" h="423">
                <a:moveTo>
                  <a:pt x="3840" y="0"/>
                </a:moveTo>
                <a:cubicBezTo>
                  <a:pt x="3719" y="136"/>
                  <a:pt x="3599" y="272"/>
                  <a:pt x="3072" y="336"/>
                </a:cubicBezTo>
                <a:cubicBezTo>
                  <a:pt x="2544" y="399"/>
                  <a:pt x="1183" y="423"/>
                  <a:pt x="672" y="384"/>
                </a:cubicBezTo>
                <a:cubicBezTo>
                  <a:pt x="160" y="344"/>
                  <a:pt x="80" y="220"/>
                  <a:pt x="0" y="96"/>
                </a:cubicBezTo>
              </a:path>
            </a:pathLst>
          </a:custGeom>
          <a:noFill/>
          <a:ln w="25400" cap="flat" cmpd="sng">
            <a:solidFill>
              <a:schemeClr val="accent2">
                <a:lumMod val="75000"/>
              </a:schemeClr>
            </a:solidFill>
            <a:prstDash val="solid"/>
            <a:round/>
            <a:headEnd type="oval" w="med" len="med"/>
            <a:tailEnd type="triangle" w="med" len="med"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29" name="Freeform 39"/>
          <p:cNvSpPr>
            <a:spLocks/>
          </p:cNvSpPr>
          <p:nvPr/>
        </p:nvSpPr>
        <p:spPr bwMode="auto">
          <a:xfrm>
            <a:off x="4343400" y="3845679"/>
            <a:ext cx="2438400" cy="481013"/>
          </a:xfrm>
          <a:custGeom>
            <a:avLst/>
            <a:gdLst>
              <a:gd name="T0" fmla="*/ 0 w 1536"/>
              <a:gd name="T1" fmla="*/ 0 h 303"/>
              <a:gd name="T2" fmla="*/ 2147483647 w 1536"/>
              <a:gd name="T3" fmla="*/ 2147483647 h 303"/>
              <a:gd name="T4" fmla="*/ 2147483647 w 1536"/>
              <a:gd name="T5" fmla="*/ 2147483647 h 303"/>
              <a:gd name="T6" fmla="*/ 0 60000 65536"/>
              <a:gd name="T7" fmla="*/ 0 60000 65536"/>
              <a:gd name="T8" fmla="*/ 0 60000 65536"/>
              <a:gd name="T9" fmla="*/ 0 w 1536"/>
              <a:gd name="T10" fmla="*/ 0 h 303"/>
              <a:gd name="T11" fmla="*/ 1536 w 1536"/>
              <a:gd name="T12" fmla="*/ 303 h 30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36" h="303">
                <a:moveTo>
                  <a:pt x="0" y="0"/>
                </a:moveTo>
                <a:cubicBezTo>
                  <a:pt x="280" y="136"/>
                  <a:pt x="560" y="272"/>
                  <a:pt x="816" y="288"/>
                </a:cubicBezTo>
                <a:cubicBezTo>
                  <a:pt x="1071" y="303"/>
                  <a:pt x="1303" y="199"/>
                  <a:pt x="1536" y="96"/>
                </a:cubicBezTo>
              </a:path>
            </a:pathLst>
          </a:custGeom>
          <a:noFill/>
          <a:ln w="25400" cap="flat" cmpd="sng">
            <a:solidFill>
              <a:schemeClr val="accent2">
                <a:lumMod val="75000"/>
              </a:schemeClr>
            </a:solidFill>
            <a:prstDash val="solid"/>
            <a:round/>
            <a:headEnd type="oval" w="med" len="med"/>
            <a:tailEnd type="triangle" w="med" len="med"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30" name="Text Box 40"/>
          <p:cNvSpPr txBox="1">
            <a:spLocks noChangeArrowheads="1"/>
          </p:cNvSpPr>
          <p:nvPr/>
        </p:nvSpPr>
        <p:spPr bwMode="auto">
          <a:xfrm>
            <a:off x="6934200" y="4326692"/>
            <a:ext cx="1852590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solidFill>
                  <a:schemeClr val="accent2">
                    <a:lumMod val="75000"/>
                  </a:schemeClr>
                </a:solidFill>
                <a:latin typeface="Comic Sans MS"/>
                <a:cs typeface="Comic Sans MS"/>
              </a:rPr>
              <a:t>Predecessor links</a:t>
            </a:r>
          </a:p>
        </p:txBody>
      </p:sp>
      <p:sp>
        <p:nvSpPr>
          <p:cNvPr id="31" name="Text Box 41"/>
          <p:cNvSpPr txBox="1">
            <a:spLocks noChangeArrowheads="1"/>
          </p:cNvSpPr>
          <p:nvPr/>
        </p:nvSpPr>
        <p:spPr bwMode="auto">
          <a:xfrm>
            <a:off x="7061200" y="3062625"/>
            <a:ext cx="1656223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solidFill>
                  <a:srgbClr val="008000"/>
                </a:solidFill>
                <a:latin typeface="Comic Sans MS"/>
                <a:cs typeface="Comic Sans MS"/>
              </a:rPr>
              <a:t>Successor links</a:t>
            </a:r>
          </a:p>
        </p:txBody>
      </p:sp>
      <p:sp>
        <p:nvSpPr>
          <p:cNvPr id="32" name="Text Box 42"/>
          <p:cNvSpPr txBox="1">
            <a:spLocks noChangeArrowheads="1"/>
          </p:cNvSpPr>
          <p:nvPr/>
        </p:nvSpPr>
        <p:spPr bwMode="auto">
          <a:xfrm>
            <a:off x="7604125" y="3763129"/>
            <a:ext cx="184150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endParaRPr lang="en-US" sz="1600"/>
          </a:p>
        </p:txBody>
      </p:sp>
      <p:sp>
        <p:nvSpPr>
          <p:cNvPr id="33" name="Freeform 43"/>
          <p:cNvSpPr>
            <a:spLocks/>
          </p:cNvSpPr>
          <p:nvPr/>
        </p:nvSpPr>
        <p:spPr bwMode="auto">
          <a:xfrm>
            <a:off x="1066800" y="3223379"/>
            <a:ext cx="2971800" cy="622300"/>
          </a:xfrm>
          <a:custGeom>
            <a:avLst/>
            <a:gdLst>
              <a:gd name="T0" fmla="*/ 2147483647 w 1872"/>
              <a:gd name="T1" fmla="*/ 2147483647 h 392"/>
              <a:gd name="T2" fmla="*/ 2147483647 w 1872"/>
              <a:gd name="T3" fmla="*/ 2147483647 h 392"/>
              <a:gd name="T4" fmla="*/ 0 w 1872"/>
              <a:gd name="T5" fmla="*/ 2147483647 h 392"/>
              <a:gd name="T6" fmla="*/ 0 60000 65536"/>
              <a:gd name="T7" fmla="*/ 0 60000 65536"/>
              <a:gd name="T8" fmla="*/ 0 60000 65536"/>
              <a:gd name="T9" fmla="*/ 0 w 1872"/>
              <a:gd name="T10" fmla="*/ 0 h 392"/>
              <a:gd name="T11" fmla="*/ 1872 w 1872"/>
              <a:gd name="T12" fmla="*/ 392 h 39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872" h="392">
                <a:moveTo>
                  <a:pt x="1872" y="392"/>
                </a:moveTo>
                <a:cubicBezTo>
                  <a:pt x="1499" y="251"/>
                  <a:pt x="1127" y="111"/>
                  <a:pt x="816" y="56"/>
                </a:cubicBezTo>
                <a:cubicBezTo>
                  <a:pt x="504" y="0"/>
                  <a:pt x="252" y="28"/>
                  <a:pt x="0" y="56"/>
                </a:cubicBezTo>
              </a:path>
            </a:pathLst>
          </a:custGeom>
          <a:noFill/>
          <a:ln w="25400" cap="flat" cmpd="sng">
            <a:solidFill>
              <a:srgbClr val="008000"/>
            </a:solidFill>
            <a:prstDash val="solid"/>
            <a:round/>
            <a:headEnd type="oval" w="med" len="med"/>
            <a:tailEnd type="triangle" w="med" len="med"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34" name="Freeform 44"/>
          <p:cNvSpPr>
            <a:spLocks/>
          </p:cNvSpPr>
          <p:nvPr/>
        </p:nvSpPr>
        <p:spPr bwMode="auto">
          <a:xfrm>
            <a:off x="1143000" y="3845679"/>
            <a:ext cx="762000" cy="457200"/>
          </a:xfrm>
          <a:custGeom>
            <a:avLst/>
            <a:gdLst>
              <a:gd name="T0" fmla="*/ 2147483647 w 480"/>
              <a:gd name="T1" fmla="*/ 0 h 288"/>
              <a:gd name="T2" fmla="*/ 2147483647 w 480"/>
              <a:gd name="T3" fmla="*/ 2147483647 h 288"/>
              <a:gd name="T4" fmla="*/ 0 w 480"/>
              <a:gd name="T5" fmla="*/ 2147483647 h 288"/>
              <a:gd name="T6" fmla="*/ 0 60000 65536"/>
              <a:gd name="T7" fmla="*/ 0 60000 65536"/>
              <a:gd name="T8" fmla="*/ 0 60000 65536"/>
              <a:gd name="T9" fmla="*/ 0 w 480"/>
              <a:gd name="T10" fmla="*/ 0 h 288"/>
              <a:gd name="T11" fmla="*/ 480 w 480"/>
              <a:gd name="T12" fmla="*/ 288 h 28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80" h="288">
                <a:moveTo>
                  <a:pt x="480" y="0"/>
                </a:moveTo>
                <a:cubicBezTo>
                  <a:pt x="448" y="96"/>
                  <a:pt x="416" y="192"/>
                  <a:pt x="336" y="240"/>
                </a:cubicBezTo>
                <a:cubicBezTo>
                  <a:pt x="256" y="288"/>
                  <a:pt x="128" y="288"/>
                  <a:pt x="0" y="288"/>
                </a:cubicBezTo>
              </a:path>
            </a:pathLst>
          </a:custGeom>
          <a:noFill/>
          <a:ln w="25400" cap="flat" cmpd="sng">
            <a:solidFill>
              <a:schemeClr val="accent2">
                <a:lumMod val="75000"/>
              </a:schemeClr>
            </a:solidFill>
            <a:prstDash val="solid"/>
            <a:round/>
            <a:headEnd type="oval" w="med" len="med"/>
            <a:tailEnd type="triangle" w="med" len="med"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35" name="Text Box 45"/>
          <p:cNvSpPr txBox="1">
            <a:spLocks noChangeArrowheads="1"/>
          </p:cNvSpPr>
          <p:nvPr/>
        </p:nvSpPr>
        <p:spPr bwMode="auto">
          <a:xfrm>
            <a:off x="1584325" y="3382129"/>
            <a:ext cx="330200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/>
              <a:t>A</a:t>
            </a:r>
          </a:p>
        </p:txBody>
      </p:sp>
      <p:sp>
        <p:nvSpPr>
          <p:cNvPr id="36" name="Text Box 46"/>
          <p:cNvSpPr txBox="1">
            <a:spLocks noChangeArrowheads="1"/>
          </p:cNvSpPr>
          <p:nvPr/>
        </p:nvSpPr>
        <p:spPr bwMode="auto">
          <a:xfrm>
            <a:off x="7162800" y="3388479"/>
            <a:ext cx="330200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/>
              <a:t>B</a:t>
            </a:r>
          </a:p>
        </p:txBody>
      </p:sp>
      <p:sp>
        <p:nvSpPr>
          <p:cNvPr id="37" name="Text Box 47"/>
          <p:cNvSpPr txBox="1">
            <a:spLocks noChangeArrowheads="1"/>
          </p:cNvSpPr>
          <p:nvPr/>
        </p:nvSpPr>
        <p:spPr bwMode="auto">
          <a:xfrm>
            <a:off x="4343400" y="3998079"/>
            <a:ext cx="330200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/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4236226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1"/>
            <a:ext cx="7788275" cy="393192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Much of designing programs has to do w/ figuring out the best way to organize </a:t>
            </a:r>
            <a:r>
              <a:rPr lang="en-US" i="1" dirty="0"/>
              <a:t>data</a:t>
            </a:r>
          </a:p>
          <a:p>
            <a:r>
              <a:rPr lang="en-US" dirty="0"/>
              <a:t>Many standard </a:t>
            </a:r>
            <a:r>
              <a:rPr lang="en-US" i="1" dirty="0"/>
              <a:t>data structures </a:t>
            </a:r>
            <a:r>
              <a:rPr lang="en-US" dirty="0"/>
              <a:t>have been devised and studied</a:t>
            </a:r>
          </a:p>
          <a:p>
            <a:r>
              <a:rPr lang="en-US" dirty="0"/>
              <a:t>Some are used over and over again:</a:t>
            </a:r>
          </a:p>
          <a:p>
            <a:pPr lvl="1"/>
            <a:r>
              <a:rPr lang="en-US" dirty="0"/>
              <a:t>Arrays</a:t>
            </a:r>
          </a:p>
          <a:p>
            <a:pPr lvl="1"/>
            <a:r>
              <a:rPr lang="en-US" dirty="0"/>
              <a:t>Linked lists</a:t>
            </a:r>
          </a:p>
          <a:p>
            <a:pPr lvl="2"/>
            <a:r>
              <a:rPr lang="en-US" dirty="0"/>
              <a:t>Ordered, FIFO, FILO (stack), doubly linked list</a:t>
            </a:r>
          </a:p>
          <a:p>
            <a:pPr lvl="1"/>
            <a:r>
              <a:rPr lang="en-US" dirty="0"/>
              <a:t>Trees</a:t>
            </a:r>
          </a:p>
          <a:p>
            <a:pPr lvl="1"/>
            <a:r>
              <a:rPr lang="en-US" dirty="0"/>
              <a:t>Hash tables</a:t>
            </a:r>
          </a:p>
          <a:p>
            <a:r>
              <a:rPr lang="en-US" dirty="0"/>
              <a:t>Learn how to use them; which are best for what</a:t>
            </a:r>
          </a:p>
        </p:txBody>
      </p:sp>
    </p:spTree>
    <p:extLst>
      <p:ext uri="{BB962C8B-B14F-4D97-AF65-F5344CB8AC3E}">
        <p14:creationId xmlns:p14="http://schemas.microsoft.com/office/powerpoint/2010/main" val="4674696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Contents of this lecture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" y="2133601"/>
            <a:ext cx="8674100" cy="3931920"/>
          </a:xfrm>
        </p:spPr>
        <p:txBody>
          <a:bodyPr/>
          <a:lstStyle/>
          <a:p>
            <a:r>
              <a:rPr lang="en-US" dirty="0"/>
              <a:t>Linked list</a:t>
            </a:r>
          </a:p>
          <a:p>
            <a:endParaRPr lang="en-US" dirty="0"/>
          </a:p>
          <a:p>
            <a:endParaRPr lang="en-US" dirty="0"/>
          </a:p>
          <a:p>
            <a:pPr lvl="1"/>
            <a:r>
              <a:rPr lang="en-US" dirty="0"/>
              <a:t>Recall: A collection of nodes that are linked to one another via pointers; used to store data in some order; last node point to NULL</a:t>
            </a:r>
          </a:p>
          <a:p>
            <a:pPr lvl="1"/>
            <a:r>
              <a:rPr lang="en-US" dirty="0"/>
              <a:t>This lecture will implement a complete, </a:t>
            </a:r>
            <a:r>
              <a:rPr lang="en-US" i="1" dirty="0"/>
              <a:t>sorted</a:t>
            </a:r>
            <a:r>
              <a:rPr lang="en-US" dirty="0"/>
              <a:t> linked list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3960" y="2564421"/>
            <a:ext cx="7481515" cy="137746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231540" y="3138909"/>
            <a:ext cx="30233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907940" y="3158447"/>
            <a:ext cx="30233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467109" y="3158447"/>
            <a:ext cx="42000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23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143508" y="3158447"/>
            <a:ext cx="53767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187</a:t>
            </a:r>
          </a:p>
        </p:txBody>
      </p:sp>
    </p:spTree>
    <p:extLst>
      <p:ext uri="{BB962C8B-B14F-4D97-AF65-F5344CB8AC3E}">
        <p14:creationId xmlns:p14="http://schemas.microsoft.com/office/powerpoint/2010/main" val="19647726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Node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33404" y="1811876"/>
            <a:ext cx="6276478" cy="36933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nsolas"/>
                <a:cs typeface="Consolas"/>
              </a:rPr>
              <a:t>class Node {</a:t>
            </a:r>
          </a:p>
          <a:p>
            <a:r>
              <a:rPr lang="en-US" dirty="0">
                <a:latin typeface="Consolas"/>
                <a:cs typeface="Consolas"/>
              </a:rPr>
              <a:t>  private:</a:t>
            </a:r>
          </a:p>
          <a:p>
            <a:r>
              <a:rPr lang="en-US" dirty="0">
                <a:latin typeface="Consolas"/>
                <a:cs typeface="Consolas"/>
              </a:rPr>
              <a:t>    </a:t>
            </a:r>
            <a:r>
              <a:rPr lang="en-US" dirty="0" err="1">
                <a:latin typeface="Consolas"/>
                <a:cs typeface="Consolas"/>
              </a:rPr>
              <a:t>int</a:t>
            </a:r>
            <a:r>
              <a:rPr lang="en-US" dirty="0">
                <a:latin typeface="Consolas"/>
                <a:cs typeface="Consolas"/>
              </a:rPr>
              <a:t> data;</a:t>
            </a:r>
          </a:p>
          <a:p>
            <a:r>
              <a:rPr lang="en-US" dirty="0">
                <a:latin typeface="Consolas"/>
                <a:cs typeface="Consolas"/>
              </a:rPr>
              <a:t>    Node *next;</a:t>
            </a:r>
          </a:p>
          <a:p>
            <a:r>
              <a:rPr lang="en-US" dirty="0">
                <a:latin typeface="Consolas"/>
                <a:cs typeface="Consolas"/>
              </a:rPr>
              <a:t>  public:</a:t>
            </a:r>
          </a:p>
          <a:p>
            <a:r>
              <a:rPr lang="en-US" dirty="0">
                <a:latin typeface="Consolas"/>
                <a:cs typeface="Consolas"/>
              </a:rPr>
              <a:t>    Node() { data = 0; next = NULL; }</a:t>
            </a:r>
          </a:p>
          <a:p>
            <a:r>
              <a:rPr lang="en-US" dirty="0">
                <a:latin typeface="Consolas"/>
                <a:cs typeface="Consolas"/>
              </a:rPr>
              <a:t>    Node(</a:t>
            </a:r>
            <a:r>
              <a:rPr lang="en-US" dirty="0" err="1">
                <a:latin typeface="Consolas"/>
                <a:cs typeface="Consolas"/>
              </a:rPr>
              <a:t>int</a:t>
            </a:r>
            <a:r>
              <a:rPr lang="en-US" dirty="0">
                <a:latin typeface="Consolas"/>
                <a:cs typeface="Consolas"/>
              </a:rPr>
              <a:t> d) { data = d; next = NULL; }</a:t>
            </a:r>
          </a:p>
          <a:p>
            <a:r>
              <a:rPr lang="en-US" dirty="0">
                <a:latin typeface="Consolas"/>
                <a:cs typeface="Consolas"/>
              </a:rPr>
              <a:t>    Node(</a:t>
            </a:r>
            <a:r>
              <a:rPr lang="en-US" dirty="0" err="1">
                <a:latin typeface="Consolas"/>
                <a:cs typeface="Consolas"/>
              </a:rPr>
              <a:t>int</a:t>
            </a:r>
            <a:r>
              <a:rPr lang="en-US" dirty="0">
                <a:latin typeface="Consolas"/>
                <a:cs typeface="Consolas"/>
              </a:rPr>
              <a:t> d, Node *n) { data = d; next = n; }</a:t>
            </a:r>
          </a:p>
          <a:p>
            <a:r>
              <a:rPr lang="en-US" dirty="0">
                <a:latin typeface="Consolas"/>
                <a:cs typeface="Consolas"/>
              </a:rPr>
              <a:t>    </a:t>
            </a:r>
            <a:r>
              <a:rPr lang="en-US" dirty="0" err="1">
                <a:latin typeface="Consolas"/>
                <a:cs typeface="Consolas"/>
              </a:rPr>
              <a:t>int</a:t>
            </a:r>
            <a:r>
              <a:rPr lang="en-US" dirty="0">
                <a:latin typeface="Consolas"/>
                <a:cs typeface="Consolas"/>
              </a:rPr>
              <a:t> </a:t>
            </a:r>
            <a:r>
              <a:rPr lang="en-US" dirty="0" err="1">
                <a:latin typeface="Consolas"/>
                <a:cs typeface="Consolas"/>
              </a:rPr>
              <a:t>getData</a:t>
            </a:r>
            <a:r>
              <a:rPr lang="en-US" dirty="0">
                <a:latin typeface="Consolas"/>
                <a:cs typeface="Consolas"/>
              </a:rPr>
              <a:t>() </a:t>
            </a:r>
            <a:r>
              <a:rPr lang="en-US" dirty="0" err="1">
                <a:solidFill>
                  <a:srgbClr val="008000"/>
                </a:solidFill>
                <a:latin typeface="Consolas"/>
                <a:cs typeface="Consolas"/>
              </a:rPr>
              <a:t>const</a:t>
            </a:r>
            <a:r>
              <a:rPr lang="en-US" dirty="0">
                <a:solidFill>
                  <a:srgbClr val="008000"/>
                </a:solidFill>
                <a:latin typeface="Consolas"/>
                <a:cs typeface="Consolas"/>
              </a:rPr>
              <a:t> </a:t>
            </a:r>
            <a:r>
              <a:rPr lang="en-US" dirty="0">
                <a:latin typeface="Consolas"/>
                <a:cs typeface="Consolas"/>
              </a:rPr>
              <a:t>{ return data; }</a:t>
            </a:r>
          </a:p>
          <a:p>
            <a:r>
              <a:rPr lang="en-US" dirty="0">
                <a:latin typeface="Consolas"/>
                <a:cs typeface="Consolas"/>
              </a:rPr>
              <a:t>    void </a:t>
            </a:r>
            <a:r>
              <a:rPr lang="en-US" dirty="0" err="1">
                <a:latin typeface="Consolas"/>
                <a:cs typeface="Consolas"/>
              </a:rPr>
              <a:t>setData</a:t>
            </a:r>
            <a:r>
              <a:rPr lang="en-US" dirty="0">
                <a:latin typeface="Consolas"/>
                <a:cs typeface="Consolas"/>
              </a:rPr>
              <a:t> (</a:t>
            </a:r>
            <a:r>
              <a:rPr lang="en-US" dirty="0" err="1">
                <a:latin typeface="Consolas"/>
                <a:cs typeface="Consolas"/>
              </a:rPr>
              <a:t>int</a:t>
            </a:r>
            <a:r>
              <a:rPr lang="en-US" dirty="0">
                <a:latin typeface="Consolas"/>
                <a:cs typeface="Consolas"/>
              </a:rPr>
              <a:t> _d) { data = _d; }</a:t>
            </a:r>
          </a:p>
          <a:p>
            <a:r>
              <a:rPr lang="en-US" dirty="0">
                <a:latin typeface="Consolas"/>
                <a:cs typeface="Consolas"/>
              </a:rPr>
              <a:t>    Node *</a:t>
            </a:r>
            <a:r>
              <a:rPr lang="en-US" dirty="0" err="1">
                <a:latin typeface="Consolas"/>
                <a:cs typeface="Consolas"/>
              </a:rPr>
              <a:t>getNext</a:t>
            </a:r>
            <a:r>
              <a:rPr lang="en-US" dirty="0">
                <a:latin typeface="Consolas"/>
                <a:cs typeface="Consolas"/>
              </a:rPr>
              <a:t>() </a:t>
            </a:r>
            <a:r>
              <a:rPr lang="en-US" dirty="0" err="1">
                <a:solidFill>
                  <a:srgbClr val="008000"/>
                </a:solidFill>
                <a:latin typeface="Consolas"/>
                <a:cs typeface="Consolas"/>
              </a:rPr>
              <a:t>const</a:t>
            </a:r>
            <a:r>
              <a:rPr lang="en-US" dirty="0">
                <a:solidFill>
                  <a:srgbClr val="008000"/>
                </a:solidFill>
                <a:latin typeface="Consolas"/>
                <a:cs typeface="Consolas"/>
              </a:rPr>
              <a:t> </a:t>
            </a:r>
            <a:r>
              <a:rPr lang="en-US" dirty="0">
                <a:latin typeface="Consolas"/>
                <a:cs typeface="Consolas"/>
              </a:rPr>
              <a:t>{ return next; }</a:t>
            </a:r>
          </a:p>
          <a:p>
            <a:r>
              <a:rPr lang="en-US" dirty="0">
                <a:latin typeface="Consolas"/>
                <a:cs typeface="Consolas"/>
              </a:rPr>
              <a:t>    void </a:t>
            </a:r>
            <a:r>
              <a:rPr lang="en-US" dirty="0" err="1">
                <a:latin typeface="Consolas"/>
                <a:cs typeface="Consolas"/>
              </a:rPr>
              <a:t>setNext</a:t>
            </a:r>
            <a:r>
              <a:rPr lang="en-US" dirty="0">
                <a:latin typeface="Consolas"/>
                <a:cs typeface="Consolas"/>
              </a:rPr>
              <a:t>(Node *_n) { next = _n; }</a:t>
            </a:r>
          </a:p>
          <a:p>
            <a:r>
              <a:rPr lang="en-US" dirty="0">
                <a:latin typeface="Consolas"/>
                <a:cs typeface="Consolas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9099790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Defining the List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0112" y="1943101"/>
            <a:ext cx="7345363" cy="3931920"/>
          </a:xfrm>
        </p:spPr>
        <p:txBody>
          <a:bodyPr/>
          <a:lstStyle/>
          <a:p>
            <a:r>
              <a:rPr lang="en-US" dirty="0"/>
              <a:t>The List class needs to</a:t>
            </a:r>
          </a:p>
          <a:p>
            <a:pPr lvl="1"/>
            <a:r>
              <a:rPr lang="en-US" dirty="0"/>
              <a:t>Keep the list </a:t>
            </a:r>
            <a:r>
              <a:rPr lang="en-US" i="1" dirty="0">
                <a:solidFill>
                  <a:srgbClr val="008000"/>
                </a:solidFill>
              </a:rPr>
              <a:t>sorted</a:t>
            </a:r>
          </a:p>
          <a:p>
            <a:pPr lvl="1"/>
            <a:r>
              <a:rPr lang="en-US" dirty="0"/>
              <a:t>Keep track of “head” of the list</a:t>
            </a:r>
          </a:p>
          <a:p>
            <a:pPr lvl="1"/>
            <a:r>
              <a:rPr lang="en-US" dirty="0"/>
              <a:t>Support basic operations</a:t>
            </a:r>
          </a:p>
          <a:p>
            <a:pPr lvl="2"/>
            <a:r>
              <a:rPr lang="en-US" dirty="0"/>
              <a:t>Inserting (keep list sorted)</a:t>
            </a:r>
          </a:p>
          <a:p>
            <a:pPr lvl="2"/>
            <a:r>
              <a:rPr lang="en-US" dirty="0"/>
              <a:t>Deleting</a:t>
            </a:r>
          </a:p>
          <a:p>
            <a:pPr lvl="2"/>
            <a:r>
              <a:rPr lang="en-US" dirty="0"/>
              <a:t>Searching</a:t>
            </a:r>
          </a:p>
          <a:p>
            <a:pPr lvl="2"/>
            <a:r>
              <a:rPr lang="en-US" dirty="0"/>
              <a:t>Copying one list from another list</a:t>
            </a:r>
          </a:p>
          <a:p>
            <a:pPr lvl="1"/>
            <a:r>
              <a:rPr lang="en-US" dirty="0"/>
              <a:t>Have a destructor that properly deletes the list</a:t>
            </a:r>
          </a:p>
        </p:txBody>
      </p:sp>
    </p:spTree>
    <p:extLst>
      <p:ext uri="{BB962C8B-B14F-4D97-AF65-F5344CB8AC3E}">
        <p14:creationId xmlns:p14="http://schemas.microsoft.com/office/powerpoint/2010/main" val="13685705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Declaration of class List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00113" y="1964285"/>
            <a:ext cx="6022652" cy="36933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nsolas"/>
                <a:cs typeface="Consolas"/>
              </a:rPr>
              <a:t>class List {</a:t>
            </a:r>
          </a:p>
          <a:p>
            <a:r>
              <a:rPr lang="en-US" dirty="0">
                <a:latin typeface="Consolas"/>
                <a:cs typeface="Consolas"/>
              </a:rPr>
              <a:t>  private:</a:t>
            </a:r>
          </a:p>
          <a:p>
            <a:r>
              <a:rPr lang="en-US" dirty="0">
                <a:latin typeface="Consolas"/>
                <a:cs typeface="Consolas"/>
              </a:rPr>
              <a:t>    Node *head;</a:t>
            </a:r>
          </a:p>
          <a:p>
            <a:r>
              <a:rPr lang="en-US" dirty="0">
                <a:latin typeface="Consolas"/>
                <a:cs typeface="Consolas"/>
              </a:rPr>
              <a:t>  public:</a:t>
            </a:r>
          </a:p>
          <a:p>
            <a:r>
              <a:rPr lang="en-US" dirty="0">
                <a:latin typeface="Consolas"/>
                <a:cs typeface="Consolas"/>
              </a:rPr>
              <a:t>    List();</a:t>
            </a:r>
          </a:p>
          <a:p>
            <a:r>
              <a:rPr lang="en-US" dirty="0">
                <a:latin typeface="Consolas"/>
                <a:cs typeface="Consolas"/>
              </a:rPr>
              <a:t>    ~List();</a:t>
            </a:r>
          </a:p>
          <a:p>
            <a:r>
              <a:rPr lang="en-US" dirty="0">
                <a:latin typeface="Consolas"/>
                <a:cs typeface="Consolas"/>
              </a:rPr>
              <a:t>    void </a:t>
            </a:r>
            <a:r>
              <a:rPr lang="en-US" dirty="0" err="1">
                <a:latin typeface="Consolas"/>
                <a:cs typeface="Consolas"/>
              </a:rPr>
              <a:t>insertValue</a:t>
            </a:r>
            <a:r>
              <a:rPr lang="en-US" dirty="0">
                <a:latin typeface="Consolas"/>
                <a:cs typeface="Consolas"/>
              </a:rPr>
              <a:t> (</a:t>
            </a:r>
            <a:r>
              <a:rPr lang="en-US" dirty="0" err="1">
                <a:latin typeface="Consolas"/>
                <a:cs typeface="Consolas"/>
              </a:rPr>
              <a:t>int</a:t>
            </a:r>
            <a:r>
              <a:rPr lang="en-US" dirty="0">
                <a:latin typeface="Consolas"/>
                <a:cs typeface="Consolas"/>
              </a:rPr>
              <a:t>);</a:t>
            </a:r>
          </a:p>
          <a:p>
            <a:r>
              <a:rPr lang="en-US" dirty="0">
                <a:latin typeface="Consolas"/>
                <a:cs typeface="Consolas"/>
              </a:rPr>
              <a:t>    </a:t>
            </a:r>
            <a:r>
              <a:rPr lang="en-US" dirty="0" err="1">
                <a:latin typeface="Consolas"/>
                <a:cs typeface="Consolas"/>
              </a:rPr>
              <a:t>bool</a:t>
            </a:r>
            <a:r>
              <a:rPr lang="en-US" dirty="0">
                <a:latin typeface="Consolas"/>
                <a:cs typeface="Consolas"/>
              </a:rPr>
              <a:t> </a:t>
            </a:r>
            <a:r>
              <a:rPr lang="en-US" dirty="0" err="1">
                <a:latin typeface="Consolas"/>
                <a:cs typeface="Consolas"/>
              </a:rPr>
              <a:t>valueExists</a:t>
            </a:r>
            <a:r>
              <a:rPr lang="en-US" dirty="0">
                <a:latin typeface="Consolas"/>
                <a:cs typeface="Consolas"/>
              </a:rPr>
              <a:t> (</a:t>
            </a:r>
            <a:r>
              <a:rPr lang="en-US" dirty="0" err="1">
                <a:latin typeface="Consolas"/>
                <a:cs typeface="Consolas"/>
              </a:rPr>
              <a:t>int</a:t>
            </a:r>
            <a:r>
              <a:rPr lang="en-US" dirty="0">
                <a:latin typeface="Consolas"/>
                <a:cs typeface="Consolas"/>
              </a:rPr>
              <a:t>);</a:t>
            </a:r>
          </a:p>
          <a:p>
            <a:r>
              <a:rPr lang="en-US" dirty="0">
                <a:latin typeface="Consolas"/>
                <a:cs typeface="Consolas"/>
              </a:rPr>
              <a:t>    </a:t>
            </a:r>
            <a:r>
              <a:rPr lang="en-US" dirty="0" err="1">
                <a:latin typeface="Consolas"/>
                <a:cs typeface="Consolas"/>
              </a:rPr>
              <a:t>bool</a:t>
            </a:r>
            <a:r>
              <a:rPr lang="en-US" dirty="0">
                <a:latin typeface="Consolas"/>
                <a:cs typeface="Consolas"/>
              </a:rPr>
              <a:t> </a:t>
            </a:r>
            <a:r>
              <a:rPr lang="en-US" dirty="0" err="1">
                <a:latin typeface="Consolas"/>
                <a:cs typeface="Consolas"/>
              </a:rPr>
              <a:t>deleteValue</a:t>
            </a:r>
            <a:r>
              <a:rPr lang="en-US" dirty="0">
                <a:latin typeface="Consolas"/>
                <a:cs typeface="Consolas"/>
              </a:rPr>
              <a:t> (</a:t>
            </a:r>
            <a:r>
              <a:rPr lang="en-US" dirty="0" err="1">
                <a:latin typeface="Consolas"/>
                <a:cs typeface="Consolas"/>
              </a:rPr>
              <a:t>int</a:t>
            </a:r>
            <a:r>
              <a:rPr lang="en-US" dirty="0">
                <a:latin typeface="Consolas"/>
                <a:cs typeface="Consolas"/>
              </a:rPr>
              <a:t>);</a:t>
            </a:r>
          </a:p>
          <a:p>
            <a:r>
              <a:rPr lang="en-US" dirty="0">
                <a:latin typeface="Consolas"/>
                <a:cs typeface="Consolas"/>
              </a:rPr>
              <a:t>    List (</a:t>
            </a:r>
            <a:r>
              <a:rPr lang="en-US" dirty="0" err="1">
                <a:latin typeface="Consolas"/>
                <a:cs typeface="Consolas"/>
              </a:rPr>
              <a:t>const</a:t>
            </a:r>
            <a:r>
              <a:rPr lang="en-US" dirty="0">
                <a:latin typeface="Consolas"/>
                <a:cs typeface="Consolas"/>
              </a:rPr>
              <a:t> List &amp; original);</a:t>
            </a:r>
          </a:p>
          <a:p>
            <a:r>
              <a:rPr lang="en-US" dirty="0">
                <a:latin typeface="Consolas"/>
                <a:cs typeface="Consolas"/>
              </a:rPr>
              <a:t>    List &amp; operator= (</a:t>
            </a:r>
            <a:r>
              <a:rPr lang="en-US" dirty="0" err="1">
                <a:latin typeface="Consolas"/>
                <a:cs typeface="Consolas"/>
              </a:rPr>
              <a:t>const</a:t>
            </a:r>
            <a:r>
              <a:rPr lang="en-US" dirty="0">
                <a:latin typeface="Consolas"/>
                <a:cs typeface="Consolas"/>
              </a:rPr>
              <a:t> List &amp; original); </a:t>
            </a:r>
          </a:p>
          <a:p>
            <a:r>
              <a:rPr lang="en-US" dirty="0">
                <a:latin typeface="Consolas"/>
                <a:cs typeface="Consolas"/>
              </a:rPr>
              <a:t>    .. ..</a:t>
            </a:r>
          </a:p>
          <a:p>
            <a:r>
              <a:rPr lang="en-US" dirty="0">
                <a:latin typeface="Consolas"/>
                <a:cs typeface="Consolas"/>
              </a:rPr>
              <a:t>};</a:t>
            </a:r>
          </a:p>
        </p:txBody>
      </p:sp>
    </p:spTree>
    <p:extLst>
      <p:ext uri="{BB962C8B-B14F-4D97-AF65-F5344CB8AC3E}">
        <p14:creationId xmlns:p14="http://schemas.microsoft.com/office/powerpoint/2010/main" val="28445816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Searching the list (solution #1)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19100" y="2197100"/>
            <a:ext cx="7672518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onsolas"/>
                <a:cs typeface="Consolas"/>
              </a:rPr>
              <a:t>bool</a:t>
            </a:r>
            <a:r>
              <a:rPr lang="en-US" dirty="0">
                <a:latin typeface="Consolas"/>
                <a:cs typeface="Consolas"/>
              </a:rPr>
              <a:t> List::</a:t>
            </a:r>
            <a:r>
              <a:rPr lang="en-US" dirty="0" err="1">
                <a:latin typeface="Consolas"/>
                <a:cs typeface="Consolas"/>
              </a:rPr>
              <a:t>valueExists</a:t>
            </a:r>
            <a:r>
              <a:rPr lang="en-US" dirty="0">
                <a:latin typeface="Consolas"/>
                <a:cs typeface="Consolas"/>
              </a:rPr>
              <a:t>(</a:t>
            </a:r>
            <a:r>
              <a:rPr lang="en-US" dirty="0" err="1">
                <a:latin typeface="Consolas"/>
                <a:cs typeface="Consolas"/>
              </a:rPr>
              <a:t>int</a:t>
            </a:r>
            <a:r>
              <a:rPr lang="en-US" dirty="0">
                <a:latin typeface="Consolas"/>
                <a:cs typeface="Consolas"/>
              </a:rPr>
              <a:t> _data)</a:t>
            </a:r>
          </a:p>
          <a:p>
            <a:r>
              <a:rPr lang="en-US" dirty="0">
                <a:latin typeface="Consolas"/>
                <a:cs typeface="Consolas"/>
              </a:rPr>
              <a:t>{</a:t>
            </a:r>
          </a:p>
          <a:p>
            <a:r>
              <a:rPr lang="en-US" dirty="0">
                <a:latin typeface="Consolas"/>
                <a:cs typeface="Consolas"/>
              </a:rPr>
              <a:t>  for (Node *cur = head; cur != NULL; cur = cur-&gt;</a:t>
            </a:r>
            <a:r>
              <a:rPr lang="en-US" dirty="0" err="1">
                <a:latin typeface="Consolas"/>
                <a:cs typeface="Consolas"/>
              </a:rPr>
              <a:t>getNext</a:t>
            </a:r>
            <a:r>
              <a:rPr lang="en-US" dirty="0">
                <a:latin typeface="Consolas"/>
                <a:cs typeface="Consolas"/>
              </a:rPr>
              <a:t>())</a:t>
            </a:r>
          </a:p>
          <a:p>
            <a:r>
              <a:rPr lang="en-US" dirty="0">
                <a:latin typeface="Consolas"/>
                <a:cs typeface="Consolas"/>
              </a:rPr>
              <a:t>  {</a:t>
            </a:r>
          </a:p>
          <a:p>
            <a:r>
              <a:rPr lang="en-US" dirty="0">
                <a:latin typeface="Consolas"/>
                <a:cs typeface="Consolas"/>
              </a:rPr>
              <a:t>    if (cur-&gt;</a:t>
            </a:r>
            <a:r>
              <a:rPr lang="en-US" dirty="0" err="1">
                <a:latin typeface="Consolas"/>
                <a:cs typeface="Consolas"/>
              </a:rPr>
              <a:t>getData</a:t>
            </a:r>
            <a:r>
              <a:rPr lang="en-US" dirty="0">
                <a:latin typeface="Consolas"/>
                <a:cs typeface="Consolas"/>
              </a:rPr>
              <a:t>() == _data)</a:t>
            </a:r>
          </a:p>
          <a:p>
            <a:r>
              <a:rPr lang="en-US" dirty="0">
                <a:latin typeface="Consolas"/>
                <a:cs typeface="Consolas"/>
              </a:rPr>
              <a:t>    {</a:t>
            </a:r>
          </a:p>
          <a:p>
            <a:r>
              <a:rPr lang="en-US" dirty="0">
                <a:latin typeface="Consolas"/>
                <a:cs typeface="Consolas"/>
              </a:rPr>
              <a:t>      return true;</a:t>
            </a:r>
          </a:p>
          <a:p>
            <a:r>
              <a:rPr lang="en-US" dirty="0">
                <a:latin typeface="Consolas"/>
                <a:cs typeface="Consolas"/>
              </a:rPr>
              <a:t>    }</a:t>
            </a:r>
          </a:p>
          <a:p>
            <a:r>
              <a:rPr lang="en-US" dirty="0">
                <a:latin typeface="Consolas"/>
                <a:cs typeface="Consolas"/>
              </a:rPr>
              <a:t>  }</a:t>
            </a:r>
          </a:p>
          <a:p>
            <a:r>
              <a:rPr lang="en-US" dirty="0">
                <a:latin typeface="Consolas"/>
                <a:cs typeface="Consolas"/>
              </a:rPr>
              <a:t>  return false;</a:t>
            </a:r>
          </a:p>
          <a:p>
            <a:r>
              <a:rPr lang="en-US" dirty="0">
                <a:latin typeface="Consolas"/>
                <a:cs typeface="Consolas"/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753100" y="3276600"/>
            <a:ext cx="289232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You cannot use </a:t>
            </a:r>
            <a:r>
              <a:rPr lang="en-US" dirty="0">
                <a:latin typeface="Consolas"/>
                <a:cs typeface="Consolas"/>
              </a:rPr>
              <a:t>cur-&gt;next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2540000" y="4483101"/>
            <a:ext cx="6426200" cy="1460499"/>
          </a:xfrm>
        </p:spPr>
        <p:txBody>
          <a:bodyPr/>
          <a:lstStyle/>
          <a:p>
            <a:r>
              <a:rPr lang="en-US" dirty="0"/>
              <a:t>When developing code like this, always ask:</a:t>
            </a:r>
          </a:p>
          <a:p>
            <a:pPr lvl="1"/>
            <a:r>
              <a:rPr lang="en-US" dirty="0"/>
              <a:t>Will it work if List is empty?</a:t>
            </a:r>
          </a:p>
          <a:p>
            <a:pPr lvl="1"/>
            <a:r>
              <a:rPr lang="en-US" dirty="0"/>
              <a:t>Will it work if value V is not in List?</a:t>
            </a:r>
          </a:p>
        </p:txBody>
      </p:sp>
    </p:spTree>
    <p:extLst>
      <p:ext uri="{BB962C8B-B14F-4D97-AF65-F5344CB8AC3E}">
        <p14:creationId xmlns:p14="http://schemas.microsoft.com/office/powerpoint/2010/main" val="2626959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Solution #2: optimization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512" y="1689101"/>
            <a:ext cx="7345363" cy="3931920"/>
          </a:xfrm>
        </p:spPr>
        <p:txBody>
          <a:bodyPr/>
          <a:lstStyle/>
          <a:p>
            <a:r>
              <a:rPr lang="en-US" dirty="0"/>
              <a:t>If _data is not in the list, we don’t need to always search through the entire list!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81012" y="2451100"/>
            <a:ext cx="7672518" cy="4247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mr-IN" dirty="0">
                <a:latin typeface="Consolas"/>
                <a:cs typeface="Consolas"/>
              </a:rPr>
              <a:t>bool List::valueExists(int _data)</a:t>
            </a:r>
          </a:p>
          <a:p>
            <a:r>
              <a:rPr lang="mr-IN" dirty="0">
                <a:latin typeface="Consolas"/>
                <a:cs typeface="Consolas"/>
              </a:rPr>
              <a:t>{</a:t>
            </a:r>
          </a:p>
          <a:p>
            <a:r>
              <a:rPr lang="mr-IN" dirty="0">
                <a:latin typeface="Consolas"/>
                <a:cs typeface="Consolas"/>
              </a:rPr>
              <a:t>  for (Node *cur = head; cur != NULL; cur = cur-&gt;getNext())</a:t>
            </a:r>
          </a:p>
          <a:p>
            <a:r>
              <a:rPr lang="mr-IN" dirty="0">
                <a:latin typeface="Consolas"/>
                <a:cs typeface="Consolas"/>
              </a:rPr>
              <a:t>  {</a:t>
            </a:r>
          </a:p>
          <a:p>
            <a:r>
              <a:rPr lang="mr-IN" dirty="0">
                <a:latin typeface="Consolas"/>
                <a:cs typeface="Consolas"/>
              </a:rPr>
              <a:t>    if (cur-&gt;getData() == _data)</a:t>
            </a:r>
          </a:p>
          <a:p>
            <a:r>
              <a:rPr lang="mr-IN" dirty="0">
                <a:latin typeface="Consolas"/>
                <a:cs typeface="Consolas"/>
              </a:rPr>
              <a:t>    {</a:t>
            </a:r>
          </a:p>
          <a:p>
            <a:r>
              <a:rPr lang="mr-IN" dirty="0">
                <a:latin typeface="Consolas"/>
                <a:cs typeface="Consolas"/>
              </a:rPr>
              <a:t>      return true;</a:t>
            </a:r>
          </a:p>
          <a:p>
            <a:r>
              <a:rPr lang="mr-IN" dirty="0">
                <a:latin typeface="Consolas"/>
                <a:cs typeface="Consolas"/>
              </a:rPr>
              <a:t>    }</a:t>
            </a:r>
          </a:p>
          <a:p>
            <a:r>
              <a:rPr lang="mr-IN" dirty="0">
                <a:solidFill>
                  <a:srgbClr val="FF0000"/>
                </a:solidFill>
                <a:latin typeface="Consolas"/>
                <a:cs typeface="Consolas"/>
              </a:rPr>
              <a:t>    if (cur-&gt;getData() &gt; _data)</a:t>
            </a:r>
          </a:p>
          <a:p>
            <a:r>
              <a:rPr lang="mr-IN" dirty="0">
                <a:solidFill>
                  <a:srgbClr val="FF0000"/>
                </a:solidFill>
                <a:latin typeface="Consolas"/>
                <a:cs typeface="Consolas"/>
              </a:rPr>
              <a:t>    {</a:t>
            </a:r>
          </a:p>
          <a:p>
            <a:r>
              <a:rPr lang="mr-IN" dirty="0">
                <a:solidFill>
                  <a:srgbClr val="FF0000"/>
                </a:solidFill>
                <a:latin typeface="Consolas"/>
                <a:cs typeface="Consolas"/>
              </a:rPr>
              <a:t>      return false;</a:t>
            </a:r>
          </a:p>
          <a:p>
            <a:r>
              <a:rPr lang="mr-IN" dirty="0">
                <a:solidFill>
                  <a:srgbClr val="FF0000"/>
                </a:solidFill>
                <a:latin typeface="Consolas"/>
                <a:cs typeface="Consolas"/>
              </a:rPr>
              <a:t>    }</a:t>
            </a:r>
          </a:p>
          <a:p>
            <a:r>
              <a:rPr lang="mr-IN" dirty="0">
                <a:latin typeface="Consolas"/>
                <a:cs typeface="Consolas"/>
              </a:rPr>
              <a:t>  }</a:t>
            </a:r>
          </a:p>
          <a:p>
            <a:r>
              <a:rPr lang="mr-IN" dirty="0">
                <a:latin typeface="Consolas"/>
                <a:cs typeface="Consolas"/>
              </a:rPr>
              <a:t>  return false;</a:t>
            </a:r>
          </a:p>
          <a:p>
            <a:r>
              <a:rPr lang="mr-IN" dirty="0">
                <a:latin typeface="Consolas"/>
                <a:cs typeface="Consolas"/>
              </a:rPr>
              <a:t>}</a:t>
            </a:r>
            <a:endParaRPr lang="en-US" dirty="0">
              <a:latin typeface="Consolas"/>
              <a:cs typeface="Consolas"/>
            </a:endParaRPr>
          </a:p>
        </p:txBody>
      </p:sp>
    </p:spTree>
    <p:extLst>
      <p:ext uri="{BB962C8B-B14F-4D97-AF65-F5344CB8AC3E}">
        <p14:creationId xmlns:p14="http://schemas.microsoft.com/office/powerpoint/2010/main" val="16886265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000" y="244158"/>
            <a:ext cx="8521699" cy="1339850"/>
          </a:xfrm>
        </p:spPr>
        <p:txBody>
          <a:bodyPr>
            <a:normAutofit/>
          </a:bodyPr>
          <a:lstStyle/>
          <a:p>
            <a:r>
              <a:rPr lang="en-US" sz="4000" dirty="0"/>
              <a:t>Comparing ordered vs. unordered list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_data is not in the list, and list is unordered, how much of the list do we have to search through?</a:t>
            </a:r>
          </a:p>
          <a:p>
            <a:pPr lvl="1"/>
            <a:r>
              <a:rPr lang="en-US" dirty="0"/>
              <a:t>Entire list!</a:t>
            </a:r>
          </a:p>
          <a:p>
            <a:r>
              <a:rPr lang="en-US" dirty="0"/>
              <a:t>if _data is not in the list, and the list is ordered, how much do we have to search through?</a:t>
            </a:r>
          </a:p>
          <a:p>
            <a:pPr lvl="1"/>
            <a:r>
              <a:rPr lang="en-US" dirty="0"/>
              <a:t>Best case: one node deep!</a:t>
            </a:r>
          </a:p>
          <a:p>
            <a:pPr lvl="1"/>
            <a:r>
              <a:rPr lang="en-US" dirty="0"/>
              <a:t>Worst case: All of it!</a:t>
            </a:r>
          </a:p>
          <a:p>
            <a:pPr lvl="1"/>
            <a:r>
              <a:rPr lang="en-US" dirty="0"/>
              <a:t>Average: Half of the list</a:t>
            </a:r>
          </a:p>
        </p:txBody>
      </p:sp>
    </p:spTree>
    <p:extLst>
      <p:ext uri="{BB962C8B-B14F-4D97-AF65-F5344CB8AC3E}">
        <p14:creationId xmlns:p14="http://schemas.microsoft.com/office/powerpoint/2010/main" val="1940727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pital">
  <a:themeElements>
    <a:clrScheme name="Capital">
      <a:dk1>
        <a:srgbClr val="FFFFFF"/>
      </a:dk1>
      <a:lt1>
        <a:srgbClr val="000000"/>
      </a:lt1>
      <a:dk2>
        <a:srgbClr val="7C8F97"/>
      </a:dk2>
      <a:lt2>
        <a:srgbClr val="D1D0C8"/>
      </a:lt2>
      <a:accent1>
        <a:srgbClr val="4B5A60"/>
      </a:accent1>
      <a:accent2>
        <a:srgbClr val="9C5238"/>
      </a:accent2>
      <a:accent3>
        <a:srgbClr val="504539"/>
      </a:accent3>
      <a:accent4>
        <a:srgbClr val="C1AD79"/>
      </a:accent4>
      <a:accent5>
        <a:srgbClr val="667559"/>
      </a:accent5>
      <a:accent6>
        <a:srgbClr val="BAD6AD"/>
      </a:accent6>
      <a:hlink>
        <a:srgbClr val="524A82"/>
      </a:hlink>
      <a:folHlink>
        <a:srgbClr val="8F9954"/>
      </a:folHlink>
    </a:clrScheme>
    <a:fontScheme name="Capital">
      <a:majorFont>
        <a:latin typeface="Calisto MT"/>
        <a:ea typeface=""/>
        <a:cs typeface=""/>
        <a:font script="Jpan" typeface="ＭＳ 明朝"/>
      </a:majorFont>
      <a:minorFont>
        <a:latin typeface="Calisto MT"/>
        <a:ea typeface=""/>
        <a:cs typeface=""/>
        <a:font script="Jpan" typeface="ＭＳ 明朝"/>
      </a:minorFont>
    </a:fontScheme>
    <a:fmtScheme name="Capital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atMod val="150000"/>
                <a:lumMod val="50000"/>
              </a:schemeClr>
              <a:schemeClr val="phClr">
                <a:satMod val="300000"/>
                <a:lumMod val="125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atMod val="135000"/>
                <a:lumMod val="80000"/>
              </a:schemeClr>
              <a:schemeClr val="phClr">
                <a:satMod val="250000"/>
                <a:lumMod val="15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>
              <a:shade val="90000"/>
            </a:schemeClr>
          </a:solidFill>
          <a:prstDash val="solid"/>
        </a:ln>
        <a:ln w="44450" cap="flat" cmpd="sng" algn="ctr">
          <a:solidFill>
            <a:schemeClr val="phClr">
              <a:shade val="85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sx="101000" sy="101000" algn="ctr" rotWithShape="0">
              <a:srgbClr val="000000">
                <a:alpha val="40000"/>
              </a:srgbClr>
            </a:outerShdw>
          </a:effectLst>
          <a:scene3d>
            <a:camera prst="perspectiveFront" fov="3000000"/>
            <a:lightRig rig="threePt" dir="tl"/>
          </a:scene3d>
          <a:sp3d>
            <a:bevelT w="0" h="0"/>
          </a:sp3d>
        </a:effectStyle>
        <a:effectStyle>
          <a:effectLst>
            <a:innerShdw blurRad="190500">
              <a:srgbClr val="000000">
                <a:alpha val="50000"/>
              </a:srgbClr>
            </a:innerShdw>
          </a:effectLst>
          <a:scene3d>
            <a:camera prst="perspectiveFront" fov="4800000"/>
            <a:lightRig rig="twoPt" dir="t">
              <a:rot lat="0" lon="0" rev="4800000"/>
            </a:lightRig>
          </a:scene3d>
          <a:sp3d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3">
            <a:duotone>
              <a:schemeClr val="phClr">
                <a:satMod val="150000"/>
                <a:lumMod val="50000"/>
              </a:schemeClr>
              <a:schemeClr val="phClr">
                <a:satMod val="400000"/>
                <a:lumMod val="16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Capital.thmx</Template>
  <TotalTime>74225</TotalTime>
  <Words>1447</Words>
  <Application>Microsoft Macintosh PowerPoint</Application>
  <PresentationFormat>On-screen Show (4:3)</PresentationFormat>
  <Paragraphs>256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Brush Script MT</vt:lpstr>
      <vt:lpstr>Arial</vt:lpstr>
      <vt:lpstr>Calibri</vt:lpstr>
      <vt:lpstr>Calisto MT</vt:lpstr>
      <vt:lpstr>Comic Sans MS</vt:lpstr>
      <vt:lpstr>Consolas</vt:lpstr>
      <vt:lpstr>Capital</vt:lpstr>
      <vt:lpstr>ECE 244 Programming Fundamentals Lec. 16: Linked list</vt:lpstr>
      <vt:lpstr>Background</vt:lpstr>
      <vt:lpstr>Contents of this lecture</vt:lpstr>
      <vt:lpstr>Node</vt:lpstr>
      <vt:lpstr>Defining the List</vt:lpstr>
      <vt:lpstr>Declaration of class List</vt:lpstr>
      <vt:lpstr>Searching the list (solution #1)</vt:lpstr>
      <vt:lpstr>Solution #2: optimization</vt:lpstr>
      <vt:lpstr>Comparing ordered vs. unordered list</vt:lpstr>
      <vt:lpstr>Insert into List</vt:lpstr>
      <vt:lpstr>Idea</vt:lpstr>
      <vt:lpstr>Implementation</vt:lpstr>
      <vt:lpstr>Deleting </vt:lpstr>
      <vt:lpstr>PowerPoint Presentation</vt:lpstr>
      <vt:lpstr>Destructor</vt:lpstr>
      <vt:lpstr>Copy constructor</vt:lpstr>
      <vt:lpstr>PowerPoint Presentation</vt:lpstr>
      <vt:lpstr>operator=: lhs = rhs</vt:lpstr>
      <vt:lpstr>Linked list in real world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Operating Systems ECE344</dc:title>
  <dc:creator>apple</dc:creator>
  <cp:lastModifiedBy>Ding Yuan</cp:lastModifiedBy>
  <cp:revision>392</cp:revision>
  <cp:lastPrinted>2014-09-05T01:43:19Z</cp:lastPrinted>
  <dcterms:created xsi:type="dcterms:W3CDTF">2013-01-10T16:28:45Z</dcterms:created>
  <dcterms:modified xsi:type="dcterms:W3CDTF">2022-10-17T23:57:12Z</dcterms:modified>
</cp:coreProperties>
</file>