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9" r:id="rId4"/>
    <p:sldId id="270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80"/>
    <p:restoredTop sz="99528" autoAdjust="0"/>
  </p:normalViewPr>
  <p:slideViewPr>
    <p:cSldViewPr snapToGrid="0" snapToObjects="1">
      <p:cViewPr varScale="1">
        <p:scale>
          <a:sx n="160" d="100"/>
          <a:sy n="160" d="100"/>
        </p:scale>
        <p:origin x="168" y="1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10/23/22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10/23/22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/>
              <a:t>ECE 244</a:t>
            </a:r>
            <a:br>
              <a:rPr lang="en-US" sz="4000" dirty="0"/>
            </a:br>
            <a:r>
              <a:rPr lang="en-US" sz="4000" dirty="0"/>
              <a:t>Programming Fundamentals</a:t>
            </a:r>
            <a:br>
              <a:rPr lang="en-US" sz="4000" dirty="0"/>
            </a:br>
            <a:r>
              <a:rPr lang="en-US" sz="4000" dirty="0" err="1"/>
              <a:t>Lec</a:t>
            </a:r>
            <a:r>
              <a:rPr lang="en-US" sz="4000" dirty="0"/>
              <a:t>. 17: </a:t>
            </a:r>
            <a:r>
              <a:rPr lang="en-US" sz="4400" i="1" dirty="0"/>
              <a:t>Recursion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/>
              <a:t>Ding Yuan</a:t>
            </a:r>
          </a:p>
          <a:p>
            <a:r>
              <a:rPr lang="en-US" sz="2800" dirty="0"/>
              <a:t>ECE Dept., University of Toronto</a:t>
            </a:r>
          </a:p>
          <a:p>
            <a:r>
              <a:rPr lang="en-US" sz="2800" dirty="0"/>
              <a:t>http://www.eecg.toronto.edu/~yuan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35" y="1928447"/>
            <a:ext cx="7345363" cy="3931920"/>
          </a:xfrm>
        </p:spPr>
        <p:txBody>
          <a:bodyPr>
            <a:normAutofit/>
          </a:bodyPr>
          <a:lstStyle/>
          <a:p>
            <a:r>
              <a:rPr lang="en-US" dirty="0"/>
              <a:t>A recursive algorithm is one which breaks down problem to be solved into smaller, discrete steps that are solved using the </a:t>
            </a:r>
            <a:r>
              <a:rPr lang="en-US" i="1" dirty="0"/>
              <a:t>same</a:t>
            </a:r>
            <a:r>
              <a:rPr lang="en-US" dirty="0"/>
              <a:t> algorithm</a:t>
            </a:r>
          </a:p>
          <a:p>
            <a:r>
              <a:rPr lang="en-US" dirty="0"/>
              <a:t>A recursive function is an implementation of a recursive algorithm</a:t>
            </a:r>
          </a:p>
          <a:p>
            <a:pPr lvl="1"/>
            <a:r>
              <a:rPr lang="en-US" dirty="0"/>
              <a:t>It </a:t>
            </a:r>
            <a:r>
              <a:rPr lang="en-US" i="1" dirty="0"/>
              <a:t>makes calls to itself </a:t>
            </a:r>
            <a:r>
              <a:rPr lang="en-US" dirty="0"/>
              <a:t>to perform each step</a:t>
            </a:r>
          </a:p>
        </p:txBody>
      </p:sp>
    </p:spTree>
    <p:extLst>
      <p:ext uri="{BB962C8B-B14F-4D97-AF65-F5344CB8AC3E}">
        <p14:creationId xmlns:p14="http://schemas.microsoft.com/office/powerpoint/2010/main" val="1991122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87C19-7FCC-22D1-B85B-EE493E01F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Factorial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A7204-9DF1-42F3-38B3-A00076500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862" y="1917701"/>
            <a:ext cx="7345363" cy="1339850"/>
          </a:xfrm>
        </p:spPr>
        <p:txBody>
          <a:bodyPr/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n! = n * (n-1) * (n-2) … * 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4685861-3226-ACBF-022F-90AA2F83FC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693" y="2527519"/>
            <a:ext cx="5295624" cy="150243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2491065-F89F-653A-F9D5-A90E949979C3}"/>
              </a:ext>
            </a:extLst>
          </p:cNvPr>
          <p:cNvSpPr txBox="1"/>
          <p:nvPr/>
        </p:nvSpPr>
        <p:spPr>
          <a:xfrm>
            <a:off x="1081378" y="4337605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f(4) = 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0645F4-CD21-EA62-CD19-E18C5C70DF92}"/>
              </a:ext>
            </a:extLst>
          </p:cNvPr>
          <p:cNvSpPr txBox="1"/>
          <p:nvPr/>
        </p:nvSpPr>
        <p:spPr>
          <a:xfrm>
            <a:off x="1081378" y="4722839"/>
            <a:ext cx="2084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f(4) = 4 * f(3)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54D5AB-515F-66EB-C011-991A612CE63F}"/>
              </a:ext>
            </a:extLst>
          </p:cNvPr>
          <p:cNvSpPr txBox="1"/>
          <p:nvPr/>
        </p:nvSpPr>
        <p:spPr>
          <a:xfrm>
            <a:off x="2487775" y="5109778"/>
            <a:ext cx="2084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f(3) = 3 * f(2)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DC926E-7C91-9BD4-737D-A2DCDFBF2213}"/>
              </a:ext>
            </a:extLst>
          </p:cNvPr>
          <p:cNvSpPr txBox="1"/>
          <p:nvPr/>
        </p:nvSpPr>
        <p:spPr>
          <a:xfrm>
            <a:off x="3872627" y="5496717"/>
            <a:ext cx="2084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f(2) = 2 * f(1)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B6A031A-0198-1B62-C275-F7F666A735F4}"/>
              </a:ext>
            </a:extLst>
          </p:cNvPr>
          <p:cNvSpPr txBox="1"/>
          <p:nvPr/>
        </p:nvSpPr>
        <p:spPr>
          <a:xfrm>
            <a:off x="5265430" y="5886700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f(1) =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79F4DBC-5AEE-40A9-6852-0DE0EE48A653}"/>
              </a:ext>
            </a:extLst>
          </p:cNvPr>
          <p:cNvSpPr txBox="1"/>
          <p:nvPr/>
        </p:nvSpPr>
        <p:spPr>
          <a:xfrm>
            <a:off x="5441950" y="5215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55EA51-1E48-746A-6860-291D15499B40}"/>
              </a:ext>
            </a:extLst>
          </p:cNvPr>
          <p:cNvSpPr txBox="1"/>
          <p:nvPr/>
        </p:nvSpPr>
        <p:spPr>
          <a:xfrm>
            <a:off x="4007662" y="4845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AE4DC93-AB0C-831D-7289-911C3801587C}"/>
              </a:ext>
            </a:extLst>
          </p:cNvPr>
          <p:cNvSpPr txBox="1"/>
          <p:nvPr/>
        </p:nvSpPr>
        <p:spPr>
          <a:xfrm>
            <a:off x="2629712" y="44379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052A333-6F01-E5DF-6444-15B0B11C81BA}"/>
              </a:ext>
            </a:extLst>
          </p:cNvPr>
          <p:cNvSpPr txBox="1"/>
          <p:nvPr/>
        </p:nvSpPr>
        <p:spPr>
          <a:xfrm>
            <a:off x="1911966" y="406889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260918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6F7B4-ABFA-33AC-7D1D-8ABDA56CE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Functions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122DB0-91C7-7EA3-0AF7-5390D294C293}"/>
              </a:ext>
            </a:extLst>
          </p:cNvPr>
          <p:cNvSpPr txBox="1"/>
          <p:nvPr/>
        </p:nvSpPr>
        <p:spPr>
          <a:xfrm>
            <a:off x="1757239" y="1725431"/>
            <a:ext cx="53767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int factorial (int n) 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if (n==1) return 1;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Basis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return (n*factorial(n-1));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Recursive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7A9047-7D91-05F7-CAD9-444EE107BAEE}"/>
              </a:ext>
            </a:extLst>
          </p:cNvPr>
          <p:cNvSpPr/>
          <p:nvPr/>
        </p:nvSpPr>
        <p:spPr>
          <a:xfrm>
            <a:off x="2872036" y="5375082"/>
            <a:ext cx="1206983" cy="318052"/>
          </a:xfrm>
          <a:prstGeom prst="rect">
            <a:avLst/>
          </a:prstGeom>
          <a:solidFill>
            <a:schemeClr val="tx2">
              <a:lumMod val="9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 = 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7F4685-96D3-817D-D517-7F10FB4CC78B}"/>
              </a:ext>
            </a:extLst>
          </p:cNvPr>
          <p:cNvSpPr/>
          <p:nvPr/>
        </p:nvSpPr>
        <p:spPr>
          <a:xfrm>
            <a:off x="2872035" y="5034500"/>
            <a:ext cx="1206983" cy="3180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 = 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2E08C8-1949-095E-CA10-8F852E196ABB}"/>
              </a:ext>
            </a:extLst>
          </p:cNvPr>
          <p:cNvSpPr/>
          <p:nvPr/>
        </p:nvSpPr>
        <p:spPr>
          <a:xfrm>
            <a:off x="2872035" y="4693918"/>
            <a:ext cx="1206983" cy="3180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 = 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C2F8C0-D3FE-2C6D-BDBE-144A546147DA}"/>
              </a:ext>
            </a:extLst>
          </p:cNvPr>
          <p:cNvSpPr/>
          <p:nvPr/>
        </p:nvSpPr>
        <p:spPr>
          <a:xfrm>
            <a:off x="2872035" y="4353336"/>
            <a:ext cx="1206983" cy="3180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 =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BC6989-99CB-00CF-DE6F-5DCBEB751761}"/>
              </a:ext>
            </a:extLst>
          </p:cNvPr>
          <p:cNvSpPr txBox="1"/>
          <p:nvPr/>
        </p:nvSpPr>
        <p:spPr>
          <a:xfrm>
            <a:off x="4079018" y="5375082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factorial (4)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EA3A58-255E-70EA-A5D2-EE3A0D1B40A7}"/>
              </a:ext>
            </a:extLst>
          </p:cNvPr>
          <p:cNvSpPr txBox="1"/>
          <p:nvPr/>
        </p:nvSpPr>
        <p:spPr>
          <a:xfrm>
            <a:off x="4079018" y="5005750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factorial (3)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FF36C3-388E-5FC6-3CA4-9F00E674F2B6}"/>
              </a:ext>
            </a:extLst>
          </p:cNvPr>
          <p:cNvSpPr txBox="1"/>
          <p:nvPr/>
        </p:nvSpPr>
        <p:spPr>
          <a:xfrm>
            <a:off x="4079018" y="4665168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factorial (2)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209E48-44D1-3FB6-267A-175212561B8C}"/>
              </a:ext>
            </a:extLst>
          </p:cNvPr>
          <p:cNvSpPr txBox="1"/>
          <p:nvPr/>
        </p:nvSpPr>
        <p:spPr>
          <a:xfrm>
            <a:off x="4079018" y="4318366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factorial (1)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2FFA1A5-6A9D-DF13-BC82-7A9F5BEE8D90}"/>
              </a:ext>
            </a:extLst>
          </p:cNvPr>
          <p:cNvSpPr/>
          <p:nvPr/>
        </p:nvSpPr>
        <p:spPr>
          <a:xfrm>
            <a:off x="2864084" y="5722494"/>
            <a:ext cx="1206983" cy="3180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f =   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C47216-9158-3EF3-A4CD-8BFC8F404B31}"/>
              </a:ext>
            </a:extLst>
          </p:cNvPr>
          <p:cNvSpPr txBox="1"/>
          <p:nvPr/>
        </p:nvSpPr>
        <p:spPr>
          <a:xfrm>
            <a:off x="4079018" y="5715664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main()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A055F5-9E16-AFB0-7FDE-DB01FAEED206}"/>
              </a:ext>
            </a:extLst>
          </p:cNvPr>
          <p:cNvSpPr txBox="1"/>
          <p:nvPr/>
        </p:nvSpPr>
        <p:spPr>
          <a:xfrm>
            <a:off x="1757239" y="2987429"/>
            <a:ext cx="30973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int main() 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int f = factorial(4);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5402469-607B-838B-F87A-C3B85A284C41}"/>
              </a:ext>
            </a:extLst>
          </p:cNvPr>
          <p:cNvGrpSpPr/>
          <p:nvPr/>
        </p:nvGrpSpPr>
        <p:grpSpPr>
          <a:xfrm>
            <a:off x="2144028" y="4480502"/>
            <a:ext cx="678683" cy="377283"/>
            <a:chOff x="2144028" y="4480502"/>
            <a:chExt cx="678683" cy="377283"/>
          </a:xfrm>
        </p:grpSpPr>
        <p:sp>
          <p:nvSpPr>
            <p:cNvPr id="18" name="U-Turn Arrow 17">
              <a:extLst>
                <a:ext uri="{FF2B5EF4-FFF2-40B4-BE49-F238E27FC236}">
                  <a16:creationId xmlns:a16="http://schemas.microsoft.com/office/drawing/2014/main" id="{BE898EE2-1414-07CA-6284-6A8E12A04FC8}"/>
                </a:ext>
              </a:extLst>
            </p:cNvPr>
            <p:cNvSpPr/>
            <p:nvPr/>
          </p:nvSpPr>
          <p:spPr>
            <a:xfrm>
              <a:off x="2504656" y="4520313"/>
              <a:ext cx="318055" cy="337472"/>
            </a:xfrm>
            <a:prstGeom prst="uturnArrow">
              <a:avLst>
                <a:gd name="adj1" fmla="val 20288"/>
                <a:gd name="adj2" fmla="val 25000"/>
                <a:gd name="adj3" fmla="val 39137"/>
                <a:gd name="adj4" fmla="val 55010"/>
                <a:gd name="adj5" fmla="val 100000"/>
              </a:avLst>
            </a:prstGeom>
            <a:solidFill>
              <a:srgbClr val="FF0000"/>
            </a:solidFill>
            <a:ln>
              <a:noFill/>
            </a:ln>
            <a:scene3d>
              <a:camera prst="perspectiveFront" fov="3000000">
                <a:rot lat="10800000" lon="0" rev="16200000"/>
              </a:camera>
              <a:lightRig rig="threePt" dir="tl"/>
            </a:scene3d>
            <a:sp3d>
              <a:bevelT w="0" h="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924DEC6-ADB8-60D7-7DC7-12DAF30EBC8F}"/>
                </a:ext>
              </a:extLst>
            </p:cNvPr>
            <p:cNvSpPr txBox="1"/>
            <p:nvPr/>
          </p:nvSpPr>
          <p:spPr>
            <a:xfrm>
              <a:off x="2144028" y="4480502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3A7C8FB-1DE0-8488-69E0-6EDC76753782}"/>
              </a:ext>
            </a:extLst>
          </p:cNvPr>
          <p:cNvGrpSpPr/>
          <p:nvPr/>
        </p:nvGrpSpPr>
        <p:grpSpPr>
          <a:xfrm>
            <a:off x="2153302" y="4855538"/>
            <a:ext cx="678683" cy="369332"/>
            <a:chOff x="2153302" y="4855538"/>
            <a:chExt cx="678683" cy="369332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C063276-BEAA-A85F-2584-ACF94E486352}"/>
                </a:ext>
              </a:extLst>
            </p:cNvPr>
            <p:cNvSpPr txBox="1"/>
            <p:nvPr/>
          </p:nvSpPr>
          <p:spPr>
            <a:xfrm>
              <a:off x="2153302" y="4855538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2</a:t>
              </a:r>
            </a:p>
          </p:txBody>
        </p:sp>
        <p:sp>
          <p:nvSpPr>
            <p:cNvPr id="22" name="U-Turn Arrow 21">
              <a:extLst>
                <a:ext uri="{FF2B5EF4-FFF2-40B4-BE49-F238E27FC236}">
                  <a16:creationId xmlns:a16="http://schemas.microsoft.com/office/drawing/2014/main" id="{DFB5D6EE-588C-9F78-E5EC-49254ED4669F}"/>
                </a:ext>
              </a:extLst>
            </p:cNvPr>
            <p:cNvSpPr/>
            <p:nvPr/>
          </p:nvSpPr>
          <p:spPr>
            <a:xfrm>
              <a:off x="2513930" y="4887398"/>
              <a:ext cx="318055" cy="337472"/>
            </a:xfrm>
            <a:prstGeom prst="uturnArrow">
              <a:avLst>
                <a:gd name="adj1" fmla="val 20288"/>
                <a:gd name="adj2" fmla="val 25000"/>
                <a:gd name="adj3" fmla="val 39137"/>
                <a:gd name="adj4" fmla="val 55010"/>
                <a:gd name="adj5" fmla="val 100000"/>
              </a:avLst>
            </a:prstGeom>
            <a:solidFill>
              <a:srgbClr val="FF0000"/>
            </a:solidFill>
            <a:ln>
              <a:noFill/>
            </a:ln>
            <a:scene3d>
              <a:camera prst="perspectiveFront" fov="3000000">
                <a:rot lat="10800000" lon="0" rev="16200000"/>
              </a:camera>
              <a:lightRig rig="threePt" dir="tl"/>
            </a:scene3d>
            <a:sp3d>
              <a:bevelT w="0" h="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7CB60D2-E8D2-AC12-561A-969954FC8D04}"/>
              </a:ext>
            </a:extLst>
          </p:cNvPr>
          <p:cNvGrpSpPr/>
          <p:nvPr/>
        </p:nvGrpSpPr>
        <p:grpSpPr>
          <a:xfrm>
            <a:off x="2161253" y="5200958"/>
            <a:ext cx="672056" cy="375095"/>
            <a:chOff x="2161253" y="5200958"/>
            <a:chExt cx="672056" cy="375095"/>
          </a:xfrm>
        </p:grpSpPr>
        <p:sp>
          <p:nvSpPr>
            <p:cNvPr id="23" name="U-Turn Arrow 22">
              <a:extLst>
                <a:ext uri="{FF2B5EF4-FFF2-40B4-BE49-F238E27FC236}">
                  <a16:creationId xmlns:a16="http://schemas.microsoft.com/office/drawing/2014/main" id="{BAF854E7-7CF3-7EA3-433C-E1CE3431D3C1}"/>
                </a:ext>
              </a:extLst>
            </p:cNvPr>
            <p:cNvSpPr/>
            <p:nvPr/>
          </p:nvSpPr>
          <p:spPr>
            <a:xfrm>
              <a:off x="2515254" y="5238581"/>
              <a:ext cx="318055" cy="337472"/>
            </a:xfrm>
            <a:prstGeom prst="uturnArrow">
              <a:avLst>
                <a:gd name="adj1" fmla="val 20288"/>
                <a:gd name="adj2" fmla="val 25000"/>
                <a:gd name="adj3" fmla="val 39137"/>
                <a:gd name="adj4" fmla="val 55010"/>
                <a:gd name="adj5" fmla="val 100000"/>
              </a:avLst>
            </a:prstGeom>
            <a:solidFill>
              <a:srgbClr val="FF0000"/>
            </a:solidFill>
            <a:ln>
              <a:noFill/>
            </a:ln>
            <a:scene3d>
              <a:camera prst="perspectiveFront" fov="3000000">
                <a:rot lat="10800000" lon="0" rev="16200000"/>
              </a:camera>
              <a:lightRig rig="threePt" dir="tl"/>
            </a:scene3d>
            <a:sp3d>
              <a:bevelT w="0" h="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13894AA-610A-C606-1BBA-ECD9BC917B60}"/>
                </a:ext>
              </a:extLst>
            </p:cNvPr>
            <p:cNvSpPr txBox="1"/>
            <p:nvPr/>
          </p:nvSpPr>
          <p:spPr>
            <a:xfrm>
              <a:off x="2161253" y="5200958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6</a:t>
              </a:r>
            </a:p>
          </p:txBody>
        </p:sp>
      </p:grpSp>
      <p:sp>
        <p:nvSpPr>
          <p:cNvPr id="25" name="U-Turn Arrow 24">
            <a:extLst>
              <a:ext uri="{FF2B5EF4-FFF2-40B4-BE49-F238E27FC236}">
                <a16:creationId xmlns:a16="http://schemas.microsoft.com/office/drawing/2014/main" id="{EF268812-B2AD-0D37-6E84-4B2D0C67FC89}"/>
              </a:ext>
            </a:extLst>
          </p:cNvPr>
          <p:cNvSpPr/>
          <p:nvPr/>
        </p:nvSpPr>
        <p:spPr>
          <a:xfrm>
            <a:off x="2509844" y="5589764"/>
            <a:ext cx="318055" cy="337472"/>
          </a:xfrm>
          <a:prstGeom prst="uturnArrow">
            <a:avLst>
              <a:gd name="adj1" fmla="val 20288"/>
              <a:gd name="adj2" fmla="val 25000"/>
              <a:gd name="adj3" fmla="val 39137"/>
              <a:gd name="adj4" fmla="val 55010"/>
              <a:gd name="adj5" fmla="val 100000"/>
            </a:avLst>
          </a:prstGeom>
          <a:solidFill>
            <a:srgbClr val="FF0000"/>
          </a:solidFill>
          <a:ln>
            <a:noFill/>
          </a:ln>
          <a:scene3d>
            <a:camera prst="perspectiveFront" fov="3000000">
              <a:rot lat="10800000" lon="0" rev="16200000"/>
            </a:camera>
            <a:lightRig rig="threePt" dir="tl"/>
          </a:scene3d>
          <a:sp3d>
            <a:bevelT w="0" h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0B601F6-AA16-0762-2188-D3CBB4FF1BC3}"/>
              </a:ext>
            </a:extLst>
          </p:cNvPr>
          <p:cNvSpPr txBox="1"/>
          <p:nvPr/>
        </p:nvSpPr>
        <p:spPr>
          <a:xfrm>
            <a:off x="2035060" y="5573834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35EDC16-1394-B7C4-8AB1-CBE7C4B2A160}"/>
              </a:ext>
            </a:extLst>
          </p:cNvPr>
          <p:cNvSpPr txBox="1"/>
          <p:nvPr/>
        </p:nvSpPr>
        <p:spPr>
          <a:xfrm>
            <a:off x="3524403" y="5693134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BA37833-AD51-7D60-0BA0-3730C92649C1}"/>
              </a:ext>
            </a:extLst>
          </p:cNvPr>
          <p:cNvSpPr txBox="1"/>
          <p:nvPr/>
        </p:nvSpPr>
        <p:spPr>
          <a:xfrm>
            <a:off x="1503964" y="3975622"/>
            <a:ext cx="3603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onsolas" panose="020B0609020204030204" pitchFamily="49" charset="0"/>
                <a:cs typeface="Consolas" panose="020B0609020204030204" pitchFamily="49" charset="0"/>
              </a:rPr>
              <a:t>Return </a:t>
            </a:r>
            <a:r>
              <a:rPr lang="en-US" i="1" dirty="0" err="1"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i="1" dirty="0">
                <a:latin typeface="Consolas" panose="020B0609020204030204" pitchFamily="49" charset="0"/>
                <a:cs typeface="Consolas" panose="020B0609020204030204" pitchFamily="49" charset="0"/>
              </a:rPr>
              <a:t>   Stack   Frame</a:t>
            </a:r>
          </a:p>
        </p:txBody>
      </p:sp>
    </p:spTree>
    <p:extLst>
      <p:ext uri="{BB962C8B-B14F-4D97-AF65-F5344CB8AC3E}">
        <p14:creationId xmlns:p14="http://schemas.microsoft.com/office/powerpoint/2010/main" val="2143607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 animBg="1"/>
      <p:bldP spid="14" grpId="0"/>
      <p:bldP spid="25" grpId="0" animBg="1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35F52-2E47-026C-7D0C-A767FCF66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on a Linked List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18EC4B-A2EC-7143-00C8-53527B9DC0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960" y="1928316"/>
            <a:ext cx="7481515" cy="137746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447B0C7-F8B5-8380-9AEB-FC31B323C000}"/>
              </a:ext>
            </a:extLst>
          </p:cNvPr>
          <p:cNvSpPr txBox="1"/>
          <p:nvPr/>
        </p:nvSpPr>
        <p:spPr>
          <a:xfrm>
            <a:off x="1231540" y="2502804"/>
            <a:ext cx="3023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8293B1-B487-2A48-46F0-AFE3979FBDE5}"/>
              </a:ext>
            </a:extLst>
          </p:cNvPr>
          <p:cNvSpPr txBox="1"/>
          <p:nvPr/>
        </p:nvSpPr>
        <p:spPr>
          <a:xfrm>
            <a:off x="2907940" y="2522342"/>
            <a:ext cx="3023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392B90-6581-3EB3-9C3D-21253C40FDBB}"/>
              </a:ext>
            </a:extLst>
          </p:cNvPr>
          <p:cNvSpPr txBox="1"/>
          <p:nvPr/>
        </p:nvSpPr>
        <p:spPr>
          <a:xfrm>
            <a:off x="4467109" y="2522342"/>
            <a:ext cx="4200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23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5156FE-B8CD-2CF6-59F4-AB1FFC3EEE39}"/>
              </a:ext>
            </a:extLst>
          </p:cNvPr>
          <p:cNvSpPr txBox="1"/>
          <p:nvPr/>
        </p:nvSpPr>
        <p:spPr>
          <a:xfrm>
            <a:off x="6143508" y="2522342"/>
            <a:ext cx="53767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187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00BCFD-D9C5-3D74-4583-58A33B6BBAF9}"/>
              </a:ext>
            </a:extLst>
          </p:cNvPr>
          <p:cNvSpPr txBox="1"/>
          <p:nvPr/>
        </p:nvSpPr>
        <p:spPr>
          <a:xfrm>
            <a:off x="1533876" y="3951798"/>
            <a:ext cx="322395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rprint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(Node *p) {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if (p == NULL) return;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rprint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(p-&gt;next);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&lt;&lt; p-&gt;data;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rprint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(head);</a:t>
            </a:r>
          </a:p>
        </p:txBody>
      </p:sp>
    </p:spTree>
    <p:extLst>
      <p:ext uri="{BB962C8B-B14F-4D97-AF65-F5344CB8AC3E}">
        <p14:creationId xmlns:p14="http://schemas.microsoft.com/office/powerpoint/2010/main" val="38787523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30141</TotalTime>
  <Words>274</Words>
  <Application>Microsoft Macintosh PowerPoint</Application>
  <PresentationFormat>On-screen Show (4:3)</PresentationFormat>
  <Paragraphs>55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Brush Script MT</vt:lpstr>
      <vt:lpstr>Arial</vt:lpstr>
      <vt:lpstr>Calibri</vt:lpstr>
      <vt:lpstr>Calisto MT</vt:lpstr>
      <vt:lpstr>Consolas</vt:lpstr>
      <vt:lpstr>Capital</vt:lpstr>
      <vt:lpstr>ECE 244 Programming Fundamentals Lec. 17: Recursion</vt:lpstr>
      <vt:lpstr>Recursion</vt:lpstr>
      <vt:lpstr>Example: Factorial</vt:lpstr>
      <vt:lpstr>Recursive Functions</vt:lpstr>
      <vt:lpstr>Recursion on a Linked List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290</cp:revision>
  <cp:lastPrinted>2014-09-05T01:43:19Z</cp:lastPrinted>
  <dcterms:created xsi:type="dcterms:W3CDTF">2013-01-10T16:28:45Z</dcterms:created>
  <dcterms:modified xsi:type="dcterms:W3CDTF">2022-10-24T02:34:17Z</dcterms:modified>
</cp:coreProperties>
</file>