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37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10/26/22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10/26/22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ubble_sort#/media/File:Bubble-sort-example-300px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18: </a:t>
            </a:r>
            <a:r>
              <a:rPr lang="en-US" sz="4400" i="1" dirty="0"/>
              <a:t>Quicksort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3759199"/>
            <a:ext cx="7345363" cy="23063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After </a:t>
            </a:r>
            <a:r>
              <a:rPr lang="en-US" dirty="0" err="1"/>
              <a:t>selectAndShuffl</a:t>
            </a:r>
            <a:r>
              <a:rPr lang="en-US" dirty="0"/>
              <a:t>(a, 0, 8) returns 5</a:t>
            </a:r>
          </a:p>
          <a:p>
            <a:endParaRPr lang="en-US" dirty="0"/>
          </a:p>
          <a:p>
            <a:pPr lvl="1"/>
            <a:r>
              <a:rPr lang="en-US" dirty="0" err="1"/>
              <a:t>qsort</a:t>
            </a:r>
            <a:r>
              <a:rPr lang="en-US" dirty="0"/>
              <a:t>(a, 0, 4)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qsort</a:t>
            </a:r>
            <a:r>
              <a:rPr lang="en-US" dirty="0"/>
              <a:t>(a, 6, 8)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79" y="939800"/>
            <a:ext cx="7158021" cy="24823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4748" y="4262062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3 5 2 1 </a:t>
            </a:r>
            <a:r>
              <a:rPr lang="en-US" dirty="0">
                <a:latin typeface="Consolas"/>
                <a:cs typeface="Consolas"/>
              </a:rPr>
              <a:t>6 7 9 8</a:t>
            </a:r>
          </a:p>
        </p:txBody>
      </p:sp>
      <p:sp>
        <p:nvSpPr>
          <p:cNvPr id="7" name="Rectangle 6"/>
          <p:cNvSpPr/>
          <p:nvPr/>
        </p:nvSpPr>
        <p:spPr>
          <a:xfrm>
            <a:off x="2940462" y="4323031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69370" y="5125662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3 5 2 1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1670" y="5133224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1 2 3 4 5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096251" y="5257800"/>
            <a:ext cx="565419" cy="1397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21770" y="5873292"/>
            <a:ext cx="81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7 9 8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4070" y="5880854"/>
            <a:ext cx="81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7 8 9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3121651" y="6005430"/>
            <a:ext cx="565419" cy="1397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770"/>
              </p:ext>
            </p:extLst>
          </p:nvPr>
        </p:nvGraphicFramePr>
        <p:xfrm>
          <a:off x="3777776" y="2392681"/>
          <a:ext cx="37533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01474"/>
              </p:ext>
            </p:extLst>
          </p:nvPr>
        </p:nvGraphicFramePr>
        <p:xfrm>
          <a:off x="2882900" y="3525520"/>
          <a:ext cx="1892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29524"/>
              </p:ext>
            </p:extLst>
          </p:nvPr>
        </p:nvGraphicFramePr>
        <p:xfrm>
          <a:off x="6032500" y="3538220"/>
          <a:ext cx="1892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44946"/>
              </p:ext>
            </p:extLst>
          </p:nvPr>
        </p:nvGraphicFramePr>
        <p:xfrm>
          <a:off x="2465268" y="4660900"/>
          <a:ext cx="938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25400"/>
              </p:ext>
            </p:extLst>
          </p:nvPr>
        </p:nvGraphicFramePr>
        <p:xfrm>
          <a:off x="4471868" y="4660900"/>
          <a:ext cx="938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41656"/>
              </p:ext>
            </p:extLst>
          </p:nvPr>
        </p:nvGraphicFramePr>
        <p:xfrm>
          <a:off x="5678368" y="4660900"/>
          <a:ext cx="938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83785"/>
              </p:ext>
            </p:extLst>
          </p:nvPr>
        </p:nvGraphicFramePr>
        <p:xfrm>
          <a:off x="7761168" y="4660900"/>
          <a:ext cx="938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>
            <a:endCxn id="5" idx="0"/>
          </p:cNvCxnSpPr>
          <p:nvPr/>
        </p:nvCxnSpPr>
        <p:spPr>
          <a:xfrm flipH="1">
            <a:off x="3829050" y="2763521"/>
            <a:ext cx="946150" cy="76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6" idx="0"/>
          </p:cNvCxnSpPr>
          <p:nvPr/>
        </p:nvCxnSpPr>
        <p:spPr>
          <a:xfrm>
            <a:off x="6515100" y="2763521"/>
            <a:ext cx="463550" cy="7746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2934434" y="3909060"/>
            <a:ext cx="316767" cy="751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829300" y="3909060"/>
            <a:ext cx="609600" cy="751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0"/>
          </p:cNvCxnSpPr>
          <p:nvPr/>
        </p:nvCxnSpPr>
        <p:spPr>
          <a:xfrm>
            <a:off x="4216400" y="3896360"/>
            <a:ext cx="724634" cy="764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05700" y="3909060"/>
            <a:ext cx="431800" cy="764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Left Brace 24"/>
          <p:cNvSpPr/>
          <p:nvPr/>
        </p:nvSpPr>
        <p:spPr>
          <a:xfrm>
            <a:off x="1828800" y="2392681"/>
            <a:ext cx="252413" cy="247141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4200" y="3434695"/>
            <a:ext cx="1264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~log</a:t>
            </a:r>
            <a:r>
              <a:rPr lang="en-US" sz="2400" baseline="-25000" dirty="0"/>
              <a:t>2</a:t>
            </a:r>
            <a:r>
              <a:rPr lang="en-US" sz="2400" dirty="0"/>
              <a:t>(n)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62717" y="2023349"/>
            <a:ext cx="123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elements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81213" y="5740400"/>
            <a:ext cx="339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Average performance: O(n log n)</a:t>
            </a:r>
          </a:p>
        </p:txBody>
      </p:sp>
    </p:spTree>
    <p:extLst>
      <p:ext uri="{BB962C8B-B14F-4D97-AF65-F5344CB8AC3E}">
        <p14:creationId xmlns:p14="http://schemas.microsoft.com/office/powerpoint/2010/main" val="317392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133601"/>
            <a:ext cx="8255000" cy="3931920"/>
          </a:xfrm>
        </p:spPr>
        <p:txBody>
          <a:bodyPr/>
          <a:lstStyle/>
          <a:p>
            <a:r>
              <a:rPr lang="en-US" dirty="0"/>
              <a:t>How to choose a pivot point?</a:t>
            </a:r>
          </a:p>
          <a:p>
            <a:pPr lvl="1"/>
            <a:r>
              <a:rPr lang="en-US" dirty="0"/>
              <a:t>First? Last?</a:t>
            </a:r>
          </a:p>
          <a:p>
            <a:pPr lvl="1"/>
            <a:r>
              <a:rPr lang="en-US" dirty="0"/>
              <a:t>Commonly used is median of three</a:t>
            </a:r>
          </a:p>
          <a:p>
            <a:pPr lvl="2"/>
            <a:r>
              <a:rPr lang="en-US" dirty="0"/>
              <a:t>median (a[begin], a[middle], a[end])</a:t>
            </a:r>
          </a:p>
        </p:txBody>
      </p:sp>
    </p:spTree>
    <p:extLst>
      <p:ext uri="{BB962C8B-B14F-4D97-AF65-F5344CB8AC3E}">
        <p14:creationId xmlns:p14="http://schemas.microsoft.com/office/powerpoint/2010/main" val="33439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median-of-three pivot value selection</a:t>
            </a:r>
          </a:p>
          <a:p>
            <a:r>
              <a:rPr lang="en-US" dirty="0"/>
              <a:t>Implement merge sort</a:t>
            </a:r>
          </a:p>
          <a:p>
            <a:r>
              <a:rPr lang="en-US" dirty="0"/>
              <a:t>Really advanced: parallelize </a:t>
            </a:r>
            <a:r>
              <a:rPr lang="en-US" dirty="0" err="1"/>
              <a:t>qsort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4598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35" y="1928447"/>
            <a:ext cx="7345363" cy="3931920"/>
          </a:xfrm>
        </p:spPr>
        <p:txBody>
          <a:bodyPr/>
          <a:lstStyle/>
          <a:p>
            <a:r>
              <a:rPr lang="en-US" dirty="0"/>
              <a:t>Given a list, put elements in a certain order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One of the most commonly used algorithm; efficiency matters a lot!</a:t>
            </a:r>
          </a:p>
          <a:p>
            <a:r>
              <a:rPr lang="en-US" dirty="0"/>
              <a:t>Question: how to design an sorting algorithm?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5615" y="2502822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5615" y="3128106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1 2 3 4 5 6 7 8 9</a:t>
            </a:r>
          </a:p>
        </p:txBody>
      </p:sp>
      <p:sp>
        <p:nvSpPr>
          <p:cNvPr id="6" name="Down Arrow 5"/>
          <p:cNvSpPr/>
          <p:nvPr/>
        </p:nvSpPr>
        <p:spPr>
          <a:xfrm>
            <a:off x="2393462" y="2872154"/>
            <a:ext cx="175846" cy="25595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2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Naïve alg.: bubble sort (slow)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https://en.wikipedia.org/wiki/Bubble_sort#/media/File:Bubble-sort-example-300px.gif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Complexity: n + n-1 + n-2 </a:t>
            </a:r>
            <a:r>
              <a:rPr lang="mr-IN" dirty="0"/>
              <a:t>…</a:t>
            </a:r>
            <a:r>
              <a:rPr lang="en-CA" dirty="0"/>
              <a:t> + 1 = n(n-1)/2 = O(n^2)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1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Fastest general sorting algorithm used today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dirty="0"/>
              <a:t> in </a:t>
            </a:r>
            <a:r>
              <a:rPr lang="en-US" dirty="0" err="1"/>
              <a:t>stdlib.h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6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399" y="3926591"/>
            <a:ext cx="4806462" cy="27488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14" y="1369085"/>
            <a:ext cx="8108461" cy="3931920"/>
          </a:xfrm>
        </p:spPr>
        <p:txBody>
          <a:bodyPr>
            <a:normAutofit/>
          </a:bodyPr>
          <a:lstStyle/>
          <a:p>
            <a:r>
              <a:rPr lang="en-US" dirty="0"/>
              <a:t>Pick a pivot value from an array</a:t>
            </a:r>
          </a:p>
          <a:p>
            <a:r>
              <a:rPr lang="en-US" dirty="0"/>
              <a:t>Move every value &lt; pivot to the left of the pivot</a:t>
            </a:r>
          </a:p>
          <a:p>
            <a:r>
              <a:rPr lang="en-US" dirty="0"/>
              <a:t>Move every value &gt;= pivot to the right of the pivot</a:t>
            </a:r>
          </a:p>
          <a:p>
            <a:r>
              <a:rPr lang="en-US" dirty="0"/>
              <a:t>Quicksort sub-array to the left of pivot</a:t>
            </a:r>
          </a:p>
          <a:p>
            <a:r>
              <a:rPr lang="en-US" dirty="0"/>
              <a:t>Quicksort sub-array to the right of pivot</a:t>
            </a:r>
          </a:p>
        </p:txBody>
      </p:sp>
    </p:spTree>
    <p:extLst>
      <p:ext uri="{BB962C8B-B14F-4D97-AF65-F5344CB8AC3E}">
        <p14:creationId xmlns:p14="http://schemas.microsoft.com/office/powerpoint/2010/main" val="586846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implement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02" y="1778000"/>
            <a:ext cx="7158021" cy="24823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3292" y="4379910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7321" y="4426855"/>
            <a:ext cx="8108461" cy="1932914"/>
          </a:xfrm>
        </p:spPr>
        <p:txBody>
          <a:bodyPr>
            <a:normAutofit/>
          </a:bodyPr>
          <a:lstStyle/>
          <a:p>
            <a:r>
              <a:rPr lang="en-US" dirty="0" err="1"/>
              <a:t>selectAndShuffle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Pick the first element as pivot</a:t>
            </a:r>
          </a:p>
          <a:p>
            <a:pPr lvl="1"/>
            <a:r>
              <a:rPr lang="en-US" dirty="0"/>
              <a:t>Move elements &gt; pivot to its right; elements &lt; pivot to its left</a:t>
            </a:r>
          </a:p>
          <a:p>
            <a:pPr lvl="1"/>
            <a:r>
              <a:rPr lang="en-US" dirty="0"/>
              <a:t>Return the new index of pivot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3626" y="5019316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4 3 5 2 1 6 7 9 8</a:t>
            </a:r>
          </a:p>
        </p:txBody>
      </p:sp>
      <p:sp>
        <p:nvSpPr>
          <p:cNvPr id="9" name="Rectangle 8"/>
          <p:cNvSpPr/>
          <p:nvPr/>
        </p:nvSpPr>
        <p:spPr>
          <a:xfrm>
            <a:off x="5903292" y="4456166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8923" y="5102828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760308" y="4719935"/>
            <a:ext cx="185615" cy="3145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3077" y="4661321"/>
            <a:ext cx="184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selectAndShuffle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3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4158"/>
            <a:ext cx="7864475" cy="1339850"/>
          </a:xfrm>
        </p:spPr>
        <p:txBody>
          <a:bodyPr>
            <a:normAutofit/>
          </a:bodyPr>
          <a:lstStyle/>
          <a:p>
            <a:r>
              <a:rPr lang="en-US" sz="3200" dirty="0" err="1"/>
              <a:t>selectAndShuffle</a:t>
            </a:r>
            <a:r>
              <a:rPr lang="en-US" sz="3200" dirty="0"/>
              <a:t> (</a:t>
            </a:r>
            <a:r>
              <a:rPr lang="en-US" sz="3200" dirty="0" err="1"/>
              <a:t>int</a:t>
            </a:r>
            <a:r>
              <a:rPr lang="en-US" sz="3200" dirty="0"/>
              <a:t> *a, </a:t>
            </a:r>
            <a:r>
              <a:rPr lang="en-US" sz="3200" dirty="0" err="1"/>
              <a:t>int</a:t>
            </a:r>
            <a:r>
              <a:rPr lang="en-US" sz="3200" dirty="0"/>
              <a:t> begin, </a:t>
            </a:r>
            <a:r>
              <a:rPr lang="en-US" sz="3200" dirty="0" err="1"/>
              <a:t>int</a:t>
            </a:r>
            <a:r>
              <a:rPr lang="en-US" sz="3200" dirty="0"/>
              <a:t> 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implement it? Think about it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446" y="2982910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6780" y="3622316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4 3 5 2 1 6 7 9 8</a:t>
            </a:r>
          </a:p>
        </p:txBody>
      </p:sp>
      <p:sp>
        <p:nvSpPr>
          <p:cNvPr id="6" name="Rectangle 5"/>
          <p:cNvSpPr/>
          <p:nvPr/>
        </p:nvSpPr>
        <p:spPr>
          <a:xfrm>
            <a:off x="2806446" y="3059166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92077" y="3705828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663462" y="3322935"/>
            <a:ext cx="185615" cy="3145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16231" y="3264321"/>
            <a:ext cx="184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selectAndShuffle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49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112" y="1865923"/>
            <a:ext cx="8322042" cy="30272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there are m elements that are &lt; pivot, what is the index of pivot at the end?</a:t>
            </a:r>
          </a:p>
          <a:p>
            <a:r>
              <a:rPr lang="en-US" dirty="0"/>
              <a:t>Iterate through the array, find every element &lt; pivot</a:t>
            </a:r>
          </a:p>
          <a:p>
            <a:r>
              <a:rPr lang="en-US" dirty="0"/>
              <a:t>Put the </a:t>
            </a:r>
            <a:r>
              <a:rPr lang="en-US" dirty="0" err="1"/>
              <a:t>i-th</a:t>
            </a:r>
            <a:r>
              <a:rPr lang="en-US" dirty="0"/>
              <a:t> element that is &lt; pivot to the a[</a:t>
            </a:r>
            <a:r>
              <a:rPr lang="en-US" dirty="0" err="1"/>
              <a:t>i</a:t>
            </a:r>
            <a:r>
              <a:rPr lang="en-US" dirty="0"/>
              <a:t>]; how?</a:t>
            </a:r>
          </a:p>
          <a:p>
            <a:pPr lvl="1"/>
            <a:r>
              <a:rPr lang="en-US" dirty="0"/>
              <a:t>Swap! </a:t>
            </a:r>
          </a:p>
          <a:p>
            <a:r>
              <a:rPr lang="en-US" dirty="0"/>
              <a:t>Finally, swap the m-</a:t>
            </a:r>
            <a:r>
              <a:rPr lang="en-US" dirty="0" err="1"/>
              <a:t>th</a:t>
            </a:r>
            <a:r>
              <a:rPr lang="en-US" dirty="0"/>
              <a:t> element that is &lt; pivot w/ pivot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2077" y="4896502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2411" y="5535908"/>
            <a:ext cx="234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4 3 5 2 1 6 7 9 8</a:t>
            </a:r>
          </a:p>
        </p:txBody>
      </p:sp>
      <p:sp>
        <p:nvSpPr>
          <p:cNvPr id="6" name="Rectangle 5"/>
          <p:cNvSpPr/>
          <p:nvPr/>
        </p:nvSpPr>
        <p:spPr>
          <a:xfrm>
            <a:off x="4092077" y="4972758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77708" y="5619420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949093" y="5236527"/>
            <a:ext cx="185615" cy="3145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01862" y="5177913"/>
            <a:ext cx="184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selectAndShuffle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15" y="244823"/>
            <a:ext cx="6428154" cy="2809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98790" y="3401818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        -   0</a:t>
            </a:r>
          </a:p>
        </p:txBody>
      </p:sp>
      <p:sp>
        <p:nvSpPr>
          <p:cNvPr id="8" name="Rectangle 7"/>
          <p:cNvSpPr/>
          <p:nvPr/>
        </p:nvSpPr>
        <p:spPr>
          <a:xfrm>
            <a:off x="1398790" y="3478074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5098" y="31182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 the end of each iteration            </a:t>
            </a:r>
            <a:r>
              <a:rPr lang="en-US" dirty="0" err="1"/>
              <a:t>i</a:t>
            </a:r>
            <a:r>
              <a:rPr lang="en-US" dirty="0"/>
              <a:t>    current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4880" y="3697065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6 3 9 8 5 2 7 1 4        1   1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573" y="3833396"/>
            <a:ext cx="264500" cy="32433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400745" y="4015538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6 3 9 8 5 2 7 1 4        2   1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96841" y="4246090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6 3 9 8 5 2 7 1 4        3   1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406" y="4605147"/>
            <a:ext cx="908538" cy="324339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392937" y="4496860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9</a:t>
            </a:r>
            <a:r>
              <a:rPr lang="en-US" dirty="0">
                <a:latin typeface="Consolas"/>
                <a:cs typeface="Consolas"/>
              </a:rPr>
              <a:t> 8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5</a:t>
            </a:r>
            <a:r>
              <a:rPr lang="en-US" dirty="0">
                <a:latin typeface="Consolas"/>
                <a:cs typeface="Consolas"/>
              </a:rPr>
              <a:t> 2 7 1 4        4   2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0514" y="4764358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6 3 5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8</a:t>
            </a:r>
            <a:r>
              <a:rPr lang="en-US" dirty="0">
                <a:latin typeface="Consolas"/>
                <a:cs typeface="Consolas"/>
              </a:rPr>
              <a:t> 9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2</a:t>
            </a:r>
            <a:r>
              <a:rPr lang="en-US" dirty="0">
                <a:latin typeface="Consolas"/>
                <a:cs typeface="Consolas"/>
              </a:rPr>
              <a:t> 7 1 4        5   3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034" y="4884544"/>
            <a:ext cx="908538" cy="32433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6148" y="5034962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3 5 2 9 8</a:t>
            </a:r>
            <a:r>
              <a:rPr lang="en-US" dirty="0">
                <a:latin typeface="Consolas"/>
                <a:cs typeface="Consolas"/>
              </a:rPr>
              <a:t> 7 1 4        6   3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124" y="5408166"/>
            <a:ext cx="1209436" cy="32433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422244" y="5303954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9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8</a:t>
            </a:r>
            <a:r>
              <a:rPr lang="en-US" dirty="0">
                <a:latin typeface="Consolas"/>
                <a:cs typeface="Consolas"/>
              </a:rPr>
              <a:t> 7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1</a:t>
            </a:r>
            <a:r>
              <a:rPr lang="en-US" dirty="0">
                <a:latin typeface="Consolas"/>
                <a:cs typeface="Consolas"/>
              </a:rPr>
              <a:t> 4        7   4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369" y="5736408"/>
            <a:ext cx="1298246" cy="324339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418340" y="5612318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3 5 2 1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8</a:t>
            </a:r>
            <a:r>
              <a:rPr lang="en-US" dirty="0">
                <a:latin typeface="Consolas"/>
                <a:cs typeface="Consolas"/>
              </a:rPr>
              <a:t> 7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9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4</a:t>
            </a:r>
            <a:r>
              <a:rPr lang="en-US" dirty="0">
                <a:latin typeface="Consolas"/>
                <a:cs typeface="Consolas"/>
              </a:rPr>
              <a:t>        8   5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26148" y="5953288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6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3 5 2 1 </a:t>
            </a:r>
            <a:r>
              <a:rPr lang="en-US" dirty="0">
                <a:latin typeface="Consolas"/>
                <a:cs typeface="Consolas"/>
              </a:rPr>
              <a:t>4 7 9 8       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9</a:t>
            </a:r>
            <a:r>
              <a:rPr lang="en-US" dirty="0">
                <a:latin typeface="Consolas"/>
                <a:cs typeface="Consolas"/>
              </a:rPr>
              <a:t>   5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098" y="6093876"/>
            <a:ext cx="2087593" cy="324339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426148" y="6295094"/>
            <a:ext cx="39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4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3 5 2 1 </a:t>
            </a:r>
            <a:r>
              <a:rPr lang="en-US" dirty="0">
                <a:latin typeface="Consolas"/>
                <a:cs typeface="Consolas"/>
              </a:rPr>
              <a:t>6 7 9 8        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-</a:t>
            </a:r>
            <a:r>
              <a:rPr lang="en-US" dirty="0">
                <a:latin typeface="Consolas"/>
                <a:cs typeface="Consolas"/>
              </a:rPr>
              <a:t>   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711862" y="6343363"/>
            <a:ext cx="303090" cy="263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13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31307</TotalTime>
  <Words>612</Words>
  <Application>Microsoft Macintosh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 18: Quicksort</vt:lpstr>
      <vt:lpstr>Sorting</vt:lpstr>
      <vt:lpstr>Naïve alg.: bubble sort (slow)</vt:lpstr>
      <vt:lpstr>Quicksort</vt:lpstr>
      <vt:lpstr>Idea</vt:lpstr>
      <vt:lpstr>How do we implement it?</vt:lpstr>
      <vt:lpstr>selectAndShuffle (int *a, int begin, int end)</vt:lpstr>
      <vt:lpstr>Idea</vt:lpstr>
      <vt:lpstr>PowerPoint Presentation</vt:lpstr>
      <vt:lpstr>PowerPoint Presentation</vt:lpstr>
      <vt:lpstr>Complexity</vt:lpstr>
      <vt:lpstr>Further considerations</vt:lpstr>
      <vt:lpstr>Practice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289</cp:revision>
  <cp:lastPrinted>2014-09-05T01:43:19Z</cp:lastPrinted>
  <dcterms:created xsi:type="dcterms:W3CDTF">2013-01-10T16:28:45Z</dcterms:created>
  <dcterms:modified xsi:type="dcterms:W3CDTF">2022-10-27T18:51:34Z</dcterms:modified>
</cp:coreProperties>
</file>