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9528" autoAdjust="0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10/26/22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10/26/22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/>
              <a:t>Ding Yuan, ECE454</a:t>
            </a:r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Ding Yuan, ECE454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en-CA" dirty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/>
              <a:t>Ding Yuan, ECE454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3" y="1123950"/>
            <a:ext cx="7452255" cy="1924050"/>
          </a:xfrm>
        </p:spPr>
        <p:txBody>
          <a:bodyPr/>
          <a:lstStyle/>
          <a:p>
            <a:r>
              <a:rPr lang="en-US" sz="4000" dirty="0"/>
              <a:t>ECE 244</a:t>
            </a:r>
            <a:br>
              <a:rPr lang="en-US" sz="4000" dirty="0"/>
            </a:br>
            <a:r>
              <a:rPr lang="en-US" sz="4000" dirty="0"/>
              <a:t>Programming Fundamentals</a:t>
            </a:r>
            <a:br>
              <a:rPr lang="en-US" sz="4000" dirty="0"/>
            </a:br>
            <a:r>
              <a:rPr lang="en-US" sz="4000" dirty="0" err="1"/>
              <a:t>Lec</a:t>
            </a:r>
            <a:r>
              <a:rPr lang="en-US" sz="4000" dirty="0"/>
              <a:t>. 20: </a:t>
            </a:r>
            <a:r>
              <a:rPr lang="en-US" sz="4400" i="1" dirty="0"/>
              <a:t>Binary search tree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/>
              <a:t>Ding Yuan</a:t>
            </a:r>
          </a:p>
          <a:p>
            <a:r>
              <a:rPr lang="en-US" sz="2800" dirty="0"/>
              <a:t>ECE Dept., University of Toronto</a:t>
            </a:r>
          </a:p>
          <a:p>
            <a:r>
              <a:rPr lang="en-US" sz="2800" dirty="0"/>
              <a:t>http://www.eecg.toronto.edu/~yuan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 (in-order)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17700"/>
            <a:ext cx="5994187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4200208"/>
            <a:ext cx="2590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3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TreeNode</a:t>
            </a:r>
            <a:r>
              <a:rPr lang="en-US" dirty="0"/>
              <a:t>::minimum()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082800"/>
            <a:ext cx="5486400" cy="218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4200208"/>
            <a:ext cx="2590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44158"/>
            <a:ext cx="8534399" cy="1339850"/>
          </a:xfrm>
        </p:spPr>
        <p:txBody>
          <a:bodyPr>
            <a:normAutofit/>
          </a:bodyPr>
          <a:lstStyle/>
          <a:p>
            <a:r>
              <a:rPr lang="en-US" sz="4000" dirty="0" err="1"/>
              <a:t>TreeNode</a:t>
            </a:r>
            <a:r>
              <a:rPr lang="en-US" sz="4000" dirty="0"/>
              <a:t>::del(</a:t>
            </a:r>
            <a:r>
              <a:rPr lang="en-US" sz="4000" dirty="0" err="1"/>
              <a:t>int</a:t>
            </a:r>
            <a:r>
              <a:rPr lang="en-US" sz="4000" dirty="0"/>
              <a:t> v, </a:t>
            </a:r>
            <a:r>
              <a:rPr lang="en-US" sz="4000" dirty="0" err="1"/>
              <a:t>TreeNode</a:t>
            </a:r>
            <a:r>
              <a:rPr lang="en-US" sz="4000" dirty="0"/>
              <a:t> *&amp; </a:t>
            </a:r>
            <a:r>
              <a:rPr lang="en-US" sz="4000" dirty="0" err="1"/>
              <a:t>pp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2" y="1866900"/>
            <a:ext cx="7646988" cy="42798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do we delete a node?</a:t>
            </a:r>
          </a:p>
          <a:p>
            <a:r>
              <a:rPr lang="en-US" dirty="0"/>
              <a:t>How do we delete 1? 4? 13?</a:t>
            </a:r>
          </a:p>
          <a:p>
            <a:r>
              <a:rPr lang="en-US" dirty="0"/>
              <a:t>How about 10?</a:t>
            </a:r>
          </a:p>
          <a:p>
            <a:pPr lvl="1"/>
            <a:r>
              <a:rPr lang="en-US" dirty="0"/>
              <a:t>E.g., a node w/ right child but w/o left child</a:t>
            </a:r>
          </a:p>
          <a:p>
            <a:r>
              <a:rPr lang="en-US" dirty="0"/>
              <a:t>How about 14?</a:t>
            </a:r>
          </a:p>
          <a:p>
            <a:pPr lvl="1"/>
            <a:r>
              <a:rPr lang="en-US" dirty="0"/>
              <a:t>E.g., a node w/ left child but w/o right child</a:t>
            </a:r>
          </a:p>
          <a:p>
            <a:r>
              <a:rPr lang="en-US" dirty="0"/>
              <a:t>How about 6, 3, 8?</a:t>
            </a:r>
          </a:p>
          <a:p>
            <a:pPr lvl="1"/>
            <a:r>
              <a:rPr lang="en-US" dirty="0"/>
              <a:t>Find the minimum m from the right </a:t>
            </a:r>
            <a:r>
              <a:rPr lang="en-US" dirty="0" err="1"/>
              <a:t>subtree</a:t>
            </a:r>
            <a:endParaRPr lang="en-US" dirty="0"/>
          </a:p>
          <a:p>
            <a:pPr lvl="1"/>
            <a:r>
              <a:rPr lang="en-US" dirty="0"/>
              <a:t>Change the value to m</a:t>
            </a:r>
          </a:p>
          <a:p>
            <a:pPr lvl="1"/>
            <a:r>
              <a:rPr lang="en-US" dirty="0"/>
              <a:t>delete that node whose value is 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9" y="4136708"/>
            <a:ext cx="2590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2" b="129"/>
          <a:stretch/>
        </p:blipFill>
        <p:spPr>
          <a:xfrm>
            <a:off x="290513" y="244158"/>
            <a:ext cx="4522787" cy="2893332"/>
          </a:xfr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64" y="2235200"/>
            <a:ext cx="5633408" cy="4389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99" y="3882708"/>
            <a:ext cx="2590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0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binary search tree yourself</a:t>
            </a:r>
          </a:p>
          <a:p>
            <a:r>
              <a:rPr lang="en-US" dirty="0"/>
              <a:t>Add destructors</a:t>
            </a:r>
          </a:p>
          <a:p>
            <a:r>
              <a:rPr lang="en-US" dirty="0"/>
              <a:t>Add copy constructor, overload assignment operator</a:t>
            </a:r>
          </a:p>
        </p:txBody>
      </p:sp>
    </p:spTree>
    <p:extLst>
      <p:ext uri="{BB962C8B-B14F-4D97-AF65-F5344CB8AC3E}">
        <p14:creationId xmlns:p14="http://schemas.microsoft.com/office/powerpoint/2010/main" val="398570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2" y="1930401"/>
            <a:ext cx="8193088" cy="3931920"/>
          </a:xfrm>
        </p:spPr>
        <p:txBody>
          <a:bodyPr/>
          <a:lstStyle/>
          <a:p>
            <a:r>
              <a:rPr lang="en-US" dirty="0"/>
              <a:t>A data structure made up of nodes and edges</a:t>
            </a:r>
          </a:p>
          <a:p>
            <a:r>
              <a:rPr lang="en-US" dirty="0"/>
              <a:t>No cycle</a:t>
            </a:r>
          </a:p>
          <a:p>
            <a:r>
              <a:rPr lang="en-US" dirty="0"/>
              <a:t>Each node can have multiple children, but only one parent</a:t>
            </a:r>
          </a:p>
          <a:p>
            <a:r>
              <a:rPr lang="en-US" dirty="0"/>
              <a:t>One root</a:t>
            </a:r>
          </a:p>
          <a:p>
            <a:r>
              <a:rPr lang="en-US" dirty="0"/>
              <a:t>Is it a tree?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4932523"/>
            <a:ext cx="1905000" cy="721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5571253"/>
            <a:ext cx="963897" cy="688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4234180"/>
            <a:ext cx="2400300" cy="1493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699" y="3678953"/>
            <a:ext cx="1449199" cy="189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5536" y="3992880"/>
            <a:ext cx="3102864" cy="25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6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is widely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call tree</a:t>
            </a:r>
          </a:p>
          <a:p>
            <a:r>
              <a:rPr lang="en-US" dirty="0"/>
              <a:t>Hierarchical debugging</a:t>
            </a:r>
          </a:p>
          <a:p>
            <a:r>
              <a:rPr lang="en-US" dirty="0"/>
              <a:t>Directory and files (assume no links)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4334507"/>
            <a:ext cx="3619258" cy="19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977188" cy="3931920"/>
          </a:xfrm>
        </p:spPr>
        <p:txBody>
          <a:bodyPr/>
          <a:lstStyle/>
          <a:p>
            <a:r>
              <a:rPr lang="en-US" dirty="0"/>
              <a:t>Binary tree: each node has at most 2 children</a:t>
            </a:r>
          </a:p>
          <a:p>
            <a:r>
              <a:rPr lang="en-US" dirty="0"/>
              <a:t>Binary search tree: a binary tree </a:t>
            </a:r>
            <a:r>
              <a:rPr lang="en-US" dirty="0" err="1"/>
              <a:t>s.t.</a:t>
            </a:r>
            <a:r>
              <a:rPr lang="en-US" dirty="0"/>
              <a:t> for every node,</a:t>
            </a:r>
          </a:p>
          <a:p>
            <a:pPr lvl="1"/>
            <a:r>
              <a:rPr lang="en-US" dirty="0"/>
              <a:t>the nodes in the left </a:t>
            </a:r>
            <a:r>
              <a:rPr lang="en-US" dirty="0" err="1"/>
              <a:t>subtree</a:t>
            </a:r>
            <a:r>
              <a:rPr lang="en-US" dirty="0"/>
              <a:t> have values &lt;= value of node</a:t>
            </a:r>
          </a:p>
          <a:p>
            <a:pPr lvl="1"/>
            <a:r>
              <a:rPr lang="en-US" dirty="0"/>
              <a:t>the nodes in the right </a:t>
            </a:r>
            <a:r>
              <a:rPr lang="en-US" dirty="0" err="1"/>
              <a:t>subtree</a:t>
            </a:r>
            <a:r>
              <a:rPr lang="en-US" dirty="0"/>
              <a:t> have values &gt; value of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4114800"/>
            <a:ext cx="2590800" cy="215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546600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value?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Leftmost node w/o a left child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26776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 value?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Right most node w/o a right child </a:t>
            </a:r>
          </a:p>
        </p:txBody>
      </p:sp>
    </p:spTree>
    <p:extLst>
      <p:ext uri="{BB962C8B-B14F-4D97-AF65-F5344CB8AC3E}">
        <p14:creationId xmlns:p14="http://schemas.microsoft.com/office/powerpoint/2010/main" val="6179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traversal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2" y="2146302"/>
            <a:ext cx="7345363" cy="3931920"/>
          </a:xfrm>
        </p:spPr>
        <p:txBody>
          <a:bodyPr/>
          <a:lstStyle/>
          <a:p>
            <a:r>
              <a:rPr lang="en-US" dirty="0"/>
              <a:t>Visit every element of a tree</a:t>
            </a:r>
          </a:p>
          <a:p>
            <a:r>
              <a:rPr lang="en-US" dirty="0"/>
              <a:t>Three methods:</a:t>
            </a:r>
          </a:p>
          <a:p>
            <a:pPr lvl="1"/>
            <a:r>
              <a:rPr lang="en-US" dirty="0"/>
              <a:t>Pre-order: node, left </a:t>
            </a:r>
            <a:r>
              <a:rPr lang="en-US" dirty="0" err="1"/>
              <a:t>subtree</a:t>
            </a:r>
            <a:r>
              <a:rPr lang="en-US" dirty="0"/>
              <a:t>, right </a:t>
            </a:r>
            <a:r>
              <a:rPr lang="en-US" dirty="0" err="1"/>
              <a:t>subtree</a:t>
            </a:r>
            <a:endParaRPr lang="en-US" dirty="0"/>
          </a:p>
          <a:p>
            <a:pPr lvl="2"/>
            <a:r>
              <a:rPr lang="en-US" dirty="0"/>
              <a:t>8, 3, 1, 6, 4, 7, 10, 14, 13</a:t>
            </a:r>
          </a:p>
          <a:p>
            <a:pPr lvl="1"/>
            <a:r>
              <a:rPr lang="en-US" dirty="0"/>
              <a:t>Post-order: left </a:t>
            </a:r>
            <a:r>
              <a:rPr lang="en-US" dirty="0" err="1"/>
              <a:t>subtree</a:t>
            </a:r>
            <a:r>
              <a:rPr lang="en-US" dirty="0"/>
              <a:t>, right </a:t>
            </a:r>
            <a:r>
              <a:rPr lang="en-US" dirty="0" err="1"/>
              <a:t>subtree</a:t>
            </a:r>
            <a:r>
              <a:rPr lang="en-US" dirty="0"/>
              <a:t>, node</a:t>
            </a:r>
          </a:p>
          <a:p>
            <a:pPr lvl="2"/>
            <a:r>
              <a:rPr lang="en-US" dirty="0"/>
              <a:t>1, 4, 7, 6, 3, 13, 14, 10, 8</a:t>
            </a:r>
          </a:p>
          <a:p>
            <a:pPr lvl="1"/>
            <a:r>
              <a:rPr lang="en-US" dirty="0"/>
              <a:t>In-order: left </a:t>
            </a:r>
            <a:r>
              <a:rPr lang="en-US" dirty="0" err="1"/>
              <a:t>subtree</a:t>
            </a:r>
            <a:r>
              <a:rPr lang="en-US" dirty="0"/>
              <a:t>, node, right </a:t>
            </a:r>
            <a:r>
              <a:rPr lang="en-US" dirty="0" err="1"/>
              <a:t>subtree</a:t>
            </a:r>
            <a:endParaRPr lang="en-US" dirty="0"/>
          </a:p>
          <a:p>
            <a:pPr lvl="2"/>
            <a:r>
              <a:rPr lang="en-US" dirty="0"/>
              <a:t>1, 3, 4, 6, 7, 8, 10, 13, 14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1584008"/>
            <a:ext cx="2590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8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558087" cy="133985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build a binary search tree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" y="1658104"/>
            <a:ext cx="5953139" cy="4933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44" y="1658104"/>
            <a:ext cx="437405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0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in Tree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4" y="1714500"/>
            <a:ext cx="4461176" cy="383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54" y="1584008"/>
            <a:ext cx="4364846" cy="488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8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 in </a:t>
            </a:r>
            <a:r>
              <a:rPr lang="en-US" dirty="0" err="1"/>
              <a:t>TreeNode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790222"/>
            <a:ext cx="5372100" cy="40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44" y="1435100"/>
            <a:ext cx="4718256" cy="5171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2206308"/>
            <a:ext cx="2590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28553</TotalTime>
  <Words>377</Words>
  <Application>Microsoft Macintosh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Brush Script MT</vt:lpstr>
      <vt:lpstr>Arial</vt:lpstr>
      <vt:lpstr>Calibri</vt:lpstr>
      <vt:lpstr>Calisto MT</vt:lpstr>
      <vt:lpstr>Capital</vt:lpstr>
      <vt:lpstr>ECE 244 Programming Fundamentals Lec. 20: Binary search tree</vt:lpstr>
      <vt:lpstr>Tree</vt:lpstr>
      <vt:lpstr>Tree is widely used</vt:lpstr>
      <vt:lpstr>Binary search tree</vt:lpstr>
      <vt:lpstr>Tree traversal</vt:lpstr>
      <vt:lpstr>Let’s build a binary search tree</vt:lpstr>
      <vt:lpstr>Methods in Tree class</vt:lpstr>
      <vt:lpstr>Constructors in TreeNode</vt:lpstr>
      <vt:lpstr>Insert</vt:lpstr>
      <vt:lpstr>Traversal (in-order)</vt:lpstr>
      <vt:lpstr>TreeNode::minimum()</vt:lpstr>
      <vt:lpstr>TreeNode::del(int v, TreeNode *&amp; pp)</vt:lpstr>
      <vt:lpstr>PowerPoint Presentation</vt:lpstr>
      <vt:lpstr>Practice 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300</cp:revision>
  <cp:lastPrinted>2014-09-05T01:43:19Z</cp:lastPrinted>
  <dcterms:created xsi:type="dcterms:W3CDTF">2013-01-10T16:28:45Z</dcterms:created>
  <dcterms:modified xsi:type="dcterms:W3CDTF">2022-10-26T21:16:25Z</dcterms:modified>
</cp:coreProperties>
</file>