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27" r:id="rId4"/>
    <p:sldId id="353" r:id="rId5"/>
    <p:sldId id="328" r:id="rId6"/>
    <p:sldId id="344" r:id="rId7"/>
    <p:sldId id="331" r:id="rId8"/>
    <p:sldId id="332" r:id="rId9"/>
    <p:sldId id="333" r:id="rId10"/>
    <p:sldId id="354" r:id="rId11"/>
    <p:sldId id="355" r:id="rId12"/>
    <p:sldId id="366" r:id="rId13"/>
    <p:sldId id="356" r:id="rId14"/>
    <p:sldId id="346" r:id="rId15"/>
    <p:sldId id="347" r:id="rId16"/>
    <p:sldId id="348" r:id="rId17"/>
    <p:sldId id="345" r:id="rId18"/>
    <p:sldId id="289" r:id="rId19"/>
    <p:sldId id="291" r:id="rId20"/>
    <p:sldId id="349" r:id="rId21"/>
    <p:sldId id="357" r:id="rId22"/>
    <p:sldId id="358" r:id="rId23"/>
    <p:sldId id="359" r:id="rId24"/>
    <p:sldId id="360" r:id="rId25"/>
    <p:sldId id="361" r:id="rId26"/>
    <p:sldId id="363" r:id="rId27"/>
    <p:sldId id="36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24"/>
    <p:restoredTop sz="94712"/>
  </p:normalViewPr>
  <p:slideViewPr>
    <p:cSldViewPr snapToGrid="0" snapToObjects="1">
      <p:cViewPr varScale="1">
        <p:scale>
          <a:sx n="87" d="100"/>
          <a:sy n="87" d="100"/>
        </p:scale>
        <p:origin x="19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90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Million in Ontario.</a:t>
            </a:r>
            <a:r>
              <a:rPr lang="en-US" baseline="0" dirty="0"/>
              <a:t> </a:t>
            </a:r>
            <a:r>
              <a:rPr lang="en-US" dirty="0"/>
              <a:t>diapers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2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503D7-9205-4A02-A454-34452D928CE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75" y="8686801"/>
            <a:ext cx="2972152" cy="455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2DB9E0-500E-4B43-8CE1-4192486E67D7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err="1"/>
              <a:t>Instagram</a:t>
            </a:r>
            <a:r>
              <a:rPr lang="en-US" dirty="0"/>
              <a:t>: Kevin </a:t>
            </a:r>
            <a:r>
              <a:rPr lang="en-US" dirty="0" err="1"/>
              <a:t>Systrom</a:t>
            </a:r>
            <a:r>
              <a:rPr lang="en-US" dirty="0"/>
              <a:t>, Mike Krieger</a:t>
            </a:r>
          </a:p>
          <a:p>
            <a:r>
              <a:rPr lang="en-US" dirty="0"/>
              <a:t>Marc </a:t>
            </a:r>
            <a:r>
              <a:rPr lang="en-US" dirty="0" err="1"/>
              <a:t>Andreesen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netscape</a:t>
            </a:r>
            <a:endParaRPr lang="en-US" baseline="0" dirty="0"/>
          </a:p>
          <a:p>
            <a:r>
              <a:rPr lang="en-US" baseline="0" dirty="0"/>
              <a:t>Larry page</a:t>
            </a:r>
          </a:p>
          <a:p>
            <a:r>
              <a:rPr lang="en-US" baseline="0" dirty="0" err="1"/>
              <a:t>Youtube</a:t>
            </a:r>
            <a:r>
              <a:rPr lang="en-US" baseline="0" dirty="0"/>
              <a:t>: Chad Hurley, Steve Chen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dirty="0"/>
              <a:t>Ding Yuan, ECE454</a:t>
            </a:r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dirty="0"/>
              <a:t>Ding Yuan, ECE454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cg.utoronto.ca/~yuan/teaching/ece24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3" y="1123950"/>
            <a:ext cx="7452255" cy="1924050"/>
          </a:xfrm>
        </p:spPr>
        <p:txBody>
          <a:bodyPr/>
          <a:lstStyle/>
          <a:p>
            <a:r>
              <a:rPr lang="en-US" sz="4000" dirty="0"/>
              <a:t>ECE 244</a:t>
            </a:r>
            <a:br>
              <a:rPr lang="en-US" sz="4000" dirty="0"/>
            </a:br>
            <a:r>
              <a:rPr lang="en-US" sz="4000" dirty="0"/>
              <a:t>Programming Fundamentals</a:t>
            </a:r>
            <a:br>
              <a:rPr lang="en-US" sz="4000" dirty="0"/>
            </a:br>
            <a:r>
              <a:rPr lang="en-US" sz="4000" dirty="0"/>
              <a:t>Lec.1: </a:t>
            </a:r>
            <a:r>
              <a:rPr lang="en-US" sz="4400" i="1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/>
              <a:t>Ding Yuan</a:t>
            </a:r>
          </a:p>
          <a:p>
            <a:r>
              <a:rPr lang="en-US" sz="2800" dirty="0"/>
              <a:t>ECE Dept., University of Toronto</a:t>
            </a:r>
          </a:p>
          <a:p>
            <a:r>
              <a:rPr lang="en-US" sz="2800" dirty="0"/>
              <a:t>http://www.eecg.toronto.edu/~yuan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26" y="1828800"/>
            <a:ext cx="7919884" cy="4380271"/>
          </a:xfrm>
        </p:spPr>
        <p:txBody>
          <a:bodyPr>
            <a:normAutofit/>
          </a:bodyPr>
          <a:lstStyle/>
          <a:p>
            <a:r>
              <a:rPr lang="en-US" dirty="0"/>
              <a:t>TUT01/02: WE 11-12, *MC252* only</a:t>
            </a:r>
          </a:p>
          <a:p>
            <a:r>
              <a:rPr lang="en-US" dirty="0"/>
              <a:t>TUT03/04: FR 15-16, *GB248* only</a:t>
            </a:r>
          </a:p>
          <a:p>
            <a:r>
              <a:rPr lang="en-US" dirty="0"/>
              <a:t>TUT05/06: FR 9-10, *GB119* only</a:t>
            </a:r>
          </a:p>
          <a:p>
            <a:r>
              <a:rPr lang="en-US" dirty="0"/>
              <a:t>To answer questions</a:t>
            </a:r>
          </a:p>
          <a:p>
            <a:r>
              <a:rPr lang="en-US" dirty="0"/>
              <a:t>Elaborate lab assignment</a:t>
            </a:r>
          </a:p>
          <a:p>
            <a:r>
              <a:rPr lang="en-US" dirty="0"/>
              <a:t>Review materials</a:t>
            </a:r>
          </a:p>
          <a:p>
            <a:r>
              <a:rPr lang="en-US" dirty="0"/>
              <a:t>No new material is covered in tutorials</a:t>
            </a:r>
          </a:p>
        </p:txBody>
      </p:sp>
    </p:spTree>
    <p:extLst>
      <p:ext uri="{BB962C8B-B14F-4D97-AF65-F5344CB8AC3E}">
        <p14:creationId xmlns:p14="http://schemas.microsoft.com/office/powerpoint/2010/main" val="111814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of them</a:t>
            </a:r>
          </a:p>
          <a:p>
            <a:pPr lvl="1"/>
            <a:r>
              <a:rPr lang="en-US" dirty="0"/>
              <a:t>Lab 1 is already released (due on 9/23)</a:t>
            </a:r>
          </a:p>
          <a:p>
            <a:r>
              <a:rPr lang="en-US" dirty="0"/>
              <a:t>Lab sessions</a:t>
            </a:r>
          </a:p>
          <a:p>
            <a:pPr lvl="1"/>
            <a:r>
              <a:rPr lang="en-US" dirty="0"/>
              <a:t>Room SF1012/SF1013</a:t>
            </a:r>
          </a:p>
          <a:p>
            <a:pPr lvl="1"/>
            <a:r>
              <a:rPr lang="en-US" dirty="0"/>
              <a:t>TAs on duty</a:t>
            </a:r>
          </a:p>
          <a:p>
            <a:pPr lvl="1"/>
            <a:r>
              <a:rPr lang="en-US" dirty="0"/>
              <a:t>Not mandatory to attend lab sessions (you can </a:t>
            </a:r>
            <a:r>
              <a:rPr lang="en-US" dirty="0" err="1"/>
              <a:t>ssh</a:t>
            </a:r>
            <a:r>
              <a:rPr lang="en-US" dirty="0"/>
              <a:t> into lab machines)</a:t>
            </a:r>
          </a:p>
          <a:p>
            <a:pPr lvl="2"/>
            <a:r>
              <a:rPr lang="en-US" dirty="0"/>
              <a:t>But if you do the labs on your own machine, you have to make sure they work on the lab machine environment</a:t>
            </a:r>
          </a:p>
        </p:txBody>
      </p:sp>
    </p:spTree>
    <p:extLst>
      <p:ext uri="{BB962C8B-B14F-4D97-AF65-F5344CB8AC3E}">
        <p14:creationId xmlns:p14="http://schemas.microsoft.com/office/powerpoint/2010/main" val="216290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DBB0-E41E-6AD1-9508-3B03CDBE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6" y="2499852"/>
            <a:ext cx="8259097" cy="1339850"/>
          </a:xfrm>
        </p:spPr>
        <p:txBody>
          <a:bodyPr>
            <a:normAutofit fontScale="90000"/>
          </a:bodyPr>
          <a:lstStyle/>
          <a:p>
            <a:r>
              <a:rPr lang="en-US" dirty="0"/>
              <a:t>Tutorial &amp; Labs start next week (9/12)</a:t>
            </a:r>
          </a:p>
        </p:txBody>
      </p:sp>
    </p:spTree>
    <p:extLst>
      <p:ext uri="{BB962C8B-B14F-4D97-AF65-F5344CB8AC3E}">
        <p14:creationId xmlns:p14="http://schemas.microsoft.com/office/powerpoint/2010/main" val="190405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minutes after each lecture, or by appointment</a:t>
            </a:r>
          </a:p>
        </p:txBody>
      </p:sp>
    </p:spTree>
    <p:extLst>
      <p:ext uri="{BB962C8B-B14F-4D97-AF65-F5344CB8AC3E}">
        <p14:creationId xmlns:p14="http://schemas.microsoft.com/office/powerpoint/2010/main" val="217083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NotTo pass ECE244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36047"/>
            <a:ext cx="7345363" cy="3931920"/>
          </a:xfrm>
        </p:spPr>
        <p:txBody>
          <a:bodyPr/>
          <a:lstStyle/>
          <a:p>
            <a:r>
              <a:rPr lang="en-US" dirty="0"/>
              <a:t>Do not come to lecture</a:t>
            </a:r>
          </a:p>
          <a:p>
            <a:pPr lvl="1"/>
            <a:r>
              <a:rPr lang="en-US" dirty="0"/>
              <a:t>It’s nice out, material in the book anyway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TRUTH: Lecture material is the basis for exams (we will not follow text book closely)</a:t>
            </a:r>
          </a:p>
          <a:p>
            <a:pPr lvl="1"/>
            <a:r>
              <a:rPr lang="en-US" dirty="0"/>
              <a:t>It is much more efficient to learn through discussion</a:t>
            </a:r>
          </a:p>
          <a:p>
            <a:r>
              <a:rPr lang="en-US" dirty="0"/>
              <a:t>Copy other people’s project</a:t>
            </a:r>
          </a:p>
          <a:p>
            <a:pPr lvl="1"/>
            <a:r>
              <a:rPr lang="en-US" dirty="0"/>
              <a:t>It is cheating!</a:t>
            </a:r>
          </a:p>
          <a:p>
            <a:pPr lvl="1"/>
            <a:r>
              <a:rPr lang="en-US" dirty="0"/>
              <a:t>How can you answer the questions in midterm or final exams?</a:t>
            </a:r>
          </a:p>
        </p:txBody>
      </p:sp>
    </p:spTree>
    <p:extLst>
      <p:ext uri="{BB962C8B-B14F-4D97-AF65-F5344CB8AC3E}">
        <p14:creationId xmlns:p14="http://schemas.microsoft.com/office/powerpoint/2010/main" val="325736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NotTo pass ECE244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2" y="1936047"/>
            <a:ext cx="7582253" cy="3931920"/>
          </a:xfrm>
        </p:spPr>
        <p:txBody>
          <a:bodyPr>
            <a:normAutofit/>
          </a:bodyPr>
          <a:lstStyle/>
          <a:p>
            <a:r>
              <a:rPr lang="en-US" dirty="0"/>
              <a:t>Do not ask questions in lecture, office hours, or discussion board</a:t>
            </a:r>
          </a:p>
          <a:p>
            <a:pPr lvl="1"/>
            <a:r>
              <a:rPr lang="en-US" dirty="0"/>
              <a:t>It’s scary, I don’t want to embarrass myself</a:t>
            </a:r>
          </a:p>
          <a:p>
            <a:pPr lvl="1"/>
            <a:r>
              <a:rPr lang="en-US" dirty="0"/>
              <a:t>TRUTH: asking questions is the best way to clarify lecture material at the time it is being presented</a:t>
            </a:r>
          </a:p>
          <a:p>
            <a:pPr lvl="2"/>
            <a:r>
              <a:rPr lang="en-US" i="1" dirty="0"/>
              <a:t>“There is no such things as stupid question…”</a:t>
            </a:r>
          </a:p>
          <a:p>
            <a:r>
              <a:rPr lang="en-US" dirty="0"/>
              <a:t>Wait until the last couple of days to start a project</a:t>
            </a:r>
          </a:p>
          <a:p>
            <a:pPr lvl="1"/>
            <a:r>
              <a:rPr lang="en-US" dirty="0"/>
              <a:t>The project cannot be done in the last few days</a:t>
            </a:r>
          </a:p>
        </p:txBody>
      </p:sp>
    </p:spTree>
    <p:extLst>
      <p:ext uri="{BB962C8B-B14F-4D97-AF65-F5344CB8AC3E}">
        <p14:creationId xmlns:p14="http://schemas.microsoft.com/office/powerpoint/2010/main" val="340049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07825"/>
            <a:ext cx="7345363" cy="3931920"/>
          </a:xfrm>
        </p:spPr>
        <p:txBody>
          <a:bodyPr/>
          <a:lstStyle/>
          <a:p>
            <a:r>
              <a:rPr lang="en-US" dirty="0"/>
              <a:t>Any questions?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67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87" y="2543526"/>
            <a:ext cx="7345362" cy="1339850"/>
          </a:xfrm>
        </p:spPr>
        <p:txBody>
          <a:bodyPr/>
          <a:lstStyle/>
          <a:p>
            <a:r>
              <a:rPr lang="en-US" dirty="0"/>
              <a:t>Why ECE 244?</a:t>
            </a:r>
          </a:p>
        </p:txBody>
      </p:sp>
    </p:spTree>
    <p:extLst>
      <p:ext uri="{BB962C8B-B14F-4D97-AF65-F5344CB8AC3E}">
        <p14:creationId xmlns:p14="http://schemas.microsoft.com/office/powerpoint/2010/main" val="206974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software?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85" y="1848556"/>
            <a:ext cx="8509000" cy="42169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Programming is FUN!</a:t>
            </a:r>
          </a:p>
          <a:p>
            <a:pPr>
              <a:defRPr/>
            </a:pPr>
            <a:r>
              <a:rPr lang="en-US" dirty="0"/>
              <a:t>Software innovation is highly influential and exciting</a:t>
            </a:r>
          </a:p>
          <a:p>
            <a:pPr lvl="1">
              <a:defRPr/>
            </a:pPr>
            <a:r>
              <a:rPr lang="en-US" dirty="0"/>
              <a:t>World’s largest companies are founded by programmers</a:t>
            </a:r>
          </a:p>
          <a:p>
            <a:pPr lvl="2">
              <a:defRPr/>
            </a:pPr>
            <a:r>
              <a:rPr lang="en-US" dirty="0"/>
              <a:t>Microsoft, Apple, Google, Facebook, etc.</a:t>
            </a:r>
          </a:p>
          <a:p>
            <a:pPr>
              <a:defRPr/>
            </a:pPr>
            <a:r>
              <a:rPr lang="en-US" dirty="0"/>
              <a:t>Software industry is growing growing growing</a:t>
            </a:r>
          </a:p>
          <a:p>
            <a:pPr lvl="1">
              <a:defRPr/>
            </a:pPr>
            <a:r>
              <a:rPr lang="en-US" dirty="0"/>
              <a:t>“The unemployment rate for software engineers in silicon valley is 0%”</a:t>
            </a:r>
          </a:p>
          <a:p>
            <a:pPr lvl="1">
              <a:defRPr/>
            </a:pPr>
            <a:r>
              <a:rPr lang="en-US" dirty="0"/>
              <a:t>Software is powering everything: including your car, watch, etc.</a:t>
            </a:r>
          </a:p>
        </p:txBody>
      </p:sp>
    </p:spTree>
    <p:extLst>
      <p:ext uri="{BB962C8B-B14F-4D97-AF65-F5344CB8AC3E}">
        <p14:creationId xmlns:p14="http://schemas.microsoft.com/office/powerpoint/2010/main" val="210368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512" y="381000"/>
            <a:ext cx="5029488" cy="456640"/>
          </a:xfrm>
        </p:spPr>
        <p:txBody>
          <a:bodyPr/>
          <a:lstStyle/>
          <a:p>
            <a:pPr>
              <a:defRPr/>
            </a:pPr>
            <a:r>
              <a:rPr lang="en-US" sz="2300" dirty="0"/>
              <a:t>Start a Company in your 20’s!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59" y="1141600"/>
            <a:ext cx="2560205" cy="179294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5926" y="3832412"/>
            <a:ext cx="2402897" cy="1568824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464" y="3810000"/>
            <a:ext cx="1422977" cy="145116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1883" y="3832412"/>
            <a:ext cx="1270000" cy="186998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2182" y="1143000"/>
            <a:ext cx="2717512" cy="192881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0" name="Picture 17" descr="http://raneez.com/wp-content/uploads/2012/04/instagram-founder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3250" y="1277471"/>
            <a:ext cx="1662545" cy="16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584" y="5273872"/>
            <a:ext cx="914400" cy="91457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89817" y="5432665"/>
            <a:ext cx="1428750" cy="60019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8247" y="5513295"/>
            <a:ext cx="1285875" cy="96221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9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48546" y="2823883"/>
            <a:ext cx="2016125" cy="7526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0" name="Picture 14" descr="ms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01" y="2982664"/>
            <a:ext cx="1428750" cy="34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3" name="Group 17"/>
          <p:cNvGrpSpPr>
            <a:grpSpLocks/>
          </p:cNvGrpSpPr>
          <p:nvPr/>
        </p:nvGrpSpPr>
        <p:grpSpPr bwMode="auto">
          <a:xfrm>
            <a:off x="6858000" y="2941774"/>
            <a:ext cx="1801091" cy="379019"/>
            <a:chOff x="8077200" y="3638811"/>
            <a:chExt cx="1981200" cy="429555"/>
          </a:xfrm>
        </p:grpSpPr>
        <p:sp>
          <p:nvSpPr>
            <p:cNvPr id="8204" name="Rectangle 16"/>
            <p:cNvSpPr>
              <a:spLocks noChangeArrowheads="1"/>
            </p:cNvSpPr>
            <p:nvPr/>
          </p:nvSpPr>
          <p:spPr bwMode="auto">
            <a:xfrm>
              <a:off x="8077200" y="3638811"/>
              <a:ext cx="101566" cy="418576"/>
            </a:xfrm>
            <a:prstGeom prst="rect">
              <a:avLst/>
            </a:prstGeom>
            <a:solidFill>
              <a:srgbClr val="0070C0"/>
            </a:solidFill>
            <a:ln w="19050" algn="ctr">
              <a:solidFill>
                <a:schemeClr val="tx2"/>
              </a:solidFill>
              <a:round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 dirty="0"/>
            </a:p>
          </p:txBody>
        </p:sp>
        <p:pic>
          <p:nvPicPr>
            <p:cNvPr id="8205" name="Picture 19" descr="Instagram - Fast, beautiful photo sharing for your iPhon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153400" y="3657600"/>
              <a:ext cx="1905000" cy="410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4895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this lecture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07825"/>
            <a:ext cx="7345363" cy="3931920"/>
          </a:xfrm>
        </p:spPr>
        <p:txBody>
          <a:bodyPr/>
          <a:lstStyle/>
          <a:p>
            <a:r>
              <a:rPr lang="en-US" sz="2800" dirty="0"/>
              <a:t>Administration (personnel, policy,            agenda, etc.)</a:t>
            </a:r>
          </a:p>
          <a:p>
            <a:r>
              <a:rPr lang="en-US" sz="2800"/>
              <a:t>Why </a:t>
            </a:r>
            <a:r>
              <a:rPr lang="en-US" sz="2800" dirty="0"/>
              <a:t>ECE 244?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Take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8" y="1848556"/>
            <a:ext cx="7525808" cy="42169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(First step to) become a superstar programmer</a:t>
            </a:r>
          </a:p>
          <a:p>
            <a:pPr lvl="1">
              <a:defRPr/>
            </a:pPr>
            <a:r>
              <a:rPr lang="en-US" dirty="0"/>
              <a:t>Superstar programmers are increasingly in demand</a:t>
            </a:r>
          </a:p>
          <a:p>
            <a:pPr lvl="1">
              <a:defRPr/>
            </a:pPr>
            <a:r>
              <a:rPr lang="en-US" i="1" dirty="0">
                <a:solidFill>
                  <a:srgbClr val="008000"/>
                </a:solidFill>
              </a:rPr>
              <a:t>A superstar programmer is worth 1000x normal </a:t>
            </a:r>
            <a:r>
              <a:rPr lang="en-US" dirty="0"/>
              <a:t>– Bill Gates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How to become superstar programmer?</a:t>
            </a:r>
          </a:p>
          <a:p>
            <a:pPr lvl="1">
              <a:defRPr/>
            </a:pPr>
            <a:r>
              <a:rPr lang="en-US" dirty="0"/>
              <a:t>Practice + solid background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25" y="3159967"/>
            <a:ext cx="6818311" cy="14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6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46" y="1914769"/>
            <a:ext cx="7561629" cy="4150752"/>
          </a:xfrm>
        </p:spPr>
        <p:txBody>
          <a:bodyPr/>
          <a:lstStyle/>
          <a:p>
            <a:r>
              <a:rPr lang="en-US" dirty="0"/>
              <a:t>Continues where APS105 left off</a:t>
            </a:r>
          </a:p>
          <a:p>
            <a:r>
              <a:rPr lang="en-US" dirty="0"/>
              <a:t>Teach more advanced programming techniques</a:t>
            </a:r>
          </a:p>
          <a:p>
            <a:r>
              <a:rPr lang="en-US" dirty="0"/>
              <a:t>Teach use of software tools and environment</a:t>
            </a:r>
          </a:p>
          <a:p>
            <a:r>
              <a:rPr lang="en-US" dirty="0"/>
              <a:t>First step towards a solid understanding of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5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C/C++?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2" y="1797538"/>
            <a:ext cx="7630013" cy="4267983"/>
          </a:xfrm>
        </p:spPr>
        <p:txBody>
          <a:bodyPr/>
          <a:lstStyle/>
          <a:p>
            <a:r>
              <a:rPr lang="en-US" dirty="0"/>
              <a:t>Why not Python? </a:t>
            </a:r>
            <a:r>
              <a:rPr lang="en-US" dirty="0" err="1"/>
              <a:t>Javascript</a:t>
            </a:r>
            <a:r>
              <a:rPr lang="en-US" dirty="0"/>
              <a:t>? Ruby?</a:t>
            </a:r>
          </a:p>
          <a:p>
            <a:r>
              <a:rPr lang="en-US" dirty="0"/>
              <a:t>Because C/C++ gives you more control (and it’s harder)!</a:t>
            </a:r>
          </a:p>
          <a:p>
            <a:pPr lvl="1"/>
            <a:r>
              <a:rPr lang="en-US" dirty="0"/>
              <a:t>It’s easy to learn other languages once you know C/C++, but not the other way</a:t>
            </a:r>
          </a:p>
          <a:p>
            <a:pPr lvl="2"/>
            <a:r>
              <a:rPr lang="en-US" dirty="0"/>
              <a:t>C was my first language</a:t>
            </a:r>
          </a:p>
          <a:p>
            <a:pPr lvl="2"/>
            <a:r>
              <a:rPr lang="en-US" dirty="0"/>
              <a:t>Up until now I have used over 20 languages, all others are easy to learn – they are influenced by C anyway</a:t>
            </a:r>
          </a:p>
          <a:p>
            <a:pPr lvl="1"/>
            <a:r>
              <a:rPr lang="en-US" dirty="0"/>
              <a:t> It is closer to how computer actually works</a:t>
            </a:r>
          </a:p>
          <a:p>
            <a:pPr lvl="1"/>
            <a:r>
              <a:rPr lang="en-US" dirty="0"/>
              <a:t>Best programmers are C/C++ experts!</a:t>
            </a:r>
          </a:p>
        </p:txBody>
      </p:sp>
    </p:spTree>
    <p:extLst>
      <p:ext uri="{BB962C8B-B14F-4D97-AF65-F5344CB8AC3E}">
        <p14:creationId xmlns:p14="http://schemas.microsoft.com/office/powerpoint/2010/main" val="1784669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C/C++?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F244-C78A-6F50-5891-EEA4C879A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76" y="1766007"/>
            <a:ext cx="8234248" cy="4561221"/>
          </a:xfrm>
        </p:spPr>
        <p:txBody>
          <a:bodyPr/>
          <a:lstStyle/>
          <a:p>
            <a:r>
              <a:rPr lang="en-US" dirty="0"/>
              <a:t>Why not Python? </a:t>
            </a:r>
            <a:r>
              <a:rPr lang="en-US" dirty="0" err="1"/>
              <a:t>Javascript</a:t>
            </a:r>
            <a:r>
              <a:rPr lang="en-US" dirty="0"/>
              <a:t>? Ruby?</a:t>
            </a:r>
          </a:p>
          <a:p>
            <a:r>
              <a:rPr lang="en-US" dirty="0"/>
              <a:t>Because C/C++ gives you more control (and it’s harder)!</a:t>
            </a:r>
          </a:p>
          <a:p>
            <a:pPr lvl="1"/>
            <a:r>
              <a:rPr lang="en-US" dirty="0"/>
              <a:t>It’s easy to learn other languages once you know C/C++, but not the other way</a:t>
            </a:r>
          </a:p>
          <a:p>
            <a:pPr lvl="2"/>
            <a:r>
              <a:rPr lang="en-US" dirty="0"/>
              <a:t>C was my first language</a:t>
            </a:r>
          </a:p>
          <a:p>
            <a:pPr lvl="2"/>
            <a:r>
              <a:rPr lang="en-US" dirty="0"/>
              <a:t>Up until now I have used over 20 languages, all others are easy to learn – they are influenced by C anyway</a:t>
            </a:r>
          </a:p>
          <a:p>
            <a:pPr lvl="1"/>
            <a:r>
              <a:rPr lang="en-US" dirty="0"/>
              <a:t> It is closer to how computer actually works</a:t>
            </a:r>
          </a:p>
          <a:p>
            <a:pPr lvl="1"/>
            <a:r>
              <a:rPr lang="en-US" dirty="0"/>
              <a:t>Best programmers are C/C++ experts!</a:t>
            </a:r>
          </a:p>
          <a:p>
            <a:pPr lvl="1"/>
            <a:r>
              <a:rPr lang="en-US" dirty="0"/>
              <a:t>Other languages are all implemented in C/C++!</a:t>
            </a:r>
          </a:p>
          <a:p>
            <a:pPr marL="35083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39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 vs.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5" y="1768231"/>
            <a:ext cx="8254999" cy="44645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C++ is a superset of C</a:t>
            </a:r>
          </a:p>
          <a:p>
            <a:r>
              <a:rPr lang="en-US" dirty="0"/>
              <a:t>C is an extremely elegant language, C++ is not</a:t>
            </a:r>
          </a:p>
          <a:p>
            <a:pPr lvl="1"/>
            <a:r>
              <a:rPr lang="en-US" i="1" dirty="0"/>
              <a:t>“C++ I think is basically too big a language, although there's a reason for almost everything that's in it. When I write a C program of any size, I probably will wind-up using 75, 80, 90% of the language features. In other words, most of the language is useful in almost any kind of program. By contrast, if I write in C++ I probably don't use even 10% of the language, and in fact the other 90% I don't think I understand.”</a:t>
            </a:r>
          </a:p>
          <a:p>
            <a:pPr marL="579438" lvl="2" indent="0">
              <a:buNone/>
            </a:pPr>
            <a:r>
              <a:rPr lang="en-US" dirty="0"/>
              <a:t>     --- Brian Kernighan, author of the “K&amp;R C” book</a:t>
            </a:r>
          </a:p>
          <a:p>
            <a:r>
              <a:rPr lang="en-US" dirty="0"/>
              <a:t>This class will focus on C and the Object-Oriented aspects of C++</a:t>
            </a:r>
          </a:p>
        </p:txBody>
      </p:sp>
    </p:spTree>
    <p:extLst>
      <p:ext uri="{BB962C8B-B14F-4D97-AF65-F5344CB8AC3E}">
        <p14:creationId xmlns:p14="http://schemas.microsoft.com/office/powerpoint/2010/main" val="2879920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308" y="1856154"/>
            <a:ext cx="7581167" cy="42093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Thorough understanding of C</a:t>
            </a:r>
          </a:p>
          <a:p>
            <a:pPr lvl="1"/>
            <a:r>
              <a:rPr lang="en-US" dirty="0"/>
              <a:t>In particular, pointers</a:t>
            </a:r>
          </a:p>
          <a:p>
            <a:pPr lvl="1"/>
            <a:r>
              <a:rPr lang="en-US" dirty="0"/>
              <a:t>Compilation</a:t>
            </a:r>
          </a:p>
          <a:p>
            <a:r>
              <a:rPr lang="en-US" dirty="0"/>
              <a:t>C++: OO-features</a:t>
            </a:r>
          </a:p>
          <a:p>
            <a:pPr lvl="1"/>
            <a:r>
              <a:rPr lang="en-US" dirty="0"/>
              <a:t>Class &amp; objects</a:t>
            </a:r>
          </a:p>
          <a:p>
            <a:pPr lvl="1"/>
            <a:r>
              <a:rPr lang="en-US" dirty="0"/>
              <a:t>Inheritance</a:t>
            </a:r>
          </a:p>
          <a:p>
            <a:pPr lvl="1"/>
            <a:r>
              <a:rPr lang="en-US" dirty="0"/>
              <a:t>Templates</a:t>
            </a:r>
          </a:p>
          <a:p>
            <a:r>
              <a:rPr lang="en-US" dirty="0"/>
              <a:t>Problem solving</a:t>
            </a:r>
          </a:p>
          <a:p>
            <a:pPr lvl="1"/>
            <a:r>
              <a:rPr lang="en-US" dirty="0"/>
              <a:t>Data structures: linked list, tree, graphs, etc.</a:t>
            </a:r>
          </a:p>
          <a:p>
            <a:pPr lvl="1"/>
            <a:r>
              <a:rPr lang="en-US" dirty="0"/>
              <a:t>Recursions</a:t>
            </a:r>
          </a:p>
          <a:p>
            <a:pPr lvl="1"/>
            <a:r>
              <a:rPr lang="en-US" dirty="0"/>
              <a:t>Exception handling</a:t>
            </a:r>
          </a:p>
          <a:p>
            <a:pPr lvl="1"/>
            <a:r>
              <a:rPr lang="en-US" dirty="0"/>
              <a:t>Complexity analysis</a:t>
            </a:r>
          </a:p>
        </p:txBody>
      </p:sp>
    </p:spTree>
    <p:extLst>
      <p:ext uri="{BB962C8B-B14F-4D97-AF65-F5344CB8AC3E}">
        <p14:creationId xmlns:p14="http://schemas.microsoft.com/office/powerpoint/2010/main" val="200740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5" name="Picture 4" descr="TwitterFailWhal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6" y="939795"/>
            <a:ext cx="2880548" cy="2201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57239"/>
            <a:ext cx="5421173" cy="244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717032"/>
            <a:ext cx="4199141" cy="301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509" y="4328934"/>
            <a:ext cx="3695700" cy="18669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56692" y="41394"/>
            <a:ext cx="4306645" cy="990600"/>
          </a:xfrm>
        </p:spPr>
        <p:txBody>
          <a:bodyPr>
            <a:normAutofit/>
          </a:bodyPr>
          <a:lstStyle/>
          <a:p>
            <a:r>
              <a:rPr lang="en-US" sz="2800" dirty="0"/>
              <a:t>Warning: software is hard!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228" y="2492896"/>
            <a:ext cx="3692252" cy="1836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16" y="2365897"/>
            <a:ext cx="4896544" cy="23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2003 Northeast blackout is caused by software bug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80" y="1613588"/>
            <a:ext cx="4175385" cy="4742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436" y="1613588"/>
            <a:ext cx="4202285" cy="474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7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489" y="2895321"/>
            <a:ext cx="5562023" cy="106035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1111855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68568"/>
            <a:ext cx="7345362" cy="1339850"/>
          </a:xfrm>
        </p:spPr>
        <p:txBody>
          <a:bodyPr/>
          <a:lstStyle/>
          <a:p>
            <a:r>
              <a:rPr lang="en-US" dirty="0"/>
              <a:t>Who am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7" y="1757218"/>
            <a:ext cx="9036496" cy="4954239"/>
          </a:xfrm>
        </p:spPr>
        <p:txBody>
          <a:bodyPr>
            <a:normAutofit/>
          </a:bodyPr>
          <a:lstStyle/>
          <a:p>
            <a:r>
              <a:rPr lang="en-US" sz="2000" dirty="0"/>
              <a:t>Ding YUAN (call me Ding)</a:t>
            </a:r>
          </a:p>
          <a:p>
            <a:r>
              <a:rPr lang="en-US" sz="2000" dirty="0"/>
              <a:t>Research: operating system, software reliability and performance</a:t>
            </a:r>
          </a:p>
          <a:p>
            <a:r>
              <a:rPr lang="en-US" sz="2000" dirty="0"/>
              <a:t>Brief BIO:</a:t>
            </a:r>
          </a:p>
          <a:p>
            <a:pPr lvl="1"/>
            <a:r>
              <a:rPr lang="en-US" sz="2000" dirty="0"/>
              <a:t>Ph.D. University of Illinois (UIUC), 2012</a:t>
            </a:r>
          </a:p>
          <a:p>
            <a:pPr lvl="1"/>
            <a:r>
              <a:rPr lang="en-US" sz="2000" dirty="0"/>
              <a:t>Founder of </a:t>
            </a:r>
            <a:r>
              <a:rPr lang="en-US" sz="2000" dirty="0" err="1"/>
              <a:t>YScope</a:t>
            </a:r>
            <a:r>
              <a:rPr lang="en-US" sz="2000" dirty="0"/>
              <a:t> Inc.</a:t>
            </a:r>
          </a:p>
          <a:p>
            <a:pPr lvl="1"/>
            <a:r>
              <a:rPr lang="en-US" sz="2000" dirty="0"/>
              <a:t>Canada Research Chair in Systems Software</a:t>
            </a:r>
          </a:p>
          <a:p>
            <a:pPr lvl="1"/>
            <a:r>
              <a:rPr lang="en-US" sz="2000" dirty="0"/>
              <a:t>Technique invented used by Hadoop, Uber, Google, Huawei, etc.</a:t>
            </a:r>
          </a:p>
          <a:p>
            <a:pPr lvl="1"/>
            <a:r>
              <a:rPr lang="en-US" sz="2000" dirty="0"/>
              <a:t>Contributed hundreds of patches to open-source projects: </a:t>
            </a:r>
          </a:p>
          <a:p>
            <a:pPr lvl="2"/>
            <a:r>
              <a:rPr lang="en-US" sz="1800" dirty="0"/>
              <a:t>Linux kernel, </a:t>
            </a:r>
            <a:r>
              <a:rPr lang="en-US" sz="1800" dirty="0" err="1"/>
              <a:t>Hadoop</a:t>
            </a:r>
            <a:r>
              <a:rPr lang="en-US" sz="1800" dirty="0"/>
              <a:t>, </a:t>
            </a:r>
            <a:r>
              <a:rPr lang="en-US" sz="1800" dirty="0" err="1"/>
              <a:t>Hbase</a:t>
            </a:r>
            <a:r>
              <a:rPr lang="en-US" sz="1800" dirty="0"/>
              <a:t>, Cassandra, Hive, …</a:t>
            </a:r>
          </a:p>
        </p:txBody>
      </p:sp>
    </p:spTree>
    <p:extLst>
      <p:ext uri="{BB962C8B-B14F-4D97-AF65-F5344CB8AC3E}">
        <p14:creationId xmlns:p14="http://schemas.microsoft.com/office/powerpoint/2010/main" val="259278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Recommended Textbook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Walter </a:t>
            </a:r>
            <a:r>
              <a:rPr lang="en-US" dirty="0" err="1"/>
              <a:t>Savitch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“Problem Solving with C++”, 10th edition</a:t>
            </a:r>
          </a:p>
          <a:p>
            <a:pPr lvl="2">
              <a:defRPr/>
            </a:pPr>
            <a:r>
              <a:rPr lang="en-US" dirty="0"/>
              <a:t>Not necessary to have the latest edition (5,6,7,8</a:t>
            </a:r>
            <a:r>
              <a:rPr lang="en-US" baseline="30000" dirty="0"/>
              <a:t>th</a:t>
            </a:r>
            <a:r>
              <a:rPr lang="en-US" dirty="0"/>
              <a:t> editions are also fine)</a:t>
            </a:r>
          </a:p>
        </p:txBody>
      </p:sp>
    </p:spTree>
    <p:extLst>
      <p:ext uri="{BB962C8B-B14F-4D97-AF65-F5344CB8AC3E}">
        <p14:creationId xmlns:p14="http://schemas.microsoft.com/office/powerpoint/2010/main" val="8776963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50218" name="Rectangle 10"/>
          <p:cNvSpPr>
            <a:spLocks noGrp="1" noChangeArrowheads="1"/>
          </p:cNvSpPr>
          <p:nvPr>
            <p:ph idx="1"/>
          </p:nvPr>
        </p:nvSpPr>
        <p:spPr>
          <a:xfrm>
            <a:off x="593793" y="1769619"/>
            <a:ext cx="8032438" cy="4526103"/>
          </a:xfrm>
        </p:spPr>
        <p:txBody>
          <a:bodyPr>
            <a:normAutofit/>
          </a:bodyPr>
          <a:lstStyle/>
          <a:p>
            <a:r>
              <a:rPr lang="en-GB" dirty="0"/>
              <a:t>Class web site: </a:t>
            </a:r>
            <a:r>
              <a:rPr lang="en-GB" dirty="0">
                <a:hlinkClick r:id="rId3"/>
              </a:rPr>
              <a:t>https://www.eecg.utoronto.ca/~yuan/teaching/ece244/</a:t>
            </a:r>
            <a:endParaRPr lang="en-GB" dirty="0"/>
          </a:p>
          <a:p>
            <a:pPr lvl="1"/>
            <a:r>
              <a:rPr lang="en-CA" dirty="0">
                <a:solidFill>
                  <a:schemeClr val="tx1"/>
                </a:solidFill>
              </a:rPr>
              <a:t>Contains everything: lab handout, course info, etc.</a:t>
            </a:r>
          </a:p>
          <a:p>
            <a:r>
              <a:rPr lang="en-CA" dirty="0">
                <a:solidFill>
                  <a:schemeClr val="tx1"/>
                </a:solidFill>
              </a:rPr>
              <a:t>We use Piazza for discussion (link is on class website)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Instructors will answer questions on Piazza board</a:t>
            </a:r>
          </a:p>
        </p:txBody>
      </p:sp>
    </p:spTree>
    <p:extLst>
      <p:ext uri="{BB962C8B-B14F-4D97-AF65-F5344CB8AC3E}">
        <p14:creationId xmlns:p14="http://schemas.microsoft.com/office/powerpoint/2010/main" val="26760478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Policies: Grading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dirty="0"/>
              <a:t>Labs: 25%</a:t>
            </a:r>
          </a:p>
          <a:p>
            <a:pPr>
              <a:lnSpc>
                <a:spcPct val="85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Midterm: 30%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October 17, 6-8PM. Open-book (you can bring any book or printed materials; no page limit)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But no computer-aid</a:t>
            </a:r>
          </a:p>
          <a:p>
            <a:pPr>
              <a:lnSpc>
                <a:spcPct val="85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Final: 45%</a:t>
            </a:r>
          </a:p>
          <a:p>
            <a:pPr marL="0" indent="0" eaLnBrk="1" hangingPunct="1">
              <a:lnSpc>
                <a:spcPct val="85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640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Policies: Assignments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1235" y="1778000"/>
            <a:ext cx="8715375" cy="46789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Work individually</a:t>
            </a:r>
          </a:p>
          <a:p>
            <a:pPr lvl="1" eaLnBrk="1" hangingPunct="1">
              <a:defRPr/>
            </a:pPr>
            <a:r>
              <a:rPr lang="en-US" dirty="0"/>
              <a:t>You should be working on your own</a:t>
            </a:r>
          </a:p>
          <a:p>
            <a:pPr lvl="1" eaLnBrk="1" hangingPunct="1">
              <a:defRPr/>
            </a:pPr>
            <a:r>
              <a:rPr lang="en-US" dirty="0"/>
              <a:t>Discussion is allowed, BUT should not look at others’ code</a:t>
            </a:r>
          </a:p>
          <a:p>
            <a:pPr lvl="1" eaLnBrk="1" hangingPunct="1">
              <a:defRPr/>
            </a:pPr>
            <a:r>
              <a:rPr lang="en-US" dirty="0"/>
              <a:t>Don’t put assignment code on public repositories (e.g., GitHub)!</a:t>
            </a:r>
          </a:p>
          <a:p>
            <a:pPr eaLnBrk="1" hangingPunct="1">
              <a:defRPr/>
            </a:pPr>
            <a:r>
              <a:rPr lang="en-US" dirty="0"/>
              <a:t>Handins</a:t>
            </a:r>
          </a:p>
          <a:p>
            <a:pPr lvl="1" eaLnBrk="1" hangingPunct="1">
              <a:defRPr/>
            </a:pPr>
            <a:r>
              <a:rPr lang="en-US" dirty="0"/>
              <a:t>Electronic hand-ins only</a:t>
            </a:r>
          </a:p>
          <a:p>
            <a:pPr lvl="1" eaLnBrk="1" hangingPunct="1">
              <a:defRPr/>
            </a:pPr>
            <a:r>
              <a:rPr lang="en-US" dirty="0"/>
              <a:t>Follow the submit procedure (as specified in lab handout)</a:t>
            </a:r>
          </a:p>
          <a:p>
            <a:pPr lvl="2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Policies: Cheating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789" y="1898316"/>
            <a:ext cx="7807157" cy="438484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/>
              <a:t>Cheating is a serious offence, will be punished harshly</a:t>
            </a:r>
          </a:p>
          <a:p>
            <a:pPr lvl="1" eaLnBrk="1" hangingPunct="1">
              <a:defRPr/>
            </a:pPr>
            <a:r>
              <a:rPr lang="en-US" dirty="0"/>
              <a:t>0 grade for assignment, potential for official letter in file.</a:t>
            </a:r>
          </a:p>
          <a:p>
            <a:pPr eaLnBrk="1" hangingPunct="1">
              <a:defRPr/>
            </a:pPr>
            <a:r>
              <a:rPr lang="en-US" dirty="0"/>
              <a:t>What is cheating?</a:t>
            </a:r>
          </a:p>
          <a:p>
            <a:pPr lvl="1" eaLnBrk="1" hangingPunct="1">
              <a:defRPr/>
            </a:pPr>
            <a:r>
              <a:rPr lang="en-US" dirty="0"/>
              <a:t>Using someone else’s solution to finish your assignment to avoid having to understand/learn</a:t>
            </a:r>
          </a:p>
          <a:p>
            <a:pPr lvl="1" eaLnBrk="1" hangingPunct="1">
              <a:defRPr/>
            </a:pPr>
            <a:r>
              <a:rPr lang="en-US" dirty="0"/>
              <a:t>Sharing code</a:t>
            </a:r>
          </a:p>
          <a:p>
            <a:pPr lvl="1" eaLnBrk="1" hangingPunct="1">
              <a:defRPr/>
            </a:pPr>
            <a:r>
              <a:rPr lang="en-US" dirty="0"/>
              <a:t>Copying or retyping</a:t>
            </a:r>
          </a:p>
          <a:p>
            <a:pPr eaLnBrk="1" hangingPunct="1">
              <a:defRPr/>
            </a:pPr>
            <a:r>
              <a:rPr lang="en-US" dirty="0"/>
              <a:t>What is NOT cheating?</a:t>
            </a:r>
          </a:p>
          <a:p>
            <a:pPr lvl="1" eaLnBrk="1" hangingPunct="1">
              <a:defRPr/>
            </a:pPr>
            <a:r>
              <a:rPr lang="en-US" dirty="0"/>
              <a:t>Helping others use systems or tools.</a:t>
            </a:r>
          </a:p>
          <a:p>
            <a:pPr lvl="1" eaLnBrk="1" hangingPunct="1">
              <a:defRPr/>
            </a:pPr>
            <a:r>
              <a:rPr lang="en-US" dirty="0"/>
              <a:t>Helping others with high-level design issues.</a:t>
            </a:r>
          </a:p>
          <a:p>
            <a:pPr lvl="1" eaLnBrk="1" hangingPunct="1">
              <a:defRPr/>
            </a:pPr>
            <a:r>
              <a:rPr lang="en-US" dirty="0"/>
              <a:t>Helping others debug their code.</a:t>
            </a:r>
          </a:p>
          <a:p>
            <a:pPr eaLnBrk="1" hangingPunct="1">
              <a:defRPr/>
            </a:pPr>
            <a:r>
              <a:rPr lang="en-US" dirty="0"/>
              <a:t>We do use cheater-beaters</a:t>
            </a:r>
          </a:p>
          <a:p>
            <a:pPr lvl="1" eaLnBrk="1" hangingPunct="1">
              <a:defRPr/>
            </a:pPr>
            <a:r>
              <a:rPr lang="en-US" dirty="0"/>
              <a:t>Automatically compares your solutions with others</a:t>
            </a:r>
          </a:p>
        </p:txBody>
      </p:sp>
    </p:spTree>
    <p:extLst>
      <p:ext uri="{BB962C8B-B14F-4D97-AF65-F5344CB8AC3E}">
        <p14:creationId xmlns:p14="http://schemas.microsoft.com/office/powerpoint/2010/main" val="1670003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18911</TotalTime>
  <Words>1232</Words>
  <Application>Microsoft Macintosh PowerPoint</Application>
  <PresentationFormat>On-screen Show (4:3)</PresentationFormat>
  <Paragraphs>162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Brush Script MT</vt:lpstr>
      <vt:lpstr>Arial</vt:lpstr>
      <vt:lpstr>Calibri</vt:lpstr>
      <vt:lpstr>Calisto MT</vt:lpstr>
      <vt:lpstr>Capital</vt:lpstr>
      <vt:lpstr>ECE 244 Programming Fundamentals Lec.1: Introduction</vt:lpstr>
      <vt:lpstr>Content of this lecture</vt:lpstr>
      <vt:lpstr>Administration</vt:lpstr>
      <vt:lpstr>Who am I</vt:lpstr>
      <vt:lpstr>Recommended Textbook</vt:lpstr>
      <vt:lpstr>Communications</vt:lpstr>
      <vt:lpstr>Policies: Grading</vt:lpstr>
      <vt:lpstr>Policies: Assignments</vt:lpstr>
      <vt:lpstr>Policies: Cheating</vt:lpstr>
      <vt:lpstr>Tutorials</vt:lpstr>
      <vt:lpstr>Lab assignments</vt:lpstr>
      <vt:lpstr>Tutorial &amp; Labs start next week (9/12)</vt:lpstr>
      <vt:lpstr>Office hour</vt:lpstr>
      <vt:lpstr>How NotTo pass ECE244</vt:lpstr>
      <vt:lpstr>How NotTo pass ECE244 (2)</vt:lpstr>
      <vt:lpstr>Before we start</vt:lpstr>
      <vt:lpstr>Why ECE 244?</vt:lpstr>
      <vt:lpstr>Why software?</vt:lpstr>
      <vt:lpstr>Start a Company in your 20’s!</vt:lpstr>
      <vt:lpstr>Why Take this Course?</vt:lpstr>
      <vt:lpstr>Goals of this course</vt:lpstr>
      <vt:lpstr>Why C/C++?</vt:lpstr>
      <vt:lpstr>Why C/C++? (cont.)</vt:lpstr>
      <vt:lpstr>C vs. C++</vt:lpstr>
      <vt:lpstr>Topic of this course</vt:lpstr>
      <vt:lpstr>Warning: software is hard!</vt:lpstr>
      <vt:lpstr>2003 Northeast blackout is caused by software bug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183</cp:revision>
  <cp:lastPrinted>2014-09-05T01:43:19Z</cp:lastPrinted>
  <dcterms:created xsi:type="dcterms:W3CDTF">2013-01-10T16:28:45Z</dcterms:created>
  <dcterms:modified xsi:type="dcterms:W3CDTF">2022-09-08T16:22:08Z</dcterms:modified>
</cp:coreProperties>
</file>