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2" autoAdjust="0"/>
    <p:restoredTop sz="99528" autoAdjust="0"/>
  </p:normalViewPr>
  <p:slideViewPr>
    <p:cSldViewPr snapToGrid="0" snapToObjects="1">
      <p:cViewPr varScale="1">
        <p:scale>
          <a:sx n="128" d="100"/>
          <a:sy n="128" d="100"/>
        </p:scale>
        <p:origin x="17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10/30/22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10/30/22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400" i="1" dirty="0"/>
              <a:t>Lec.22: Inheritance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3527777"/>
            <a:ext cx="7342188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/>
              <a:t>Ding Yuan</a:t>
            </a:r>
          </a:p>
          <a:p>
            <a:r>
              <a:rPr lang="en-US" sz="2800"/>
              <a:t>ECE Dept., University of Toronto</a:t>
            </a:r>
          </a:p>
          <a:p>
            <a:r>
              <a:rPr lang="en-US" sz="280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Overriding (i.e., redefining)  vs. Overloading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943100"/>
            <a:ext cx="8458200" cy="4444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Overloading: same function name, different parameter list</a:t>
            </a:r>
          </a:p>
          <a:p>
            <a:pPr lvl="1"/>
            <a:r>
              <a:rPr lang="en-US" dirty="0"/>
              <a:t>void foo (</a:t>
            </a:r>
            <a:r>
              <a:rPr lang="en-US" dirty="0" err="1"/>
              <a:t>int</a:t>
            </a:r>
            <a:r>
              <a:rPr lang="en-US" dirty="0"/>
              <a:t> v);</a:t>
            </a:r>
          </a:p>
          <a:p>
            <a:pPr lvl="1"/>
            <a:r>
              <a:rPr lang="en-US" dirty="0"/>
              <a:t>void foo (double d);</a:t>
            </a:r>
          </a:p>
          <a:p>
            <a:pPr lvl="1"/>
            <a:r>
              <a:rPr lang="en-US" dirty="0"/>
              <a:t>void foo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j);</a:t>
            </a:r>
          </a:p>
          <a:p>
            <a:r>
              <a:rPr lang="en-US" dirty="0"/>
              <a:t>Overriding: redefine a function in derived class</a:t>
            </a:r>
          </a:p>
          <a:p>
            <a:pPr lvl="1"/>
            <a:r>
              <a:rPr lang="en-US" dirty="0"/>
              <a:t>List::insert (</a:t>
            </a:r>
            <a:r>
              <a:rPr lang="en-US" dirty="0" err="1"/>
              <a:t>int</a:t>
            </a:r>
            <a:r>
              <a:rPr lang="en-US" dirty="0"/>
              <a:t> a);</a:t>
            </a:r>
          </a:p>
          <a:p>
            <a:pPr lvl="1"/>
            <a:r>
              <a:rPr lang="en-US" dirty="0" err="1"/>
              <a:t>OrderedList</a:t>
            </a:r>
            <a:r>
              <a:rPr lang="en-US" dirty="0"/>
              <a:t>::insert (</a:t>
            </a:r>
            <a:r>
              <a:rPr lang="en-US" dirty="0" err="1"/>
              <a:t>int</a:t>
            </a:r>
            <a:r>
              <a:rPr lang="en-US" dirty="0"/>
              <a:t> a);</a:t>
            </a:r>
          </a:p>
          <a:p>
            <a:r>
              <a:rPr lang="en-US" dirty="0"/>
              <a:t>You can also redefine a member </a:t>
            </a:r>
            <a:r>
              <a:rPr lang="en-US" dirty="0" err="1"/>
              <a:t>var</a:t>
            </a:r>
            <a:r>
              <a:rPr lang="en-US" dirty="0"/>
              <a:t>, say “a”, w/ the same name in derived class</a:t>
            </a:r>
          </a:p>
          <a:p>
            <a:pPr lvl="1"/>
            <a:r>
              <a:rPr lang="en-US" dirty="0"/>
              <a:t>There will be two copies of “a” </a:t>
            </a:r>
            <a:r>
              <a:rPr lang="mr-IN" dirty="0"/>
              <a:t>–</a:t>
            </a:r>
            <a:r>
              <a:rPr lang="en-US" dirty="0"/>
              <a:t> one in base obj. and one in derived class obj.</a:t>
            </a:r>
          </a:p>
        </p:txBody>
      </p:sp>
    </p:spTree>
    <p:extLst>
      <p:ext uri="{BB962C8B-B14F-4D97-AF65-F5344CB8AC3E}">
        <p14:creationId xmlns:p14="http://schemas.microsoft.com/office/powerpoint/2010/main" val="101266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inheritance?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610" y="2959099"/>
            <a:ext cx="4627789" cy="33913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7611" y="1828800"/>
            <a:ext cx="7767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Two classes, i.e., base class and derived class, share a lot of properties, yet the derived class has its own properties</a:t>
            </a:r>
          </a:p>
        </p:txBody>
      </p:sp>
    </p:spTree>
    <p:extLst>
      <p:ext uri="{BB962C8B-B14F-4D97-AF65-F5344CB8AC3E}">
        <p14:creationId xmlns:p14="http://schemas.microsoft.com/office/powerpoint/2010/main" val="415357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examples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900" y="4381500"/>
            <a:ext cx="3556000" cy="2171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419600"/>
            <a:ext cx="3526408" cy="1651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7600" y="2044700"/>
            <a:ext cx="3543300" cy="19614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2057400"/>
            <a:ext cx="3556000" cy="1803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93900" y="166604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38900" y="1666042"/>
            <a:ext cx="65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18055" y="3995812"/>
            <a:ext cx="65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38900" y="3995812"/>
            <a:ext cx="65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36818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100" y="3728752"/>
            <a:ext cx="5397500" cy="283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benefit/motivation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92301"/>
            <a:ext cx="8204200" cy="3931920"/>
          </a:xfrm>
        </p:spPr>
        <p:txBody>
          <a:bodyPr/>
          <a:lstStyle/>
          <a:p>
            <a:r>
              <a:rPr lang="en-US" dirty="0"/>
              <a:t>You want to reuse code (or features) from other classes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If you already implemented linked list, now you want to implement another class: ordered linked list</a:t>
            </a:r>
          </a:p>
          <a:p>
            <a:pPr lvl="1"/>
            <a:r>
              <a:rPr lang="en-US" dirty="0"/>
              <a:t>Can we reuse code?</a:t>
            </a:r>
          </a:p>
        </p:txBody>
      </p:sp>
      <p:sp>
        <p:nvSpPr>
          <p:cNvPr id="5" name="Rectangle 4"/>
          <p:cNvSpPr/>
          <p:nvPr/>
        </p:nvSpPr>
        <p:spPr>
          <a:xfrm>
            <a:off x="3162300" y="4826000"/>
            <a:ext cx="45720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0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711008"/>
            <a:ext cx="7112001" cy="3931920"/>
          </a:xfrm>
        </p:spPr>
        <p:txBody>
          <a:bodyPr/>
          <a:lstStyle/>
          <a:p>
            <a:r>
              <a:rPr lang="en-US" dirty="0"/>
              <a:t>A powerful mechanism to allow a class, say B, to “inherit” the content of another class, say A</a:t>
            </a:r>
          </a:p>
          <a:p>
            <a:pPr lvl="1"/>
            <a:r>
              <a:rPr lang="en-US" dirty="0"/>
              <a:t>Also called superclass/subclass</a:t>
            </a:r>
          </a:p>
          <a:p>
            <a:r>
              <a:rPr lang="en-US" dirty="0"/>
              <a:t>A derived class is always larger than the base class</a:t>
            </a:r>
          </a:p>
          <a:p>
            <a:pPr lvl="1"/>
            <a:r>
              <a:rPr lang="en-US" dirty="0"/>
              <a:t>Derived class receives all of the member variables and functions of the base class</a:t>
            </a:r>
          </a:p>
          <a:p>
            <a:pPr lvl="1"/>
            <a:r>
              <a:rPr lang="en-US" dirty="0"/>
              <a:t>Therefore in derived class, we can directly use the members of the base class</a:t>
            </a:r>
          </a:p>
          <a:p>
            <a:pPr lvl="2"/>
            <a:r>
              <a:rPr lang="en-US" dirty="0"/>
              <a:t>Can also extend/customize/override as needed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553" y="4727556"/>
            <a:ext cx="184152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A: base class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10753" y="5921356"/>
            <a:ext cx="218716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B: derived class</a:t>
            </a:r>
          </a:p>
        </p:txBody>
      </p:sp>
      <p:cxnSp>
        <p:nvCxnSpPr>
          <p:cNvPr id="9" name="Straight Arrow Connector 8"/>
          <p:cNvCxnSpPr>
            <a:stCxn id="6" idx="0"/>
            <a:endCxn id="5" idx="2"/>
          </p:cNvCxnSpPr>
          <p:nvPr/>
        </p:nvCxnSpPr>
        <p:spPr>
          <a:xfrm flipV="1">
            <a:off x="7504337" y="5189221"/>
            <a:ext cx="4976" cy="732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43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0113" y="2019300"/>
            <a:ext cx="716486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</a:t>
            </a:r>
            <a:r>
              <a:rPr lang="en-US" dirty="0" err="1">
                <a:latin typeface="Consolas"/>
                <a:cs typeface="Consolas"/>
              </a:rPr>
              <a:t>DerivedClass</a:t>
            </a:r>
            <a:r>
              <a:rPr lang="en-US" dirty="0">
                <a:latin typeface="Consolas"/>
                <a:cs typeface="Consolas"/>
              </a:rPr>
              <a:t> : public </a:t>
            </a:r>
            <a:r>
              <a:rPr lang="en-US" dirty="0" err="1">
                <a:latin typeface="Consolas"/>
                <a:cs typeface="Consolas"/>
              </a:rPr>
              <a:t>BaseClass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 /* Only list the inherited members if you wish</a:t>
            </a:r>
          </a:p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 to change them, plus new members you’re adding. */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Example:</a:t>
            </a:r>
          </a:p>
          <a:p>
            <a:r>
              <a:rPr lang="en-US" dirty="0">
                <a:latin typeface="Consolas"/>
                <a:cs typeface="Consolas"/>
              </a:rPr>
              <a:t>class </a:t>
            </a:r>
            <a:r>
              <a:rPr lang="en-US" dirty="0" err="1">
                <a:latin typeface="Consolas"/>
                <a:cs typeface="Consolas"/>
              </a:rPr>
              <a:t>OrderedList</a:t>
            </a:r>
            <a:r>
              <a:rPr lang="en-US" dirty="0">
                <a:latin typeface="Consolas"/>
                <a:cs typeface="Consolas"/>
              </a:rPr>
              <a:t> : public List {</a:t>
            </a:r>
          </a:p>
          <a:p>
            <a:r>
              <a:rPr lang="en-US" dirty="0">
                <a:latin typeface="Consolas"/>
                <a:cs typeface="Consolas"/>
              </a:rPr>
              <a:t>  void insert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v);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redefine insert()</a:t>
            </a:r>
          </a:p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 // value, next, delete(), print()</a:t>
            </a:r>
            <a:r>
              <a:rPr lang="mr-IN" dirty="0">
                <a:solidFill>
                  <a:srgbClr val="008000"/>
                </a:solidFill>
                <a:latin typeface="Consolas"/>
                <a:cs typeface="Consolas"/>
              </a:rPr>
              <a:t>…</a:t>
            </a:r>
            <a:r>
              <a:rPr lang="en-CA" dirty="0">
                <a:solidFill>
                  <a:srgbClr val="008000"/>
                </a:solidFill>
                <a:latin typeface="Consolas"/>
                <a:cs typeface="Consolas"/>
              </a:rPr>
              <a:t> are all inherited,</a:t>
            </a:r>
          </a:p>
          <a:p>
            <a:r>
              <a:rPr lang="en-CA" dirty="0">
                <a:solidFill>
                  <a:srgbClr val="008000"/>
                </a:solidFill>
                <a:latin typeface="Consolas"/>
                <a:cs typeface="Consolas"/>
              </a:rPr>
              <a:t>  // and you can use them as if they were defined in</a:t>
            </a:r>
          </a:p>
          <a:p>
            <a:r>
              <a:rPr lang="en-CA" dirty="0">
                <a:solidFill>
                  <a:srgbClr val="008000"/>
                </a:solidFill>
                <a:latin typeface="Consolas"/>
                <a:cs typeface="Consolas"/>
              </a:rPr>
              <a:t>  // </a:t>
            </a:r>
            <a:r>
              <a:rPr lang="en-CA" dirty="0" err="1">
                <a:solidFill>
                  <a:srgbClr val="008000"/>
                </a:solidFill>
                <a:latin typeface="Consolas"/>
                <a:cs typeface="Consolas"/>
              </a:rPr>
              <a:t>OrderedList</a:t>
            </a:r>
            <a:endParaRPr lang="en-US" dirty="0">
              <a:solidFill>
                <a:srgbClr val="008000"/>
              </a:solidFill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7232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derived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derived class is declared, you can use it just like any other class</a:t>
            </a:r>
          </a:p>
          <a:p>
            <a:pPr lvl="1"/>
            <a:r>
              <a:rPr lang="en-US" dirty="0"/>
              <a:t>E.g. </a:t>
            </a:r>
            <a:r>
              <a:rPr lang="en-US" dirty="0">
                <a:latin typeface="Consolas"/>
                <a:cs typeface="Consolas"/>
              </a:rPr>
              <a:t>void </a:t>
            </a:r>
            <a:r>
              <a:rPr lang="en-US" dirty="0" err="1">
                <a:latin typeface="Consolas"/>
                <a:cs typeface="Consolas"/>
              </a:rPr>
              <a:t>OrderedList</a:t>
            </a:r>
            <a:r>
              <a:rPr lang="en-US" dirty="0">
                <a:latin typeface="Consolas"/>
                <a:cs typeface="Consolas"/>
              </a:rPr>
              <a:t>::insert(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v) { </a:t>
            </a:r>
            <a:r>
              <a:rPr lang="mr-IN" dirty="0">
                <a:latin typeface="Consolas"/>
                <a:cs typeface="Consolas"/>
              </a:rPr>
              <a:t>…</a:t>
            </a:r>
            <a:r>
              <a:rPr lang="en-CA" dirty="0">
                <a:latin typeface="Consolas"/>
                <a:cs typeface="Consolas"/>
              </a:rPr>
              <a:t> }</a:t>
            </a:r>
          </a:p>
          <a:p>
            <a:pPr lvl="1"/>
            <a:r>
              <a:rPr lang="en-CA" dirty="0" err="1">
                <a:latin typeface="Consolas"/>
                <a:cs typeface="Consolas"/>
              </a:rPr>
              <a:t>OrderedList</a:t>
            </a:r>
            <a:r>
              <a:rPr lang="en-CA" dirty="0">
                <a:latin typeface="Consolas"/>
                <a:cs typeface="Consolas"/>
              </a:rPr>
              <a:t> *list = new </a:t>
            </a:r>
            <a:r>
              <a:rPr lang="en-CA" dirty="0" err="1">
                <a:latin typeface="Consolas"/>
                <a:cs typeface="Consolas"/>
              </a:rPr>
              <a:t>OrderedList</a:t>
            </a:r>
            <a:r>
              <a:rPr lang="en-CA" dirty="0">
                <a:latin typeface="Consolas"/>
                <a:cs typeface="Consolas"/>
              </a:rPr>
              <a:t>;</a:t>
            </a:r>
            <a:endParaRPr lang="en-US" dirty="0">
              <a:latin typeface="Consolas"/>
              <a:cs typeface="Consolas"/>
            </a:endParaRPr>
          </a:p>
          <a:p>
            <a:pPr marL="35083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14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712" y="1905001"/>
            <a:ext cx="7345363" cy="3931920"/>
          </a:xfrm>
        </p:spPr>
        <p:txBody>
          <a:bodyPr/>
          <a:lstStyle/>
          <a:p>
            <a:r>
              <a:rPr lang="en-US" dirty="0"/>
              <a:t>Derived classes CANNOT access private members of base class</a:t>
            </a:r>
          </a:p>
          <a:p>
            <a:pPr lvl="1"/>
            <a:r>
              <a:rPr lang="en-US" dirty="0"/>
              <a:t>But these private members are inherited! </a:t>
            </a:r>
          </a:p>
          <a:p>
            <a:pPr lvl="1"/>
            <a:r>
              <a:rPr lang="en-US" dirty="0"/>
              <a:t>I.e., in this example, when you instantiate an object of Derived class, there will be memory allocated for “a”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46600" y="3975100"/>
            <a:ext cx="386513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>
                <a:latin typeface="Consolas"/>
                <a:cs typeface="Consolas"/>
              </a:rPr>
              <a:t>class Base {</a:t>
            </a:r>
          </a:p>
          <a:p>
            <a:r>
              <a:rPr lang="mr-IN" dirty="0">
                <a:latin typeface="Consolas"/>
                <a:cs typeface="Consolas"/>
              </a:rPr>
              <a:t>private:</a:t>
            </a:r>
          </a:p>
          <a:p>
            <a:r>
              <a:rPr lang="mr-IN" dirty="0">
                <a:latin typeface="Consolas"/>
                <a:cs typeface="Consolas"/>
              </a:rPr>
              <a:t>  int a;</a:t>
            </a:r>
          </a:p>
          <a:p>
            <a:r>
              <a:rPr lang="mr-IN" dirty="0">
                <a:latin typeface="Consolas"/>
                <a:cs typeface="Consolas"/>
              </a:rPr>
              <a:t> </a:t>
            </a:r>
            <a:r>
              <a:rPr lang="en-CA" dirty="0">
                <a:latin typeface="Consolas"/>
                <a:cs typeface="Consolas"/>
              </a:rPr>
              <a:t> .. ..</a:t>
            </a:r>
            <a:endParaRPr lang="mr-IN" dirty="0">
              <a:latin typeface="Consolas"/>
              <a:cs typeface="Consolas"/>
            </a:endParaRPr>
          </a:p>
          <a:p>
            <a:r>
              <a:rPr lang="mr-IN" dirty="0">
                <a:latin typeface="Consolas"/>
                <a:cs typeface="Consolas"/>
              </a:rPr>
              <a:t>};</a:t>
            </a:r>
            <a:endParaRPr lang="en-CA" dirty="0">
              <a:latin typeface="Consolas"/>
              <a:cs typeface="Consolas"/>
            </a:endParaRPr>
          </a:p>
          <a:p>
            <a:r>
              <a:rPr lang="mr-IN" dirty="0">
                <a:latin typeface="Consolas"/>
                <a:cs typeface="Consolas"/>
              </a:rPr>
              <a:t>class Derived : public Base {</a:t>
            </a:r>
          </a:p>
          <a:p>
            <a:r>
              <a:rPr lang="mr-IN" dirty="0">
                <a:latin typeface="Consolas"/>
                <a:cs typeface="Consolas"/>
              </a:rPr>
              <a:t>private:</a:t>
            </a:r>
          </a:p>
          <a:p>
            <a:r>
              <a:rPr lang="en-CA" dirty="0">
                <a:latin typeface="Consolas"/>
                <a:cs typeface="Consolas"/>
              </a:rPr>
              <a:t>..</a:t>
            </a:r>
          </a:p>
          <a:p>
            <a:r>
              <a:rPr lang="en-CA" dirty="0">
                <a:latin typeface="Consolas"/>
                <a:cs typeface="Consolas"/>
              </a:rPr>
              <a:t>};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945465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Protected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2044701"/>
            <a:ext cx="7775575" cy="3931920"/>
          </a:xfrm>
        </p:spPr>
        <p:txBody>
          <a:bodyPr/>
          <a:lstStyle/>
          <a:p>
            <a:r>
              <a:rPr lang="en-US" dirty="0"/>
              <a:t>What if we want a member variable/function to be accessible to derived class, but inaccessible to outside?</a:t>
            </a:r>
          </a:p>
          <a:p>
            <a:r>
              <a:rPr lang="en-US" dirty="0"/>
              <a:t>C++ provides another access </a:t>
            </a:r>
            <a:r>
              <a:rPr lang="en-US" dirty="0" err="1"/>
              <a:t>specifier</a:t>
            </a:r>
            <a:r>
              <a:rPr lang="en-US" dirty="0"/>
              <a:t>: </a:t>
            </a:r>
            <a:r>
              <a:rPr lang="en-US" dirty="0">
                <a:latin typeface="Consolas"/>
                <a:cs typeface="Consolas"/>
              </a:rPr>
              <a:t>protected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9900" y="4000500"/>
            <a:ext cx="538808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>
                <a:latin typeface="Consolas"/>
                <a:cs typeface="Consolas"/>
              </a:rPr>
              <a:t>class Base {</a:t>
            </a:r>
          </a:p>
          <a:p>
            <a:r>
              <a:rPr lang="mr-IN" dirty="0">
                <a:latin typeface="Consolas"/>
                <a:cs typeface="Consolas"/>
              </a:rPr>
              <a:t>private:</a:t>
            </a:r>
          </a:p>
          <a:p>
            <a:r>
              <a:rPr lang="en-CA" dirty="0">
                <a:solidFill>
                  <a:srgbClr val="FF0000"/>
                </a:solidFill>
                <a:latin typeface="Consolas"/>
                <a:cs typeface="Consolas"/>
              </a:rPr>
              <a:t>protected:</a:t>
            </a:r>
          </a:p>
          <a:p>
            <a:r>
              <a:rPr lang="en-CA" dirty="0">
                <a:solidFill>
                  <a:srgbClr val="FF0000"/>
                </a:solidFill>
                <a:latin typeface="Consolas"/>
                <a:cs typeface="Consolas"/>
              </a:rPr>
              <a:t>  </a:t>
            </a:r>
            <a:r>
              <a:rPr lang="en-CA" dirty="0" err="1">
                <a:solidFill>
                  <a:srgbClr val="FF0000"/>
                </a:solidFill>
                <a:latin typeface="Consolas"/>
                <a:cs typeface="Consolas"/>
              </a:rPr>
              <a:t>int</a:t>
            </a:r>
            <a:r>
              <a:rPr lang="en-CA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mr-IN" dirty="0">
                <a:solidFill>
                  <a:srgbClr val="FF0000"/>
                </a:solidFill>
                <a:latin typeface="Consolas"/>
                <a:cs typeface="Consolas"/>
              </a:rPr>
              <a:t>a;</a:t>
            </a:r>
          </a:p>
          <a:p>
            <a:r>
              <a:rPr lang="mr-IN" dirty="0">
                <a:latin typeface="Consolas"/>
                <a:cs typeface="Consolas"/>
              </a:rPr>
              <a:t> </a:t>
            </a:r>
            <a:r>
              <a:rPr lang="en-CA" dirty="0">
                <a:latin typeface="Consolas"/>
                <a:cs typeface="Consolas"/>
              </a:rPr>
              <a:t> .. ..</a:t>
            </a:r>
            <a:endParaRPr lang="mr-IN" dirty="0">
              <a:latin typeface="Consolas"/>
              <a:cs typeface="Consolas"/>
            </a:endParaRPr>
          </a:p>
          <a:p>
            <a:r>
              <a:rPr lang="mr-IN" dirty="0">
                <a:latin typeface="Consolas"/>
                <a:cs typeface="Consolas"/>
              </a:rPr>
              <a:t>};</a:t>
            </a:r>
            <a:endParaRPr lang="en-CA" dirty="0">
              <a:latin typeface="Consolas"/>
              <a:cs typeface="Consolas"/>
            </a:endParaRPr>
          </a:p>
          <a:p>
            <a:r>
              <a:rPr lang="mr-IN" dirty="0">
                <a:latin typeface="Consolas"/>
                <a:cs typeface="Consolas"/>
              </a:rPr>
              <a:t>class Derived : public Base {</a:t>
            </a:r>
          </a:p>
          <a:p>
            <a:r>
              <a:rPr lang="en-CA" dirty="0">
                <a:latin typeface="Consolas"/>
                <a:cs typeface="Consolas"/>
              </a:rPr>
              <a:t>  // Can access “a” as a member variable.</a:t>
            </a:r>
          </a:p>
          <a:p>
            <a:r>
              <a:rPr lang="en-CA" dirty="0">
                <a:latin typeface="Consolas"/>
                <a:cs typeface="Consolas"/>
              </a:rPr>
              <a:t>};</a:t>
            </a:r>
            <a:endParaRPr lang="en-US" dirty="0">
              <a:latin typeface="Consolas"/>
              <a:cs typeface="Consola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239" y="3775728"/>
            <a:ext cx="5905500" cy="126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25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41037</TotalTime>
  <Words>552</Words>
  <Application>Microsoft Macintosh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Brush Script MT</vt:lpstr>
      <vt:lpstr>Arial</vt:lpstr>
      <vt:lpstr>Calibri</vt:lpstr>
      <vt:lpstr>Calisto MT</vt:lpstr>
      <vt:lpstr>Consolas</vt:lpstr>
      <vt:lpstr>Capital</vt:lpstr>
      <vt:lpstr>ECE 244 Programming Fundamentals Lec.22: Inheritance</vt:lpstr>
      <vt:lpstr>What is inheritance?</vt:lpstr>
      <vt:lpstr>Real-world examples</vt:lpstr>
      <vt:lpstr>Key benefit/motivation</vt:lpstr>
      <vt:lpstr>Inheritance</vt:lpstr>
      <vt:lpstr>Syntax</vt:lpstr>
      <vt:lpstr>Usage of derived class</vt:lpstr>
      <vt:lpstr>Data protection</vt:lpstr>
      <vt:lpstr>Protected members</vt:lpstr>
      <vt:lpstr>Overriding (i.e., redefining)  vs. Overloading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347</cp:revision>
  <cp:lastPrinted>2014-09-05T01:43:19Z</cp:lastPrinted>
  <dcterms:created xsi:type="dcterms:W3CDTF">2013-01-10T16:28:45Z</dcterms:created>
  <dcterms:modified xsi:type="dcterms:W3CDTF">2022-10-30T21:28:42Z</dcterms:modified>
</cp:coreProperties>
</file>