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5" r:id="rId10"/>
    <p:sldId id="262" r:id="rId11"/>
    <p:sldId id="266" r:id="rId12"/>
    <p:sldId id="268" r:id="rId13"/>
    <p:sldId id="269" r:id="rId14"/>
    <p:sldId id="271" r:id="rId15"/>
    <p:sldId id="270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2" autoAdjust="0"/>
    <p:restoredTop sz="99528" autoAdjust="0"/>
  </p:normalViewPr>
  <p:slideViewPr>
    <p:cSldViewPr snapToGrid="0" snapToObjects="1">
      <p:cViewPr varScale="1">
        <p:scale>
          <a:sx n="128" d="100"/>
          <a:sy n="128" d="100"/>
        </p:scale>
        <p:origin x="17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10/30/22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10/30/22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400" i="1" dirty="0"/>
              <a:t>Lec.23: Inheritance 2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3527777"/>
            <a:ext cx="7342188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/>
              <a:t>Ding Yuan</a:t>
            </a:r>
          </a:p>
          <a:p>
            <a:r>
              <a:rPr lang="en-US" sz="2800"/>
              <a:t>ECE Dept., University of Toronto</a:t>
            </a:r>
          </a:p>
          <a:p>
            <a:r>
              <a:rPr lang="en-US" sz="280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44158"/>
            <a:ext cx="8458200" cy="1339850"/>
          </a:xfrm>
        </p:spPr>
        <p:txBody>
          <a:bodyPr>
            <a:normAutofit/>
          </a:bodyPr>
          <a:lstStyle/>
          <a:p>
            <a:r>
              <a:rPr lang="en-US" sz="4000" dirty="0"/>
              <a:t>You can access predecessor’s members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244600"/>
            <a:ext cx="7511226" cy="44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28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44158"/>
            <a:ext cx="8458200" cy="1339850"/>
          </a:xfrm>
        </p:spPr>
        <p:txBody>
          <a:bodyPr>
            <a:normAutofit/>
          </a:bodyPr>
          <a:lstStyle/>
          <a:p>
            <a:r>
              <a:rPr lang="en-US" sz="4000" dirty="0"/>
              <a:t>You can access predecessor’s members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1447800"/>
            <a:ext cx="70612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5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Mixing types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34146" y="5017711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Employee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4146" y="5865466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Manager</a:t>
            </a:r>
          </a:p>
        </p:txBody>
      </p:sp>
      <p:cxnSp>
        <p:nvCxnSpPr>
          <p:cNvPr id="7" name="Straight Arrow Connector 6"/>
          <p:cNvCxnSpPr>
            <a:stCxn id="6" idx="0"/>
            <a:endCxn id="4" idx="2"/>
          </p:cNvCxnSpPr>
          <p:nvPr/>
        </p:nvCxnSpPr>
        <p:spPr>
          <a:xfrm flipV="1">
            <a:off x="7802523" y="5417821"/>
            <a:ext cx="0" cy="447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49300" y="2133601"/>
            <a:ext cx="8458200" cy="3931920"/>
          </a:xfrm>
        </p:spPr>
        <p:txBody>
          <a:bodyPr/>
          <a:lstStyle/>
          <a:p>
            <a:r>
              <a:rPr lang="en-US" dirty="0"/>
              <a:t>A Manager is an Employee, but an Employee is not a Manager. </a:t>
            </a:r>
          </a:p>
          <a:p>
            <a:r>
              <a:rPr lang="en-US" dirty="0"/>
              <a:t>Hence: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Why?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2100" y="3650794"/>
            <a:ext cx="4245874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void g (Manager mm, Employee </a:t>
            </a:r>
            <a:r>
              <a:rPr lang="en-US" dirty="0" err="1">
                <a:latin typeface="Consolas"/>
                <a:cs typeface="Consolas"/>
              </a:rPr>
              <a:t>ee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  Employee *</a:t>
            </a:r>
            <a:r>
              <a:rPr lang="en-US" dirty="0" err="1">
                <a:latin typeface="Consolas"/>
                <a:cs typeface="Consolas"/>
              </a:rPr>
              <a:t>pe</a:t>
            </a:r>
            <a:r>
              <a:rPr lang="en-US" dirty="0">
                <a:latin typeface="Consolas"/>
                <a:cs typeface="Consolas"/>
              </a:rPr>
              <a:t> = &amp;mm;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OK</a:t>
            </a:r>
          </a:p>
          <a:p>
            <a:r>
              <a:rPr lang="en-US" dirty="0">
                <a:latin typeface="Consolas"/>
                <a:cs typeface="Consolas"/>
              </a:rPr>
              <a:t>  Manager *pm = &amp;</a:t>
            </a:r>
            <a:r>
              <a:rPr lang="en-US" dirty="0" err="1">
                <a:latin typeface="Consolas"/>
                <a:cs typeface="Consolas"/>
              </a:rPr>
              <a:t>ee</a:t>
            </a:r>
            <a:r>
              <a:rPr lang="en-US" dirty="0">
                <a:latin typeface="Consolas"/>
                <a:cs typeface="Consolas"/>
              </a:rPr>
              <a:t>;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// Not OK!</a:t>
            </a:r>
          </a:p>
          <a:p>
            <a:r>
              <a:rPr lang="en-US" dirty="0">
                <a:latin typeface="Consolas"/>
                <a:cs typeface="Consolas"/>
              </a:rPr>
              <a:t>  ..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9683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Mixing types (cont.)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34146" y="5017711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Employee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4146" y="5865466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Manager</a:t>
            </a:r>
          </a:p>
        </p:txBody>
      </p:sp>
      <p:cxnSp>
        <p:nvCxnSpPr>
          <p:cNvPr id="7" name="Straight Arrow Connector 6"/>
          <p:cNvCxnSpPr>
            <a:stCxn id="6" idx="0"/>
            <a:endCxn id="4" idx="2"/>
          </p:cNvCxnSpPr>
          <p:nvPr/>
        </p:nvCxnSpPr>
        <p:spPr>
          <a:xfrm flipV="1">
            <a:off x="7802523" y="5417821"/>
            <a:ext cx="0" cy="447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345363" cy="3931920"/>
          </a:xfrm>
        </p:spPr>
        <p:txBody>
          <a:bodyPr/>
          <a:lstStyle/>
          <a:p>
            <a:r>
              <a:rPr lang="en-US" dirty="0"/>
              <a:t>This can be very useful; for example, you can implement a linked list of Employees, and insert a manager </a:t>
            </a:r>
            <a:r>
              <a:rPr lang="mr-IN" dirty="0"/>
              <a:t>–</a:t>
            </a:r>
            <a:r>
              <a:rPr lang="en-US" dirty="0"/>
              <a:t> no problem at all</a:t>
            </a:r>
          </a:p>
          <a:p>
            <a:pPr lvl="1"/>
            <a:r>
              <a:rPr lang="en-US" dirty="0"/>
              <a:t>Example: C++ containers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2100" y="4002048"/>
            <a:ext cx="437278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void g (Manager mm, Employee </a:t>
            </a:r>
            <a:r>
              <a:rPr lang="en-US" dirty="0" err="1">
                <a:latin typeface="Consolas"/>
                <a:cs typeface="Consolas"/>
              </a:rPr>
              <a:t>ee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  vector&lt;Employee&gt; </a:t>
            </a:r>
            <a:r>
              <a:rPr lang="en-US" dirty="0" err="1">
                <a:latin typeface="Consolas"/>
                <a:cs typeface="Consolas"/>
              </a:rPr>
              <a:t>vec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vec.push_back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ee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vec.push_back</a:t>
            </a:r>
            <a:r>
              <a:rPr lang="en-US" dirty="0">
                <a:latin typeface="Consolas"/>
                <a:cs typeface="Consolas"/>
              </a:rPr>
              <a:t>(mm);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cout</a:t>
            </a:r>
            <a:r>
              <a:rPr lang="en-US" dirty="0">
                <a:latin typeface="Consolas"/>
                <a:cs typeface="Consolas"/>
              </a:rPr>
              <a:t> &lt;&lt; “Size: “ &lt;&lt; </a:t>
            </a:r>
            <a:r>
              <a:rPr lang="en-US" dirty="0" err="1">
                <a:latin typeface="Consolas"/>
                <a:cs typeface="Consolas"/>
              </a:rPr>
              <a:t>vec.size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35405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44158"/>
            <a:ext cx="7673975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Base/derived class in 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512" y="1886605"/>
            <a:ext cx="7345363" cy="3931920"/>
          </a:xfrm>
        </p:spPr>
        <p:txBody>
          <a:bodyPr/>
          <a:lstStyle/>
          <a:p>
            <a:r>
              <a:rPr lang="en-US" dirty="0"/>
              <a:t>When storing base *objects* into container (e.g., vector), cannot convert it back to derived class obj.</a:t>
            </a:r>
          </a:p>
          <a:p>
            <a:pPr marL="350838" lvl="1" indent="0">
              <a:buNone/>
            </a:pPr>
            <a:endParaRPr lang="en-US" dirty="0"/>
          </a:p>
          <a:p>
            <a:pPr marL="350838" lvl="1" indent="0">
              <a:buNone/>
            </a:pPr>
            <a:endParaRPr lang="en-US" dirty="0"/>
          </a:p>
          <a:p>
            <a:r>
              <a:rPr lang="en-US" dirty="0"/>
              <a:t>But you can convert pointers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0700" y="2726035"/>
            <a:ext cx="5007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vector&lt;Employee&gt; </a:t>
            </a:r>
            <a:r>
              <a:rPr lang="en-US" dirty="0" err="1">
                <a:latin typeface="Consolas"/>
                <a:cs typeface="Consolas"/>
              </a:rPr>
              <a:t>vec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 err="1">
                <a:latin typeface="Consolas"/>
                <a:cs typeface="Consolas"/>
              </a:rPr>
              <a:t>vec.push_back</a:t>
            </a:r>
            <a:r>
              <a:rPr lang="en-US" dirty="0">
                <a:latin typeface="Consolas"/>
                <a:cs typeface="Consolas"/>
              </a:rPr>
              <a:t>(manager);</a:t>
            </a:r>
          </a:p>
          <a:p>
            <a:r>
              <a:rPr lang="en-US" dirty="0" err="1">
                <a:latin typeface="Consolas"/>
                <a:cs typeface="Consolas"/>
              </a:rPr>
              <a:t>vec</a:t>
            </a:r>
            <a:r>
              <a:rPr lang="en-US" dirty="0">
                <a:latin typeface="Consolas"/>
                <a:cs typeface="Consolas"/>
              </a:rPr>
              <a:t>[0].</a:t>
            </a:r>
            <a:r>
              <a:rPr lang="en-US" dirty="0" err="1">
                <a:latin typeface="Consolas"/>
                <a:cs typeface="Consolas"/>
              </a:rPr>
              <a:t>print_manager_level</a:t>
            </a:r>
            <a:r>
              <a:rPr lang="en-US" dirty="0">
                <a:latin typeface="Consolas"/>
                <a:cs typeface="Consolas"/>
              </a:rPr>
              <a:t>();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// ERROR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03400" y="4326235"/>
            <a:ext cx="62764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vector&lt;Employee*&gt; </a:t>
            </a:r>
            <a:r>
              <a:rPr lang="en-US" dirty="0" err="1">
                <a:latin typeface="Consolas"/>
                <a:cs typeface="Consolas"/>
              </a:rPr>
              <a:t>vec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 err="1">
                <a:latin typeface="Consolas"/>
                <a:cs typeface="Consolas"/>
              </a:rPr>
              <a:t>vec.push_back</a:t>
            </a:r>
            <a:r>
              <a:rPr lang="en-US" dirty="0">
                <a:latin typeface="Consolas"/>
                <a:cs typeface="Consolas"/>
              </a:rPr>
              <a:t>(&amp;manager);</a:t>
            </a:r>
          </a:p>
          <a:p>
            <a:r>
              <a:rPr lang="en-US" dirty="0">
                <a:latin typeface="Consolas"/>
                <a:cs typeface="Consolas"/>
              </a:rPr>
              <a:t>((Manager*)</a:t>
            </a:r>
            <a:r>
              <a:rPr lang="en-US" dirty="0" err="1">
                <a:latin typeface="Consolas"/>
                <a:cs typeface="Consolas"/>
              </a:rPr>
              <a:t>vec</a:t>
            </a:r>
            <a:r>
              <a:rPr lang="en-US" dirty="0">
                <a:latin typeface="Consolas"/>
                <a:cs typeface="Consolas"/>
              </a:rPr>
              <a:t>[0])-&gt;</a:t>
            </a:r>
            <a:r>
              <a:rPr lang="en-US" dirty="0" err="1">
                <a:latin typeface="Consolas"/>
                <a:cs typeface="Consolas"/>
              </a:rPr>
              <a:t>print_manager_level</a:t>
            </a:r>
            <a:r>
              <a:rPr lang="en-US" dirty="0">
                <a:latin typeface="Consolas"/>
                <a:cs typeface="Consolas"/>
              </a:rPr>
              <a:t>();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OK</a:t>
            </a:r>
          </a:p>
        </p:txBody>
      </p:sp>
    </p:spTree>
    <p:extLst>
      <p:ext uri="{BB962C8B-B14F-4D97-AF65-F5344CB8AC3E}">
        <p14:creationId xmlns:p14="http://schemas.microsoft.com/office/powerpoint/2010/main" val="1657629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 vs.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not: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How does this compare to inheritance?</a:t>
            </a:r>
          </a:p>
          <a:p>
            <a:pPr lvl="1"/>
            <a:r>
              <a:rPr lang="en-US" dirty="0"/>
              <a:t>“Is a” relationship vs. “has a”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2693948"/>
            <a:ext cx="2088357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Manager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private:</a:t>
            </a:r>
          </a:p>
          <a:p>
            <a:r>
              <a:rPr lang="en-US" dirty="0">
                <a:latin typeface="Consolas"/>
                <a:cs typeface="Consolas"/>
              </a:rPr>
              <a:t>  Employee </a:t>
            </a:r>
            <a:r>
              <a:rPr lang="en-US" dirty="0" err="1">
                <a:latin typeface="Consolas"/>
                <a:cs typeface="Consolas"/>
              </a:rPr>
              <a:t>emp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..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39168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multiple inheritance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7700" y="1814374"/>
            <a:ext cx="678412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Grandpa {</a:t>
            </a:r>
          </a:p>
          <a:p>
            <a:r>
              <a:rPr lang="en-US" dirty="0">
                <a:latin typeface="Consolas"/>
                <a:cs typeface="Consolas"/>
              </a:rPr>
              <a:t>private:</a:t>
            </a:r>
          </a:p>
          <a:p>
            <a:r>
              <a:rPr lang="en-US" dirty="0">
                <a:latin typeface="Consolas"/>
                <a:cs typeface="Consolas"/>
              </a:rPr>
              <a:t>  char* name;</a:t>
            </a:r>
          </a:p>
          <a:p>
            <a:r>
              <a:rPr lang="en-US" dirty="0">
                <a:latin typeface="Consolas"/>
                <a:cs typeface="Consolas"/>
              </a:rPr>
              <a:t>public:</a:t>
            </a:r>
          </a:p>
          <a:p>
            <a:r>
              <a:rPr lang="en-US" dirty="0">
                <a:latin typeface="Consolas"/>
                <a:cs typeface="Consolas"/>
              </a:rPr>
              <a:t>  char* </a:t>
            </a:r>
            <a:r>
              <a:rPr lang="en-US" dirty="0" err="1">
                <a:latin typeface="Consolas"/>
                <a:cs typeface="Consolas"/>
              </a:rPr>
              <a:t>getName</a:t>
            </a:r>
            <a:r>
              <a:rPr lang="en-US" dirty="0">
                <a:latin typeface="Consolas"/>
                <a:cs typeface="Consolas"/>
              </a:rPr>
              <a:t> () { return name; }</a:t>
            </a:r>
          </a:p>
          <a:p>
            <a:r>
              <a:rPr lang="en-US" dirty="0">
                <a:latin typeface="Consolas"/>
                <a:cs typeface="Consolas"/>
              </a:rPr>
              <a:t>};</a:t>
            </a:r>
          </a:p>
          <a:p>
            <a:r>
              <a:rPr lang="en-US" dirty="0">
                <a:latin typeface="Consolas"/>
                <a:cs typeface="Consolas"/>
              </a:rPr>
              <a:t>class Parent1 : public Grandpa { .. };</a:t>
            </a:r>
          </a:p>
          <a:p>
            <a:r>
              <a:rPr lang="en-US" dirty="0">
                <a:latin typeface="Consolas"/>
                <a:cs typeface="Consolas"/>
              </a:rPr>
              <a:t>class Parent2 : public Grandpa { .. };</a:t>
            </a:r>
          </a:p>
          <a:p>
            <a:r>
              <a:rPr lang="en-US" dirty="0">
                <a:latin typeface="Consolas"/>
                <a:cs typeface="Consolas"/>
              </a:rPr>
              <a:t>class Child : public Parent1, public Parent2 { .. };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main () {</a:t>
            </a:r>
          </a:p>
          <a:p>
            <a:r>
              <a:rPr lang="en-US" dirty="0">
                <a:latin typeface="Consolas"/>
                <a:cs typeface="Consolas"/>
              </a:rPr>
              <a:t>  Child c;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c.getName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r>
              <a:rPr lang="en-US" dirty="0">
                <a:latin typeface="Consolas"/>
                <a:cs typeface="Consolas"/>
              </a:rPr>
              <a:t>  .. ..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870200" y="4343400"/>
            <a:ext cx="5848562" cy="2196425"/>
            <a:chOff x="2870200" y="4343400"/>
            <a:chExt cx="5848562" cy="219642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31829" y="4343400"/>
              <a:ext cx="1286933" cy="19304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870200" y="4508500"/>
              <a:ext cx="4828329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Diamond of Dread</a:t>
              </a:r>
            </a:p>
            <a:p>
              <a:r>
                <a:rPr lang="en-US" dirty="0"/>
                <a:t>- The code won’t compile</a:t>
              </a:r>
            </a:p>
            <a:p>
              <a:pPr marL="285750" indent="-285750">
                <a:buFontTx/>
                <a:buChar char="-"/>
              </a:pPr>
              <a:r>
                <a:rPr lang="en-US" dirty="0"/>
                <a:t>TWO copies of Grandpa’s members are created when creating a Child object</a:t>
              </a:r>
            </a:p>
            <a:p>
              <a:pPr marL="285750" indent="-285750">
                <a:buFontTx/>
                <a:buChar char="-"/>
              </a:pPr>
              <a:r>
                <a:rPr lang="en-US" dirty="0"/>
                <a:t>Compiler doesn’t know which “</a:t>
              </a:r>
              <a:r>
                <a:rPr lang="en-US" dirty="0" err="1"/>
                <a:t>getName</a:t>
              </a:r>
              <a:r>
                <a:rPr lang="en-US" dirty="0"/>
                <a:t>()” should be invoked</a:t>
              </a:r>
            </a:p>
            <a:p>
              <a:r>
                <a:rPr lang="en-US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281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2262" y="3149600"/>
            <a:ext cx="494376" cy="490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or False?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892300"/>
            <a:ext cx="8128000" cy="4173221"/>
          </a:xfrm>
        </p:spPr>
        <p:txBody>
          <a:bodyPr/>
          <a:lstStyle/>
          <a:p>
            <a:r>
              <a:rPr lang="en-US" dirty="0"/>
              <a:t>Derived class inherits all member variables from base class</a:t>
            </a:r>
          </a:p>
          <a:p>
            <a:r>
              <a:rPr lang="en-US" dirty="0"/>
              <a:t>Derived class can access private members of base class</a:t>
            </a:r>
          </a:p>
          <a:p>
            <a:r>
              <a:rPr lang="en-US" dirty="0"/>
              <a:t>Derived class can access protected members of base class</a:t>
            </a:r>
          </a:p>
          <a:p>
            <a:r>
              <a:rPr lang="en-US" dirty="0"/>
              <a:t>Derived class can add member </a:t>
            </a:r>
            <a:r>
              <a:rPr lang="en-US" dirty="0" err="1"/>
              <a:t>vars</a:t>
            </a:r>
            <a:r>
              <a:rPr lang="en-US" dirty="0"/>
              <a:t> and functions</a:t>
            </a:r>
          </a:p>
          <a:p>
            <a:r>
              <a:rPr lang="en-US" dirty="0"/>
              <a:t>Derived class can remove member </a:t>
            </a:r>
            <a:r>
              <a:rPr lang="en-US" dirty="0" err="1"/>
              <a:t>vars</a:t>
            </a:r>
            <a:r>
              <a:rPr lang="en-US" dirty="0"/>
              <a:t> and functions</a:t>
            </a:r>
          </a:p>
          <a:p>
            <a:endParaRPr lang="en-US" dirty="0"/>
          </a:p>
        </p:txBody>
      </p:sp>
      <p:sp>
        <p:nvSpPr>
          <p:cNvPr id="9" name="Multiply 8"/>
          <p:cNvSpPr/>
          <p:nvPr/>
        </p:nvSpPr>
        <p:spPr>
          <a:xfrm>
            <a:off x="7842250" y="2590800"/>
            <a:ext cx="457200" cy="558800"/>
          </a:xfrm>
          <a:prstGeom prst="mathMultiply">
            <a:avLst>
              <a:gd name="adj1" fmla="val 15187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5475" y="2032390"/>
            <a:ext cx="494376" cy="4908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7249" y="3725593"/>
            <a:ext cx="494376" cy="490806"/>
          </a:xfrm>
          <a:prstGeom prst="rect">
            <a:avLst/>
          </a:prstGeom>
        </p:spPr>
      </p:pic>
      <p:sp>
        <p:nvSpPr>
          <p:cNvPr id="12" name="Multiply 11"/>
          <p:cNvSpPr/>
          <p:nvPr/>
        </p:nvSpPr>
        <p:spPr>
          <a:xfrm>
            <a:off x="7788275" y="4427805"/>
            <a:ext cx="457200" cy="558800"/>
          </a:xfrm>
          <a:prstGeom prst="mathMultiply">
            <a:avLst>
              <a:gd name="adj1" fmla="val 15187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Hierarchies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2150" y="1847334"/>
            <a:ext cx="142875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Staff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11700" y="1584008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name</a:t>
            </a:r>
          </a:p>
          <a:p>
            <a:pPr marL="285750" indent="-285750">
              <a:buFontTx/>
              <a:buChar char="-"/>
            </a:pPr>
            <a:r>
              <a:rPr lang="en-US" dirty="0"/>
              <a:t>D.O.B.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addr</a:t>
            </a:r>
            <a:r>
              <a:rPr lang="en-US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5246" y="2850634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Employee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2000" y="2723634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salary</a:t>
            </a:r>
          </a:p>
          <a:p>
            <a:pPr marL="285750" indent="-285750">
              <a:buFontTx/>
              <a:buChar char="-"/>
            </a:pPr>
            <a:r>
              <a:rPr lang="en-US" dirty="0"/>
              <a:t>start date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3100" y="2876034"/>
            <a:ext cx="16891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Temporary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62200" y="2749034"/>
            <a:ext cx="1005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wage</a:t>
            </a:r>
          </a:p>
          <a:p>
            <a:pPr marL="285750" indent="-285750">
              <a:buFontTx/>
              <a:buChar char="-"/>
            </a:pPr>
            <a:r>
              <a:rPr lang="en-US" dirty="0"/>
              <a:t>hours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97446" y="4019034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Manager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23100" y="3904734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level</a:t>
            </a:r>
          </a:p>
          <a:p>
            <a:pPr marL="285750" indent="-285750">
              <a:buFontTx/>
              <a:buChar char="-"/>
            </a:pPr>
            <a:r>
              <a:rPr lang="en-US" dirty="0"/>
              <a:t>report list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39946" y="4019034"/>
            <a:ext cx="123217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Secretary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46724" y="404981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staff list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50772" y="4895334"/>
            <a:ext cx="15052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err="1"/>
              <a:t>TSecretary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74372" y="4895334"/>
            <a:ext cx="137822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Consultant</a:t>
            </a:r>
          </a:p>
        </p:txBody>
      </p:sp>
      <p:cxnSp>
        <p:nvCxnSpPr>
          <p:cNvPr id="21" name="Straight Arrow Connector 20"/>
          <p:cNvCxnSpPr>
            <a:stCxn id="9" idx="0"/>
          </p:cNvCxnSpPr>
          <p:nvPr/>
        </p:nvCxnSpPr>
        <p:spPr>
          <a:xfrm flipH="1" flipV="1">
            <a:off x="4102100" y="2247444"/>
            <a:ext cx="1071523" cy="603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0"/>
          </p:cNvCxnSpPr>
          <p:nvPr/>
        </p:nvCxnSpPr>
        <p:spPr>
          <a:xfrm flipV="1">
            <a:off x="1517650" y="2247444"/>
            <a:ext cx="2190750" cy="6285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3" idx="0"/>
          </p:cNvCxnSpPr>
          <p:nvPr/>
        </p:nvCxnSpPr>
        <p:spPr>
          <a:xfrm flipH="1" flipV="1">
            <a:off x="5173624" y="3250744"/>
            <a:ext cx="1092199" cy="768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6" idx="0"/>
          </p:cNvCxnSpPr>
          <p:nvPr/>
        </p:nvCxnSpPr>
        <p:spPr>
          <a:xfrm flipV="1">
            <a:off x="3356035" y="3276144"/>
            <a:ext cx="1469965" cy="742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8" idx="0"/>
            <a:endCxn id="16" idx="2"/>
          </p:cNvCxnSpPr>
          <p:nvPr/>
        </p:nvCxnSpPr>
        <p:spPr>
          <a:xfrm flipV="1">
            <a:off x="2803386" y="4419144"/>
            <a:ext cx="552649" cy="476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0"/>
            <a:endCxn id="11" idx="2"/>
          </p:cNvCxnSpPr>
          <p:nvPr/>
        </p:nvCxnSpPr>
        <p:spPr>
          <a:xfrm flipH="1" flipV="1">
            <a:off x="1517650" y="3276144"/>
            <a:ext cx="1285736" cy="1619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0"/>
          </p:cNvCxnSpPr>
          <p:nvPr/>
        </p:nvCxnSpPr>
        <p:spPr>
          <a:xfrm flipV="1">
            <a:off x="1063486" y="3276144"/>
            <a:ext cx="295414" cy="1619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96900" y="529544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expertise</a:t>
            </a:r>
          </a:p>
        </p:txBody>
      </p:sp>
    </p:spTree>
    <p:extLst>
      <p:ext uri="{BB962C8B-B14F-4D97-AF65-F5344CB8AC3E}">
        <p14:creationId xmlns:p14="http://schemas.microsoft.com/office/powerpoint/2010/main" val="795976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75978"/>
            <a:ext cx="8470900" cy="328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Mixing types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34146" y="5017711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Employee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4146" y="5865466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Manager</a:t>
            </a:r>
          </a:p>
        </p:txBody>
      </p:sp>
      <p:cxnSp>
        <p:nvCxnSpPr>
          <p:cNvPr id="7" name="Straight Arrow Connector 6"/>
          <p:cNvCxnSpPr>
            <a:stCxn id="6" idx="0"/>
            <a:endCxn id="4" idx="2"/>
          </p:cNvCxnSpPr>
          <p:nvPr/>
        </p:nvCxnSpPr>
        <p:spPr>
          <a:xfrm flipV="1">
            <a:off x="7802523" y="5417821"/>
            <a:ext cx="0" cy="447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49300" y="2133601"/>
            <a:ext cx="8458200" cy="3931920"/>
          </a:xfrm>
        </p:spPr>
        <p:txBody>
          <a:bodyPr/>
          <a:lstStyle/>
          <a:p>
            <a:r>
              <a:rPr lang="en-US" dirty="0"/>
              <a:t>A Manager is an Employee, but an Employee is not a Manager. </a:t>
            </a:r>
          </a:p>
          <a:p>
            <a:r>
              <a:rPr lang="en-US" dirty="0"/>
              <a:t>Hence: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Why?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2100" y="3650794"/>
            <a:ext cx="4245874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void g (Manager mm, Employee </a:t>
            </a:r>
            <a:r>
              <a:rPr lang="en-US" dirty="0" err="1">
                <a:latin typeface="Consolas"/>
                <a:cs typeface="Consolas"/>
              </a:rPr>
              <a:t>ee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  Employee *</a:t>
            </a:r>
            <a:r>
              <a:rPr lang="en-US" dirty="0" err="1">
                <a:latin typeface="Consolas"/>
                <a:cs typeface="Consolas"/>
              </a:rPr>
              <a:t>pe</a:t>
            </a:r>
            <a:r>
              <a:rPr lang="en-US" dirty="0">
                <a:latin typeface="Consolas"/>
                <a:cs typeface="Consolas"/>
              </a:rPr>
              <a:t> = &amp;mm; 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OK</a:t>
            </a:r>
          </a:p>
          <a:p>
            <a:r>
              <a:rPr lang="en-US" dirty="0">
                <a:latin typeface="Consolas"/>
                <a:cs typeface="Consolas"/>
              </a:rPr>
              <a:t>  Manager *pm = &amp;</a:t>
            </a:r>
            <a:r>
              <a:rPr lang="en-US" dirty="0" err="1">
                <a:latin typeface="Consolas"/>
                <a:cs typeface="Consolas"/>
              </a:rPr>
              <a:t>ee</a:t>
            </a:r>
            <a:r>
              <a:rPr lang="en-US" dirty="0">
                <a:latin typeface="Consolas"/>
                <a:cs typeface="Consolas"/>
              </a:rPr>
              <a:t>;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// Not OK!</a:t>
            </a:r>
          </a:p>
          <a:p>
            <a:r>
              <a:rPr lang="en-US" dirty="0">
                <a:latin typeface="Consolas"/>
                <a:cs typeface="Consolas"/>
              </a:rPr>
              <a:t>  ..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8118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Mixing types (cont.)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34146" y="5017711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Employee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4146" y="5865466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Manager</a:t>
            </a:r>
          </a:p>
        </p:txBody>
      </p:sp>
      <p:cxnSp>
        <p:nvCxnSpPr>
          <p:cNvPr id="7" name="Straight Arrow Connector 6"/>
          <p:cNvCxnSpPr>
            <a:stCxn id="6" idx="0"/>
            <a:endCxn id="4" idx="2"/>
          </p:cNvCxnSpPr>
          <p:nvPr/>
        </p:nvCxnSpPr>
        <p:spPr>
          <a:xfrm flipV="1">
            <a:off x="7802523" y="5417821"/>
            <a:ext cx="0" cy="4476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00112" y="2133601"/>
            <a:ext cx="7345363" cy="3931920"/>
          </a:xfrm>
        </p:spPr>
        <p:txBody>
          <a:bodyPr/>
          <a:lstStyle/>
          <a:p>
            <a:r>
              <a:rPr lang="en-US" dirty="0"/>
              <a:t>This can be very useful; for example, you can implement a linked list of Employees, and insert a manager </a:t>
            </a:r>
            <a:r>
              <a:rPr lang="mr-IN" dirty="0"/>
              <a:t>–</a:t>
            </a:r>
            <a:r>
              <a:rPr lang="en-US" dirty="0"/>
              <a:t> no problem at all</a:t>
            </a:r>
          </a:p>
          <a:p>
            <a:pPr lvl="1"/>
            <a:r>
              <a:rPr lang="en-US" dirty="0"/>
              <a:t>Example: C++ containers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62100" y="4002048"/>
            <a:ext cx="437278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void g (Manager mm, Employee </a:t>
            </a:r>
            <a:r>
              <a:rPr lang="en-US" dirty="0" err="1">
                <a:latin typeface="Consolas"/>
                <a:cs typeface="Consolas"/>
              </a:rPr>
              <a:t>ee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  vector&lt;Employee&gt; </a:t>
            </a:r>
            <a:r>
              <a:rPr lang="en-US" dirty="0" err="1">
                <a:latin typeface="Consolas"/>
                <a:cs typeface="Consolas"/>
              </a:rPr>
              <a:t>vec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vec.push_back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 err="1">
                <a:latin typeface="Consolas"/>
                <a:cs typeface="Consolas"/>
              </a:rPr>
              <a:t>ee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vec.push_back</a:t>
            </a:r>
            <a:r>
              <a:rPr lang="en-US" dirty="0">
                <a:latin typeface="Consolas"/>
                <a:cs typeface="Consolas"/>
              </a:rPr>
              <a:t>(mm);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cout</a:t>
            </a:r>
            <a:r>
              <a:rPr lang="en-US" dirty="0">
                <a:latin typeface="Consolas"/>
                <a:cs typeface="Consolas"/>
              </a:rPr>
              <a:t> &lt;&lt; “Size: “ &lt;&lt; </a:t>
            </a:r>
            <a:r>
              <a:rPr lang="en-US" dirty="0" err="1">
                <a:latin typeface="Consolas"/>
                <a:cs typeface="Consolas"/>
              </a:rPr>
              <a:t>vec.size</a:t>
            </a:r>
            <a:r>
              <a:rPr lang="en-US" dirty="0">
                <a:latin typeface="Consolas"/>
                <a:cs typeface="Consolas"/>
              </a:rPr>
              <a:t>();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58742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Inheritance vs.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not: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How does this compare to inheritance?</a:t>
            </a:r>
          </a:p>
          <a:p>
            <a:pPr lvl="1"/>
            <a:r>
              <a:rPr lang="en-US" dirty="0"/>
              <a:t>“Is a” relationship vs. “has a”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2693948"/>
            <a:ext cx="2088357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Manager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private:</a:t>
            </a:r>
          </a:p>
          <a:p>
            <a:r>
              <a:rPr lang="en-US" dirty="0">
                <a:latin typeface="Consolas"/>
                <a:cs typeface="Consolas"/>
              </a:rPr>
              <a:t>  Employee </a:t>
            </a:r>
            <a:r>
              <a:rPr lang="en-US" dirty="0" err="1">
                <a:latin typeface="Consolas"/>
                <a:cs typeface="Consolas"/>
              </a:rPr>
              <a:t>emp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  ..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370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79058"/>
            <a:ext cx="7345362" cy="1339850"/>
          </a:xfrm>
        </p:spPr>
        <p:txBody>
          <a:bodyPr/>
          <a:lstStyle/>
          <a:p>
            <a:r>
              <a:rPr lang="en-US" dirty="0"/>
              <a:t>Accessing parent members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1112624"/>
            <a:ext cx="6143848" cy="55040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0075" y="3429000"/>
            <a:ext cx="2565400" cy="20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32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79058"/>
            <a:ext cx="7345362" cy="1339850"/>
          </a:xfrm>
        </p:spPr>
        <p:txBody>
          <a:bodyPr>
            <a:normAutofit/>
          </a:bodyPr>
          <a:lstStyle/>
          <a:p>
            <a:r>
              <a:rPr lang="en-US" sz="3600" dirty="0"/>
              <a:t>Accessing parent members (cont.)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1054172"/>
            <a:ext cx="6235700" cy="55625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60600"/>
            <a:ext cx="2552700" cy="20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63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42617</TotalTime>
  <Words>681</Words>
  <Application>Microsoft Macintosh PowerPoint</Application>
  <PresentationFormat>On-screen Show (4:3)</PresentationFormat>
  <Paragraphs>146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Brush Script MT</vt:lpstr>
      <vt:lpstr>Arial</vt:lpstr>
      <vt:lpstr>Calibri</vt:lpstr>
      <vt:lpstr>Calisto MT</vt:lpstr>
      <vt:lpstr>Consolas</vt:lpstr>
      <vt:lpstr>Capital</vt:lpstr>
      <vt:lpstr>ECE 244 Programming Fundamentals Lec.23: Inheritance 2</vt:lpstr>
      <vt:lpstr>True or False?</vt:lpstr>
      <vt:lpstr>Class Hierarchies</vt:lpstr>
      <vt:lpstr>Another example</vt:lpstr>
      <vt:lpstr>Mixing types</vt:lpstr>
      <vt:lpstr>Mixing types (cont.)</vt:lpstr>
      <vt:lpstr>Inheritance vs. Membership</vt:lpstr>
      <vt:lpstr>Accessing parent members</vt:lpstr>
      <vt:lpstr>Accessing parent members (cont.)</vt:lpstr>
      <vt:lpstr>You can access predecessor’s members</vt:lpstr>
      <vt:lpstr>You can access predecessor’s members</vt:lpstr>
      <vt:lpstr>Mixing types</vt:lpstr>
      <vt:lpstr>Mixing types (cont.)</vt:lpstr>
      <vt:lpstr>Base/derived class in containers</vt:lpstr>
      <vt:lpstr>Inheritance vs. Membership</vt:lpstr>
      <vt:lpstr>Avoid multiple inheritance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369</cp:revision>
  <cp:lastPrinted>2014-09-05T01:43:19Z</cp:lastPrinted>
  <dcterms:created xsi:type="dcterms:W3CDTF">2013-01-10T16:28:45Z</dcterms:created>
  <dcterms:modified xsi:type="dcterms:W3CDTF">2022-10-30T21:29:20Z</dcterms:modified>
</cp:coreProperties>
</file>