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8" r:id="rId3"/>
    <p:sldId id="274" r:id="rId4"/>
    <p:sldId id="268" r:id="rId5"/>
    <p:sldId id="270" r:id="rId6"/>
    <p:sldId id="271" r:id="rId7"/>
    <p:sldId id="272" r:id="rId8"/>
    <p:sldId id="280" r:id="rId9"/>
    <p:sldId id="273" r:id="rId10"/>
    <p:sldId id="275" r:id="rId11"/>
    <p:sldId id="276" r:id="rId12"/>
    <p:sldId id="277" r:id="rId13"/>
    <p:sldId id="27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2" autoAdjust="0"/>
    <p:restoredTop sz="88095" autoAdjust="0"/>
  </p:normalViewPr>
  <p:slideViewPr>
    <p:cSldViewPr snapToGrid="0" snapToObjects="1">
      <p:cViewPr varScale="1">
        <p:scale>
          <a:sx n="112" d="100"/>
          <a:sy n="112" d="100"/>
        </p:scale>
        <p:origin x="219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11/11/22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11/11/22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191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Demo: </a:t>
            </a:r>
            <a:r>
              <a:rPr lang="en-US" dirty="0" err="1"/>
              <a:t>copy_constructor.cc</a:t>
            </a:r>
            <a:endParaRPr lang="en-US" dirty="0"/>
          </a:p>
          <a:p>
            <a:endParaRPr lang="en-US" dirty="0"/>
          </a:p>
          <a:p>
            <a:r>
              <a:rPr lang="en-US" dirty="0"/>
              <a:t>Try</a:t>
            </a:r>
            <a:r>
              <a:rPr lang="en-US" baseline="0" dirty="0"/>
              <a:t> remove the : Base (original)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985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333" y="1123950"/>
            <a:ext cx="7452255" cy="1924050"/>
          </a:xfrm>
        </p:spPr>
        <p:txBody>
          <a:bodyPr/>
          <a:lstStyle/>
          <a:p>
            <a:r>
              <a:rPr lang="en-US" sz="4000" dirty="0"/>
              <a:t>ECE 244</a:t>
            </a:r>
            <a:br>
              <a:rPr lang="en-US" sz="4000" dirty="0"/>
            </a:br>
            <a:r>
              <a:rPr lang="en-US" sz="4000" dirty="0"/>
              <a:t>Programming Fundamentals</a:t>
            </a:r>
            <a:br>
              <a:rPr lang="en-US" sz="4000" dirty="0"/>
            </a:br>
            <a:r>
              <a:rPr lang="en-US" sz="4400" i="1" dirty="0"/>
              <a:t>Lec.24: Inheritance 3</a:t>
            </a:r>
            <a:br>
              <a:rPr lang="en-US" sz="4400" i="1" dirty="0"/>
            </a:br>
            <a:r>
              <a:rPr lang="en-US" sz="4400" i="1" dirty="0"/>
              <a:t>Constructors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14400" y="3527777"/>
            <a:ext cx="7342188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/>
              <a:t>Ding Yuan</a:t>
            </a:r>
          </a:p>
          <a:p>
            <a:r>
              <a:rPr lang="en-US" sz="2800"/>
              <a:t>ECE Dept., University of Toronto</a:t>
            </a:r>
          </a:p>
          <a:p>
            <a:r>
              <a:rPr lang="en-US" sz="2800"/>
              <a:t>http://www.eecg.toronto.edu/~yuan</a:t>
            </a:r>
            <a:endParaRPr 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244158"/>
            <a:ext cx="8394700" cy="1339850"/>
          </a:xfrm>
        </p:spPr>
        <p:txBody>
          <a:bodyPr>
            <a:normAutofit fontScale="90000"/>
          </a:bodyPr>
          <a:lstStyle/>
          <a:p>
            <a:r>
              <a:rPr lang="en-US" dirty="0"/>
              <a:t>Inheritance &amp; dynamic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2" y="1892301"/>
            <a:ext cx="7345363" cy="3931920"/>
          </a:xfrm>
        </p:spPr>
        <p:txBody>
          <a:bodyPr/>
          <a:lstStyle/>
          <a:p>
            <a:r>
              <a:rPr lang="en-US" dirty="0"/>
              <a:t>Recall: whenever a class contains member </a:t>
            </a:r>
            <a:r>
              <a:rPr lang="en-US" dirty="0" err="1"/>
              <a:t>vars</a:t>
            </a:r>
            <a:r>
              <a:rPr lang="en-US" dirty="0"/>
              <a:t> that point to dynamic memory, we should manage memory and write our own code for:</a:t>
            </a:r>
          </a:p>
          <a:p>
            <a:pPr lvl="1"/>
            <a:r>
              <a:rPr lang="en-US" dirty="0"/>
              <a:t>operator=</a:t>
            </a:r>
          </a:p>
          <a:p>
            <a:pPr lvl="1"/>
            <a:r>
              <a:rPr lang="en-US" dirty="0"/>
              <a:t>copy constructor</a:t>
            </a:r>
          </a:p>
          <a:p>
            <a:r>
              <a:rPr lang="en-US" dirty="0"/>
              <a:t>This is no different with derived class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87396" y="4681678"/>
            <a:ext cx="142875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Base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30298" y="5573366"/>
            <a:ext cx="133675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Derived</a:t>
            </a:r>
          </a:p>
        </p:txBody>
      </p:sp>
      <p:cxnSp>
        <p:nvCxnSpPr>
          <p:cNvPr id="6" name="Straight Arrow Connector 5"/>
          <p:cNvCxnSpPr>
            <a:stCxn id="5" idx="0"/>
            <a:endCxn id="4" idx="2"/>
          </p:cNvCxnSpPr>
          <p:nvPr/>
        </p:nvCxnSpPr>
        <p:spPr>
          <a:xfrm flipV="1">
            <a:off x="2098675" y="5081788"/>
            <a:ext cx="3096" cy="4915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073400" y="4643578"/>
            <a:ext cx="44332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Deep copy base class member variables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0" y="5321311"/>
            <a:ext cx="40083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000" dirty="0"/>
              <a:t>call base class copy function</a:t>
            </a:r>
          </a:p>
          <a:p>
            <a:pPr marL="342900" indent="-342900">
              <a:buAutoNum type="arabicPeriod"/>
            </a:pPr>
            <a:r>
              <a:rPr lang="en-US" sz="2000" dirty="0"/>
              <a:t>deep copy extra member </a:t>
            </a:r>
            <a:r>
              <a:rPr lang="en-US" sz="2000" dirty="0" err="1"/>
              <a:t>vars</a:t>
            </a:r>
            <a:r>
              <a:rPr lang="en-US" sz="2000" dirty="0"/>
              <a:t> contained in derived class</a:t>
            </a:r>
          </a:p>
        </p:txBody>
      </p:sp>
    </p:spTree>
    <p:extLst>
      <p:ext uri="{BB962C8B-B14F-4D97-AF65-F5344CB8AC3E}">
        <p14:creationId xmlns:p14="http://schemas.microsoft.com/office/powerpoint/2010/main" val="1292431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6601" y="2336800"/>
            <a:ext cx="8026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Base::Base (</a:t>
            </a:r>
            <a:r>
              <a:rPr lang="en-US" dirty="0" err="1">
                <a:latin typeface="Consolas"/>
                <a:cs typeface="Consolas"/>
              </a:rPr>
              <a:t>const</a:t>
            </a:r>
            <a:r>
              <a:rPr lang="en-US" dirty="0">
                <a:latin typeface="Consolas"/>
                <a:cs typeface="Consolas"/>
              </a:rPr>
              <a:t> Base &amp; original) {</a:t>
            </a:r>
          </a:p>
          <a:p>
            <a:r>
              <a:rPr lang="en-US" dirty="0">
                <a:latin typeface="Consolas"/>
                <a:cs typeface="Consolas"/>
              </a:rPr>
              <a:t> // Deep copy original into *this</a:t>
            </a:r>
          </a:p>
          <a:p>
            <a:r>
              <a:rPr lang="en-US" dirty="0">
                <a:latin typeface="Consolas"/>
                <a:cs typeface="Consolas"/>
              </a:rPr>
              <a:t>}</a:t>
            </a:r>
          </a:p>
          <a:p>
            <a:endParaRPr lang="en-US" dirty="0">
              <a:latin typeface="Consolas"/>
              <a:cs typeface="Consolas"/>
            </a:endParaRPr>
          </a:p>
          <a:p>
            <a:r>
              <a:rPr lang="en-US" dirty="0">
                <a:latin typeface="Consolas"/>
                <a:cs typeface="Consolas"/>
              </a:rPr>
              <a:t>Derived::Derived (</a:t>
            </a:r>
            <a:r>
              <a:rPr lang="en-US" dirty="0" err="1">
                <a:latin typeface="Consolas"/>
                <a:cs typeface="Consolas"/>
              </a:rPr>
              <a:t>const</a:t>
            </a:r>
            <a:r>
              <a:rPr lang="en-US" dirty="0">
                <a:latin typeface="Consolas"/>
                <a:cs typeface="Consolas"/>
              </a:rPr>
              <a:t> Derived &amp; original) : 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Base(original)</a:t>
            </a:r>
          </a:p>
          <a:p>
            <a:r>
              <a:rPr lang="en-US" dirty="0">
                <a:latin typeface="Consolas"/>
                <a:cs typeface="Consolas"/>
              </a:rPr>
              <a:t>{</a:t>
            </a:r>
          </a:p>
          <a:p>
            <a:r>
              <a:rPr lang="en-US" dirty="0">
                <a:latin typeface="Consolas"/>
                <a:cs typeface="Consolas"/>
              </a:rPr>
              <a:t>  // Deep copy extra Derived </a:t>
            </a:r>
            <a:r>
              <a:rPr lang="en-US" dirty="0" err="1">
                <a:latin typeface="Consolas"/>
                <a:cs typeface="Consolas"/>
              </a:rPr>
              <a:t>vars</a:t>
            </a:r>
            <a:endParaRPr lang="en-US" dirty="0">
              <a:latin typeface="Consolas"/>
              <a:cs typeface="Consolas"/>
            </a:endParaRPr>
          </a:p>
          <a:p>
            <a:r>
              <a:rPr lang="en-US" dirty="0">
                <a:latin typeface="Consolas"/>
                <a:cs typeface="Consolas"/>
              </a:rPr>
              <a:t>}</a:t>
            </a:r>
          </a:p>
          <a:p>
            <a:endParaRPr lang="en-US" dirty="0">
              <a:latin typeface="Consolas"/>
              <a:cs typeface="Consolas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>
                <a:latin typeface="+mj-lt"/>
                <a:cs typeface="Consolas"/>
              </a:rPr>
              <a:t>You have to call Base(original) yourself</a:t>
            </a:r>
          </a:p>
          <a:p>
            <a:pPr marL="742950" lvl="1" indent="-285750">
              <a:buFont typeface="Arial"/>
              <a:buChar char="•"/>
            </a:pPr>
            <a:r>
              <a:rPr lang="en-US" sz="2400" dirty="0">
                <a:latin typeface="+mj-lt"/>
                <a:cs typeface="Consolas"/>
              </a:rPr>
              <a:t>If you don’t call it yourself, the default constructor of Base will be invoked </a:t>
            </a:r>
            <a:r>
              <a:rPr lang="mr-IN" sz="2400" dirty="0">
                <a:latin typeface="+mj-lt"/>
                <a:cs typeface="Consolas"/>
              </a:rPr>
              <a:t>–</a:t>
            </a:r>
            <a:r>
              <a:rPr lang="en-US" sz="2400" dirty="0">
                <a:latin typeface="+mj-lt"/>
                <a:cs typeface="Consolas"/>
              </a:rPr>
              <a:t> Error!!!</a:t>
            </a:r>
          </a:p>
        </p:txBody>
      </p:sp>
    </p:spTree>
    <p:extLst>
      <p:ext uri="{BB962C8B-B14F-4D97-AF65-F5344CB8AC3E}">
        <p14:creationId xmlns:p14="http://schemas.microsoft.com/office/powerpoint/2010/main" val="2908761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operator=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0200" y="2336800"/>
            <a:ext cx="6530303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Base &amp; Base::operator= (</a:t>
            </a:r>
            <a:r>
              <a:rPr lang="en-US" dirty="0" err="1">
                <a:latin typeface="Consolas"/>
                <a:cs typeface="Consolas"/>
              </a:rPr>
              <a:t>const</a:t>
            </a:r>
            <a:r>
              <a:rPr lang="en-US" dirty="0">
                <a:latin typeface="Consolas"/>
                <a:cs typeface="Consolas"/>
              </a:rPr>
              <a:t> Base &amp; </a:t>
            </a:r>
            <a:r>
              <a:rPr lang="en-US" dirty="0" err="1">
                <a:latin typeface="Consolas"/>
                <a:cs typeface="Consolas"/>
              </a:rPr>
              <a:t>rhs</a:t>
            </a:r>
            <a:r>
              <a:rPr lang="en-US" dirty="0">
                <a:latin typeface="Consolas"/>
                <a:cs typeface="Consolas"/>
              </a:rPr>
              <a:t>) {</a:t>
            </a:r>
          </a:p>
          <a:p>
            <a:r>
              <a:rPr lang="en-US" dirty="0">
                <a:latin typeface="Consolas"/>
                <a:cs typeface="Consolas"/>
              </a:rPr>
              <a:t> // Deep copy</a:t>
            </a:r>
          </a:p>
          <a:p>
            <a:r>
              <a:rPr lang="en-US" dirty="0">
                <a:latin typeface="Consolas"/>
                <a:cs typeface="Consolas"/>
              </a:rPr>
              <a:t>}</a:t>
            </a:r>
          </a:p>
          <a:p>
            <a:endParaRPr lang="en-US" dirty="0">
              <a:latin typeface="Consolas"/>
              <a:cs typeface="Consolas"/>
            </a:endParaRPr>
          </a:p>
          <a:p>
            <a:r>
              <a:rPr lang="en-US" dirty="0">
                <a:latin typeface="Consolas"/>
                <a:cs typeface="Consolas"/>
              </a:rPr>
              <a:t>Derived &amp; Derived::operator= (</a:t>
            </a:r>
            <a:r>
              <a:rPr lang="en-US" dirty="0" err="1">
                <a:latin typeface="Consolas"/>
                <a:cs typeface="Consolas"/>
              </a:rPr>
              <a:t>const</a:t>
            </a:r>
            <a:r>
              <a:rPr lang="en-US" dirty="0">
                <a:latin typeface="Consolas"/>
                <a:cs typeface="Consolas"/>
              </a:rPr>
              <a:t> Derived &amp; </a:t>
            </a:r>
            <a:r>
              <a:rPr lang="en-US" dirty="0" err="1">
                <a:latin typeface="Consolas"/>
                <a:cs typeface="Consolas"/>
              </a:rPr>
              <a:t>rhs</a:t>
            </a:r>
            <a:r>
              <a:rPr lang="en-US" dirty="0">
                <a:latin typeface="Consolas"/>
                <a:cs typeface="Consolas"/>
              </a:rPr>
              <a:t>)</a:t>
            </a:r>
          </a:p>
          <a:p>
            <a:r>
              <a:rPr lang="en-US" dirty="0">
                <a:latin typeface="Consolas"/>
                <a:cs typeface="Consolas"/>
              </a:rPr>
              <a:t>{</a:t>
            </a:r>
          </a:p>
          <a:p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  Base::operator=(</a:t>
            </a:r>
            <a:r>
              <a:rPr lang="en-US" dirty="0" err="1">
                <a:solidFill>
                  <a:srgbClr val="FF0000"/>
                </a:solidFill>
                <a:latin typeface="Consolas"/>
                <a:cs typeface="Consolas"/>
              </a:rPr>
              <a:t>rhs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);</a:t>
            </a:r>
          </a:p>
          <a:p>
            <a:r>
              <a:rPr lang="en-US" dirty="0">
                <a:latin typeface="Consolas"/>
                <a:cs typeface="Consolas"/>
              </a:rPr>
              <a:t>  // Deep copy any extra Derived variables</a:t>
            </a:r>
          </a:p>
          <a:p>
            <a:r>
              <a:rPr lang="en-US" dirty="0">
                <a:latin typeface="Consolas"/>
                <a:cs typeface="Consolas"/>
              </a:rPr>
              <a:t>  return (*this);</a:t>
            </a:r>
          </a:p>
          <a:p>
            <a:r>
              <a:rPr lang="en-US" dirty="0">
                <a:latin typeface="Consolas"/>
                <a:cs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72730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500" y="244158"/>
            <a:ext cx="8585200" cy="1339850"/>
          </a:xfrm>
        </p:spPr>
        <p:txBody>
          <a:bodyPr>
            <a:normAutofit/>
          </a:bodyPr>
          <a:lstStyle/>
          <a:p>
            <a:r>
              <a:rPr lang="en-US" sz="3800" dirty="0"/>
              <a:t>Revisit the terminology: “F is not inherited”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00" y="1951673"/>
            <a:ext cx="8305800" cy="10921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Where F = constructors/destructor/operator=/copy constructor</a:t>
            </a:r>
          </a:p>
          <a:p>
            <a:pPr lvl="1"/>
            <a:r>
              <a:rPr lang="en-US" dirty="0"/>
              <a:t>Not in Derived class interface, but can still be invoked</a:t>
            </a:r>
          </a:p>
          <a:p>
            <a:pPr lvl="1"/>
            <a:r>
              <a:rPr lang="en-US" dirty="0"/>
              <a:t>Examples:</a:t>
            </a:r>
          </a:p>
          <a:p>
            <a:pPr marL="350838" lvl="1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3043872"/>
            <a:ext cx="424988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class Base {</a:t>
            </a:r>
          </a:p>
          <a:p>
            <a:r>
              <a:rPr lang="en-US" dirty="0">
                <a:latin typeface="Consolas"/>
                <a:cs typeface="Consolas"/>
              </a:rPr>
              <a:t>public:</a:t>
            </a:r>
          </a:p>
          <a:p>
            <a:r>
              <a:rPr lang="en-US" dirty="0">
                <a:latin typeface="Consolas"/>
                <a:cs typeface="Consolas"/>
              </a:rPr>
              <a:t>  Base (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) { .. }</a:t>
            </a:r>
          </a:p>
          <a:p>
            <a:r>
              <a:rPr lang="en-US" dirty="0">
                <a:latin typeface="Consolas"/>
                <a:cs typeface="Consolas"/>
              </a:rPr>
              <a:t>};</a:t>
            </a:r>
          </a:p>
          <a:p>
            <a:endParaRPr lang="en-US" dirty="0">
              <a:latin typeface="Consolas"/>
              <a:cs typeface="Consolas"/>
            </a:endParaRPr>
          </a:p>
          <a:p>
            <a:r>
              <a:rPr lang="en-US" dirty="0">
                <a:latin typeface="Consolas"/>
                <a:cs typeface="Consolas"/>
              </a:rPr>
              <a:t>class Derived {</a:t>
            </a:r>
          </a:p>
          <a:p>
            <a:r>
              <a:rPr lang="en-US" dirty="0">
                <a:latin typeface="Consolas"/>
                <a:cs typeface="Consolas"/>
              </a:rPr>
              <a:t>/* No Derived(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) */</a:t>
            </a:r>
          </a:p>
          <a:p>
            <a:r>
              <a:rPr lang="en-US" dirty="0">
                <a:latin typeface="Consolas"/>
                <a:cs typeface="Consolas"/>
              </a:rPr>
              <a:t>}</a:t>
            </a:r>
          </a:p>
          <a:p>
            <a:endParaRPr lang="en-US" dirty="0">
              <a:latin typeface="Consolas"/>
              <a:cs typeface="Consolas"/>
            </a:endParaRPr>
          </a:p>
          <a:p>
            <a:r>
              <a:rPr lang="en-US" dirty="0">
                <a:latin typeface="Consolas"/>
                <a:cs typeface="Consolas"/>
              </a:rPr>
              <a:t>Derived p (10); 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// Compile error</a:t>
            </a:r>
          </a:p>
          <a:p>
            <a:endParaRPr lang="en-US" dirty="0">
              <a:latin typeface="Consolas"/>
              <a:cs typeface="Consola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54681" y="3043872"/>
            <a:ext cx="434801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class Base {</a:t>
            </a:r>
          </a:p>
          <a:p>
            <a:r>
              <a:rPr lang="en-US" dirty="0">
                <a:latin typeface="Consolas"/>
                <a:cs typeface="Consolas"/>
              </a:rPr>
              <a:t>public:</a:t>
            </a:r>
          </a:p>
          <a:p>
            <a:r>
              <a:rPr lang="en-US" dirty="0">
                <a:latin typeface="Consolas"/>
                <a:cs typeface="Consolas"/>
              </a:rPr>
              <a:t>  Base () { .. }</a:t>
            </a:r>
          </a:p>
          <a:p>
            <a:r>
              <a:rPr lang="en-US" dirty="0">
                <a:latin typeface="Consolas"/>
                <a:cs typeface="Consolas"/>
              </a:rPr>
              <a:t>};</a:t>
            </a:r>
          </a:p>
          <a:p>
            <a:endParaRPr lang="en-US" dirty="0">
              <a:latin typeface="Consolas"/>
              <a:cs typeface="Consolas"/>
            </a:endParaRPr>
          </a:p>
          <a:p>
            <a:r>
              <a:rPr lang="en-US" dirty="0">
                <a:latin typeface="Consolas"/>
                <a:cs typeface="Consolas"/>
              </a:rPr>
              <a:t>class Derived {</a:t>
            </a:r>
          </a:p>
          <a:p>
            <a:r>
              <a:rPr lang="en-US" dirty="0">
                <a:latin typeface="Consolas"/>
                <a:cs typeface="Consolas"/>
              </a:rPr>
              <a:t>}</a:t>
            </a:r>
          </a:p>
          <a:p>
            <a:endParaRPr lang="en-US" dirty="0">
              <a:latin typeface="Consolas"/>
              <a:cs typeface="Consolas"/>
            </a:endParaRPr>
          </a:p>
          <a:p>
            <a:r>
              <a:rPr lang="en-US" dirty="0">
                <a:latin typeface="Consolas"/>
                <a:cs typeface="Consolas"/>
              </a:rPr>
              <a:t>Derived p; 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// Correct, and Base() is invoked!! </a:t>
            </a:r>
            <a:r>
              <a:rPr lang="mr-IN" dirty="0">
                <a:solidFill>
                  <a:srgbClr val="FF0000"/>
                </a:solidFill>
                <a:latin typeface="Consolas"/>
                <a:cs typeface="Consolas"/>
              </a:rPr>
              <a:t>–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 Base() is NOT in the interface of Derived, but it will be invoked!</a:t>
            </a:r>
          </a:p>
          <a:p>
            <a:endParaRPr lang="en-US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06252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612" y="1828801"/>
            <a:ext cx="7345363" cy="3931920"/>
          </a:xfrm>
        </p:spPr>
        <p:txBody>
          <a:bodyPr/>
          <a:lstStyle/>
          <a:p>
            <a:r>
              <a:rPr lang="en-US" dirty="0"/>
              <a:t>A public function f() in Base class is inherited by Derived class</a:t>
            </a:r>
          </a:p>
          <a:p>
            <a:pPr lvl="1"/>
            <a:r>
              <a:rPr lang="en-US" dirty="0"/>
              <a:t>I.e., objects of class Derived have f() in its interface </a:t>
            </a:r>
          </a:p>
          <a:p>
            <a:r>
              <a:rPr lang="en-US" dirty="0"/>
              <a:t>Example: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75013" y="3314700"/>
            <a:ext cx="5134263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class Base {</a:t>
            </a:r>
          </a:p>
          <a:p>
            <a:r>
              <a:rPr lang="en-US" dirty="0">
                <a:latin typeface="Consolas"/>
                <a:cs typeface="Consolas"/>
              </a:rPr>
              <a:t>public:</a:t>
            </a:r>
          </a:p>
          <a:p>
            <a:r>
              <a:rPr lang="en-US" dirty="0">
                <a:latin typeface="Consolas"/>
                <a:cs typeface="Consolas"/>
              </a:rPr>
              <a:t>  void f() {..};</a:t>
            </a:r>
          </a:p>
          <a:p>
            <a:r>
              <a:rPr lang="en-US" dirty="0">
                <a:latin typeface="Consolas"/>
                <a:cs typeface="Consolas"/>
              </a:rPr>
              <a:t>};</a:t>
            </a:r>
          </a:p>
          <a:p>
            <a:endParaRPr lang="en-US" dirty="0">
              <a:latin typeface="Consolas"/>
              <a:cs typeface="Consolas"/>
            </a:endParaRPr>
          </a:p>
          <a:p>
            <a:r>
              <a:rPr lang="en-US" dirty="0">
                <a:latin typeface="Consolas"/>
                <a:cs typeface="Consolas"/>
              </a:rPr>
              <a:t>class Derived {</a:t>
            </a:r>
          </a:p>
          <a:p>
            <a:r>
              <a:rPr lang="en-US" dirty="0">
                <a:latin typeface="Consolas"/>
                <a:cs typeface="Consolas"/>
              </a:rPr>
              <a:t>/* does not redefine f() */</a:t>
            </a:r>
          </a:p>
          <a:p>
            <a:r>
              <a:rPr lang="en-US" dirty="0">
                <a:latin typeface="Consolas"/>
                <a:cs typeface="Consolas"/>
              </a:rPr>
              <a:t>}</a:t>
            </a:r>
          </a:p>
          <a:p>
            <a:endParaRPr lang="en-US" dirty="0">
              <a:latin typeface="Consolas"/>
              <a:cs typeface="Consolas"/>
            </a:endParaRPr>
          </a:p>
          <a:p>
            <a:r>
              <a:rPr lang="en-US" dirty="0">
                <a:latin typeface="Consolas"/>
                <a:cs typeface="Consolas"/>
              </a:rPr>
              <a:t>Derived p;</a:t>
            </a:r>
          </a:p>
          <a:p>
            <a:r>
              <a:rPr lang="en-US" dirty="0" err="1">
                <a:latin typeface="Consolas"/>
                <a:cs typeface="Consolas"/>
              </a:rPr>
              <a:t>p.f</a:t>
            </a:r>
            <a:r>
              <a:rPr lang="en-US" dirty="0">
                <a:latin typeface="Consolas"/>
                <a:cs typeface="Consolas"/>
              </a:rPr>
              <a:t>(); // Invoke Base::f(), no problem!</a:t>
            </a:r>
          </a:p>
        </p:txBody>
      </p:sp>
    </p:spTree>
    <p:extLst>
      <p:ext uri="{BB962C8B-B14F-4D97-AF65-F5344CB8AC3E}">
        <p14:creationId xmlns:p14="http://schemas.microsoft.com/office/powerpoint/2010/main" val="594101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not inherited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00" y="1892301"/>
            <a:ext cx="8255000" cy="393192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I.e., an object of Derived class does not have the following functions of Base in its interface</a:t>
            </a:r>
          </a:p>
          <a:p>
            <a:pPr lvl="1"/>
            <a:r>
              <a:rPr lang="en-US" dirty="0"/>
              <a:t>But it does not mean that these functions, which are defined in Base, will not be invoked through a Derived object</a:t>
            </a:r>
          </a:p>
          <a:p>
            <a:pPr lvl="1"/>
            <a:r>
              <a:rPr lang="en-US" dirty="0"/>
              <a:t>Huh? Subtle, so focus on understanding instead of terminology</a:t>
            </a:r>
          </a:p>
          <a:p>
            <a:r>
              <a:rPr lang="en-US" dirty="0"/>
              <a:t>Constructors</a:t>
            </a:r>
          </a:p>
          <a:p>
            <a:r>
              <a:rPr lang="en-US" dirty="0"/>
              <a:t>Destructor</a:t>
            </a:r>
          </a:p>
          <a:p>
            <a:r>
              <a:rPr lang="en-US" dirty="0"/>
              <a:t>Copy constructor</a:t>
            </a:r>
          </a:p>
          <a:p>
            <a:r>
              <a:rPr lang="en-US" dirty="0"/>
              <a:t>operator=</a:t>
            </a:r>
          </a:p>
        </p:txBody>
      </p:sp>
    </p:spTree>
    <p:extLst>
      <p:ext uri="{BB962C8B-B14F-4D97-AF65-F5344CB8AC3E}">
        <p14:creationId xmlns:p14="http://schemas.microsoft.com/office/powerpoint/2010/main" val="204164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 in 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54200"/>
            <a:ext cx="8509000" cy="4211321"/>
          </a:xfrm>
        </p:spPr>
        <p:txBody>
          <a:bodyPr/>
          <a:lstStyle/>
          <a:p>
            <a:r>
              <a:rPr lang="en-US" dirty="0"/>
              <a:t>Constructors are NOT inherited</a:t>
            </a:r>
          </a:p>
          <a:p>
            <a:pPr lvl="1"/>
            <a:r>
              <a:rPr lang="en-US" dirty="0"/>
              <a:t>E.g., Base::Base(</a:t>
            </a:r>
            <a:r>
              <a:rPr lang="en-US" dirty="0" err="1"/>
              <a:t>int</a:t>
            </a:r>
            <a:r>
              <a:rPr lang="en-US" dirty="0"/>
              <a:t>) won’t be invoked by Derived d(3), if Derived::Derived(</a:t>
            </a:r>
            <a:r>
              <a:rPr lang="en-US" dirty="0" err="1"/>
              <a:t>int</a:t>
            </a:r>
            <a:r>
              <a:rPr lang="en-US" dirty="0"/>
              <a:t>) is not defined</a:t>
            </a:r>
          </a:p>
          <a:p>
            <a:r>
              <a:rPr lang="en-US" dirty="0"/>
              <a:t>If you don’t explicitly call a base constructor, the default base constructor is called when initializing a derived class object</a:t>
            </a:r>
          </a:p>
          <a:p>
            <a:r>
              <a:rPr lang="en-US" dirty="0"/>
              <a:t>You can explicitly call (non-default) base constructor using the following syntax:</a:t>
            </a:r>
          </a:p>
          <a:p>
            <a:pPr lvl="1"/>
            <a:r>
              <a:rPr lang="en-US" dirty="0">
                <a:latin typeface="Consolas"/>
                <a:cs typeface="Consolas"/>
              </a:rPr>
              <a:t>Derived::Derived(..) : Base(..) { .. }</a:t>
            </a:r>
          </a:p>
          <a:p>
            <a:r>
              <a:rPr lang="en-US" dirty="0"/>
              <a:t>Base constructor always called first!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763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88" y="317561"/>
            <a:ext cx="6507911" cy="357429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6500" y="3284087"/>
            <a:ext cx="6426200" cy="3423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408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Aside: initialize member </a:t>
            </a:r>
            <a:r>
              <a:rPr lang="en-US" sz="3600" dirty="0" err="1"/>
              <a:t>vars</a:t>
            </a:r>
            <a:r>
              <a:rPr lang="en-US" sz="3600" dirty="0"/>
              <a:t> in Constructor w/ similar syntax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0200" y="2336800"/>
            <a:ext cx="856090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class Employee {</a:t>
            </a:r>
          </a:p>
          <a:p>
            <a:r>
              <a:rPr lang="en-US" dirty="0">
                <a:latin typeface="Consolas"/>
                <a:cs typeface="Consolas"/>
              </a:rPr>
              <a:t>private:</a:t>
            </a:r>
          </a:p>
          <a:p>
            <a:r>
              <a:rPr lang="en-US" dirty="0">
                <a:latin typeface="Consolas"/>
                <a:cs typeface="Consolas"/>
              </a:rPr>
              <a:t>  string name;</a:t>
            </a:r>
          </a:p>
          <a:p>
            <a:r>
              <a:rPr lang="en-US" dirty="0">
                <a:latin typeface="Consolas"/>
                <a:cs typeface="Consolas"/>
              </a:rPr>
              <a:t>  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sin;</a:t>
            </a:r>
          </a:p>
          <a:p>
            <a:r>
              <a:rPr lang="en-US" dirty="0">
                <a:latin typeface="Consolas"/>
                <a:cs typeface="Consolas"/>
              </a:rPr>
              <a:t>public:</a:t>
            </a:r>
          </a:p>
          <a:p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  Employee() : name (“”), sin(0) { /* deliberately left empty */ }</a:t>
            </a:r>
          </a:p>
          <a:p>
            <a:r>
              <a:rPr lang="en-US" dirty="0">
                <a:latin typeface="Consolas"/>
                <a:cs typeface="Consolas"/>
              </a:rPr>
              <a:t>  Employee(string n, 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s) : name(n), sin(s) { /* empty */ }</a:t>
            </a:r>
          </a:p>
          <a:p>
            <a:r>
              <a:rPr lang="en-US" dirty="0">
                <a:latin typeface="Consolas"/>
                <a:cs typeface="Consolas"/>
              </a:rPr>
              <a:t>};</a:t>
            </a:r>
          </a:p>
          <a:p>
            <a:r>
              <a:rPr lang="en-US" dirty="0">
                <a:latin typeface="Consolas"/>
                <a:cs typeface="Consolas"/>
              </a:rPr>
              <a:t>.. ..</a:t>
            </a:r>
          </a:p>
          <a:p>
            <a:r>
              <a:rPr lang="en-US" dirty="0">
                <a:latin typeface="Consolas"/>
                <a:cs typeface="Consolas"/>
              </a:rPr>
              <a:t>Manager::Manager(string n, 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sin, 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_level) </a:t>
            </a:r>
          </a:p>
          <a:p>
            <a:r>
              <a:rPr lang="en-US" dirty="0">
                <a:latin typeface="Consolas"/>
                <a:cs typeface="Consolas"/>
              </a:rPr>
              <a:t>  : Employee(n, sin), level(_level) { /* empty */ }</a:t>
            </a:r>
          </a:p>
        </p:txBody>
      </p:sp>
    </p:spTree>
    <p:extLst>
      <p:ext uri="{BB962C8B-B14F-4D97-AF65-F5344CB8AC3E}">
        <p14:creationId xmlns:p14="http://schemas.microsoft.com/office/powerpoint/2010/main" val="2887726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Order of constructor invocations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case, Staff() being invoked first, then Employee(), then Manager()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70496" y="2999889"/>
            <a:ext cx="142875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Staff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13398" y="3891577"/>
            <a:ext cx="133675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Employee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03794" y="4805977"/>
            <a:ext cx="133675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Manager</a:t>
            </a:r>
          </a:p>
        </p:txBody>
      </p:sp>
      <p:cxnSp>
        <p:nvCxnSpPr>
          <p:cNvPr id="12" name="Straight Arrow Connector 11"/>
          <p:cNvCxnSpPr>
            <a:stCxn id="6" idx="0"/>
            <a:endCxn id="4" idx="2"/>
          </p:cNvCxnSpPr>
          <p:nvPr/>
        </p:nvCxnSpPr>
        <p:spPr>
          <a:xfrm flipV="1">
            <a:off x="6581775" y="3399999"/>
            <a:ext cx="3096" cy="4915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0"/>
            <a:endCxn id="6" idx="2"/>
          </p:cNvCxnSpPr>
          <p:nvPr/>
        </p:nvCxnSpPr>
        <p:spPr>
          <a:xfrm flipV="1">
            <a:off x="6572171" y="4291687"/>
            <a:ext cx="9604" cy="5142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1551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default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300" y="2057401"/>
            <a:ext cx="7762875" cy="3931920"/>
          </a:xfrm>
        </p:spPr>
        <p:txBody>
          <a:bodyPr/>
          <a:lstStyle/>
          <a:p>
            <a:r>
              <a:rPr lang="en-US" dirty="0"/>
              <a:t>When there is a user declared constructor of any type, there is no compiler-generated </a:t>
            </a:r>
            <a:r>
              <a:rPr lang="en-US"/>
              <a:t>default constructor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947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2133601"/>
            <a:ext cx="8382000" cy="3931920"/>
          </a:xfrm>
        </p:spPr>
        <p:txBody>
          <a:bodyPr/>
          <a:lstStyle/>
          <a:p>
            <a:r>
              <a:rPr lang="en-US" dirty="0"/>
              <a:t>Destructor of the base class is called </a:t>
            </a:r>
            <a:r>
              <a:rPr lang="en-US" dirty="0">
                <a:solidFill>
                  <a:srgbClr val="FF0000"/>
                </a:solidFill>
              </a:rPr>
              <a:t>automatically </a:t>
            </a:r>
          </a:p>
          <a:p>
            <a:r>
              <a:rPr lang="en-US" dirty="0"/>
              <a:t>But </a:t>
            </a:r>
            <a:r>
              <a:rPr lang="en-US" dirty="0">
                <a:solidFill>
                  <a:srgbClr val="FF0000"/>
                </a:solidFill>
              </a:rPr>
              <a:t>after</a:t>
            </a:r>
            <a:r>
              <a:rPr lang="en-US" dirty="0"/>
              <a:t> derived class’s destructor</a:t>
            </a:r>
          </a:p>
          <a:p>
            <a:r>
              <a:rPr lang="en-US" dirty="0"/>
              <a:t>In this case, the order of destructor invocation: ~Manager(), ~Employee(), ~Staff()</a:t>
            </a:r>
          </a:p>
          <a:p>
            <a:pPr lvl="1"/>
            <a:r>
              <a:rPr lang="en-US" dirty="0"/>
              <a:t>One way to remember: multiple levels of inheritance works like a stack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54296" y="4629040"/>
            <a:ext cx="142875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Staff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97198" y="5317528"/>
            <a:ext cx="133675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Employee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87594" y="5977928"/>
            <a:ext cx="1336754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Manager</a:t>
            </a:r>
          </a:p>
        </p:txBody>
      </p:sp>
      <p:cxnSp>
        <p:nvCxnSpPr>
          <p:cNvPr id="7" name="Straight Arrow Connector 6"/>
          <p:cNvCxnSpPr>
            <a:stCxn id="5" idx="0"/>
            <a:endCxn id="4" idx="2"/>
          </p:cNvCxnSpPr>
          <p:nvPr/>
        </p:nvCxnSpPr>
        <p:spPr>
          <a:xfrm flipV="1">
            <a:off x="3965575" y="5029150"/>
            <a:ext cx="3096" cy="2883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0"/>
            <a:endCxn id="5" idx="2"/>
          </p:cNvCxnSpPr>
          <p:nvPr/>
        </p:nvCxnSpPr>
        <p:spPr>
          <a:xfrm flipV="1">
            <a:off x="3955971" y="5717638"/>
            <a:ext cx="9604" cy="2602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23101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48189</TotalTime>
  <Words>762</Words>
  <Application>Microsoft Macintosh PowerPoint</Application>
  <PresentationFormat>On-screen Show (4:3)</PresentationFormat>
  <Paragraphs>123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Brush Script MT</vt:lpstr>
      <vt:lpstr>Arial</vt:lpstr>
      <vt:lpstr>Calibri</vt:lpstr>
      <vt:lpstr>Calisto MT</vt:lpstr>
      <vt:lpstr>Consolas</vt:lpstr>
      <vt:lpstr>Capital</vt:lpstr>
      <vt:lpstr>ECE 244 Programming Fundamentals Lec.24: Inheritance 3 Constructors</vt:lpstr>
      <vt:lpstr>Recall</vt:lpstr>
      <vt:lpstr>Functions not inherited</vt:lpstr>
      <vt:lpstr>Constructors in Inheritance</vt:lpstr>
      <vt:lpstr>PowerPoint Presentation</vt:lpstr>
      <vt:lpstr>Aside: initialize member vars in Constructor w/ similar syntax</vt:lpstr>
      <vt:lpstr>Order of constructor invocations</vt:lpstr>
      <vt:lpstr>About default constructor</vt:lpstr>
      <vt:lpstr>Destructors</vt:lpstr>
      <vt:lpstr>Inheritance &amp; dynamic memory</vt:lpstr>
      <vt:lpstr>Example</vt:lpstr>
      <vt:lpstr>Example: operator=</vt:lpstr>
      <vt:lpstr>Revisit the terminology: “F is not inherited”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401</cp:revision>
  <cp:lastPrinted>2014-09-05T01:43:19Z</cp:lastPrinted>
  <dcterms:created xsi:type="dcterms:W3CDTF">2013-01-10T16:28:45Z</dcterms:created>
  <dcterms:modified xsi:type="dcterms:W3CDTF">2022-11-11T20:34:50Z</dcterms:modified>
</cp:coreProperties>
</file>