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57" r:id="rId1"/>
  </p:sldMasterIdLst>
  <p:notesMasterIdLst>
    <p:notesMasterId r:id="rId14"/>
  </p:notesMasterIdLst>
  <p:handoutMasterIdLst>
    <p:handoutMasterId r:id="rId15"/>
  </p:handoutMasterIdLst>
  <p:sldIdLst>
    <p:sldId id="256" r:id="rId2"/>
    <p:sldId id="280" r:id="rId3"/>
    <p:sldId id="281" r:id="rId4"/>
    <p:sldId id="282" r:id="rId5"/>
    <p:sldId id="290" r:id="rId6"/>
    <p:sldId id="283" r:id="rId7"/>
    <p:sldId id="284" r:id="rId8"/>
    <p:sldId id="285" r:id="rId9"/>
    <p:sldId id="286" r:id="rId10"/>
    <p:sldId id="287" r:id="rId11"/>
    <p:sldId id="288" r:id="rId12"/>
    <p:sldId id="28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3" autoAdjust="0"/>
    <p:restoredTop sz="96327" autoAdjust="0"/>
  </p:normalViewPr>
  <p:slideViewPr>
    <p:cSldViewPr snapToGrid="0" snapToObjects="1">
      <p:cViewPr varScale="1">
        <p:scale>
          <a:sx n="128" d="100"/>
          <a:sy n="128" d="100"/>
        </p:scale>
        <p:origin x="171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85FA19-4AE7-394C-8E06-B4A0FB3E5AA8}" type="datetimeFigureOut">
              <a:rPr lang="en-US" smtClean="0"/>
              <a:pPr/>
              <a:t>11/10/22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63C84F-422D-1049-B727-5B751ACDABC4}" type="slidenum">
              <a:rPr lang="en-US" smtClean="0"/>
              <a:pPr/>
              <a:t>‹#›</a:t>
            </a:fld>
            <a:endParaRPr lang="en-US" dirty="0"/>
          </a:p>
        </p:txBody>
      </p:sp>
    </p:spTree>
    <p:extLst>
      <p:ext uri="{BB962C8B-B14F-4D97-AF65-F5344CB8AC3E}">
        <p14:creationId xmlns:p14="http://schemas.microsoft.com/office/powerpoint/2010/main" val="2962188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6991A4-6061-8E40-B3BF-9224535D7C20}" type="datetimeFigureOut">
              <a:rPr lang="en-US" smtClean="0"/>
              <a:pPr/>
              <a:t>11/10/22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639927-3662-3B4E-89DF-65C239F3E8BD}" type="slidenum">
              <a:rPr lang="en-US" smtClean="0"/>
              <a:pPr/>
              <a:t>‹#›</a:t>
            </a:fld>
            <a:endParaRPr lang="en-US" dirty="0"/>
          </a:p>
        </p:txBody>
      </p:sp>
    </p:spTree>
    <p:extLst>
      <p:ext uri="{BB962C8B-B14F-4D97-AF65-F5344CB8AC3E}">
        <p14:creationId xmlns:p14="http://schemas.microsoft.com/office/powerpoint/2010/main" val="21925903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7"/>
          <p:cNvGrpSpPr/>
          <p:nvPr/>
        </p:nvGrpSpPr>
        <p:grpSpPr>
          <a:xfrm>
            <a:off x="486873" y="411480"/>
            <a:ext cx="8170255" cy="6035040"/>
            <a:chOff x="486873" y="411480"/>
            <a:chExt cx="8170255" cy="6035040"/>
          </a:xfrm>
        </p:grpSpPr>
        <p:pic>
          <p:nvPicPr>
            <p:cNvPr id="12" name="Picture 11"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14" name="Rectangle 13"/>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573741" y="6122894"/>
            <a:ext cx="2133600" cy="259317"/>
          </a:xfrm>
        </p:spPr>
        <p:txBody>
          <a:bodyPr/>
          <a:lstStyle/>
          <a:p>
            <a:r>
              <a:rPr lang="en-CA" dirty="0"/>
              <a:t>9/10/13</a:t>
            </a:r>
            <a:endParaRPr lang="en-US" dirty="0"/>
          </a:p>
        </p:txBody>
      </p:sp>
      <p:sp>
        <p:nvSpPr>
          <p:cNvPr id="5" name="Footer Placeholder 4"/>
          <p:cNvSpPr>
            <a:spLocks noGrp="1"/>
          </p:cNvSpPr>
          <p:nvPr>
            <p:ph type="ftr" sz="quarter" idx="11"/>
          </p:nvPr>
        </p:nvSpPr>
        <p:spPr>
          <a:xfrm>
            <a:off x="5638800" y="6122894"/>
            <a:ext cx="2895600" cy="257810"/>
          </a:xfrm>
        </p:spPr>
        <p:txBody>
          <a:bodyPr/>
          <a:lstStyle/>
          <a:p>
            <a:r>
              <a:rPr lang="en-US" dirty="0"/>
              <a:t>Ding Yuan, ECE454</a:t>
            </a:r>
          </a:p>
        </p:txBody>
      </p:sp>
      <p:sp>
        <p:nvSpPr>
          <p:cNvPr id="6" name="Slide Number Placeholder 5"/>
          <p:cNvSpPr>
            <a:spLocks noGrp="1"/>
          </p:cNvSpPr>
          <p:nvPr>
            <p:ph type="sldNum" sz="quarter" idx="12"/>
          </p:nvPr>
        </p:nvSpPr>
        <p:spPr>
          <a:xfrm>
            <a:off x="4191000" y="6122894"/>
            <a:ext cx="762000" cy="271463"/>
          </a:xfrm>
        </p:spPr>
        <p:txBody>
          <a:bodyPr/>
          <a:lstStyle/>
          <a:p>
            <a:fld id="{69E29E33-B620-47F9-BB04-8846C2A5AFCC}"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CA" dirty="0"/>
              <a:t>9/10/13</a:t>
            </a:r>
            <a:endParaRPr lang="en-US" dirty="0"/>
          </a:p>
        </p:txBody>
      </p:sp>
      <p:sp>
        <p:nvSpPr>
          <p:cNvPr id="6" name="Footer Placeholder 5"/>
          <p:cNvSpPr>
            <a:spLocks noGrp="1"/>
          </p:cNvSpPr>
          <p:nvPr>
            <p:ph type="ftr" sz="quarter" idx="11"/>
          </p:nvPr>
        </p:nvSpPr>
        <p:spPr/>
        <p:txBody>
          <a:bodyPr/>
          <a:lstStyle/>
          <a:p>
            <a:r>
              <a:rPr lang="en-US" dirty="0"/>
              <a:t>Ding Yuan, ECE454</a:t>
            </a:r>
          </a:p>
        </p:txBody>
      </p:sp>
      <p:sp>
        <p:nvSpPr>
          <p:cNvPr id="7" name="Slide Number Placeholder 6"/>
          <p:cNvSpPr>
            <a:spLocks noGrp="1"/>
          </p:cNvSpPr>
          <p:nvPr>
            <p:ph type="sldNum" sz="quarter" idx="12"/>
          </p:nvPr>
        </p:nvSpPr>
        <p:spPr/>
        <p:txBody>
          <a:bodyPr/>
          <a:lstStyle/>
          <a:p>
            <a:fld id="{5BCC3F0E-9362-6D47-9781-DB401EE9B6B9}" type="slidenum">
              <a:rPr lang="en-US" smtClean="0"/>
              <a:pPr/>
              <a:t>‹#›</a:t>
            </a:fld>
            <a:endParaRPr lang="en-US" dirty="0"/>
          </a:p>
        </p:txBody>
      </p:sp>
      <p:sp>
        <p:nvSpPr>
          <p:cNvPr id="15" name="Rectangle 1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dirty="0"/>
              <a:t>Click icon to add picture</a:t>
            </a:r>
            <a:endParaRPr dirty="0"/>
          </a:p>
        </p:txBody>
      </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32"/>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5" name="Rectangle 34"/>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r>
              <a:rPr lang="en-CA" dirty="0"/>
              <a:t>9/10/13</a:t>
            </a:r>
            <a:endParaRPr lang="en-US" dirty="0"/>
          </a:p>
        </p:txBody>
      </p:sp>
      <p:sp>
        <p:nvSpPr>
          <p:cNvPr id="6" name="Footer Placeholder 5"/>
          <p:cNvSpPr>
            <a:spLocks noGrp="1"/>
          </p:cNvSpPr>
          <p:nvPr>
            <p:ph type="ftr" sz="quarter" idx="11"/>
          </p:nvPr>
        </p:nvSpPr>
        <p:spPr/>
        <p:txBody>
          <a:bodyPr/>
          <a:lstStyle/>
          <a:p>
            <a:r>
              <a:rPr lang="en-US" dirty="0"/>
              <a:t>Ding Yuan, ECE454</a:t>
            </a:r>
          </a:p>
        </p:txBody>
      </p:sp>
      <p:sp>
        <p:nvSpPr>
          <p:cNvPr id="7" name="Slide Number Placeholder 6"/>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8"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a:t>Click to edit Master title style</a:t>
            </a:r>
            <a:endParaRPr/>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r>
              <a:rPr lang="en-CA" dirty="0"/>
              <a:t>9/10/13</a:t>
            </a:r>
            <a:endParaRPr lang="en-US" dirty="0"/>
          </a:p>
        </p:txBody>
      </p:sp>
      <p:sp>
        <p:nvSpPr>
          <p:cNvPr id="6" name="Footer Placeholder 5"/>
          <p:cNvSpPr>
            <a:spLocks noGrp="1"/>
          </p:cNvSpPr>
          <p:nvPr>
            <p:ph type="ftr" sz="quarter" idx="11"/>
          </p:nvPr>
        </p:nvSpPr>
        <p:spPr/>
        <p:txBody>
          <a:bodyPr/>
          <a:lstStyle/>
          <a:p>
            <a:r>
              <a:rPr lang="en-US" dirty="0"/>
              <a:t>Ding Yuan, ECE454</a:t>
            </a:r>
          </a:p>
        </p:txBody>
      </p:sp>
      <p:sp>
        <p:nvSpPr>
          <p:cNvPr id="7" name="Slide Number Placeholder 6"/>
          <p:cNvSpPr>
            <a:spLocks noGrp="1"/>
          </p:cNvSpPr>
          <p:nvPr>
            <p:ph type="sldNum" sz="quarter" idx="12"/>
          </p:nvPr>
        </p:nvSpPr>
        <p:spPr/>
        <p:txBody>
          <a:bodyPr/>
          <a:lstStyle/>
          <a:p>
            <a:fld id="{5BCC3F0E-9362-6D47-9781-DB401EE9B6B9}" type="slidenum">
              <a:rPr lang="en-US" smtClean="0"/>
              <a:pPr/>
              <a:t>‹#›</a:t>
            </a:fld>
            <a:endParaRPr lang="en-US" dirty="0"/>
          </a:p>
        </p:txBody>
      </p:sp>
      <p:sp>
        <p:nvSpPr>
          <p:cNvPr id="15" name="Rectangle 14"/>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rPr lang="en-CA" dirty="0"/>
              <a:t>9/10/13</a:t>
            </a:r>
            <a:endParaRPr lang="en-US" dirty="0"/>
          </a:p>
        </p:txBody>
      </p:sp>
      <p:sp>
        <p:nvSpPr>
          <p:cNvPr id="5" name="Footer Placeholder 4"/>
          <p:cNvSpPr>
            <a:spLocks noGrp="1"/>
          </p:cNvSpPr>
          <p:nvPr>
            <p:ph type="ftr" sz="quarter" idx="11"/>
          </p:nvPr>
        </p:nvSpPr>
        <p:spPr/>
        <p:txBody>
          <a:bodyPr/>
          <a:lstStyle/>
          <a:p>
            <a:r>
              <a:rPr lang="en-US" dirty="0"/>
              <a:t>Ding Yuan, ECE454</a:t>
            </a:r>
          </a:p>
        </p:txBody>
      </p:sp>
      <p:sp>
        <p:nvSpPr>
          <p:cNvPr id="6" name="Slide Number Placeholder 5"/>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rPr lang="en-CA" dirty="0"/>
              <a:t>9/10/13</a:t>
            </a:r>
            <a:endParaRPr lang="en-US" dirty="0"/>
          </a:p>
        </p:txBody>
      </p:sp>
      <p:sp>
        <p:nvSpPr>
          <p:cNvPr id="5" name="Footer Placeholder 4"/>
          <p:cNvSpPr>
            <a:spLocks noGrp="1"/>
          </p:cNvSpPr>
          <p:nvPr>
            <p:ph type="ftr" sz="quarter" idx="11"/>
          </p:nvPr>
        </p:nvSpPr>
        <p:spPr/>
        <p:txBody>
          <a:bodyPr/>
          <a:lstStyle/>
          <a:p>
            <a:r>
              <a:rPr lang="en-US" dirty="0"/>
              <a:t>Ding Yuan, ECE454</a:t>
            </a:r>
          </a:p>
        </p:txBody>
      </p:sp>
      <p:sp>
        <p:nvSpPr>
          <p:cNvPr id="6" name="Slide Number Placeholder 5"/>
          <p:cNvSpPr>
            <a:spLocks noGrp="1"/>
          </p:cNvSpPr>
          <p:nvPr>
            <p:ph type="sldNum" sz="quarter" idx="12"/>
          </p:nvPr>
        </p:nvSpPr>
        <p:spPr/>
        <p:txBody>
          <a:bodyPr/>
          <a:lstStyle/>
          <a:p>
            <a:fld id="{5BCC3F0E-9362-6D47-9781-DB401EE9B6B9}" type="slidenum">
              <a:rPr lang="en-US" smtClean="0"/>
              <a:pPr/>
              <a:t>‹#›</a:t>
            </a:fld>
            <a:endParaRPr lang="en-US" dirty="0"/>
          </a:p>
        </p:txBody>
      </p:sp>
      <p:sp>
        <p:nvSpPr>
          <p:cNvPr id="26" name="Rectangle 25"/>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15"/>
          <p:cNvGrpSpPr/>
          <p:nvPr/>
        </p:nvGrpSpPr>
        <p:grpSpPr>
          <a:xfrm>
            <a:off x="182880" y="173699"/>
            <a:ext cx="8778240" cy="6510602"/>
            <a:chOff x="182880" y="173699"/>
            <a:chExt cx="8778240" cy="6510602"/>
          </a:xfrm>
        </p:grpSpPr>
        <p:pic>
          <p:nvPicPr>
            <p:cNvPr id="17" name="Picture 16"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rPr lang="en-CA" dirty="0"/>
              <a:t>9/10/13</a:t>
            </a:r>
            <a:endParaRPr lang="en-US" dirty="0"/>
          </a:p>
        </p:txBody>
      </p:sp>
      <p:sp>
        <p:nvSpPr>
          <p:cNvPr id="5" name="Footer Placeholder 4"/>
          <p:cNvSpPr>
            <a:spLocks noGrp="1"/>
          </p:cNvSpPr>
          <p:nvPr>
            <p:ph type="ftr" sz="quarter" idx="11"/>
          </p:nvPr>
        </p:nvSpPr>
        <p:spPr/>
        <p:txBody>
          <a:bodyPr/>
          <a:lstStyle/>
          <a:p>
            <a:r>
              <a:rPr lang="en-US" dirty="0"/>
              <a:t>Ding Yuan, ECE454</a:t>
            </a:r>
          </a:p>
        </p:txBody>
      </p:sp>
      <p:sp>
        <p:nvSpPr>
          <p:cNvPr id="6" name="Slide Number Placeholder 5"/>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7" name="Picture 6"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569259" y="6122894"/>
            <a:ext cx="2133600" cy="259317"/>
          </a:xfrm>
        </p:spPr>
        <p:txBody>
          <a:bodyPr/>
          <a:lstStyle/>
          <a:p>
            <a:r>
              <a:rPr lang="en-CA" dirty="0"/>
              <a:t>9/10/13</a:t>
            </a:r>
            <a:endParaRPr lang="en-US" dirty="0"/>
          </a:p>
        </p:txBody>
      </p:sp>
      <p:sp>
        <p:nvSpPr>
          <p:cNvPr id="5" name="Footer Placeholder 4"/>
          <p:cNvSpPr>
            <a:spLocks noGrp="1"/>
          </p:cNvSpPr>
          <p:nvPr>
            <p:ph type="ftr" sz="quarter" idx="11"/>
          </p:nvPr>
        </p:nvSpPr>
        <p:spPr>
          <a:xfrm>
            <a:off x="5638800" y="6124401"/>
            <a:ext cx="2895600" cy="257810"/>
          </a:xfrm>
        </p:spPr>
        <p:txBody>
          <a:bodyPr/>
          <a:lstStyle/>
          <a:p>
            <a:r>
              <a:rPr lang="en-US" dirty="0"/>
              <a:t>Ding Yuan, ECE454</a:t>
            </a:r>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dirty="0"/>
              <a:t>Click icon to add picture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23"/>
          <p:cNvGrpSpPr/>
          <p:nvPr/>
        </p:nvGrpSpPr>
        <p:grpSpPr>
          <a:xfrm>
            <a:off x="182880" y="173699"/>
            <a:ext cx="8778240" cy="6510602"/>
            <a:chOff x="182880" y="173699"/>
            <a:chExt cx="8778240" cy="6510602"/>
          </a:xfrm>
        </p:grpSpPr>
        <p:pic>
          <p:nvPicPr>
            <p:cNvPr id="25" name="Picture 2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lvl1pPr>
          </a:lstStyle>
          <a:p>
            <a:r>
              <a:rPr lang="en-US"/>
              <a:t>Click to edit Master title style</a:t>
            </a:r>
            <a:endParaRPr/>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CA" dirty="0"/>
              <a:t>9/10/13</a:t>
            </a:r>
            <a:endParaRPr lang="en-US" dirty="0"/>
          </a:p>
        </p:txBody>
      </p:sp>
      <p:sp>
        <p:nvSpPr>
          <p:cNvPr id="5" name="Footer Placeholder 4"/>
          <p:cNvSpPr>
            <a:spLocks noGrp="1"/>
          </p:cNvSpPr>
          <p:nvPr>
            <p:ph type="ftr" sz="quarter" idx="11"/>
          </p:nvPr>
        </p:nvSpPr>
        <p:spPr/>
        <p:txBody>
          <a:bodyPr/>
          <a:lstStyle/>
          <a:p>
            <a:r>
              <a:rPr lang="en-US" dirty="0"/>
              <a:t>Ding Yuan, ECE454</a:t>
            </a:r>
          </a:p>
        </p:txBody>
      </p:sp>
      <p:sp>
        <p:nvSpPr>
          <p:cNvPr id="6" name="Slide Number Placeholder 5"/>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182880" y="173699"/>
            <a:ext cx="8778240" cy="6510602"/>
            <a:chOff x="182880" y="173699"/>
            <a:chExt cx="8778240" cy="6510602"/>
          </a:xfrm>
        </p:grpSpPr>
        <p:pic>
          <p:nvPicPr>
            <p:cNvPr id="15" name="Picture 1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rPr lang="en-CA" dirty="0"/>
              <a:t>9/10/13</a:t>
            </a:r>
            <a:endParaRPr lang="en-US" dirty="0"/>
          </a:p>
        </p:txBody>
      </p:sp>
      <p:sp>
        <p:nvSpPr>
          <p:cNvPr id="6" name="Footer Placeholder 5"/>
          <p:cNvSpPr>
            <a:spLocks noGrp="1"/>
          </p:cNvSpPr>
          <p:nvPr>
            <p:ph type="ftr" sz="quarter" idx="11"/>
          </p:nvPr>
        </p:nvSpPr>
        <p:spPr/>
        <p:txBody>
          <a:bodyPr/>
          <a:lstStyle/>
          <a:p>
            <a:r>
              <a:rPr lang="en-US" dirty="0"/>
              <a:t>Ding Yuan, ECE454</a:t>
            </a:r>
          </a:p>
        </p:txBody>
      </p:sp>
      <p:sp>
        <p:nvSpPr>
          <p:cNvPr id="7" name="Slide Number Placeholder 6"/>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16"/>
          <p:cNvGrpSpPr/>
          <p:nvPr/>
        </p:nvGrpSpPr>
        <p:grpSpPr>
          <a:xfrm>
            <a:off x="182880" y="173699"/>
            <a:ext cx="8778240" cy="6510602"/>
            <a:chOff x="182880" y="173699"/>
            <a:chExt cx="8778240" cy="6510602"/>
          </a:xfrm>
        </p:grpSpPr>
        <p:pic>
          <p:nvPicPr>
            <p:cNvPr id="18" name="Picture 1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1"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Rectangle 21"/>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r>
              <a:rPr lang="en-CA" dirty="0"/>
              <a:t>9/10/13</a:t>
            </a:r>
            <a:endParaRPr lang="en-US" dirty="0"/>
          </a:p>
        </p:txBody>
      </p:sp>
      <p:sp>
        <p:nvSpPr>
          <p:cNvPr id="8" name="Footer Placeholder 7"/>
          <p:cNvSpPr>
            <a:spLocks noGrp="1"/>
          </p:cNvSpPr>
          <p:nvPr>
            <p:ph type="ftr" sz="quarter" idx="11"/>
          </p:nvPr>
        </p:nvSpPr>
        <p:spPr/>
        <p:txBody>
          <a:bodyPr/>
          <a:lstStyle/>
          <a:p>
            <a:r>
              <a:rPr lang="en-US" dirty="0"/>
              <a:t>Ding Yuan, ECE454</a:t>
            </a:r>
          </a:p>
        </p:txBody>
      </p:sp>
      <p:sp>
        <p:nvSpPr>
          <p:cNvPr id="9" name="Slide Number Placeholder 8"/>
          <p:cNvSpPr>
            <a:spLocks noGrp="1"/>
          </p:cNvSpPr>
          <p:nvPr>
            <p:ph type="sldNum" sz="quarter" idx="12"/>
          </p:nvPr>
        </p:nvSpPr>
        <p:spPr/>
        <p:txBody>
          <a:bodyPr/>
          <a:lstStyle/>
          <a:p>
            <a:fld id="{5BCC3F0E-9362-6D47-9781-DB401EE9B6B9}" type="slidenum">
              <a:rPr lang="en-US" smtClean="0"/>
              <a:pPr/>
              <a:t>‹#›</a:t>
            </a:fld>
            <a:endParaRPr lang="en-US" dirty="0"/>
          </a:p>
        </p:txBody>
      </p:sp>
      <p:cxnSp>
        <p:nvCxnSpPr>
          <p:cNvPr id="30" name="Straight Connector 29"/>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18"/>
          <p:cNvGrpSpPr/>
          <p:nvPr/>
        </p:nvGrpSpPr>
        <p:grpSpPr>
          <a:xfrm>
            <a:off x="182880" y="173699"/>
            <a:ext cx="8778240" cy="6510602"/>
            <a:chOff x="182880" y="173699"/>
            <a:chExt cx="8778240" cy="6510602"/>
          </a:xfrm>
        </p:grpSpPr>
        <p:pic>
          <p:nvPicPr>
            <p:cNvPr id="20" name="Picture 19"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4" name="Rectangle 23"/>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r>
              <a:rPr lang="en-CA" dirty="0"/>
              <a:t>9/10/13</a:t>
            </a:r>
            <a:endParaRPr lang="en-US" dirty="0"/>
          </a:p>
        </p:txBody>
      </p:sp>
      <p:sp>
        <p:nvSpPr>
          <p:cNvPr id="4" name="Footer Placeholder 3"/>
          <p:cNvSpPr>
            <a:spLocks noGrp="1"/>
          </p:cNvSpPr>
          <p:nvPr>
            <p:ph type="ftr" sz="quarter" idx="11"/>
          </p:nvPr>
        </p:nvSpPr>
        <p:spPr/>
        <p:txBody>
          <a:bodyPr/>
          <a:lstStyle/>
          <a:p>
            <a:r>
              <a:rPr lang="en-US" dirty="0"/>
              <a:t>Ding Yuan, ECE454</a:t>
            </a:r>
          </a:p>
        </p:txBody>
      </p:sp>
      <p:sp>
        <p:nvSpPr>
          <p:cNvPr id="5" name="Slide Number Placeholder 4"/>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17"/>
          <p:cNvGrpSpPr/>
          <p:nvPr/>
        </p:nvGrpSpPr>
        <p:grpSpPr>
          <a:xfrm>
            <a:off x="182880" y="173699"/>
            <a:ext cx="8778240" cy="6510602"/>
            <a:chOff x="182880" y="173699"/>
            <a:chExt cx="8778240" cy="6510602"/>
          </a:xfrm>
        </p:grpSpPr>
        <p:pic>
          <p:nvPicPr>
            <p:cNvPr id="19" name="Picture 1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p:nvPr/>
          </p:nvGrpSpPr>
          <p:grpSpPr>
            <a:xfrm>
              <a:off x="256032" y="237744"/>
              <a:ext cx="8622792" cy="6364224"/>
              <a:chOff x="247157" y="247430"/>
              <a:chExt cx="8622792" cy="6364224"/>
            </a:xfrm>
          </p:grpSpPr>
          <p:sp>
            <p:nvSpPr>
              <p:cNvPr id="21" name="Rectangle 20"/>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2" name="Straight Connector 21"/>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r>
              <a:rPr lang="en-CA" dirty="0"/>
              <a:t>9/10/13</a:t>
            </a:r>
            <a:endParaRPr lang="en-US" dirty="0"/>
          </a:p>
        </p:txBody>
      </p:sp>
      <p:sp>
        <p:nvSpPr>
          <p:cNvPr id="3" name="Footer Placeholder 2"/>
          <p:cNvSpPr>
            <a:spLocks noGrp="1"/>
          </p:cNvSpPr>
          <p:nvPr>
            <p:ph type="ftr" sz="quarter" idx="11"/>
          </p:nvPr>
        </p:nvSpPr>
        <p:spPr/>
        <p:txBody>
          <a:bodyPr/>
          <a:lstStyle/>
          <a:p>
            <a:r>
              <a:rPr lang="en-US" dirty="0"/>
              <a:t>Ding Yuan, ECE454</a:t>
            </a:r>
          </a:p>
        </p:txBody>
      </p:sp>
      <p:sp>
        <p:nvSpPr>
          <p:cNvPr id="4" name="Slide Number Placeholder 3"/>
          <p:cNvSpPr>
            <a:spLocks noGrp="1"/>
          </p:cNvSpPr>
          <p:nvPr>
            <p:ph type="sldNum" sz="quarter" idx="12"/>
          </p:nvPr>
        </p:nvSpPr>
        <p:spPr/>
        <p:txBody>
          <a:bodyPr/>
          <a:lstStyle/>
          <a:p>
            <a:fld id="{5BCC3F0E-9362-6D47-9781-DB401EE9B6B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8" name="Picture 2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0" name="Rectangle 2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r>
              <a:rPr lang="en-CA" dirty="0"/>
              <a:t>9/10/13</a:t>
            </a:r>
            <a:endParaRPr lang="en-US" dirty="0"/>
          </a:p>
        </p:txBody>
      </p:sp>
      <p:sp>
        <p:nvSpPr>
          <p:cNvPr id="6" name="Footer Placeholder 5"/>
          <p:cNvSpPr>
            <a:spLocks noGrp="1"/>
          </p:cNvSpPr>
          <p:nvPr>
            <p:ph type="ftr" sz="quarter" idx="11"/>
          </p:nvPr>
        </p:nvSpPr>
        <p:spPr/>
        <p:txBody>
          <a:bodyPr/>
          <a:lstStyle/>
          <a:p>
            <a:r>
              <a:rPr lang="en-US" dirty="0"/>
              <a:t>Ding Yuan, ECE454</a:t>
            </a:r>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r>
              <a:rPr lang="en-CA" dirty="0"/>
              <a:t>9/10/13</a:t>
            </a:r>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r>
              <a:rPr lang="en-US" dirty="0"/>
              <a:t>Ding Yuan, ECE454</a:t>
            </a: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5BCC3F0E-9362-6D47-9781-DB401EE9B6B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Lst>
  <p:hf sldNum="0" hdr="0" ftr="0" dt="0"/>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123950"/>
            <a:ext cx="8064499" cy="1924050"/>
          </a:xfrm>
        </p:spPr>
        <p:txBody>
          <a:bodyPr/>
          <a:lstStyle/>
          <a:p>
            <a:r>
              <a:rPr lang="en-US" sz="4000" dirty="0"/>
              <a:t>ECE 244</a:t>
            </a:r>
            <a:br>
              <a:rPr lang="en-US" sz="4000" dirty="0"/>
            </a:br>
            <a:r>
              <a:rPr lang="en-US" sz="4000" dirty="0"/>
              <a:t>Programming Fundamentals</a:t>
            </a:r>
            <a:br>
              <a:rPr lang="en-US" sz="4000" dirty="0"/>
            </a:br>
            <a:r>
              <a:rPr lang="en-US" sz="4400" i="1" dirty="0"/>
              <a:t>Lec.25: Inheritance 4 Polymorphism</a:t>
            </a:r>
          </a:p>
        </p:txBody>
      </p:sp>
      <p:sp>
        <p:nvSpPr>
          <p:cNvPr id="5" name="Subtitle 2"/>
          <p:cNvSpPr txBox="1">
            <a:spLocks/>
          </p:cNvSpPr>
          <p:nvPr/>
        </p:nvSpPr>
        <p:spPr>
          <a:xfrm>
            <a:off x="914400" y="3527777"/>
            <a:ext cx="7342188" cy="1752600"/>
          </a:xfrm>
          <a:prstGeom prst="rect">
            <a:avLst/>
          </a:prstGeom>
        </p:spPr>
        <p:txBody>
          <a:bodyPr vert="horz" lIns="91440" tIns="45720" rIns="91440" bIns="45720" rtlCol="0">
            <a:no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spcBef>
                <a:spcPts val="600"/>
              </a:spcBef>
              <a:buClr>
                <a:schemeClr val="bg2">
                  <a:lumMod val="60000"/>
                  <a:lumOff val="40000"/>
                </a:schemeClr>
              </a:buClr>
              <a:buFont typeface="Aria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tx1">
                  <a:lumMod val="75000"/>
                  <a:lumOff val="25000"/>
                </a:schemeClr>
              </a:buClr>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bg2">
                  <a:lumMod val="60000"/>
                  <a:lumOff val="40000"/>
                </a:schemeClr>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tx1">
                  <a:lumMod val="75000"/>
                  <a:lumOff val="25000"/>
                </a:schemeClr>
              </a:buClr>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a:t>Ding Yuan</a:t>
            </a:r>
          </a:p>
          <a:p>
            <a:r>
              <a:rPr lang="en-US" sz="2800"/>
              <a:t>ECE Dept., University of Toronto</a:t>
            </a:r>
          </a:p>
          <a:p>
            <a:r>
              <a:rPr lang="en-US" sz="2800"/>
              <a:t>http://www.eecg.toronto.edu/~yuan</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44158"/>
            <a:ext cx="8305800" cy="1339850"/>
          </a:xfrm>
        </p:spPr>
        <p:txBody>
          <a:bodyPr>
            <a:normAutofit/>
          </a:bodyPr>
          <a:lstStyle/>
          <a:p>
            <a:r>
              <a:rPr lang="en-US" dirty="0"/>
              <a:t>But there is no free lunch</a:t>
            </a:r>
          </a:p>
        </p:txBody>
      </p:sp>
      <p:sp>
        <p:nvSpPr>
          <p:cNvPr id="3" name="Content Placeholder 2"/>
          <p:cNvSpPr>
            <a:spLocks noGrp="1"/>
          </p:cNvSpPr>
          <p:nvPr>
            <p:ph idx="1"/>
          </p:nvPr>
        </p:nvSpPr>
        <p:spPr>
          <a:xfrm>
            <a:off x="622300" y="1981200"/>
            <a:ext cx="7623175" cy="4084321"/>
          </a:xfrm>
        </p:spPr>
        <p:txBody>
          <a:bodyPr/>
          <a:lstStyle/>
          <a:p>
            <a:r>
              <a:rPr lang="en-US" dirty="0"/>
              <a:t>At runtime, a call to a virtual function is no longer a simple jump</a:t>
            </a:r>
          </a:p>
          <a:p>
            <a:r>
              <a:rPr lang="en-US" dirty="0"/>
              <a:t>Needs to figure out the call target</a:t>
            </a:r>
          </a:p>
          <a:p>
            <a:pPr lvl="1"/>
            <a:r>
              <a:rPr lang="en-US" dirty="0"/>
              <a:t>Performance penalty: more expensive than a normal call</a:t>
            </a:r>
          </a:p>
          <a:p>
            <a:r>
              <a:rPr lang="en-US" dirty="0"/>
              <a:t>Implementation: </a:t>
            </a:r>
            <a:r>
              <a:rPr lang="en-US" dirty="0" err="1"/>
              <a:t>vtable</a:t>
            </a:r>
            <a:r>
              <a:rPr lang="en-US" dirty="0"/>
              <a:t> (virtual method table)</a:t>
            </a:r>
          </a:p>
        </p:txBody>
      </p:sp>
    </p:spTree>
    <p:extLst>
      <p:ext uri="{BB962C8B-B14F-4D97-AF65-F5344CB8AC3E}">
        <p14:creationId xmlns:p14="http://schemas.microsoft.com/office/powerpoint/2010/main" val="1553869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vtable</a:t>
            </a:r>
            <a:endParaRPr lang="en-US" dirty="0"/>
          </a:p>
        </p:txBody>
      </p:sp>
      <p:sp>
        <p:nvSpPr>
          <p:cNvPr id="3" name="Content Placeholder 2"/>
          <p:cNvSpPr>
            <a:spLocks noGrp="1"/>
          </p:cNvSpPr>
          <p:nvPr>
            <p:ph idx="1"/>
          </p:nvPr>
        </p:nvSpPr>
        <p:spPr>
          <a:xfrm>
            <a:off x="482600" y="1392476"/>
            <a:ext cx="8293100" cy="3931920"/>
          </a:xfrm>
        </p:spPr>
        <p:txBody>
          <a:bodyPr/>
          <a:lstStyle/>
          <a:p>
            <a:r>
              <a:rPr lang="en-US" dirty="0"/>
              <a:t>For every class, there is a table that maps each virtual function to the most-derived function target</a:t>
            </a:r>
          </a:p>
          <a:p>
            <a:r>
              <a:rPr lang="en-US" dirty="0"/>
              <a:t>Each object has a pointer to the </a:t>
            </a:r>
            <a:r>
              <a:rPr lang="en-US" dirty="0" err="1"/>
              <a:t>vtable</a:t>
            </a:r>
            <a:r>
              <a:rPr lang="en-US" dirty="0"/>
              <a:t> of its type</a:t>
            </a:r>
          </a:p>
        </p:txBody>
      </p:sp>
      <p:sp>
        <p:nvSpPr>
          <p:cNvPr id="4" name="TextBox 3"/>
          <p:cNvSpPr txBox="1"/>
          <p:nvPr/>
        </p:nvSpPr>
        <p:spPr>
          <a:xfrm>
            <a:off x="3035300" y="3768130"/>
            <a:ext cx="2215270" cy="646331"/>
          </a:xfrm>
          <a:prstGeom prst="rect">
            <a:avLst/>
          </a:prstGeom>
          <a:noFill/>
          <a:ln>
            <a:solidFill>
              <a:srgbClr val="4B5A60"/>
            </a:solidFill>
          </a:ln>
        </p:spPr>
        <p:txBody>
          <a:bodyPr wrap="square" rtlCol="0">
            <a:spAutoFit/>
          </a:bodyPr>
          <a:lstStyle/>
          <a:p>
            <a:r>
              <a:rPr lang="en-US" dirty="0">
                <a:latin typeface="Consolas"/>
                <a:cs typeface="Consolas"/>
              </a:rPr>
              <a:t>Polygon </a:t>
            </a:r>
            <a:r>
              <a:rPr lang="en-US" dirty="0" err="1">
                <a:latin typeface="Consolas"/>
                <a:cs typeface="Consolas"/>
              </a:rPr>
              <a:t>vtable</a:t>
            </a:r>
            <a:endParaRPr lang="en-US" dirty="0">
              <a:latin typeface="Consolas"/>
              <a:cs typeface="Consolas"/>
            </a:endParaRPr>
          </a:p>
          <a:p>
            <a:r>
              <a:rPr lang="en-US" dirty="0">
                <a:latin typeface="Consolas"/>
                <a:cs typeface="Consolas"/>
              </a:rPr>
              <a:t>area()</a:t>
            </a:r>
          </a:p>
        </p:txBody>
      </p:sp>
      <p:sp>
        <p:nvSpPr>
          <p:cNvPr id="5" name="TextBox 4"/>
          <p:cNvSpPr txBox="1"/>
          <p:nvPr/>
        </p:nvSpPr>
        <p:spPr>
          <a:xfrm>
            <a:off x="5829300" y="3431570"/>
            <a:ext cx="3103659" cy="3139321"/>
          </a:xfrm>
          <a:prstGeom prst="rect">
            <a:avLst/>
          </a:prstGeom>
          <a:noFill/>
          <a:ln>
            <a:noFill/>
          </a:ln>
        </p:spPr>
        <p:txBody>
          <a:bodyPr wrap="none" rtlCol="0">
            <a:spAutoFit/>
          </a:bodyPr>
          <a:lstStyle/>
          <a:p>
            <a:r>
              <a:rPr lang="en-US" dirty="0" err="1">
                <a:latin typeface="Consolas"/>
                <a:cs typeface="Consolas"/>
              </a:rPr>
              <a:t>int</a:t>
            </a:r>
            <a:r>
              <a:rPr lang="en-US" dirty="0">
                <a:latin typeface="Consolas"/>
                <a:cs typeface="Consolas"/>
              </a:rPr>
              <a:t> Polygon::area() { </a:t>
            </a:r>
          </a:p>
          <a:p>
            <a:r>
              <a:rPr lang="en-US" dirty="0">
                <a:latin typeface="Consolas"/>
                <a:cs typeface="Consolas"/>
              </a:rPr>
              <a:t>  return 0; </a:t>
            </a:r>
          </a:p>
          <a:p>
            <a:r>
              <a:rPr lang="en-US" dirty="0">
                <a:latin typeface="Consolas"/>
                <a:cs typeface="Consolas"/>
              </a:rPr>
              <a:t>}</a:t>
            </a:r>
          </a:p>
          <a:p>
            <a:endParaRPr lang="en-US" dirty="0">
              <a:latin typeface="Consolas"/>
              <a:cs typeface="Consolas"/>
            </a:endParaRPr>
          </a:p>
          <a:p>
            <a:r>
              <a:rPr lang="en-US" dirty="0" err="1">
                <a:latin typeface="Consolas"/>
                <a:cs typeface="Consolas"/>
              </a:rPr>
              <a:t>int</a:t>
            </a:r>
            <a:r>
              <a:rPr lang="en-US" dirty="0">
                <a:latin typeface="Consolas"/>
                <a:cs typeface="Consolas"/>
              </a:rPr>
              <a:t> Rectangle::area() { </a:t>
            </a:r>
          </a:p>
          <a:p>
            <a:r>
              <a:rPr lang="en-US" dirty="0">
                <a:latin typeface="Consolas"/>
                <a:cs typeface="Consolas"/>
              </a:rPr>
              <a:t>  return width*height;</a:t>
            </a:r>
          </a:p>
          <a:p>
            <a:r>
              <a:rPr lang="en-US" dirty="0">
                <a:latin typeface="Consolas"/>
                <a:cs typeface="Consolas"/>
              </a:rPr>
              <a:t>}</a:t>
            </a:r>
          </a:p>
          <a:p>
            <a:endParaRPr lang="en-US" dirty="0">
              <a:latin typeface="Consolas"/>
              <a:cs typeface="Consolas"/>
            </a:endParaRPr>
          </a:p>
          <a:p>
            <a:r>
              <a:rPr lang="en-US" dirty="0" err="1">
                <a:latin typeface="Consolas"/>
                <a:cs typeface="Consolas"/>
              </a:rPr>
              <a:t>int</a:t>
            </a:r>
            <a:r>
              <a:rPr lang="en-US" dirty="0">
                <a:latin typeface="Consolas"/>
                <a:cs typeface="Consolas"/>
              </a:rPr>
              <a:t> Triangle::area() { </a:t>
            </a:r>
          </a:p>
          <a:p>
            <a:r>
              <a:rPr lang="en-US" dirty="0">
                <a:latin typeface="Consolas"/>
                <a:cs typeface="Consolas"/>
              </a:rPr>
              <a:t> return width*height/2; </a:t>
            </a:r>
          </a:p>
          <a:p>
            <a:r>
              <a:rPr lang="en-US" dirty="0">
                <a:latin typeface="Consolas"/>
                <a:cs typeface="Consolas"/>
              </a:rPr>
              <a:t>}</a:t>
            </a:r>
          </a:p>
        </p:txBody>
      </p:sp>
      <p:sp>
        <p:nvSpPr>
          <p:cNvPr id="6" name="TextBox 5"/>
          <p:cNvSpPr txBox="1"/>
          <p:nvPr/>
        </p:nvSpPr>
        <p:spPr>
          <a:xfrm>
            <a:off x="3035300" y="4669830"/>
            <a:ext cx="2215270" cy="646331"/>
          </a:xfrm>
          <a:prstGeom prst="rect">
            <a:avLst/>
          </a:prstGeom>
          <a:noFill/>
          <a:ln>
            <a:solidFill>
              <a:srgbClr val="4B5A60"/>
            </a:solidFill>
          </a:ln>
        </p:spPr>
        <p:txBody>
          <a:bodyPr wrap="none" rtlCol="0">
            <a:spAutoFit/>
          </a:bodyPr>
          <a:lstStyle/>
          <a:p>
            <a:r>
              <a:rPr lang="en-US" dirty="0">
                <a:latin typeface="Consolas"/>
                <a:cs typeface="Consolas"/>
              </a:rPr>
              <a:t>Rectangle </a:t>
            </a:r>
            <a:r>
              <a:rPr lang="en-US" dirty="0" err="1">
                <a:latin typeface="Consolas"/>
                <a:cs typeface="Consolas"/>
              </a:rPr>
              <a:t>vtable</a:t>
            </a:r>
            <a:endParaRPr lang="en-US" dirty="0">
              <a:latin typeface="Consolas"/>
              <a:cs typeface="Consolas"/>
            </a:endParaRPr>
          </a:p>
          <a:p>
            <a:r>
              <a:rPr lang="en-US" dirty="0">
                <a:latin typeface="Consolas"/>
                <a:cs typeface="Consolas"/>
              </a:rPr>
              <a:t>area()</a:t>
            </a:r>
          </a:p>
        </p:txBody>
      </p:sp>
      <p:sp>
        <p:nvSpPr>
          <p:cNvPr id="7" name="TextBox 6"/>
          <p:cNvSpPr txBox="1"/>
          <p:nvPr/>
        </p:nvSpPr>
        <p:spPr>
          <a:xfrm>
            <a:off x="3035300" y="5673487"/>
            <a:ext cx="2215270" cy="646331"/>
          </a:xfrm>
          <a:prstGeom prst="rect">
            <a:avLst/>
          </a:prstGeom>
          <a:noFill/>
          <a:ln>
            <a:solidFill>
              <a:srgbClr val="4B5A60"/>
            </a:solidFill>
          </a:ln>
        </p:spPr>
        <p:txBody>
          <a:bodyPr wrap="square" rtlCol="0">
            <a:spAutoFit/>
          </a:bodyPr>
          <a:lstStyle/>
          <a:p>
            <a:r>
              <a:rPr lang="en-US" dirty="0">
                <a:latin typeface="Consolas"/>
                <a:cs typeface="Consolas"/>
              </a:rPr>
              <a:t>Triangle </a:t>
            </a:r>
            <a:r>
              <a:rPr lang="en-US" dirty="0" err="1">
                <a:latin typeface="Consolas"/>
                <a:cs typeface="Consolas"/>
              </a:rPr>
              <a:t>vtable</a:t>
            </a:r>
            <a:endParaRPr lang="en-US" dirty="0">
              <a:latin typeface="Consolas"/>
              <a:cs typeface="Consolas"/>
            </a:endParaRPr>
          </a:p>
          <a:p>
            <a:r>
              <a:rPr lang="en-US" dirty="0">
                <a:latin typeface="Consolas"/>
                <a:cs typeface="Consolas"/>
              </a:rPr>
              <a:t>area()</a:t>
            </a:r>
          </a:p>
        </p:txBody>
      </p:sp>
      <p:cxnSp>
        <p:nvCxnSpPr>
          <p:cNvPr id="9" name="Straight Arrow Connector 8"/>
          <p:cNvCxnSpPr>
            <a:stCxn id="4" idx="3"/>
          </p:cNvCxnSpPr>
          <p:nvPr/>
        </p:nvCxnSpPr>
        <p:spPr>
          <a:xfrm flipV="1">
            <a:off x="5250570" y="3705999"/>
            <a:ext cx="654930" cy="3852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6" idx="3"/>
          </p:cNvCxnSpPr>
          <p:nvPr/>
        </p:nvCxnSpPr>
        <p:spPr>
          <a:xfrm flipV="1">
            <a:off x="5250570" y="4762500"/>
            <a:ext cx="654930" cy="23049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7" idx="3"/>
          </p:cNvCxnSpPr>
          <p:nvPr/>
        </p:nvCxnSpPr>
        <p:spPr>
          <a:xfrm flipV="1">
            <a:off x="5250570" y="5880100"/>
            <a:ext cx="654930" cy="1165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14300" y="3280033"/>
            <a:ext cx="2088357" cy="369332"/>
          </a:xfrm>
          <a:prstGeom prst="rect">
            <a:avLst/>
          </a:prstGeom>
          <a:noFill/>
          <a:ln>
            <a:noFill/>
          </a:ln>
        </p:spPr>
        <p:txBody>
          <a:bodyPr wrap="none" rtlCol="0">
            <a:spAutoFit/>
          </a:bodyPr>
          <a:lstStyle/>
          <a:p>
            <a:r>
              <a:rPr lang="en-US" dirty="0">
                <a:latin typeface="Consolas"/>
                <a:cs typeface="Consolas"/>
              </a:rPr>
              <a:t>Rectangle </a:t>
            </a:r>
            <a:r>
              <a:rPr lang="en-US" dirty="0" err="1">
                <a:latin typeface="Consolas"/>
                <a:cs typeface="Consolas"/>
              </a:rPr>
              <a:t>rect</a:t>
            </a:r>
            <a:r>
              <a:rPr lang="en-US" dirty="0">
                <a:latin typeface="Consolas"/>
                <a:cs typeface="Consolas"/>
              </a:rPr>
              <a:t>;</a:t>
            </a:r>
          </a:p>
        </p:txBody>
      </p:sp>
      <p:cxnSp>
        <p:nvCxnSpPr>
          <p:cNvPr id="22" name="Curved Connector 21"/>
          <p:cNvCxnSpPr>
            <a:stCxn id="17" idx="3"/>
            <a:endCxn id="6" idx="1"/>
          </p:cNvCxnSpPr>
          <p:nvPr/>
        </p:nvCxnSpPr>
        <p:spPr>
          <a:xfrm>
            <a:off x="2202657" y="3464699"/>
            <a:ext cx="832643" cy="1528297"/>
          </a:xfrm>
          <a:prstGeom prst="curvedConnector3">
            <a:avLst>
              <a:gd name="adj1" fmla="val 69828"/>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14300" y="3705999"/>
            <a:ext cx="2596008" cy="646331"/>
          </a:xfrm>
          <a:prstGeom prst="rect">
            <a:avLst/>
          </a:prstGeom>
          <a:noFill/>
          <a:ln>
            <a:noFill/>
          </a:ln>
        </p:spPr>
        <p:txBody>
          <a:bodyPr wrap="none" rtlCol="0">
            <a:spAutoFit/>
          </a:bodyPr>
          <a:lstStyle/>
          <a:p>
            <a:r>
              <a:rPr lang="en-US" dirty="0">
                <a:latin typeface="Consolas"/>
                <a:cs typeface="Consolas"/>
              </a:rPr>
              <a:t>Polygon *p = &amp;</a:t>
            </a:r>
            <a:r>
              <a:rPr lang="en-US" dirty="0" err="1">
                <a:latin typeface="Consolas"/>
                <a:cs typeface="Consolas"/>
              </a:rPr>
              <a:t>rect</a:t>
            </a:r>
            <a:r>
              <a:rPr lang="en-US" dirty="0">
                <a:latin typeface="Consolas"/>
                <a:cs typeface="Consolas"/>
              </a:rPr>
              <a:t>;</a:t>
            </a:r>
          </a:p>
          <a:p>
            <a:r>
              <a:rPr lang="en-US" dirty="0">
                <a:latin typeface="Consolas"/>
                <a:cs typeface="Consolas"/>
              </a:rPr>
              <a:t>p-&gt;area();</a:t>
            </a:r>
          </a:p>
        </p:txBody>
      </p:sp>
    </p:spTree>
    <p:extLst>
      <p:ext uri="{BB962C8B-B14F-4D97-AF65-F5344CB8AC3E}">
        <p14:creationId xmlns:p14="http://schemas.microsoft.com/office/powerpoint/2010/main" val="700910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Overhead</a:t>
            </a:r>
          </a:p>
        </p:txBody>
      </p:sp>
      <p:sp>
        <p:nvSpPr>
          <p:cNvPr id="3" name="Content Placeholder 2"/>
          <p:cNvSpPr>
            <a:spLocks noGrp="1"/>
          </p:cNvSpPr>
          <p:nvPr>
            <p:ph idx="1"/>
          </p:nvPr>
        </p:nvSpPr>
        <p:spPr>
          <a:xfrm>
            <a:off x="430213" y="1917702"/>
            <a:ext cx="8382000" cy="3931920"/>
          </a:xfrm>
        </p:spPr>
        <p:txBody>
          <a:bodyPr/>
          <a:lstStyle/>
          <a:p>
            <a:r>
              <a:rPr lang="en-US" dirty="0"/>
              <a:t>On C++, this overhead is 6-13% compared w/software using only non-virtual function calls</a:t>
            </a:r>
          </a:p>
          <a:p>
            <a:pPr lvl="1"/>
            <a:r>
              <a:rPr lang="en-US" dirty="0"/>
              <a:t>Also prevent compilers from other optimizations, e.g., function </a:t>
            </a:r>
            <a:r>
              <a:rPr lang="en-US" dirty="0" err="1"/>
              <a:t>inlining</a:t>
            </a:r>
            <a:endParaRPr lang="en-US" dirty="0"/>
          </a:p>
          <a:p>
            <a:r>
              <a:rPr lang="en-US" dirty="0"/>
              <a:t>Modern systems use frameworks, tend to make things worse</a:t>
            </a:r>
          </a:p>
          <a:p>
            <a:r>
              <a:rPr lang="en-US" dirty="0"/>
              <a:t>Just-In-Time compiler can use inline caching to reduce this overhead</a:t>
            </a:r>
          </a:p>
        </p:txBody>
      </p:sp>
    </p:spTree>
    <p:extLst>
      <p:ext uri="{BB962C8B-B14F-4D97-AF65-F5344CB8AC3E}">
        <p14:creationId xmlns:p14="http://schemas.microsoft.com/office/powerpoint/2010/main" val="3771973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86042"/>
            <a:ext cx="8483600" cy="1339850"/>
          </a:xfrm>
        </p:spPr>
        <p:txBody>
          <a:bodyPr>
            <a:normAutofit/>
          </a:bodyPr>
          <a:lstStyle/>
          <a:p>
            <a:r>
              <a:rPr lang="en-US" sz="4000" dirty="0"/>
              <a:t>The problem</a:t>
            </a:r>
          </a:p>
        </p:txBody>
      </p:sp>
      <p:sp>
        <p:nvSpPr>
          <p:cNvPr id="5" name="TextBox 4"/>
          <p:cNvSpPr txBox="1"/>
          <p:nvPr/>
        </p:nvSpPr>
        <p:spPr>
          <a:xfrm>
            <a:off x="12700" y="1041400"/>
            <a:ext cx="7672518" cy="5632312"/>
          </a:xfrm>
          <a:prstGeom prst="rect">
            <a:avLst/>
          </a:prstGeom>
          <a:solidFill>
            <a:schemeClr val="bg1"/>
          </a:solidFill>
        </p:spPr>
        <p:txBody>
          <a:bodyPr wrap="none" rtlCol="0">
            <a:spAutoFit/>
          </a:bodyPr>
          <a:lstStyle/>
          <a:p>
            <a:r>
              <a:rPr lang="en-US" dirty="0">
                <a:latin typeface="Consolas"/>
                <a:cs typeface="Consolas"/>
              </a:rPr>
              <a:t>  4 class Polygon {</a:t>
            </a:r>
          </a:p>
          <a:p>
            <a:r>
              <a:rPr lang="en-US" dirty="0">
                <a:latin typeface="Consolas"/>
                <a:cs typeface="Consolas"/>
              </a:rPr>
              <a:t>  5 protected:</a:t>
            </a:r>
          </a:p>
          <a:p>
            <a:r>
              <a:rPr lang="en-US" dirty="0">
                <a:latin typeface="Consolas"/>
                <a:cs typeface="Consolas"/>
              </a:rPr>
              <a:t>  6   </a:t>
            </a:r>
            <a:r>
              <a:rPr lang="en-US" dirty="0" err="1">
                <a:latin typeface="Consolas"/>
                <a:cs typeface="Consolas"/>
              </a:rPr>
              <a:t>int</a:t>
            </a:r>
            <a:r>
              <a:rPr lang="en-US" dirty="0">
                <a:latin typeface="Consolas"/>
                <a:cs typeface="Consolas"/>
              </a:rPr>
              <a:t> width, height;</a:t>
            </a:r>
          </a:p>
          <a:p>
            <a:r>
              <a:rPr lang="en-US" dirty="0">
                <a:latin typeface="Consolas"/>
                <a:cs typeface="Consolas"/>
              </a:rPr>
              <a:t>  7 public:</a:t>
            </a:r>
          </a:p>
          <a:p>
            <a:r>
              <a:rPr lang="en-US" dirty="0">
                <a:latin typeface="Consolas"/>
                <a:cs typeface="Consolas"/>
              </a:rPr>
              <a:t>  8   void </a:t>
            </a:r>
            <a:r>
              <a:rPr lang="en-US" dirty="0" err="1">
                <a:latin typeface="Consolas"/>
                <a:cs typeface="Consolas"/>
              </a:rPr>
              <a:t>set_values</a:t>
            </a:r>
            <a:r>
              <a:rPr lang="en-US" dirty="0">
                <a:latin typeface="Consolas"/>
                <a:cs typeface="Consolas"/>
              </a:rPr>
              <a:t> (</a:t>
            </a:r>
            <a:r>
              <a:rPr lang="en-US" dirty="0" err="1">
                <a:latin typeface="Consolas"/>
                <a:cs typeface="Consolas"/>
              </a:rPr>
              <a:t>int</a:t>
            </a:r>
            <a:r>
              <a:rPr lang="en-US" dirty="0">
                <a:latin typeface="Consolas"/>
                <a:cs typeface="Consolas"/>
              </a:rPr>
              <a:t> a, </a:t>
            </a:r>
            <a:r>
              <a:rPr lang="en-US" dirty="0" err="1">
                <a:latin typeface="Consolas"/>
                <a:cs typeface="Consolas"/>
              </a:rPr>
              <a:t>int</a:t>
            </a:r>
            <a:r>
              <a:rPr lang="en-US" dirty="0">
                <a:latin typeface="Consolas"/>
                <a:cs typeface="Consolas"/>
              </a:rPr>
              <a:t> b) { width=a; height=b; }</a:t>
            </a:r>
          </a:p>
          <a:p>
            <a:r>
              <a:rPr lang="en-US" dirty="0">
                <a:latin typeface="Consolas"/>
                <a:cs typeface="Consolas"/>
              </a:rPr>
              <a:t>  9 };</a:t>
            </a:r>
          </a:p>
          <a:p>
            <a:r>
              <a:rPr lang="en-US" dirty="0">
                <a:latin typeface="Consolas"/>
                <a:cs typeface="Consolas"/>
              </a:rPr>
              <a:t> 10</a:t>
            </a:r>
          </a:p>
          <a:p>
            <a:r>
              <a:rPr lang="en-US" dirty="0">
                <a:latin typeface="Consolas"/>
                <a:cs typeface="Consolas"/>
              </a:rPr>
              <a:t> 11 class Rectangle: public Polygon{</a:t>
            </a:r>
          </a:p>
          <a:p>
            <a:r>
              <a:rPr lang="en-US" dirty="0">
                <a:latin typeface="Consolas"/>
                <a:cs typeface="Consolas"/>
              </a:rPr>
              <a:t> 12 public:</a:t>
            </a:r>
          </a:p>
          <a:p>
            <a:r>
              <a:rPr lang="en-US" dirty="0">
                <a:latin typeface="Consolas"/>
                <a:cs typeface="Consolas"/>
              </a:rPr>
              <a:t> 13   </a:t>
            </a:r>
            <a:r>
              <a:rPr lang="en-US" dirty="0" err="1">
                <a:latin typeface="Consolas"/>
                <a:cs typeface="Consolas"/>
              </a:rPr>
              <a:t>int</a:t>
            </a:r>
            <a:r>
              <a:rPr lang="en-US" dirty="0">
                <a:latin typeface="Consolas"/>
                <a:cs typeface="Consolas"/>
              </a:rPr>
              <a:t> area() { </a:t>
            </a:r>
          </a:p>
          <a:p>
            <a:r>
              <a:rPr lang="en-US" dirty="0">
                <a:latin typeface="Consolas"/>
                <a:cs typeface="Consolas"/>
              </a:rPr>
              <a:t>        return width*height; </a:t>
            </a:r>
          </a:p>
          <a:p>
            <a:r>
              <a:rPr lang="en-US" dirty="0">
                <a:latin typeface="Consolas"/>
                <a:cs typeface="Consolas"/>
              </a:rPr>
              <a:t>      }</a:t>
            </a:r>
          </a:p>
          <a:p>
            <a:r>
              <a:rPr lang="en-US" dirty="0">
                <a:latin typeface="Consolas"/>
                <a:cs typeface="Consolas"/>
              </a:rPr>
              <a:t> 14 };</a:t>
            </a:r>
          </a:p>
          <a:p>
            <a:r>
              <a:rPr lang="en-US" dirty="0">
                <a:latin typeface="Consolas"/>
                <a:cs typeface="Consolas"/>
              </a:rPr>
              <a:t> 15</a:t>
            </a:r>
          </a:p>
          <a:p>
            <a:r>
              <a:rPr lang="en-US" dirty="0">
                <a:latin typeface="Consolas"/>
                <a:cs typeface="Consolas"/>
              </a:rPr>
              <a:t> 16 class Triangle: public Polygon{</a:t>
            </a:r>
          </a:p>
          <a:p>
            <a:r>
              <a:rPr lang="en-US" dirty="0">
                <a:latin typeface="Consolas"/>
                <a:cs typeface="Consolas"/>
              </a:rPr>
              <a:t> 17 public:</a:t>
            </a:r>
          </a:p>
          <a:p>
            <a:r>
              <a:rPr lang="en-US" dirty="0">
                <a:latin typeface="Consolas"/>
                <a:cs typeface="Consolas"/>
              </a:rPr>
              <a:t> 18   </a:t>
            </a:r>
            <a:r>
              <a:rPr lang="en-US" dirty="0" err="1">
                <a:latin typeface="Consolas"/>
                <a:cs typeface="Consolas"/>
              </a:rPr>
              <a:t>int</a:t>
            </a:r>
            <a:r>
              <a:rPr lang="en-US" dirty="0">
                <a:latin typeface="Consolas"/>
                <a:cs typeface="Consolas"/>
              </a:rPr>
              <a:t> area() {</a:t>
            </a:r>
          </a:p>
          <a:p>
            <a:r>
              <a:rPr lang="en-US" dirty="0">
                <a:latin typeface="Consolas"/>
                <a:cs typeface="Consolas"/>
              </a:rPr>
              <a:t>        return width*height/2; </a:t>
            </a:r>
          </a:p>
          <a:p>
            <a:r>
              <a:rPr lang="en-US" dirty="0">
                <a:latin typeface="Consolas"/>
                <a:cs typeface="Consolas"/>
              </a:rPr>
              <a:t>      }</a:t>
            </a:r>
          </a:p>
          <a:p>
            <a:r>
              <a:rPr lang="en-US" dirty="0">
                <a:latin typeface="Consolas"/>
                <a:cs typeface="Consolas"/>
              </a:rPr>
              <a:t> 19 };</a:t>
            </a:r>
          </a:p>
        </p:txBody>
      </p:sp>
      <p:sp>
        <p:nvSpPr>
          <p:cNvPr id="6" name="TextBox 5"/>
          <p:cNvSpPr txBox="1"/>
          <p:nvPr/>
        </p:nvSpPr>
        <p:spPr>
          <a:xfrm>
            <a:off x="4644301" y="2692400"/>
            <a:ext cx="4372787" cy="3693319"/>
          </a:xfrm>
          <a:prstGeom prst="rect">
            <a:avLst/>
          </a:prstGeom>
          <a:noFill/>
        </p:spPr>
        <p:txBody>
          <a:bodyPr wrap="none" rtlCol="0">
            <a:spAutoFit/>
          </a:bodyPr>
          <a:lstStyle/>
          <a:p>
            <a:r>
              <a:rPr lang="mr-IN" dirty="0">
                <a:latin typeface="Consolas"/>
                <a:cs typeface="Consolas"/>
              </a:rPr>
              <a:t> 21 int main () {</a:t>
            </a:r>
          </a:p>
          <a:p>
            <a:r>
              <a:rPr lang="mr-IN" dirty="0">
                <a:latin typeface="Consolas"/>
                <a:cs typeface="Consolas"/>
              </a:rPr>
              <a:t> 22   Rectangle rect;</a:t>
            </a:r>
          </a:p>
          <a:p>
            <a:r>
              <a:rPr lang="mr-IN" dirty="0">
                <a:latin typeface="Consolas"/>
                <a:cs typeface="Consolas"/>
              </a:rPr>
              <a:t> 23   Triangle trgl;</a:t>
            </a:r>
          </a:p>
          <a:p>
            <a:r>
              <a:rPr lang="mr-IN" dirty="0">
                <a:latin typeface="Consolas"/>
                <a:cs typeface="Consolas"/>
              </a:rPr>
              <a:t> 24   Polygon * ppoly1 = &amp;rect;</a:t>
            </a:r>
          </a:p>
          <a:p>
            <a:r>
              <a:rPr lang="mr-IN" dirty="0">
                <a:latin typeface="Consolas"/>
                <a:cs typeface="Consolas"/>
              </a:rPr>
              <a:t> 25   Polygon * ppoly2 = &amp;trgl;</a:t>
            </a:r>
          </a:p>
          <a:p>
            <a:r>
              <a:rPr lang="mr-IN" dirty="0">
                <a:latin typeface="Consolas"/>
                <a:cs typeface="Consolas"/>
              </a:rPr>
              <a:t> 26   ppoly1-&gt;set_values (4,5);</a:t>
            </a:r>
          </a:p>
          <a:p>
            <a:r>
              <a:rPr lang="mr-IN" dirty="0">
                <a:latin typeface="Consolas"/>
                <a:cs typeface="Consolas"/>
              </a:rPr>
              <a:t> 27   ppoly2-&gt;set_values (4,5);</a:t>
            </a:r>
          </a:p>
          <a:p>
            <a:r>
              <a:rPr lang="mr-IN" dirty="0">
                <a:solidFill>
                  <a:srgbClr val="FF0000"/>
                </a:solidFill>
                <a:latin typeface="Consolas"/>
                <a:cs typeface="Consolas"/>
              </a:rPr>
              <a:t> 28   cout &lt;&lt; rect.area() &lt;&lt;'\n';</a:t>
            </a:r>
          </a:p>
          <a:p>
            <a:r>
              <a:rPr lang="mr-IN" dirty="0">
                <a:solidFill>
                  <a:srgbClr val="FF0000"/>
                </a:solidFill>
                <a:latin typeface="Consolas"/>
                <a:cs typeface="Consolas"/>
              </a:rPr>
              <a:t> 29   cout &lt;&lt; trgl.area() &lt;&lt;'\n';</a:t>
            </a:r>
          </a:p>
          <a:p>
            <a:r>
              <a:rPr lang="mr-IN" dirty="0">
                <a:latin typeface="Consolas"/>
                <a:cs typeface="Consolas"/>
              </a:rPr>
              <a:t> 30   return 0;</a:t>
            </a:r>
          </a:p>
          <a:p>
            <a:r>
              <a:rPr lang="mr-IN" dirty="0">
                <a:latin typeface="Consolas"/>
                <a:cs typeface="Consolas"/>
              </a:rPr>
              <a:t> 31 }</a:t>
            </a:r>
            <a:endParaRPr lang="en-CA" dirty="0">
              <a:latin typeface="Consolas"/>
              <a:cs typeface="Consolas"/>
            </a:endParaRPr>
          </a:p>
          <a:p>
            <a:endParaRPr lang="en-CA" dirty="0">
              <a:latin typeface="Consolas"/>
              <a:cs typeface="Consolas"/>
            </a:endParaRPr>
          </a:p>
          <a:p>
            <a:r>
              <a:rPr lang="en-CA" sz="2000" dirty="0">
                <a:solidFill>
                  <a:srgbClr val="FF0000"/>
                </a:solidFill>
                <a:cs typeface="Consolas"/>
              </a:rPr>
              <a:t>But we can’t do this: </a:t>
            </a:r>
            <a:r>
              <a:rPr lang="en-CA" dirty="0">
                <a:solidFill>
                  <a:srgbClr val="FF0000"/>
                </a:solidFill>
                <a:latin typeface="Consolas"/>
                <a:cs typeface="Consolas"/>
              </a:rPr>
              <a:t>ppoly1-&gt;area()</a:t>
            </a:r>
            <a:endParaRPr lang="en-US" dirty="0">
              <a:solidFill>
                <a:srgbClr val="FF0000"/>
              </a:solidFill>
              <a:latin typeface="Consolas"/>
              <a:cs typeface="Consolas"/>
            </a:endParaRPr>
          </a:p>
        </p:txBody>
      </p:sp>
      <p:pic>
        <p:nvPicPr>
          <p:cNvPr id="4" name="Picture 3"/>
          <p:cNvPicPr>
            <a:picLocks noChangeAspect="1"/>
          </p:cNvPicPr>
          <p:nvPr/>
        </p:nvPicPr>
        <p:blipFill>
          <a:blip r:embed="rId2"/>
          <a:stretch>
            <a:fillRect/>
          </a:stretch>
        </p:blipFill>
        <p:spPr>
          <a:xfrm>
            <a:off x="6362788" y="863600"/>
            <a:ext cx="2654300" cy="1397000"/>
          </a:xfrm>
          <a:prstGeom prst="rect">
            <a:avLst/>
          </a:prstGeom>
        </p:spPr>
      </p:pic>
      <p:pic>
        <p:nvPicPr>
          <p:cNvPr id="8" name="Picture 7"/>
          <p:cNvPicPr>
            <a:picLocks noChangeAspect="1"/>
          </p:cNvPicPr>
          <p:nvPr/>
        </p:nvPicPr>
        <p:blipFill>
          <a:blip r:embed="rId3"/>
          <a:stretch>
            <a:fillRect/>
          </a:stretch>
        </p:blipFill>
        <p:spPr>
          <a:xfrm>
            <a:off x="3977735" y="939800"/>
            <a:ext cx="2385053" cy="1248092"/>
          </a:xfrm>
          <a:prstGeom prst="rect">
            <a:avLst/>
          </a:prstGeom>
        </p:spPr>
      </p:pic>
    </p:spTree>
    <p:extLst>
      <p:ext uri="{BB962C8B-B14F-4D97-AF65-F5344CB8AC3E}">
        <p14:creationId xmlns:p14="http://schemas.microsoft.com/office/powerpoint/2010/main" val="82833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problem (cont.)</a:t>
            </a:r>
          </a:p>
        </p:txBody>
      </p:sp>
      <p:sp>
        <p:nvSpPr>
          <p:cNvPr id="3" name="Content Placeholder 2"/>
          <p:cNvSpPr>
            <a:spLocks noGrp="1"/>
          </p:cNvSpPr>
          <p:nvPr>
            <p:ph idx="1"/>
          </p:nvPr>
        </p:nvSpPr>
        <p:spPr>
          <a:xfrm>
            <a:off x="404812" y="1841500"/>
            <a:ext cx="8434388" cy="4495800"/>
          </a:xfrm>
        </p:spPr>
        <p:txBody>
          <a:bodyPr>
            <a:normAutofit/>
          </a:bodyPr>
          <a:lstStyle/>
          <a:p>
            <a:r>
              <a:rPr lang="en-US" dirty="0"/>
              <a:t>What if you want to be able to invoke “area()” using a </a:t>
            </a:r>
            <a:r>
              <a:rPr lang="en-US" dirty="0">
                <a:solidFill>
                  <a:srgbClr val="FF0000"/>
                </a:solidFill>
              </a:rPr>
              <a:t>pointer</a:t>
            </a:r>
            <a:r>
              <a:rPr lang="en-US" dirty="0"/>
              <a:t> to an object of base class</a:t>
            </a:r>
          </a:p>
          <a:p>
            <a:pPr lvl="1"/>
            <a:endParaRPr lang="en-US" dirty="0"/>
          </a:p>
          <a:p>
            <a:pPr lvl="1"/>
            <a:endParaRPr lang="en-US" dirty="0"/>
          </a:p>
          <a:p>
            <a:pPr lvl="1"/>
            <a:endParaRPr lang="en-US" dirty="0"/>
          </a:p>
          <a:p>
            <a:pPr lvl="1"/>
            <a:r>
              <a:rPr lang="en-US" dirty="0"/>
              <a:t>E.g., ppoly1-&gt;area() will invoke </a:t>
            </a:r>
            <a:r>
              <a:rPr lang="en-US" dirty="0" err="1"/>
              <a:t>rect.area</a:t>
            </a:r>
            <a:r>
              <a:rPr lang="en-US" dirty="0"/>
              <a:t>(), and ppoly2-&gt;area() will invoke </a:t>
            </a:r>
            <a:r>
              <a:rPr lang="en-US" dirty="0" err="1"/>
              <a:t>trgl.area</a:t>
            </a:r>
            <a:r>
              <a:rPr lang="en-US" dirty="0"/>
              <a:t>()</a:t>
            </a:r>
          </a:p>
          <a:p>
            <a:r>
              <a:rPr lang="en-US" dirty="0"/>
              <a:t>More generally, we want use a pointer to the base class object to invoke a function that is implemented in a derived class</a:t>
            </a:r>
          </a:p>
          <a:p>
            <a:pPr lvl="1"/>
            <a:r>
              <a:rPr lang="en-US" dirty="0"/>
              <a:t>You cannot do it using what we have learnt so far</a:t>
            </a:r>
          </a:p>
        </p:txBody>
      </p:sp>
      <p:sp>
        <p:nvSpPr>
          <p:cNvPr id="4" name="TextBox 3"/>
          <p:cNvSpPr txBox="1"/>
          <p:nvPr/>
        </p:nvSpPr>
        <p:spPr>
          <a:xfrm>
            <a:off x="4618638" y="2654300"/>
            <a:ext cx="4118961" cy="1200329"/>
          </a:xfrm>
          <a:prstGeom prst="rect">
            <a:avLst/>
          </a:prstGeom>
          <a:noFill/>
        </p:spPr>
        <p:txBody>
          <a:bodyPr wrap="none" rtlCol="0">
            <a:spAutoFit/>
          </a:bodyPr>
          <a:lstStyle/>
          <a:p>
            <a:r>
              <a:rPr lang="en-CA" dirty="0">
                <a:latin typeface="Consolas"/>
                <a:cs typeface="Consolas"/>
              </a:rPr>
              <a:t> </a:t>
            </a:r>
            <a:r>
              <a:rPr lang="mr-IN" dirty="0">
                <a:latin typeface="Consolas"/>
                <a:cs typeface="Consolas"/>
              </a:rPr>
              <a:t>22   Rectangle rect;</a:t>
            </a:r>
          </a:p>
          <a:p>
            <a:r>
              <a:rPr lang="mr-IN" dirty="0">
                <a:latin typeface="Consolas"/>
                <a:cs typeface="Consolas"/>
              </a:rPr>
              <a:t> 23   Triangle trgl;</a:t>
            </a:r>
          </a:p>
          <a:p>
            <a:r>
              <a:rPr lang="mr-IN" dirty="0">
                <a:latin typeface="Consolas"/>
                <a:cs typeface="Consolas"/>
              </a:rPr>
              <a:t> 24   Polygon * ppoly1 = &amp;rect;</a:t>
            </a:r>
          </a:p>
          <a:p>
            <a:r>
              <a:rPr lang="mr-IN" dirty="0">
                <a:latin typeface="Consolas"/>
                <a:cs typeface="Consolas"/>
              </a:rPr>
              <a:t> 25   Polygon * ppoly2 = &amp;trgl;</a:t>
            </a:r>
          </a:p>
        </p:txBody>
      </p:sp>
    </p:spTree>
    <p:extLst>
      <p:ext uri="{BB962C8B-B14F-4D97-AF65-F5344CB8AC3E}">
        <p14:creationId xmlns:p14="http://schemas.microsoft.com/office/powerpoint/2010/main" val="3714017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real world examples</a:t>
            </a:r>
          </a:p>
        </p:txBody>
      </p:sp>
      <p:sp>
        <p:nvSpPr>
          <p:cNvPr id="3" name="Content Placeholder 2"/>
          <p:cNvSpPr>
            <a:spLocks noGrp="1"/>
          </p:cNvSpPr>
          <p:nvPr>
            <p:ph idx="1"/>
          </p:nvPr>
        </p:nvSpPr>
        <p:spPr>
          <a:xfrm>
            <a:off x="900112" y="1739901"/>
            <a:ext cx="7345363" cy="3931920"/>
          </a:xfrm>
        </p:spPr>
        <p:txBody>
          <a:bodyPr/>
          <a:lstStyle/>
          <a:p>
            <a:r>
              <a:rPr lang="en-US" dirty="0"/>
              <a:t>A network system can use different protocols</a:t>
            </a:r>
          </a:p>
          <a:p>
            <a:endParaRPr lang="en-US" dirty="0"/>
          </a:p>
          <a:p>
            <a:pPr marL="0" indent="0">
              <a:buNone/>
            </a:pPr>
            <a:endParaRPr lang="en-US" sz="1000" dirty="0"/>
          </a:p>
          <a:p>
            <a:pPr marL="0" indent="0">
              <a:buNone/>
            </a:pPr>
            <a:r>
              <a:rPr lang="en-US" sz="1000" dirty="0"/>
              <a:t>  </a:t>
            </a:r>
          </a:p>
          <a:p>
            <a:r>
              <a:rPr lang="en-US" dirty="0"/>
              <a:t>Server fails frequently in data centers; you may have different policies to handle the failure</a:t>
            </a:r>
          </a:p>
        </p:txBody>
      </p:sp>
      <p:sp>
        <p:nvSpPr>
          <p:cNvPr id="4" name="TextBox 3"/>
          <p:cNvSpPr txBox="1"/>
          <p:nvPr/>
        </p:nvSpPr>
        <p:spPr>
          <a:xfrm>
            <a:off x="288986" y="2286000"/>
            <a:ext cx="5134263" cy="1477328"/>
          </a:xfrm>
          <a:prstGeom prst="rect">
            <a:avLst/>
          </a:prstGeom>
          <a:noFill/>
        </p:spPr>
        <p:txBody>
          <a:bodyPr wrap="none" rtlCol="0">
            <a:spAutoFit/>
          </a:bodyPr>
          <a:lstStyle/>
          <a:p>
            <a:r>
              <a:rPr lang="en-CA" dirty="0">
                <a:latin typeface="Consolas"/>
                <a:cs typeface="Consolas"/>
              </a:rPr>
              <a:t>void connect (Sender *sender) {</a:t>
            </a:r>
          </a:p>
          <a:p>
            <a:r>
              <a:rPr lang="en-CA" dirty="0">
                <a:latin typeface="Consolas"/>
                <a:cs typeface="Consolas"/>
              </a:rPr>
              <a:t>  sender-&gt;send (..); </a:t>
            </a:r>
          </a:p>
          <a:p>
            <a:r>
              <a:rPr lang="en-CA" dirty="0">
                <a:latin typeface="Consolas"/>
                <a:cs typeface="Consolas"/>
              </a:rPr>
              <a:t>  // Which send() is invoked depends on</a:t>
            </a:r>
          </a:p>
          <a:p>
            <a:r>
              <a:rPr lang="en-CA" dirty="0">
                <a:latin typeface="Consolas"/>
                <a:cs typeface="Consolas"/>
              </a:rPr>
              <a:t>  // the actual type of sender</a:t>
            </a:r>
          </a:p>
          <a:p>
            <a:r>
              <a:rPr lang="en-CA" dirty="0">
                <a:latin typeface="Consolas"/>
                <a:cs typeface="Consolas"/>
              </a:rPr>
              <a:t>}</a:t>
            </a:r>
          </a:p>
        </p:txBody>
      </p:sp>
      <p:sp>
        <p:nvSpPr>
          <p:cNvPr id="5" name="TextBox 4"/>
          <p:cNvSpPr txBox="1"/>
          <p:nvPr/>
        </p:nvSpPr>
        <p:spPr>
          <a:xfrm>
            <a:off x="5413296" y="2363737"/>
            <a:ext cx="1428750" cy="400110"/>
          </a:xfrm>
          <a:prstGeom prst="rect">
            <a:avLst/>
          </a:prstGeom>
          <a:noFill/>
          <a:ln>
            <a:solidFill>
              <a:schemeClr val="tx1"/>
            </a:solidFill>
          </a:ln>
        </p:spPr>
        <p:txBody>
          <a:bodyPr wrap="square" rtlCol="0">
            <a:spAutoFit/>
          </a:bodyPr>
          <a:lstStyle/>
          <a:p>
            <a:pPr algn="ctr"/>
            <a:r>
              <a:rPr lang="en-US" sz="2000" dirty="0"/>
              <a:t>Sender</a:t>
            </a:r>
          </a:p>
        </p:txBody>
      </p:sp>
      <p:sp>
        <p:nvSpPr>
          <p:cNvPr id="6" name="TextBox 5"/>
          <p:cNvSpPr txBox="1"/>
          <p:nvPr/>
        </p:nvSpPr>
        <p:spPr>
          <a:xfrm>
            <a:off x="4432300" y="3255425"/>
            <a:ext cx="1600200" cy="400110"/>
          </a:xfrm>
          <a:prstGeom prst="rect">
            <a:avLst/>
          </a:prstGeom>
          <a:noFill/>
          <a:ln>
            <a:solidFill>
              <a:schemeClr val="tx1"/>
            </a:solidFill>
          </a:ln>
        </p:spPr>
        <p:txBody>
          <a:bodyPr wrap="square" rtlCol="0">
            <a:spAutoFit/>
          </a:bodyPr>
          <a:lstStyle/>
          <a:p>
            <a:r>
              <a:rPr lang="en-US" sz="2000" dirty="0" err="1"/>
              <a:t>TCP_Sender</a:t>
            </a:r>
            <a:endParaRPr lang="en-US" sz="2000" dirty="0"/>
          </a:p>
        </p:txBody>
      </p:sp>
      <p:cxnSp>
        <p:nvCxnSpPr>
          <p:cNvPr id="7" name="Straight Arrow Connector 6"/>
          <p:cNvCxnSpPr>
            <a:stCxn id="6" idx="0"/>
            <a:endCxn id="5" idx="2"/>
          </p:cNvCxnSpPr>
          <p:nvPr/>
        </p:nvCxnSpPr>
        <p:spPr>
          <a:xfrm flipV="1">
            <a:off x="5232400" y="2763847"/>
            <a:ext cx="895271" cy="4915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134100" y="3256577"/>
            <a:ext cx="1625600" cy="400110"/>
          </a:xfrm>
          <a:prstGeom prst="rect">
            <a:avLst/>
          </a:prstGeom>
          <a:noFill/>
          <a:ln>
            <a:solidFill>
              <a:schemeClr val="tx1"/>
            </a:solidFill>
          </a:ln>
        </p:spPr>
        <p:txBody>
          <a:bodyPr wrap="square" rtlCol="0">
            <a:spAutoFit/>
          </a:bodyPr>
          <a:lstStyle/>
          <a:p>
            <a:r>
              <a:rPr lang="en-US" sz="2000" dirty="0" err="1"/>
              <a:t>UDP_Sender</a:t>
            </a:r>
            <a:endParaRPr lang="en-US" sz="2000" dirty="0"/>
          </a:p>
        </p:txBody>
      </p:sp>
      <p:cxnSp>
        <p:nvCxnSpPr>
          <p:cNvPr id="11" name="Straight Arrow Connector 10"/>
          <p:cNvCxnSpPr>
            <a:stCxn id="10" idx="0"/>
            <a:endCxn id="5" idx="2"/>
          </p:cNvCxnSpPr>
          <p:nvPr/>
        </p:nvCxnSpPr>
        <p:spPr>
          <a:xfrm flipH="1" flipV="1">
            <a:off x="6127671" y="2763847"/>
            <a:ext cx="819229" cy="4927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7912100" y="3257729"/>
            <a:ext cx="939800" cy="400110"/>
          </a:xfrm>
          <a:prstGeom prst="rect">
            <a:avLst/>
          </a:prstGeom>
          <a:noFill/>
          <a:ln>
            <a:solidFill>
              <a:schemeClr val="tx1"/>
            </a:solidFill>
          </a:ln>
        </p:spPr>
        <p:txBody>
          <a:bodyPr wrap="square" rtlCol="0">
            <a:spAutoFit/>
          </a:bodyPr>
          <a:lstStyle/>
          <a:p>
            <a:r>
              <a:rPr lang="en-US" sz="2000" dirty="0"/>
              <a:t>Other..</a:t>
            </a:r>
          </a:p>
        </p:txBody>
      </p:sp>
      <p:cxnSp>
        <p:nvCxnSpPr>
          <p:cNvPr id="15" name="Straight Arrow Connector 14"/>
          <p:cNvCxnSpPr>
            <a:stCxn id="14" idx="0"/>
            <a:endCxn id="5" idx="2"/>
          </p:cNvCxnSpPr>
          <p:nvPr/>
        </p:nvCxnSpPr>
        <p:spPr>
          <a:xfrm flipH="1" flipV="1">
            <a:off x="6127671" y="2763847"/>
            <a:ext cx="2254329" cy="4938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311696" y="4772571"/>
            <a:ext cx="1428750" cy="400110"/>
          </a:xfrm>
          <a:prstGeom prst="rect">
            <a:avLst/>
          </a:prstGeom>
          <a:noFill/>
          <a:ln>
            <a:solidFill>
              <a:schemeClr val="tx1"/>
            </a:solidFill>
          </a:ln>
        </p:spPr>
        <p:txBody>
          <a:bodyPr wrap="square" rtlCol="0">
            <a:spAutoFit/>
          </a:bodyPr>
          <a:lstStyle/>
          <a:p>
            <a:pPr algn="ctr"/>
            <a:r>
              <a:rPr lang="en-US" sz="2000" dirty="0"/>
              <a:t>Policy</a:t>
            </a:r>
          </a:p>
        </p:txBody>
      </p:sp>
      <p:sp>
        <p:nvSpPr>
          <p:cNvPr id="22" name="TextBox 21"/>
          <p:cNvSpPr txBox="1"/>
          <p:nvPr/>
        </p:nvSpPr>
        <p:spPr>
          <a:xfrm>
            <a:off x="2209800" y="5664259"/>
            <a:ext cx="2667000" cy="707886"/>
          </a:xfrm>
          <a:prstGeom prst="rect">
            <a:avLst/>
          </a:prstGeom>
          <a:noFill/>
          <a:ln>
            <a:solidFill>
              <a:schemeClr val="tx1"/>
            </a:solidFill>
          </a:ln>
        </p:spPr>
        <p:txBody>
          <a:bodyPr wrap="square" rtlCol="0">
            <a:spAutoFit/>
          </a:bodyPr>
          <a:lstStyle/>
          <a:p>
            <a:r>
              <a:rPr lang="en-US" sz="2000" dirty="0"/>
              <a:t>Choose a new server from the same rack</a:t>
            </a:r>
          </a:p>
        </p:txBody>
      </p:sp>
      <p:cxnSp>
        <p:nvCxnSpPr>
          <p:cNvPr id="23" name="Straight Arrow Connector 22"/>
          <p:cNvCxnSpPr>
            <a:stCxn id="22" idx="0"/>
            <a:endCxn id="21" idx="2"/>
          </p:cNvCxnSpPr>
          <p:nvPr/>
        </p:nvCxnSpPr>
        <p:spPr>
          <a:xfrm flipV="1">
            <a:off x="3543300" y="5172681"/>
            <a:ext cx="2482771" cy="4915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044996" y="5665411"/>
            <a:ext cx="2600404" cy="707886"/>
          </a:xfrm>
          <a:prstGeom prst="rect">
            <a:avLst/>
          </a:prstGeom>
          <a:noFill/>
          <a:ln>
            <a:solidFill>
              <a:schemeClr val="tx1"/>
            </a:solidFill>
          </a:ln>
        </p:spPr>
        <p:txBody>
          <a:bodyPr wrap="square" rtlCol="0">
            <a:spAutoFit/>
          </a:bodyPr>
          <a:lstStyle/>
          <a:p>
            <a:r>
              <a:rPr lang="en-US" sz="2000" dirty="0"/>
              <a:t>Choose a new server from a different rack</a:t>
            </a:r>
          </a:p>
        </p:txBody>
      </p:sp>
      <p:cxnSp>
        <p:nvCxnSpPr>
          <p:cNvPr id="25" name="Straight Arrow Connector 24"/>
          <p:cNvCxnSpPr>
            <a:stCxn id="24" idx="0"/>
            <a:endCxn id="21" idx="2"/>
          </p:cNvCxnSpPr>
          <p:nvPr/>
        </p:nvCxnSpPr>
        <p:spPr>
          <a:xfrm flipH="1" flipV="1">
            <a:off x="6026071" y="5172681"/>
            <a:ext cx="319127" cy="4927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7810500" y="5666563"/>
            <a:ext cx="939800" cy="400110"/>
          </a:xfrm>
          <a:prstGeom prst="rect">
            <a:avLst/>
          </a:prstGeom>
          <a:noFill/>
          <a:ln>
            <a:solidFill>
              <a:schemeClr val="tx1"/>
            </a:solidFill>
          </a:ln>
        </p:spPr>
        <p:txBody>
          <a:bodyPr wrap="square" rtlCol="0">
            <a:spAutoFit/>
          </a:bodyPr>
          <a:lstStyle/>
          <a:p>
            <a:r>
              <a:rPr lang="en-US" sz="2000" dirty="0"/>
              <a:t>Other..</a:t>
            </a:r>
          </a:p>
        </p:txBody>
      </p:sp>
      <p:cxnSp>
        <p:nvCxnSpPr>
          <p:cNvPr id="27" name="Straight Arrow Connector 26"/>
          <p:cNvCxnSpPr>
            <a:stCxn id="26" idx="0"/>
            <a:endCxn id="21" idx="2"/>
          </p:cNvCxnSpPr>
          <p:nvPr/>
        </p:nvCxnSpPr>
        <p:spPr>
          <a:xfrm flipH="1" flipV="1">
            <a:off x="6026071" y="5172681"/>
            <a:ext cx="2254329" cy="4938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00098" y="4988015"/>
            <a:ext cx="4372787" cy="369332"/>
          </a:xfrm>
          <a:prstGeom prst="rect">
            <a:avLst/>
          </a:prstGeom>
          <a:noFill/>
        </p:spPr>
        <p:txBody>
          <a:bodyPr wrap="none" rtlCol="0">
            <a:spAutoFit/>
          </a:bodyPr>
          <a:lstStyle/>
          <a:p>
            <a:r>
              <a:rPr lang="en-CA" dirty="0" err="1">
                <a:latin typeface="Consolas"/>
                <a:cs typeface="Consolas"/>
              </a:rPr>
              <a:t>nv</a:t>
            </a:r>
            <a:r>
              <a:rPr lang="en-CA" dirty="0">
                <a:latin typeface="Consolas"/>
                <a:cs typeface="Consolas"/>
              </a:rPr>
              <a:t> = policy-&gt;</a:t>
            </a:r>
            <a:r>
              <a:rPr lang="en-CA" dirty="0" err="1">
                <a:latin typeface="Consolas"/>
                <a:cs typeface="Consolas"/>
              </a:rPr>
              <a:t>chooseNewServer</a:t>
            </a:r>
            <a:r>
              <a:rPr lang="en-CA" dirty="0">
                <a:latin typeface="Consolas"/>
                <a:cs typeface="Consolas"/>
              </a:rPr>
              <a:t>(..);</a:t>
            </a:r>
          </a:p>
        </p:txBody>
      </p:sp>
    </p:spTree>
    <p:extLst>
      <p:ext uri="{BB962C8B-B14F-4D97-AF65-F5344CB8AC3E}">
        <p14:creationId xmlns:p14="http://schemas.microsoft.com/office/powerpoint/2010/main" val="278286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center</a:t>
            </a:r>
          </a:p>
        </p:txBody>
      </p:sp>
      <p:pic>
        <p:nvPicPr>
          <p:cNvPr id="4" name="Content Placeholder 3"/>
          <p:cNvPicPr>
            <a:picLocks noGrp="1" noChangeAspect="1"/>
          </p:cNvPicPr>
          <p:nvPr>
            <p:ph idx="1"/>
          </p:nvPr>
        </p:nvPicPr>
        <p:blipFill>
          <a:blip r:embed="rId2"/>
          <a:srcRect t="4887" b="4887"/>
          <a:stretch>
            <a:fillRect/>
          </a:stretch>
        </p:blipFill>
        <p:spPr>
          <a:xfrm>
            <a:off x="309630" y="1689100"/>
            <a:ext cx="8541120" cy="4572000"/>
          </a:xfrm>
        </p:spPr>
      </p:pic>
    </p:spTree>
    <p:extLst>
      <p:ext uri="{BB962C8B-B14F-4D97-AF65-F5344CB8AC3E}">
        <p14:creationId xmlns:p14="http://schemas.microsoft.com/office/powerpoint/2010/main" val="412311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0113" y="0"/>
            <a:ext cx="7345362" cy="1339850"/>
          </a:xfrm>
        </p:spPr>
        <p:txBody>
          <a:bodyPr/>
          <a:lstStyle/>
          <a:p>
            <a:r>
              <a:rPr lang="en-US" dirty="0"/>
              <a:t>Solution: virtual functions</a:t>
            </a:r>
          </a:p>
        </p:txBody>
      </p:sp>
      <p:sp>
        <p:nvSpPr>
          <p:cNvPr id="4" name="TextBox 3"/>
          <p:cNvSpPr txBox="1"/>
          <p:nvPr/>
        </p:nvSpPr>
        <p:spPr>
          <a:xfrm>
            <a:off x="76200" y="1529716"/>
            <a:ext cx="7672518" cy="4801315"/>
          </a:xfrm>
          <a:prstGeom prst="rect">
            <a:avLst/>
          </a:prstGeom>
          <a:noFill/>
        </p:spPr>
        <p:txBody>
          <a:bodyPr wrap="none" rtlCol="0">
            <a:spAutoFit/>
          </a:bodyPr>
          <a:lstStyle/>
          <a:p>
            <a:r>
              <a:rPr lang="en-US" dirty="0">
                <a:latin typeface="Consolas"/>
                <a:cs typeface="Consolas"/>
              </a:rPr>
              <a:t>  4 class Polygon {</a:t>
            </a:r>
          </a:p>
          <a:p>
            <a:r>
              <a:rPr lang="en-US" dirty="0">
                <a:latin typeface="Consolas"/>
                <a:cs typeface="Consolas"/>
              </a:rPr>
              <a:t>  5 protected:</a:t>
            </a:r>
          </a:p>
          <a:p>
            <a:r>
              <a:rPr lang="en-US" dirty="0">
                <a:latin typeface="Consolas"/>
                <a:cs typeface="Consolas"/>
              </a:rPr>
              <a:t>  6   </a:t>
            </a:r>
            <a:r>
              <a:rPr lang="en-US" dirty="0" err="1">
                <a:latin typeface="Consolas"/>
                <a:cs typeface="Consolas"/>
              </a:rPr>
              <a:t>int</a:t>
            </a:r>
            <a:r>
              <a:rPr lang="en-US" dirty="0">
                <a:latin typeface="Consolas"/>
                <a:cs typeface="Consolas"/>
              </a:rPr>
              <a:t> width, height;</a:t>
            </a:r>
          </a:p>
          <a:p>
            <a:r>
              <a:rPr lang="en-US" dirty="0">
                <a:latin typeface="Consolas"/>
                <a:cs typeface="Consolas"/>
              </a:rPr>
              <a:t>  7 public:</a:t>
            </a:r>
          </a:p>
          <a:p>
            <a:r>
              <a:rPr lang="en-US" dirty="0">
                <a:latin typeface="Consolas"/>
                <a:cs typeface="Consolas"/>
              </a:rPr>
              <a:t>  8   void </a:t>
            </a:r>
            <a:r>
              <a:rPr lang="en-US" dirty="0" err="1">
                <a:latin typeface="Consolas"/>
                <a:cs typeface="Consolas"/>
              </a:rPr>
              <a:t>set_values</a:t>
            </a:r>
            <a:r>
              <a:rPr lang="en-US" dirty="0">
                <a:latin typeface="Consolas"/>
                <a:cs typeface="Consolas"/>
              </a:rPr>
              <a:t> (</a:t>
            </a:r>
            <a:r>
              <a:rPr lang="en-US" dirty="0" err="1">
                <a:latin typeface="Consolas"/>
                <a:cs typeface="Consolas"/>
              </a:rPr>
              <a:t>int</a:t>
            </a:r>
            <a:r>
              <a:rPr lang="en-US" dirty="0">
                <a:latin typeface="Consolas"/>
                <a:cs typeface="Consolas"/>
              </a:rPr>
              <a:t> a, </a:t>
            </a:r>
            <a:r>
              <a:rPr lang="en-US" dirty="0" err="1">
                <a:latin typeface="Consolas"/>
                <a:cs typeface="Consolas"/>
              </a:rPr>
              <a:t>int</a:t>
            </a:r>
            <a:r>
              <a:rPr lang="en-US" dirty="0">
                <a:latin typeface="Consolas"/>
                <a:cs typeface="Consolas"/>
              </a:rPr>
              <a:t> b) { width=a; height=b; }</a:t>
            </a:r>
          </a:p>
          <a:p>
            <a:r>
              <a:rPr lang="en-US" dirty="0">
                <a:latin typeface="Consolas"/>
                <a:cs typeface="Consolas"/>
              </a:rPr>
              <a:t>  9   </a:t>
            </a:r>
            <a:r>
              <a:rPr lang="en-US" b="1" dirty="0">
                <a:solidFill>
                  <a:srgbClr val="FF0000"/>
                </a:solidFill>
                <a:latin typeface="Consolas"/>
                <a:cs typeface="Consolas"/>
              </a:rPr>
              <a:t>virtual</a:t>
            </a:r>
            <a:r>
              <a:rPr lang="en-US" dirty="0">
                <a:latin typeface="Consolas"/>
                <a:cs typeface="Consolas"/>
              </a:rPr>
              <a:t> </a:t>
            </a:r>
            <a:r>
              <a:rPr lang="en-US" dirty="0" err="1">
                <a:latin typeface="Consolas"/>
                <a:cs typeface="Consolas"/>
              </a:rPr>
              <a:t>int</a:t>
            </a:r>
            <a:r>
              <a:rPr lang="en-US" dirty="0">
                <a:latin typeface="Consolas"/>
                <a:cs typeface="Consolas"/>
              </a:rPr>
              <a:t> area() { return 0; }</a:t>
            </a:r>
          </a:p>
          <a:p>
            <a:r>
              <a:rPr lang="en-US" dirty="0">
                <a:latin typeface="Consolas"/>
                <a:cs typeface="Consolas"/>
              </a:rPr>
              <a:t> 10 };</a:t>
            </a:r>
          </a:p>
          <a:p>
            <a:r>
              <a:rPr lang="en-US" dirty="0">
                <a:latin typeface="Consolas"/>
                <a:cs typeface="Consolas"/>
              </a:rPr>
              <a:t> 11</a:t>
            </a:r>
          </a:p>
          <a:p>
            <a:r>
              <a:rPr lang="en-US" dirty="0">
                <a:latin typeface="Consolas"/>
                <a:cs typeface="Consolas"/>
              </a:rPr>
              <a:t> 12 class Rectangle: public Polygon {</a:t>
            </a:r>
          </a:p>
          <a:p>
            <a:r>
              <a:rPr lang="en-US" dirty="0">
                <a:latin typeface="Consolas"/>
                <a:cs typeface="Consolas"/>
              </a:rPr>
              <a:t> 13 public:</a:t>
            </a:r>
          </a:p>
          <a:p>
            <a:r>
              <a:rPr lang="en-US" dirty="0">
                <a:latin typeface="Consolas"/>
                <a:cs typeface="Consolas"/>
              </a:rPr>
              <a:t> 14   </a:t>
            </a:r>
            <a:r>
              <a:rPr lang="en-US" dirty="0" err="1">
                <a:latin typeface="Consolas"/>
                <a:cs typeface="Consolas"/>
              </a:rPr>
              <a:t>int</a:t>
            </a:r>
            <a:r>
              <a:rPr lang="en-US" dirty="0">
                <a:latin typeface="Consolas"/>
                <a:cs typeface="Consolas"/>
              </a:rPr>
              <a:t> area() { return width*height; }</a:t>
            </a:r>
          </a:p>
          <a:p>
            <a:r>
              <a:rPr lang="en-US" dirty="0">
                <a:latin typeface="Consolas"/>
                <a:cs typeface="Consolas"/>
              </a:rPr>
              <a:t> 15 };</a:t>
            </a:r>
          </a:p>
          <a:p>
            <a:r>
              <a:rPr lang="en-US" dirty="0">
                <a:latin typeface="Consolas"/>
                <a:cs typeface="Consolas"/>
              </a:rPr>
              <a:t> 16</a:t>
            </a:r>
          </a:p>
          <a:p>
            <a:r>
              <a:rPr lang="en-US" dirty="0">
                <a:latin typeface="Consolas"/>
                <a:cs typeface="Consolas"/>
              </a:rPr>
              <a:t> 17 class Triangle: public Polygon {</a:t>
            </a:r>
          </a:p>
          <a:p>
            <a:r>
              <a:rPr lang="en-US" dirty="0">
                <a:latin typeface="Consolas"/>
                <a:cs typeface="Consolas"/>
              </a:rPr>
              <a:t> 18 public:</a:t>
            </a:r>
          </a:p>
          <a:p>
            <a:r>
              <a:rPr lang="en-US" dirty="0">
                <a:latin typeface="Consolas"/>
                <a:cs typeface="Consolas"/>
              </a:rPr>
              <a:t> 19   </a:t>
            </a:r>
            <a:r>
              <a:rPr lang="en-US" dirty="0" err="1">
                <a:latin typeface="Consolas"/>
                <a:cs typeface="Consolas"/>
              </a:rPr>
              <a:t>int</a:t>
            </a:r>
            <a:r>
              <a:rPr lang="en-US" dirty="0">
                <a:latin typeface="Consolas"/>
                <a:cs typeface="Consolas"/>
              </a:rPr>
              <a:t> area() { return width*height/2; }</a:t>
            </a:r>
          </a:p>
          <a:p>
            <a:r>
              <a:rPr lang="en-US" dirty="0">
                <a:latin typeface="Consolas"/>
                <a:cs typeface="Consolas"/>
              </a:rPr>
              <a:t> 20 };</a:t>
            </a:r>
          </a:p>
        </p:txBody>
      </p:sp>
      <p:sp>
        <p:nvSpPr>
          <p:cNvPr id="5" name="TextBox 4"/>
          <p:cNvSpPr txBox="1"/>
          <p:nvPr/>
        </p:nvSpPr>
        <p:spPr>
          <a:xfrm>
            <a:off x="5342190" y="3289300"/>
            <a:ext cx="3738223" cy="2308324"/>
          </a:xfrm>
          <a:prstGeom prst="rect">
            <a:avLst/>
          </a:prstGeom>
          <a:noFill/>
          <a:ln>
            <a:solidFill>
              <a:srgbClr val="4B5A60"/>
            </a:solidFill>
          </a:ln>
        </p:spPr>
        <p:txBody>
          <a:bodyPr wrap="none" rtlCol="0">
            <a:spAutoFit/>
          </a:bodyPr>
          <a:lstStyle/>
          <a:p>
            <a:r>
              <a:rPr lang="mr-IN" dirty="0">
                <a:latin typeface="Consolas"/>
                <a:cs typeface="Consolas"/>
              </a:rPr>
              <a:t>Rectangle rect;</a:t>
            </a:r>
          </a:p>
          <a:p>
            <a:r>
              <a:rPr lang="mr-IN" dirty="0">
                <a:latin typeface="Consolas"/>
                <a:cs typeface="Consolas"/>
              </a:rPr>
              <a:t>Triangle trgl;</a:t>
            </a:r>
          </a:p>
          <a:p>
            <a:r>
              <a:rPr lang="mr-IN" dirty="0">
                <a:latin typeface="Consolas"/>
                <a:cs typeface="Consolas"/>
              </a:rPr>
              <a:t>Polygon * ppoly1 = &amp;rect;</a:t>
            </a:r>
          </a:p>
          <a:p>
            <a:r>
              <a:rPr lang="mr-IN" dirty="0">
                <a:latin typeface="Consolas"/>
                <a:cs typeface="Consolas"/>
              </a:rPr>
              <a:t>Polygon * ppoly2 = &amp;trgl;</a:t>
            </a:r>
            <a:endParaRPr lang="en-CA" dirty="0">
              <a:latin typeface="Consolas"/>
              <a:cs typeface="Consolas"/>
            </a:endParaRPr>
          </a:p>
          <a:p>
            <a:r>
              <a:rPr lang="en-CA" dirty="0">
                <a:latin typeface="Consolas"/>
                <a:cs typeface="Consolas"/>
              </a:rPr>
              <a:t>ppoly1-&gt;</a:t>
            </a:r>
            <a:r>
              <a:rPr lang="en-CA" dirty="0" err="1">
                <a:latin typeface="Consolas"/>
                <a:cs typeface="Consolas"/>
              </a:rPr>
              <a:t>set_values</a:t>
            </a:r>
            <a:r>
              <a:rPr lang="en-CA" dirty="0">
                <a:latin typeface="Consolas"/>
                <a:cs typeface="Consolas"/>
              </a:rPr>
              <a:t>(4,5);</a:t>
            </a:r>
          </a:p>
          <a:p>
            <a:r>
              <a:rPr lang="en-CA" dirty="0">
                <a:latin typeface="Consolas"/>
                <a:cs typeface="Consolas"/>
              </a:rPr>
              <a:t>ppoly2-&gt;</a:t>
            </a:r>
            <a:r>
              <a:rPr lang="en-CA" dirty="0" err="1">
                <a:latin typeface="Consolas"/>
                <a:cs typeface="Consolas"/>
              </a:rPr>
              <a:t>set_values</a:t>
            </a:r>
            <a:r>
              <a:rPr lang="en-CA" dirty="0">
                <a:latin typeface="Consolas"/>
                <a:cs typeface="Consolas"/>
              </a:rPr>
              <a:t>(4,5);</a:t>
            </a:r>
          </a:p>
          <a:p>
            <a:r>
              <a:rPr lang="en-CA" dirty="0" err="1">
                <a:latin typeface="Consolas"/>
                <a:cs typeface="Consolas"/>
              </a:rPr>
              <a:t>cout</a:t>
            </a:r>
            <a:r>
              <a:rPr lang="en-CA" dirty="0">
                <a:latin typeface="Consolas"/>
                <a:cs typeface="Consolas"/>
              </a:rPr>
              <a:t>&lt;&lt;ppoly1-&gt;area(); </a:t>
            </a:r>
            <a:r>
              <a:rPr lang="en-CA" dirty="0">
                <a:solidFill>
                  <a:srgbClr val="FF0000"/>
                </a:solidFill>
                <a:latin typeface="Consolas"/>
                <a:cs typeface="Consolas"/>
              </a:rPr>
              <a:t>// 20</a:t>
            </a:r>
          </a:p>
          <a:p>
            <a:r>
              <a:rPr lang="en-CA" dirty="0" err="1">
                <a:latin typeface="Consolas"/>
                <a:cs typeface="Consolas"/>
              </a:rPr>
              <a:t>cout</a:t>
            </a:r>
            <a:r>
              <a:rPr lang="en-CA" dirty="0">
                <a:latin typeface="Consolas"/>
                <a:cs typeface="Consolas"/>
              </a:rPr>
              <a:t>&lt;&lt;ppoly2-&gt;area(); </a:t>
            </a:r>
            <a:r>
              <a:rPr lang="en-CA" dirty="0">
                <a:solidFill>
                  <a:srgbClr val="FF0000"/>
                </a:solidFill>
                <a:latin typeface="Consolas"/>
                <a:cs typeface="Consolas"/>
              </a:rPr>
              <a:t>// 10</a:t>
            </a:r>
            <a:endParaRPr lang="mr-IN" dirty="0">
              <a:solidFill>
                <a:srgbClr val="FF0000"/>
              </a:solidFill>
              <a:latin typeface="Consolas"/>
              <a:cs typeface="Consolas"/>
            </a:endParaRPr>
          </a:p>
        </p:txBody>
      </p:sp>
      <p:sp>
        <p:nvSpPr>
          <p:cNvPr id="6" name="TextBox 5"/>
          <p:cNvSpPr txBox="1"/>
          <p:nvPr/>
        </p:nvSpPr>
        <p:spPr>
          <a:xfrm>
            <a:off x="3454400" y="990600"/>
            <a:ext cx="5626013" cy="1631216"/>
          </a:xfrm>
          <a:prstGeom prst="rect">
            <a:avLst/>
          </a:prstGeom>
          <a:noFill/>
        </p:spPr>
        <p:txBody>
          <a:bodyPr wrap="square" rtlCol="0">
            <a:spAutoFit/>
          </a:bodyPr>
          <a:lstStyle/>
          <a:p>
            <a:r>
              <a:rPr lang="en-US" sz="2000" dirty="0"/>
              <a:t>If a function is declared as </a:t>
            </a:r>
            <a:r>
              <a:rPr lang="en-US" sz="2000" dirty="0">
                <a:solidFill>
                  <a:srgbClr val="FF0000"/>
                </a:solidFill>
              </a:rPr>
              <a:t>virtual</a:t>
            </a:r>
            <a:r>
              <a:rPr lang="en-US" sz="2000" dirty="0"/>
              <a:t> in base class A, and redefined in derived class B, then a call made via a pointer, which is declared as A* type but actually points to an obj. of type B, will cause the function defined in B being invoked</a:t>
            </a:r>
          </a:p>
        </p:txBody>
      </p:sp>
      <p:sp>
        <p:nvSpPr>
          <p:cNvPr id="7" name="TextBox 6"/>
          <p:cNvSpPr txBox="1"/>
          <p:nvPr/>
        </p:nvSpPr>
        <p:spPr>
          <a:xfrm>
            <a:off x="2413000" y="6112007"/>
            <a:ext cx="6489613" cy="400110"/>
          </a:xfrm>
          <a:prstGeom prst="rect">
            <a:avLst/>
          </a:prstGeom>
          <a:noFill/>
        </p:spPr>
        <p:txBody>
          <a:bodyPr wrap="square" rtlCol="0">
            <a:spAutoFit/>
          </a:bodyPr>
          <a:lstStyle/>
          <a:p>
            <a:r>
              <a:rPr lang="en-US" sz="2000" i="1" dirty="0"/>
              <a:t>What if we remove the “virtual” keyword from line 9? </a:t>
            </a:r>
          </a:p>
        </p:txBody>
      </p:sp>
    </p:spTree>
    <p:extLst>
      <p:ext uri="{BB962C8B-B14F-4D97-AF65-F5344CB8AC3E}">
        <p14:creationId xmlns:p14="http://schemas.microsoft.com/office/powerpoint/2010/main" val="32423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Polymorphism</a:t>
            </a:r>
          </a:p>
        </p:txBody>
      </p:sp>
      <p:sp>
        <p:nvSpPr>
          <p:cNvPr id="3" name="Content Placeholder 2"/>
          <p:cNvSpPr>
            <a:spLocks noGrp="1"/>
          </p:cNvSpPr>
          <p:nvPr>
            <p:ph idx="1"/>
          </p:nvPr>
        </p:nvSpPr>
        <p:spPr>
          <a:xfrm>
            <a:off x="304800" y="2133601"/>
            <a:ext cx="8623300" cy="3931920"/>
          </a:xfrm>
        </p:spPr>
        <p:txBody>
          <a:bodyPr/>
          <a:lstStyle/>
          <a:p>
            <a:r>
              <a:rPr lang="en-US" dirty="0"/>
              <a:t>A class that declares or inherits a virtual function is called a polymorphic class</a:t>
            </a:r>
          </a:p>
          <a:p>
            <a:pPr lvl="1"/>
            <a:r>
              <a:rPr lang="en-US" dirty="0"/>
              <a:t>Both Rectangle and Triangle are polymorphic classes of Polygon</a:t>
            </a:r>
          </a:p>
          <a:p>
            <a:pPr lvl="1"/>
            <a:r>
              <a:rPr lang="en-US" dirty="0"/>
              <a:t>Both </a:t>
            </a:r>
            <a:r>
              <a:rPr lang="en-US" dirty="0" err="1"/>
              <a:t>TCP_Sender</a:t>
            </a:r>
            <a:r>
              <a:rPr lang="en-US" dirty="0"/>
              <a:t> and </a:t>
            </a:r>
            <a:r>
              <a:rPr lang="en-US" dirty="0" err="1"/>
              <a:t>UDP_Sender</a:t>
            </a:r>
            <a:r>
              <a:rPr lang="en-US" dirty="0"/>
              <a:t> are polymorphic classes of Sender</a:t>
            </a:r>
          </a:p>
          <a:p>
            <a:pPr marL="0" indent="0">
              <a:buNone/>
            </a:pPr>
            <a:endParaRPr lang="en-US" dirty="0"/>
          </a:p>
        </p:txBody>
      </p:sp>
    </p:spTree>
    <p:extLst>
      <p:ext uri="{BB962C8B-B14F-4D97-AF65-F5344CB8AC3E}">
        <p14:creationId xmlns:p14="http://schemas.microsoft.com/office/powerpoint/2010/main" val="846346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Virtual functions: more details</a:t>
            </a:r>
          </a:p>
        </p:txBody>
      </p:sp>
      <p:sp>
        <p:nvSpPr>
          <p:cNvPr id="3" name="Content Placeholder 2"/>
          <p:cNvSpPr>
            <a:spLocks noGrp="1"/>
          </p:cNvSpPr>
          <p:nvPr>
            <p:ph idx="1"/>
          </p:nvPr>
        </p:nvSpPr>
        <p:spPr>
          <a:xfrm>
            <a:off x="431800" y="1803401"/>
            <a:ext cx="8432800" cy="3931920"/>
          </a:xfrm>
        </p:spPr>
        <p:txBody>
          <a:bodyPr/>
          <a:lstStyle/>
          <a:p>
            <a:r>
              <a:rPr lang="en-US" dirty="0"/>
              <a:t>The decision as to which inherited function to call is made at runtime when the function is invoked (rather than at compile time) depending on the type of the target object</a:t>
            </a:r>
          </a:p>
          <a:p>
            <a:pPr lvl="1"/>
            <a:r>
              <a:rPr lang="en-US" dirty="0"/>
              <a:t>This feature is also called </a:t>
            </a:r>
            <a:r>
              <a:rPr lang="en-US" u="sng" dirty="0"/>
              <a:t>late binding</a:t>
            </a:r>
          </a:p>
          <a:p>
            <a:r>
              <a:rPr lang="en-US" dirty="0"/>
              <a:t>The virtual function in Base class is like a “dummy” or “placeholder” declaration of the function</a:t>
            </a:r>
          </a:p>
          <a:p>
            <a:r>
              <a:rPr lang="en-US" dirty="0"/>
              <a:t>You cannot declare a member variable as virtual</a:t>
            </a:r>
          </a:p>
          <a:p>
            <a:pPr lvl="1"/>
            <a:r>
              <a:rPr lang="en-US" dirty="0"/>
              <a:t>Only functions</a:t>
            </a:r>
          </a:p>
        </p:txBody>
      </p:sp>
    </p:spTree>
    <p:extLst>
      <p:ext uri="{BB962C8B-B14F-4D97-AF65-F5344CB8AC3E}">
        <p14:creationId xmlns:p14="http://schemas.microsoft.com/office/powerpoint/2010/main" val="26856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Pure virtual functions</a:t>
            </a:r>
          </a:p>
        </p:txBody>
      </p:sp>
      <p:sp>
        <p:nvSpPr>
          <p:cNvPr id="3" name="Content Placeholder 2"/>
          <p:cNvSpPr>
            <a:spLocks noGrp="1"/>
          </p:cNvSpPr>
          <p:nvPr>
            <p:ph idx="1"/>
          </p:nvPr>
        </p:nvSpPr>
        <p:spPr>
          <a:xfrm>
            <a:off x="457200" y="1752600"/>
            <a:ext cx="8242300" cy="4711700"/>
          </a:xfrm>
        </p:spPr>
        <p:txBody>
          <a:bodyPr>
            <a:normAutofit fontScale="92500" lnSpcReduction="20000"/>
          </a:bodyPr>
          <a:lstStyle/>
          <a:p>
            <a:r>
              <a:rPr lang="en-US" dirty="0"/>
              <a:t>If we never intended to use “Polygon” to create objects (i.e., we use the base only to derive classes), then we do not fill dummy function definition</a:t>
            </a:r>
          </a:p>
          <a:p>
            <a:endParaRPr lang="en-US" dirty="0"/>
          </a:p>
          <a:p>
            <a:endParaRPr lang="en-US" dirty="0"/>
          </a:p>
          <a:p>
            <a:endParaRPr lang="en-US" dirty="0"/>
          </a:p>
          <a:p>
            <a:endParaRPr lang="en-US" dirty="0"/>
          </a:p>
          <a:p>
            <a:r>
              <a:rPr lang="en-US" dirty="0"/>
              <a:t>A class that contains at least one pure virtual function is called an abstract class</a:t>
            </a:r>
          </a:p>
          <a:p>
            <a:pPr lvl="1"/>
            <a:r>
              <a:rPr lang="en-US" dirty="0"/>
              <a:t>Also called an interface</a:t>
            </a:r>
          </a:p>
          <a:p>
            <a:r>
              <a:rPr lang="en-US" dirty="0"/>
              <a:t>You cannot instantiate an object of an abstract class</a:t>
            </a:r>
          </a:p>
        </p:txBody>
      </p:sp>
      <p:sp>
        <p:nvSpPr>
          <p:cNvPr id="4" name="TextBox 3"/>
          <p:cNvSpPr txBox="1"/>
          <p:nvPr/>
        </p:nvSpPr>
        <p:spPr>
          <a:xfrm>
            <a:off x="572957" y="2698116"/>
            <a:ext cx="7672518" cy="2031325"/>
          </a:xfrm>
          <a:prstGeom prst="rect">
            <a:avLst/>
          </a:prstGeom>
          <a:noFill/>
        </p:spPr>
        <p:txBody>
          <a:bodyPr wrap="none" rtlCol="0">
            <a:spAutoFit/>
          </a:bodyPr>
          <a:lstStyle/>
          <a:p>
            <a:r>
              <a:rPr lang="en-US" dirty="0">
                <a:latin typeface="Consolas"/>
                <a:cs typeface="Consolas"/>
              </a:rPr>
              <a:t>  4 class Polygon {</a:t>
            </a:r>
          </a:p>
          <a:p>
            <a:r>
              <a:rPr lang="en-US" dirty="0">
                <a:latin typeface="Consolas"/>
                <a:cs typeface="Consolas"/>
              </a:rPr>
              <a:t>  5 protected:</a:t>
            </a:r>
          </a:p>
          <a:p>
            <a:r>
              <a:rPr lang="en-US" dirty="0">
                <a:latin typeface="Consolas"/>
                <a:cs typeface="Consolas"/>
              </a:rPr>
              <a:t>  6   </a:t>
            </a:r>
            <a:r>
              <a:rPr lang="en-US" dirty="0" err="1">
                <a:latin typeface="Consolas"/>
                <a:cs typeface="Consolas"/>
              </a:rPr>
              <a:t>int</a:t>
            </a:r>
            <a:r>
              <a:rPr lang="en-US" dirty="0">
                <a:latin typeface="Consolas"/>
                <a:cs typeface="Consolas"/>
              </a:rPr>
              <a:t> width, height;</a:t>
            </a:r>
          </a:p>
          <a:p>
            <a:r>
              <a:rPr lang="en-US" dirty="0">
                <a:latin typeface="Consolas"/>
                <a:cs typeface="Consolas"/>
              </a:rPr>
              <a:t>  7 public:</a:t>
            </a:r>
          </a:p>
          <a:p>
            <a:r>
              <a:rPr lang="en-US" dirty="0">
                <a:latin typeface="Consolas"/>
                <a:cs typeface="Consolas"/>
              </a:rPr>
              <a:t>  8   void </a:t>
            </a:r>
            <a:r>
              <a:rPr lang="en-US" dirty="0" err="1">
                <a:latin typeface="Consolas"/>
                <a:cs typeface="Consolas"/>
              </a:rPr>
              <a:t>set_values</a:t>
            </a:r>
            <a:r>
              <a:rPr lang="en-US" dirty="0">
                <a:latin typeface="Consolas"/>
                <a:cs typeface="Consolas"/>
              </a:rPr>
              <a:t> (</a:t>
            </a:r>
            <a:r>
              <a:rPr lang="en-US" dirty="0" err="1">
                <a:latin typeface="Consolas"/>
                <a:cs typeface="Consolas"/>
              </a:rPr>
              <a:t>int</a:t>
            </a:r>
            <a:r>
              <a:rPr lang="en-US" dirty="0">
                <a:latin typeface="Consolas"/>
                <a:cs typeface="Consolas"/>
              </a:rPr>
              <a:t> a, </a:t>
            </a:r>
            <a:r>
              <a:rPr lang="en-US" dirty="0" err="1">
                <a:latin typeface="Consolas"/>
                <a:cs typeface="Consolas"/>
              </a:rPr>
              <a:t>int</a:t>
            </a:r>
            <a:r>
              <a:rPr lang="en-US" dirty="0">
                <a:latin typeface="Consolas"/>
                <a:cs typeface="Consolas"/>
              </a:rPr>
              <a:t> b) { width=a; height=b; }</a:t>
            </a:r>
          </a:p>
          <a:p>
            <a:r>
              <a:rPr lang="en-US" b="1" dirty="0">
                <a:solidFill>
                  <a:srgbClr val="FF0000"/>
                </a:solidFill>
                <a:latin typeface="Consolas"/>
                <a:cs typeface="Consolas"/>
              </a:rPr>
              <a:t>  9   virtual </a:t>
            </a:r>
            <a:r>
              <a:rPr lang="en-US" b="1" dirty="0" err="1">
                <a:solidFill>
                  <a:srgbClr val="FF0000"/>
                </a:solidFill>
                <a:latin typeface="Consolas"/>
                <a:cs typeface="Consolas"/>
              </a:rPr>
              <a:t>int</a:t>
            </a:r>
            <a:r>
              <a:rPr lang="en-US" b="1" dirty="0">
                <a:solidFill>
                  <a:srgbClr val="FF0000"/>
                </a:solidFill>
                <a:latin typeface="Consolas"/>
                <a:cs typeface="Consolas"/>
              </a:rPr>
              <a:t> area() = 0; // Pure virtual function</a:t>
            </a:r>
          </a:p>
          <a:p>
            <a:r>
              <a:rPr lang="en-US" dirty="0">
                <a:latin typeface="Consolas"/>
                <a:cs typeface="Consolas"/>
              </a:rPr>
              <a:t> 10 };</a:t>
            </a:r>
          </a:p>
        </p:txBody>
      </p:sp>
    </p:spTree>
    <p:extLst>
      <p:ext uri="{BB962C8B-B14F-4D97-AF65-F5344CB8AC3E}">
        <p14:creationId xmlns:p14="http://schemas.microsoft.com/office/powerpoint/2010/main" val="3213593564"/>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45472</TotalTime>
  <Words>1113</Words>
  <Application>Microsoft Macintosh PowerPoint</Application>
  <PresentationFormat>On-screen Show (4:3)</PresentationFormat>
  <Paragraphs>158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Brush Script MT</vt:lpstr>
      <vt:lpstr>Arial</vt:lpstr>
      <vt:lpstr>Calibri</vt:lpstr>
      <vt:lpstr>Calisto MT</vt:lpstr>
      <vt:lpstr>Consolas</vt:lpstr>
      <vt:lpstr>Capital</vt:lpstr>
      <vt:lpstr>ECE 244 Programming Fundamentals Lec.25: Inheritance 4 Polymorphism</vt:lpstr>
      <vt:lpstr>The problem</vt:lpstr>
      <vt:lpstr>The problem (cont.)</vt:lpstr>
      <vt:lpstr>Some real world examples</vt:lpstr>
      <vt:lpstr>Data center</vt:lpstr>
      <vt:lpstr>Solution: virtual functions</vt:lpstr>
      <vt:lpstr>Polymorphism</vt:lpstr>
      <vt:lpstr>Virtual functions: more details</vt:lpstr>
      <vt:lpstr>Pure virtual functions</vt:lpstr>
      <vt:lpstr>But there is no free lunch</vt:lpstr>
      <vt:lpstr>vtable</vt:lpstr>
      <vt:lpstr>Overhead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Systems ECE344</dc:title>
  <dc:creator>apple</dc:creator>
  <cp:lastModifiedBy>Ding Yuan</cp:lastModifiedBy>
  <cp:revision>416</cp:revision>
  <cp:lastPrinted>2014-09-05T01:43:19Z</cp:lastPrinted>
  <dcterms:created xsi:type="dcterms:W3CDTF">2013-01-10T16:28:45Z</dcterms:created>
  <dcterms:modified xsi:type="dcterms:W3CDTF">2022-11-11T20:35:39Z</dcterms:modified>
</cp:coreProperties>
</file>