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9" r:id="rId3"/>
    <p:sldId id="290" r:id="rId4"/>
    <p:sldId id="291" r:id="rId5"/>
    <p:sldId id="292" r:id="rId6"/>
    <p:sldId id="293" r:id="rId7"/>
    <p:sldId id="295" r:id="rId8"/>
    <p:sldId id="296" r:id="rId9"/>
    <p:sldId id="294" r:id="rId10"/>
    <p:sldId id="301" r:id="rId11"/>
    <p:sldId id="297" r:id="rId12"/>
    <p:sldId id="29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2" autoAdjust="0"/>
    <p:restoredTop sz="96327" autoAdjust="0"/>
  </p:normalViewPr>
  <p:slideViewPr>
    <p:cSldViewPr snapToGrid="0" snapToObjects="1">
      <p:cViewPr varScale="1">
        <p:scale>
          <a:sx n="128" d="100"/>
          <a:sy n="128" d="100"/>
        </p:scale>
        <p:origin x="171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11/11/22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11/11/22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123950"/>
            <a:ext cx="8064499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400" i="1" dirty="0"/>
              <a:t>Lec.26: Complexity 1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3527777"/>
            <a:ext cx="7342188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/>
              <a:t>Ding Yuan</a:t>
            </a:r>
          </a:p>
          <a:p>
            <a:r>
              <a:rPr lang="en-US" sz="2800"/>
              <a:t>ECE Dept., University of Toronto</a:t>
            </a:r>
          </a:p>
          <a:p>
            <a:r>
              <a:rPr lang="en-US" sz="2800"/>
              <a:t>http://www.eecg.toronto.edu/~yuan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5623"/>
            <a:ext cx="8242300" cy="242736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Best case: T(n) ≈ </a:t>
            </a:r>
            <a:r>
              <a:rPr lang="en-US" dirty="0" err="1"/>
              <a:t>C×n</a:t>
            </a:r>
            <a:r>
              <a:rPr lang="en-US" dirty="0"/>
              <a:t> = O(n)</a:t>
            </a:r>
          </a:p>
          <a:p>
            <a:r>
              <a:rPr lang="en-US" dirty="0"/>
              <a:t>Worst case: T(n)≈ C(n + (n-1) + (n-2) + .. +1) = C*n(n+1)/2 = 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r>
              <a:rPr lang="en-US" dirty="0"/>
              <a:t>Avg. case: for each iteration in the outer loop, needs to swap w/ half of the elements in a[0]-a[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C*(½ * n + ½ * (n-1) + </a:t>
            </a:r>
            <a:r>
              <a:rPr lang="mr-IN" dirty="0"/>
              <a:t>…</a:t>
            </a:r>
            <a:r>
              <a:rPr lang="en-CA" dirty="0"/>
              <a:t> + ½ * 2 + 1) = C * n(n+1)/4 =</a:t>
            </a:r>
            <a:r>
              <a:rPr lang="en-US" dirty="0"/>
              <a:t>  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0400" y="1857970"/>
            <a:ext cx="55150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for (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= 0;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&lt;n;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++) </a:t>
            </a:r>
          </a:p>
          <a:p>
            <a:r>
              <a:rPr lang="en-US" dirty="0">
                <a:latin typeface="Consolas"/>
                <a:cs typeface="Consolas"/>
              </a:rPr>
              <a:t>  for (j =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; j &gt; 0 &amp;&amp; a[j] &lt; a[j-1]; j--)</a:t>
            </a:r>
          </a:p>
          <a:p>
            <a:r>
              <a:rPr lang="en-US" dirty="0">
                <a:latin typeface="Consolas"/>
                <a:cs typeface="Consolas"/>
              </a:rPr>
              <a:t>    swap(a[j], a[j-1]);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75402" y="5352990"/>
            <a:ext cx="20178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/>
                <a:cs typeface="Consolas"/>
              </a:rPr>
              <a:t>2 4 7 8 5 3 9</a:t>
            </a:r>
          </a:p>
          <a:p>
            <a:r>
              <a:rPr lang="en-US" sz="2000" dirty="0">
                <a:latin typeface="Consolas"/>
                <a:cs typeface="Consolas"/>
              </a:rPr>
              <a:t> ^ ^____| |</a:t>
            </a:r>
          </a:p>
          <a:p>
            <a:r>
              <a:rPr lang="en-US" sz="2000" dirty="0">
                <a:latin typeface="Consolas"/>
                <a:cs typeface="Consolas"/>
              </a:rPr>
              <a:t> |________|  </a:t>
            </a:r>
          </a:p>
        </p:txBody>
      </p:sp>
    </p:spTree>
    <p:extLst>
      <p:ext uri="{BB962C8B-B14F-4D97-AF65-F5344CB8AC3E}">
        <p14:creationId xmlns:p14="http://schemas.microsoft.com/office/powerpoint/2010/main" val="1892743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Binary search on sorted array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8000" y="1879600"/>
            <a:ext cx="716486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/>
                <a:cs typeface="Consolas"/>
              </a:rPr>
              <a:t>bool</a:t>
            </a:r>
            <a:r>
              <a:rPr lang="en-US" dirty="0">
                <a:latin typeface="Consolas"/>
                <a:cs typeface="Consolas"/>
              </a:rPr>
              <a:t> search 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first,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last,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key,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&amp; index)</a:t>
            </a:r>
          </a:p>
          <a:p>
            <a:r>
              <a:rPr lang="en-US" dirty="0">
                <a:latin typeface="Consolas"/>
                <a:cs typeface="Consolas"/>
              </a:rPr>
              <a:t>{</a:t>
            </a:r>
          </a:p>
          <a:p>
            <a:r>
              <a:rPr lang="en-US" dirty="0">
                <a:latin typeface="Consolas"/>
                <a:cs typeface="Consolas"/>
              </a:rPr>
              <a:t>  if (first &gt; last) return false;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mid = (first + last) /2 ;</a:t>
            </a:r>
          </a:p>
          <a:p>
            <a:r>
              <a:rPr lang="en-US" dirty="0">
                <a:latin typeface="Consolas"/>
                <a:cs typeface="Consolas"/>
              </a:rPr>
              <a:t>  if (key == a[mid]) {</a:t>
            </a:r>
          </a:p>
          <a:p>
            <a:r>
              <a:rPr lang="en-US" dirty="0">
                <a:latin typeface="Consolas"/>
                <a:cs typeface="Consolas"/>
              </a:rPr>
              <a:t>    index = mid;</a:t>
            </a:r>
          </a:p>
          <a:p>
            <a:r>
              <a:rPr lang="en-US" dirty="0">
                <a:latin typeface="Consolas"/>
                <a:cs typeface="Consolas"/>
              </a:rPr>
              <a:t>    return true;</a:t>
            </a:r>
          </a:p>
          <a:p>
            <a:r>
              <a:rPr lang="en-US" dirty="0">
                <a:latin typeface="Consolas"/>
                <a:cs typeface="Consolas"/>
              </a:rPr>
              <a:t>  }</a:t>
            </a:r>
          </a:p>
          <a:p>
            <a:r>
              <a:rPr lang="en-US" dirty="0">
                <a:latin typeface="Consolas"/>
                <a:cs typeface="Consolas"/>
              </a:rPr>
              <a:t>  if (key &lt; a[mid]) </a:t>
            </a:r>
          </a:p>
          <a:p>
            <a:r>
              <a:rPr lang="en-US" dirty="0">
                <a:latin typeface="Consolas"/>
                <a:cs typeface="Consolas"/>
              </a:rPr>
              <a:t>    return search (first, mid-1, key, index);</a:t>
            </a:r>
          </a:p>
          <a:p>
            <a:r>
              <a:rPr lang="en-US" dirty="0">
                <a:latin typeface="Consolas"/>
                <a:cs typeface="Consolas"/>
              </a:rPr>
              <a:t>  else</a:t>
            </a:r>
          </a:p>
          <a:p>
            <a:r>
              <a:rPr lang="en-US" dirty="0">
                <a:latin typeface="Consolas"/>
                <a:cs typeface="Consolas"/>
              </a:rPr>
              <a:t>    return search(mid+1, last, key, index);</a:t>
            </a:r>
          </a:p>
          <a:p>
            <a:r>
              <a:rPr lang="en-US" dirty="0">
                <a:latin typeface="Consolas"/>
                <a:cs typeface="Consolas"/>
              </a:rPr>
              <a:t>}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5445919"/>
            <a:ext cx="545859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search for 2 in: </a:t>
            </a:r>
            <a:r>
              <a:rPr lang="en-US" sz="2800" dirty="0">
                <a:latin typeface="Consolas"/>
                <a:cs typeface="Consolas"/>
              </a:rPr>
              <a:t>[</a:t>
            </a:r>
            <a:r>
              <a:rPr lang="en-US" dirty="0">
                <a:latin typeface="Consolas"/>
                <a:cs typeface="Consolas"/>
              </a:rPr>
              <a:t>0 1 </a:t>
            </a:r>
            <a:r>
              <a:rPr lang="en-US" sz="2200" dirty="0">
                <a:latin typeface="Consolas"/>
                <a:cs typeface="Consolas"/>
              </a:rPr>
              <a:t>[</a:t>
            </a:r>
            <a:r>
              <a:rPr lang="en-US" dirty="0">
                <a:latin typeface="Consolas"/>
                <a:cs typeface="Consolas"/>
              </a:rPr>
              <a:t>[2] 3</a:t>
            </a:r>
            <a:r>
              <a:rPr lang="en-US" sz="2200" dirty="0">
                <a:latin typeface="Consolas"/>
                <a:cs typeface="Consolas"/>
              </a:rPr>
              <a:t>]</a:t>
            </a:r>
            <a:r>
              <a:rPr lang="en-US" sz="2800" dirty="0">
                <a:latin typeface="Consolas"/>
                <a:cs typeface="Consolas"/>
              </a:rPr>
              <a:t>]</a:t>
            </a:r>
            <a:r>
              <a:rPr lang="en-US" dirty="0">
                <a:latin typeface="Consolas"/>
                <a:cs typeface="Consolas"/>
              </a:rPr>
              <a:t> 4 5 6 7 8</a:t>
            </a:r>
          </a:p>
          <a:p>
            <a:r>
              <a:rPr lang="en-US" dirty="0">
                <a:latin typeface="Consolas"/>
                <a:cs typeface="Consolas"/>
              </a:rPr>
              <a:t>T(n) = C + T(n/2) = C + (C + T(n/4))..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69366" y="3124200"/>
            <a:ext cx="55221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</a:p>
          <a:p>
            <a:r>
              <a:rPr lang="en-US" dirty="0"/>
              <a:t>n/2</a:t>
            </a:r>
          </a:p>
          <a:p>
            <a:r>
              <a:rPr lang="en-US" dirty="0"/>
              <a:t>n/4</a:t>
            </a:r>
          </a:p>
          <a:p>
            <a:r>
              <a:rPr lang="en-US" dirty="0"/>
              <a:t>..</a:t>
            </a:r>
          </a:p>
          <a:p>
            <a:r>
              <a:rPr lang="en-US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07266" y="3124200"/>
            <a:ext cx="1507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Problem size: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43895" y="4984254"/>
            <a:ext cx="1477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O(log(N))</a:t>
            </a:r>
          </a:p>
        </p:txBody>
      </p:sp>
    </p:spTree>
    <p:extLst>
      <p:ext uri="{BB962C8B-B14F-4D97-AF65-F5344CB8AC3E}">
        <p14:creationId xmlns:p14="http://schemas.microsoft.com/office/powerpoint/2010/main" val="60748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focus on big-O analysis?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612" y="1828800"/>
            <a:ext cx="7837488" cy="4089399"/>
          </a:xfrm>
        </p:spPr>
        <p:txBody>
          <a:bodyPr/>
          <a:lstStyle/>
          <a:p>
            <a:r>
              <a:rPr lang="en-US" dirty="0"/>
              <a:t>We saw example where we compared O(n) algorithm on fast computer vs. O(log(n)) algorithm on slow computer</a:t>
            </a:r>
          </a:p>
          <a:p>
            <a:pPr lvl="1"/>
            <a:r>
              <a:rPr lang="en-US" dirty="0"/>
              <a:t>On larger n, O(log(n)) algorithm is much faster than O(n) algorithm even on much slower computer</a:t>
            </a:r>
          </a:p>
          <a:p>
            <a:pPr lvl="1"/>
            <a:r>
              <a:rPr lang="en-US" dirty="0"/>
              <a:t>Focus on big-O analysis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05940"/>
              </p:ext>
            </p:extLst>
          </p:nvPr>
        </p:nvGraphicFramePr>
        <p:xfrm>
          <a:off x="582612" y="3977639"/>
          <a:ext cx="8205788" cy="194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0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5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n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log(n)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n*log(n)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</a:t>
                      </a:r>
                      <a:r>
                        <a:rPr lang="en-US" sz="2400" baseline="30000" dirty="0"/>
                        <a:t>2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</a:t>
                      </a:r>
                      <a:r>
                        <a:rPr lang="en-US" sz="2400" baseline="30000" dirty="0"/>
                        <a:t>3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</a:t>
                      </a:r>
                      <a:r>
                        <a:rPr lang="en-US" sz="2400" baseline="30000" dirty="0"/>
                        <a:t>n </a:t>
                      </a:r>
                      <a:r>
                        <a:rPr lang="en-US" sz="2000" baseline="0" dirty="0"/>
                        <a:t>(exponential)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1us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2us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4us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8us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4us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4us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64us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256us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4ms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65ms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256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8us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2ms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65ms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4*10</a:t>
                      </a:r>
                      <a:r>
                        <a:rPr lang="en-US" baseline="30000" dirty="0"/>
                        <a:t>63</a:t>
                      </a:r>
                      <a:r>
                        <a:rPr lang="en-US" baseline="0" dirty="0"/>
                        <a:t> years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1024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10us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10ms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17min.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6*10</a:t>
                      </a:r>
                      <a:r>
                        <a:rPr lang="en-US" baseline="30000" dirty="0"/>
                        <a:t>294</a:t>
                      </a:r>
                      <a:r>
                        <a:rPr lang="en-US" baseline="0" dirty="0"/>
                        <a:t> years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81400" y="6000234"/>
            <a:ext cx="453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Assume 1 operation takes 1us (microsecond) </a:t>
            </a:r>
          </a:p>
        </p:txBody>
      </p:sp>
    </p:spTree>
    <p:extLst>
      <p:ext uri="{BB962C8B-B14F-4D97-AF65-F5344CB8AC3E}">
        <p14:creationId xmlns:p14="http://schemas.microsoft.com/office/powerpoint/2010/main" val="2521554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213" y="1917702"/>
            <a:ext cx="8382000" cy="461009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are going to discuss analysis of program’s performance</a:t>
            </a:r>
          </a:p>
          <a:p>
            <a:r>
              <a:rPr lang="en-US" dirty="0"/>
              <a:t>But remember, performance is less important than:</a:t>
            </a:r>
          </a:p>
          <a:p>
            <a:pPr lvl="1"/>
            <a:r>
              <a:rPr lang="en-US" dirty="0"/>
              <a:t>Correctness</a:t>
            </a:r>
          </a:p>
          <a:p>
            <a:pPr lvl="1"/>
            <a:r>
              <a:rPr lang="en-US" dirty="0"/>
              <a:t>Maintainability</a:t>
            </a:r>
          </a:p>
          <a:p>
            <a:pPr lvl="2"/>
            <a:r>
              <a:rPr lang="en-US" dirty="0"/>
              <a:t>Modularity (e.g., good class hierarchy) + simplicity</a:t>
            </a:r>
          </a:p>
          <a:p>
            <a:pPr lvl="1"/>
            <a:r>
              <a:rPr lang="en-US" dirty="0"/>
              <a:t>Functionality</a:t>
            </a:r>
          </a:p>
          <a:p>
            <a:pPr lvl="1"/>
            <a:r>
              <a:rPr lang="en-US" dirty="0"/>
              <a:t>Extensibility</a:t>
            </a:r>
          </a:p>
          <a:p>
            <a:pPr lvl="1"/>
            <a:r>
              <a:rPr lang="en-US" dirty="0"/>
              <a:t>Reliability</a:t>
            </a:r>
          </a:p>
          <a:p>
            <a:pPr lvl="1"/>
            <a:r>
              <a:rPr lang="en-US" dirty="0"/>
              <a:t>Security</a:t>
            </a:r>
          </a:p>
          <a:p>
            <a:pPr lvl="1"/>
            <a:r>
              <a:rPr lang="en-US" dirty="0"/>
              <a:t>User friendliness</a:t>
            </a:r>
          </a:p>
          <a:p>
            <a:pPr lvl="1"/>
            <a:r>
              <a:rPr lang="en-US" dirty="0"/>
              <a:t>Scalability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973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Premature optimization is the root of all devils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500" y="2133601"/>
            <a:ext cx="7546975" cy="3931920"/>
          </a:xfrm>
        </p:spPr>
        <p:txBody>
          <a:bodyPr/>
          <a:lstStyle/>
          <a:p>
            <a:r>
              <a:rPr lang="en-US" dirty="0"/>
              <a:t>Most programmers predict poorly which areas are performance </a:t>
            </a:r>
            <a:r>
              <a:rPr lang="en-US" dirty="0">
                <a:solidFill>
                  <a:srgbClr val="FF0000"/>
                </a:solidFill>
              </a:rPr>
              <a:t>bottleneck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They tend to optimize code too early and unnecessarily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Lead to complex &amp; buggy programs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Premature optimization!</a:t>
            </a:r>
          </a:p>
          <a:p>
            <a:r>
              <a:rPr lang="en-US" dirty="0">
                <a:solidFill>
                  <a:schemeClr val="tx1"/>
                </a:solidFill>
              </a:rPr>
              <a:t>It’s better to write simple, correct program and then analyze its performance later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Detect &amp; optimize </a:t>
            </a:r>
            <a:r>
              <a:rPr lang="en-US" dirty="0">
                <a:solidFill>
                  <a:srgbClr val="FF0000"/>
                </a:solidFill>
              </a:rPr>
              <a:t>bottleneck</a:t>
            </a:r>
          </a:p>
        </p:txBody>
      </p:sp>
    </p:spTree>
    <p:extLst>
      <p:ext uri="{BB962C8B-B14F-4D97-AF65-F5344CB8AC3E}">
        <p14:creationId xmlns:p14="http://schemas.microsoft.com/office/powerpoint/2010/main" val="3022082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44158"/>
            <a:ext cx="7877175" cy="1339850"/>
          </a:xfrm>
        </p:spPr>
        <p:txBody>
          <a:bodyPr>
            <a:normAutofit fontScale="90000"/>
          </a:bodyPr>
          <a:lstStyle/>
          <a:p>
            <a:r>
              <a:rPr lang="en-US" dirty="0"/>
              <a:t>Expressed in terms of input size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266703"/>
              </p:ext>
            </p:extLst>
          </p:nvPr>
        </p:nvGraphicFramePr>
        <p:xfrm>
          <a:off x="571500" y="1816100"/>
          <a:ext cx="7978774" cy="3235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3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5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9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size n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Linear search of linked list on fast computer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Binary search tree on slow computer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 ns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100,000 ns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 ns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150,000 ns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250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128 ns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200,000</a:t>
                      </a:r>
                      <a:r>
                        <a:rPr lang="en-US" baseline="0" dirty="0"/>
                        <a:t> ns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1,000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 ns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250,000 ns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1,000,000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500,000 ns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500,000</a:t>
                      </a:r>
                      <a:r>
                        <a:rPr lang="en-US" baseline="0" dirty="0"/>
                        <a:t> ns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16,000,000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8,000,000 ns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600,000 ns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 * 10^16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* 10^16 ns = 1 year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1,375,000 ns = 1.375 sec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2800" y="5181600"/>
            <a:ext cx="7507183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/>
              <a:t>Cost of individual instructions don’t matter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Differences of a factor 2 or 3 (or 4 or 5</a:t>
            </a:r>
            <a:r>
              <a:rPr lang="mr-IN" sz="2400" dirty="0"/>
              <a:t>…</a:t>
            </a:r>
            <a:r>
              <a:rPr lang="en-CA" sz="2400" dirty="0"/>
              <a:t>) don’t matter</a:t>
            </a:r>
          </a:p>
          <a:p>
            <a:pPr marL="742950" lvl="1" indent="-285750">
              <a:buFont typeface="Arial"/>
              <a:buChar char="•"/>
            </a:pPr>
            <a:r>
              <a:rPr lang="en-CA" sz="2200" dirty="0"/>
              <a:t>Just get a faster computer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83969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estimating </a:t>
            </a:r>
            <a:r>
              <a:rPr lang="en-US" dirty="0" err="1"/>
              <a:t>perf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313" y="1816101"/>
            <a:ext cx="2947988" cy="457199"/>
          </a:xfrm>
        </p:spPr>
        <p:txBody>
          <a:bodyPr/>
          <a:lstStyle/>
          <a:p>
            <a:r>
              <a:rPr lang="en-US" sz="2000" dirty="0">
                <a:latin typeface="Consolas"/>
                <a:cs typeface="Consolas"/>
              </a:rPr>
              <a:t>a = b;   T(n) = 1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5313" y="2349500"/>
            <a:ext cx="77994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nsolas"/>
                <a:cs typeface="Consolas"/>
              </a:rPr>
              <a:t>sum = 0;                     T(n) = 2 + 3*n</a:t>
            </a:r>
          </a:p>
          <a:p>
            <a:r>
              <a:rPr lang="en-US" dirty="0">
                <a:latin typeface="Consolas"/>
                <a:cs typeface="Consolas"/>
              </a:rPr>
              <a:t>  for 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= 0;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&lt; n;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++)    why 3? addition, increment, </a:t>
            </a:r>
          </a:p>
          <a:p>
            <a:r>
              <a:rPr lang="en-US" dirty="0">
                <a:latin typeface="Consolas"/>
                <a:cs typeface="Consolas"/>
              </a:rPr>
              <a:t>    sum +=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;                           comparison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5313" y="3434160"/>
            <a:ext cx="76725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nsolas"/>
                <a:cs typeface="Consolas"/>
              </a:rPr>
              <a:t>Linear search                     </a:t>
            </a:r>
          </a:p>
          <a:p>
            <a:r>
              <a:rPr lang="en-US" dirty="0">
                <a:latin typeface="Consolas"/>
                <a:cs typeface="Consolas"/>
              </a:rPr>
              <a:t>  for (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= 0;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&lt; n;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++)      Best case: T(n) = 4</a:t>
            </a:r>
          </a:p>
          <a:p>
            <a:r>
              <a:rPr lang="en-US" dirty="0">
                <a:latin typeface="Consolas"/>
                <a:cs typeface="Consolas"/>
              </a:rPr>
              <a:t>    if (a[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] == value)         Worst case: T(n) = 1 + 3*n   </a:t>
            </a:r>
          </a:p>
          <a:p>
            <a:r>
              <a:rPr lang="en-US" dirty="0">
                <a:latin typeface="Consolas"/>
                <a:cs typeface="Consolas"/>
              </a:rPr>
              <a:t>      return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;                Average case: T(n) = 1 + C*n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2226" y="4786889"/>
            <a:ext cx="60452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nsolas"/>
                <a:cs typeface="Consolas"/>
              </a:rPr>
              <a:t>In all these cases, T(n) is an approximation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>
                <a:latin typeface="Consolas"/>
                <a:cs typeface="Consolas"/>
              </a:rPr>
              <a:t>Actual running time depends on 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>
                <a:latin typeface="Consolas"/>
                <a:cs typeface="Consolas"/>
              </a:rPr>
              <a:t>Computer speed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>
                <a:latin typeface="Consolas"/>
                <a:cs typeface="Consolas"/>
              </a:rPr>
              <a:t>Language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>
                <a:latin typeface="Consolas"/>
                <a:cs typeface="Consolas"/>
              </a:rPr>
              <a:t>Compiler</a:t>
            </a:r>
          </a:p>
        </p:txBody>
      </p:sp>
    </p:spTree>
    <p:extLst>
      <p:ext uri="{BB962C8B-B14F-4D97-AF65-F5344CB8AC3E}">
        <p14:creationId xmlns:p14="http://schemas.microsoft.com/office/powerpoint/2010/main" val="3145312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Big-O notation (where O is the letter Oh)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2133601"/>
            <a:ext cx="8331200" cy="3556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When comparing algorithms, we are not interested in constants (b/c a faster computer can make up any difference)</a:t>
            </a:r>
          </a:p>
          <a:p>
            <a:r>
              <a:rPr lang="en-US" dirty="0"/>
              <a:t>We are only interested in the highest order term (b/c that dominates)</a:t>
            </a:r>
          </a:p>
          <a:p>
            <a:r>
              <a:rPr lang="en-US" dirty="0"/>
              <a:t>We say T(n) is on the order of O(f(n)) if T(n)’s highest order term is f(n), disregarding constants</a:t>
            </a:r>
          </a:p>
          <a:p>
            <a:r>
              <a:rPr lang="en-US" dirty="0"/>
              <a:t>Formally: T(n) is in O(f(n)) if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035" y="5638801"/>
            <a:ext cx="356618" cy="4616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78483" y="5600702"/>
            <a:ext cx="6968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constant C, N, so that T(n) ≤ </a:t>
            </a:r>
            <a:r>
              <a:rPr lang="en-US" sz="2400" dirty="0" err="1"/>
              <a:t>C×f</a:t>
            </a:r>
            <a:r>
              <a:rPr lang="en-US" sz="2400" dirty="0"/>
              <a:t>(n) for every n &gt; N</a:t>
            </a:r>
          </a:p>
        </p:txBody>
      </p:sp>
    </p:spTree>
    <p:extLst>
      <p:ext uri="{BB962C8B-B14F-4D97-AF65-F5344CB8AC3E}">
        <p14:creationId xmlns:p14="http://schemas.microsoft.com/office/powerpoint/2010/main" val="810187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312" y="1816101"/>
            <a:ext cx="4725987" cy="457199"/>
          </a:xfrm>
        </p:spPr>
        <p:txBody>
          <a:bodyPr/>
          <a:lstStyle/>
          <a:p>
            <a:r>
              <a:rPr lang="en-US" sz="2000" dirty="0">
                <a:latin typeface="Consolas"/>
                <a:cs typeface="Consolas"/>
              </a:rPr>
              <a:t>a = b;   T(n) = 1 -&gt; </a:t>
            </a:r>
            <a:r>
              <a:rPr lang="en-US" sz="2000" dirty="0">
                <a:solidFill>
                  <a:srgbClr val="FF0000"/>
                </a:solidFill>
                <a:latin typeface="Consolas"/>
                <a:cs typeface="Consolas"/>
              </a:rPr>
              <a:t>O(1)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5313" y="2349500"/>
            <a:ext cx="77994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nsolas"/>
                <a:cs typeface="Consolas"/>
              </a:rPr>
              <a:t>sum = 0;                     T(n) = 2 + 3*n</a:t>
            </a:r>
          </a:p>
          <a:p>
            <a:r>
              <a:rPr lang="en-US" dirty="0">
                <a:latin typeface="Consolas"/>
                <a:cs typeface="Consolas"/>
              </a:rPr>
              <a:t>  for 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= 0;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&lt; n;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++)    why 3? addition, increment, </a:t>
            </a:r>
          </a:p>
          <a:p>
            <a:r>
              <a:rPr lang="en-US" dirty="0">
                <a:latin typeface="Consolas"/>
                <a:cs typeface="Consolas"/>
              </a:rPr>
              <a:t>    sum +=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;                           comparison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5313" y="3434160"/>
            <a:ext cx="76725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onsolas"/>
                <a:cs typeface="Consolas"/>
              </a:rPr>
              <a:t>Linear search                     </a:t>
            </a:r>
          </a:p>
          <a:p>
            <a:r>
              <a:rPr lang="en-US" dirty="0">
                <a:latin typeface="Consolas"/>
                <a:cs typeface="Consolas"/>
              </a:rPr>
              <a:t>  for (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= 0;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&lt; n;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++)      Best case: T(n) = 4</a:t>
            </a:r>
          </a:p>
          <a:p>
            <a:r>
              <a:rPr lang="en-US" dirty="0">
                <a:latin typeface="Consolas"/>
                <a:cs typeface="Consolas"/>
              </a:rPr>
              <a:t>    if (a[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] == value)         Worst case: T(n) = 1 + 3*n   </a:t>
            </a:r>
          </a:p>
          <a:p>
            <a:r>
              <a:rPr lang="en-US" dirty="0">
                <a:latin typeface="Consolas"/>
                <a:cs typeface="Consolas"/>
              </a:rPr>
              <a:t>      return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;                Average case: T(n) = 1 + C*n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78600" y="2245667"/>
            <a:ext cx="797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O(n)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77206" y="3642667"/>
            <a:ext cx="784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O(1)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43875" y="4025899"/>
            <a:ext cx="797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O(n)</a:t>
            </a:r>
          </a:p>
        </p:txBody>
      </p:sp>
    </p:spTree>
    <p:extLst>
      <p:ext uri="{BB962C8B-B14F-4D97-AF65-F5344CB8AC3E}">
        <p14:creationId xmlns:p14="http://schemas.microsoft.com/office/powerpoint/2010/main" val="367523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248921"/>
            <a:ext cx="7891462" cy="13398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More Examples: Matrix Multiply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5203825"/>
            <a:ext cx="8307387" cy="1654175"/>
          </a:xfrm>
        </p:spPr>
        <p:txBody>
          <a:bodyPr>
            <a:normAutofit/>
          </a:bodyPr>
          <a:lstStyle/>
          <a:p>
            <a:pPr marL="385718" indent="-385718">
              <a:defRPr/>
            </a:pPr>
            <a:r>
              <a:rPr lang="en-US" sz="2800" dirty="0"/>
              <a:t>T(n) ≈ C</a:t>
            </a:r>
            <a:r>
              <a:rPr lang="en-US" sz="2800" baseline="-25000" dirty="0"/>
              <a:t>1</a:t>
            </a:r>
            <a:r>
              <a:rPr lang="en-US" sz="2800" dirty="0"/>
              <a:t>×n</a:t>
            </a:r>
            <a:r>
              <a:rPr lang="en-US" sz="2800" baseline="30000" dirty="0"/>
              <a:t>3 </a:t>
            </a:r>
            <a:r>
              <a:rPr lang="en-US" sz="2800" dirty="0"/>
              <a:t>+ C</a:t>
            </a:r>
            <a:r>
              <a:rPr lang="en-US" sz="2800" baseline="-25000" dirty="0"/>
              <a:t>2</a:t>
            </a:r>
            <a:r>
              <a:rPr lang="en-US" sz="2800" dirty="0"/>
              <a:t>  </a:t>
            </a:r>
          </a:p>
          <a:p>
            <a:pPr marL="385718" indent="-385718">
              <a:defRPr/>
            </a:pPr>
            <a:r>
              <a:rPr lang="en-US" sz="2800" dirty="0"/>
              <a:t>O(n</a:t>
            </a:r>
            <a:r>
              <a:rPr lang="en-US" sz="2800" baseline="30000" dirty="0"/>
              <a:t>3</a:t>
            </a:r>
            <a:r>
              <a:rPr lang="en-US" sz="2800" dirty="0"/>
              <a:t>)</a:t>
            </a:r>
            <a:endParaRPr lang="en-US" sz="2800" baseline="30000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354013" y="1626871"/>
            <a:ext cx="5043487" cy="2995930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77" tIns="44445" rIns="90477" bIns="44445"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dirty="0">
                <a:latin typeface="Consolas"/>
                <a:cs typeface="Consolas"/>
              </a:rPr>
              <a:t>double a[N][N];</a:t>
            </a:r>
          </a:p>
          <a:p>
            <a:pPr>
              <a:defRPr/>
            </a:pPr>
            <a:r>
              <a:rPr lang="en-US" dirty="0">
                <a:latin typeface="Consolas"/>
                <a:cs typeface="Consolas"/>
              </a:rPr>
              <a:t>double b[N][N];</a:t>
            </a:r>
          </a:p>
          <a:p>
            <a:pPr>
              <a:defRPr/>
            </a:pPr>
            <a:r>
              <a:rPr lang="en-US" dirty="0">
                <a:latin typeface="Consolas"/>
                <a:cs typeface="Consolas"/>
              </a:rPr>
              <a:t>double c[N][N];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// initialized to 0 </a:t>
            </a:r>
          </a:p>
          <a:p>
            <a:pPr>
              <a:lnSpc>
                <a:spcPct val="100000"/>
              </a:lnSpc>
              <a:defRPr/>
            </a:pPr>
            <a:endParaRPr lang="en-US" dirty="0">
              <a:latin typeface="Consolas"/>
              <a:cs typeface="Consolas"/>
            </a:endParaRPr>
          </a:p>
          <a:p>
            <a:pPr>
              <a:lnSpc>
                <a:spcPct val="100000"/>
              </a:lnSpc>
              <a:defRPr/>
            </a:pP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/* Multiply N x N matrices a and b  */</a:t>
            </a:r>
          </a:p>
          <a:p>
            <a:pPr>
              <a:lnSpc>
                <a:spcPct val="100000"/>
              </a:lnSpc>
              <a:defRPr/>
            </a:pPr>
            <a:r>
              <a:rPr lang="en-US" dirty="0" err="1">
                <a:solidFill>
                  <a:srgbClr val="0000FF"/>
                </a:solidFill>
                <a:latin typeface="Consolas"/>
                <a:cs typeface="Consolas"/>
              </a:rPr>
              <a:t>int</a:t>
            </a:r>
            <a:r>
              <a:rPr lang="en-US" dirty="0">
                <a:solidFill>
                  <a:srgbClr val="0000FF"/>
                </a:solidFill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, j, k;</a:t>
            </a:r>
          </a:p>
          <a:p>
            <a:pPr>
              <a:lnSpc>
                <a:spcPct val="100000"/>
              </a:lnSpc>
              <a:defRPr/>
            </a:pPr>
            <a:r>
              <a:rPr lang="en-US" dirty="0">
                <a:latin typeface="Consolas"/>
                <a:cs typeface="Consolas"/>
              </a:rPr>
              <a:t>for (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= 0;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 &lt; N; 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++)</a:t>
            </a:r>
          </a:p>
          <a:p>
            <a:pPr>
              <a:lnSpc>
                <a:spcPct val="100000"/>
              </a:lnSpc>
              <a:defRPr/>
            </a:pPr>
            <a:r>
              <a:rPr lang="en-US" dirty="0">
                <a:latin typeface="Consolas"/>
                <a:cs typeface="Consolas"/>
              </a:rPr>
              <a:t>  for (j = 0; j &lt; N; j++)</a:t>
            </a:r>
          </a:p>
          <a:p>
            <a:pPr>
              <a:lnSpc>
                <a:spcPct val="100000"/>
              </a:lnSpc>
              <a:defRPr/>
            </a:pPr>
            <a:r>
              <a:rPr lang="en-US" dirty="0">
                <a:latin typeface="Consolas"/>
                <a:cs typeface="Consolas"/>
              </a:rPr>
              <a:t>    for (k = 0; k &lt; N; k++)</a:t>
            </a:r>
          </a:p>
          <a:p>
            <a:pPr>
              <a:lnSpc>
                <a:spcPct val="100000"/>
              </a:lnSpc>
              <a:defRPr/>
            </a:pPr>
            <a:r>
              <a:rPr lang="en-US" dirty="0">
                <a:latin typeface="Consolas"/>
                <a:cs typeface="Consolas"/>
              </a:rPr>
              <a:t>	  c[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][j] += a[</a:t>
            </a:r>
            <a:r>
              <a:rPr lang="en-US" dirty="0" err="1">
                <a:latin typeface="Consolas"/>
                <a:cs typeface="Consolas"/>
              </a:rPr>
              <a:t>i</a:t>
            </a:r>
            <a:r>
              <a:rPr lang="en-US" dirty="0">
                <a:latin typeface="Consolas"/>
                <a:cs typeface="Consolas"/>
              </a:rPr>
              <a:t>][k] * b[k][j]; </a:t>
            </a:r>
            <a:endParaRPr lang="en-US" dirty="0">
              <a:solidFill>
                <a:srgbClr val="FF0000"/>
              </a:solidFill>
              <a:latin typeface="Consolas"/>
              <a:cs typeface="Consolas"/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5207000" y="4086225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222955"/>
              </p:ext>
            </p:extLst>
          </p:nvPr>
        </p:nvGraphicFramePr>
        <p:xfrm>
          <a:off x="5588000" y="4162425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7" name="Straight Arrow Connector 17"/>
          <p:cNvCxnSpPr>
            <a:cxnSpLocks noChangeShapeType="1"/>
          </p:cNvCxnSpPr>
          <p:nvPr/>
        </p:nvCxnSpPr>
        <p:spPr bwMode="auto">
          <a:xfrm rot="5400000">
            <a:off x="7208044" y="4656931"/>
            <a:ext cx="914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8" name="TextBox 11"/>
          <p:cNvSpPr txBox="1">
            <a:spLocks noChangeArrowheads="1"/>
          </p:cNvSpPr>
          <p:nvPr/>
        </p:nvSpPr>
        <p:spPr bwMode="auto">
          <a:xfrm>
            <a:off x="7048500" y="4086225"/>
            <a:ext cx="35083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Helvetica" pitchFamily="34" charset="0"/>
              </a:rPr>
              <a:t>B</a:t>
            </a:r>
          </a:p>
        </p:txBody>
      </p:sp>
      <p:cxnSp>
        <p:nvCxnSpPr>
          <p:cNvPr id="10" name="Straight Arrow Connector 19"/>
          <p:cNvCxnSpPr>
            <a:cxnSpLocks noChangeShapeType="1"/>
          </p:cNvCxnSpPr>
          <p:nvPr/>
        </p:nvCxnSpPr>
        <p:spPr bwMode="auto">
          <a:xfrm>
            <a:off x="5588000" y="4238625"/>
            <a:ext cx="1295400" cy="1588"/>
          </a:xfrm>
          <a:prstGeom prst="straightConnector1">
            <a:avLst/>
          </a:prstGeom>
          <a:noFill/>
          <a:ln w="19050" algn="ctr">
            <a:solidFill>
              <a:srgbClr val="008000"/>
            </a:solidFill>
            <a:round/>
            <a:headEnd/>
            <a:tailEnd type="arrow" w="med" len="med"/>
          </a:ln>
        </p:spPr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890281"/>
              </p:ext>
            </p:extLst>
          </p:nvPr>
        </p:nvGraphicFramePr>
        <p:xfrm>
          <a:off x="7437438" y="4156710"/>
          <a:ext cx="13716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302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Facebook Homepage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100" y="1953161"/>
            <a:ext cx="82610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nsolas"/>
                <a:cs typeface="Consolas"/>
              </a:rPr>
              <a:t>foreach</a:t>
            </a:r>
            <a:r>
              <a:rPr lang="en-US" sz="2000" dirty="0">
                <a:latin typeface="Consolas"/>
                <a:cs typeface="Consolas"/>
              </a:rPr>
              <a:t> (friend in </a:t>
            </a:r>
            <a:r>
              <a:rPr lang="en-US" sz="2000" dirty="0" err="1">
                <a:latin typeface="Consolas"/>
                <a:cs typeface="Consolas"/>
              </a:rPr>
              <a:t>friendList</a:t>
            </a:r>
            <a:r>
              <a:rPr lang="en-US" sz="2000" dirty="0">
                <a:latin typeface="Consolas"/>
                <a:cs typeface="Consolas"/>
              </a:rPr>
              <a:t>) // assume n friends</a:t>
            </a:r>
          </a:p>
          <a:p>
            <a:pPr lvl="1"/>
            <a:r>
              <a:rPr lang="en-US" sz="2000" dirty="0" err="1">
                <a:latin typeface="Consolas"/>
                <a:cs typeface="Consolas"/>
              </a:rPr>
              <a:t>foreach</a:t>
            </a:r>
            <a:r>
              <a:rPr lang="en-US" sz="2000" dirty="0">
                <a:latin typeface="Consolas"/>
                <a:cs typeface="Consolas"/>
              </a:rPr>
              <a:t> (update of friend)  // assume m recent updates</a:t>
            </a:r>
          </a:p>
          <a:p>
            <a:pPr lvl="1"/>
            <a:r>
              <a:rPr lang="en-US" sz="2000" dirty="0">
                <a:latin typeface="Consolas"/>
                <a:cs typeface="Consolas"/>
              </a:rPr>
              <a:t>  display update;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6500" y="3289300"/>
            <a:ext cx="52018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O(</a:t>
            </a:r>
            <a:r>
              <a:rPr lang="en-US" sz="2400" dirty="0" err="1"/>
              <a:t>n×m</a:t>
            </a:r>
            <a:r>
              <a:rPr lang="en-US" sz="2400" dirty="0"/>
              <a:t>)</a:t>
            </a:r>
          </a:p>
          <a:p>
            <a:r>
              <a:rPr lang="en-US" sz="2400" dirty="0"/>
              <a:t>If m is a constant, i.e., 3, then it’s O(n)</a:t>
            </a:r>
          </a:p>
        </p:txBody>
      </p:sp>
    </p:spTree>
    <p:extLst>
      <p:ext uri="{BB962C8B-B14F-4D97-AF65-F5344CB8AC3E}">
        <p14:creationId xmlns:p14="http://schemas.microsoft.com/office/powerpoint/2010/main" val="17879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52674</TotalTime>
  <Words>1274</Words>
  <Application>Microsoft Macintosh PowerPoint</Application>
  <PresentationFormat>On-screen Show (4:3)</PresentationFormat>
  <Paragraphs>205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Brush Script MT</vt:lpstr>
      <vt:lpstr>Arial</vt:lpstr>
      <vt:lpstr>Calibri</vt:lpstr>
      <vt:lpstr>Calisto MT</vt:lpstr>
      <vt:lpstr>Consolas</vt:lpstr>
      <vt:lpstr>Helvetica</vt:lpstr>
      <vt:lpstr>Capital</vt:lpstr>
      <vt:lpstr>ECE 244 Programming Fundamentals Lec.26: Complexity 1</vt:lpstr>
      <vt:lpstr>Overview</vt:lpstr>
      <vt:lpstr>Premature optimization is the root of all devils</vt:lpstr>
      <vt:lpstr>Expressed in terms of input size</vt:lpstr>
      <vt:lpstr>Examples of estimating perf.</vt:lpstr>
      <vt:lpstr>Big-O notation (where O is the letter Oh)</vt:lpstr>
      <vt:lpstr>Examples</vt:lpstr>
      <vt:lpstr>More Examples: Matrix Multiply</vt:lpstr>
      <vt:lpstr>Facebook Homepage</vt:lpstr>
      <vt:lpstr>Insertion sort</vt:lpstr>
      <vt:lpstr>Binary search on sorted array</vt:lpstr>
      <vt:lpstr>Why focus on big-O analysis?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447</cp:revision>
  <cp:lastPrinted>2014-09-05T01:43:19Z</cp:lastPrinted>
  <dcterms:created xsi:type="dcterms:W3CDTF">2013-01-10T16:28:45Z</dcterms:created>
  <dcterms:modified xsi:type="dcterms:W3CDTF">2022-11-11T20:38:00Z</dcterms:modified>
</cp:coreProperties>
</file>