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7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3" autoAdjust="0"/>
    <p:restoredTop sz="90340" autoAdjust="0"/>
  </p:normalViewPr>
  <p:slideViewPr>
    <p:cSldViewPr snapToGrid="0" snapToObjects="1">
      <p:cViewPr varScale="1">
        <p:scale>
          <a:sx n="115" d="100"/>
          <a:sy n="115" d="100"/>
        </p:scale>
        <p:origin x="211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FA19-4AE7-394C-8E06-B4A0FB3E5AA8}" type="datetimeFigureOut">
              <a:rPr lang="en-US" smtClean="0"/>
              <a:pPr/>
              <a:t>11/20/22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3C84F-422D-1049-B727-5B751ACDAB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18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91A4-6061-8E40-B3BF-9224535D7C20}" type="datetimeFigureOut">
              <a:rPr lang="en-US" smtClean="0"/>
              <a:pPr/>
              <a:t>11/20/22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39927-3662-3B4E-89DF-65C239F3E8B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5903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selectAndShuffle</a:t>
            </a:r>
            <a:r>
              <a:rPr lang="en-US" baseline="0" dirty="0"/>
              <a:t>() returns the *new* index of the pivot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767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dirty="0"/>
              <a:t>Ding Yuan, ECE454</a:t>
            </a:r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123950"/>
            <a:ext cx="8064499" cy="1924050"/>
          </a:xfrm>
        </p:spPr>
        <p:txBody>
          <a:bodyPr/>
          <a:lstStyle/>
          <a:p>
            <a:r>
              <a:rPr lang="en-US" sz="4000" dirty="0"/>
              <a:t>ECE 244</a:t>
            </a:r>
            <a:br>
              <a:rPr lang="en-US" sz="4000" dirty="0"/>
            </a:br>
            <a:r>
              <a:rPr lang="en-US" sz="4000" dirty="0"/>
              <a:t>Programming Fundamentals</a:t>
            </a:r>
            <a:br>
              <a:rPr lang="en-US" sz="4000" dirty="0"/>
            </a:br>
            <a:r>
              <a:rPr lang="en-US" sz="4400" i="1" dirty="0"/>
              <a:t>Lec</a:t>
            </a:r>
            <a:r>
              <a:rPr lang="en-US" sz="4400" i="1"/>
              <a:t>.25: </a:t>
            </a:r>
            <a:r>
              <a:rPr lang="en-US" sz="4400" i="1" dirty="0"/>
              <a:t>Complexity 2: recursion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14400" y="3527777"/>
            <a:ext cx="7342188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/>
              <a:t>Ding Yuan</a:t>
            </a:r>
          </a:p>
          <a:p>
            <a:r>
              <a:rPr lang="en-US" sz="2800"/>
              <a:t>ECE Dept., University of Toronto</a:t>
            </a:r>
          </a:p>
          <a:p>
            <a:r>
              <a:rPr lang="en-US" sz="2800"/>
              <a:t>http://www.eecg.toronto.edu/~yuan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How to analyze the complexity of recursive programs?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600" y="2032000"/>
            <a:ext cx="37382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fact(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n) {</a:t>
            </a:r>
          </a:p>
          <a:p>
            <a:r>
              <a:rPr lang="en-US" dirty="0">
                <a:latin typeface="Consolas"/>
                <a:cs typeface="Consolas"/>
              </a:rPr>
              <a:t>  if (n == 1) return 1;</a:t>
            </a:r>
          </a:p>
          <a:p>
            <a:r>
              <a:rPr lang="en-US" dirty="0">
                <a:latin typeface="Consolas"/>
                <a:cs typeface="Consolas"/>
              </a:rPr>
              <a:t>  return (n * fact (n - 1));</a:t>
            </a:r>
          </a:p>
          <a:p>
            <a:r>
              <a:rPr lang="en-US" dirty="0">
                <a:latin typeface="Consolas"/>
                <a:cs typeface="Consolas"/>
              </a:rPr>
              <a:t>}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9000" y="3492500"/>
            <a:ext cx="767251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T(n) = 2 + T(n-1)</a:t>
            </a:r>
          </a:p>
          <a:p>
            <a:r>
              <a:rPr lang="en-US" dirty="0">
                <a:latin typeface="Consolas"/>
                <a:cs typeface="Consolas"/>
              </a:rPr>
              <a:t>     = 2 + 2 + T(n-2)</a:t>
            </a:r>
          </a:p>
          <a:p>
            <a:r>
              <a:rPr lang="en-US" dirty="0">
                <a:latin typeface="Consolas"/>
                <a:cs typeface="Consolas"/>
              </a:rPr>
              <a:t>     = 2 x 3 + T(n-3)</a:t>
            </a:r>
          </a:p>
          <a:p>
            <a:r>
              <a:rPr lang="en-US" dirty="0">
                <a:latin typeface="Consolas"/>
                <a:cs typeface="Consolas"/>
              </a:rPr>
              <a:t>     = 2 x (n-1) + T(n </a:t>
            </a:r>
            <a:r>
              <a:rPr lang="mr-IN" dirty="0">
                <a:latin typeface="Consolas"/>
                <a:cs typeface="Consolas"/>
              </a:rPr>
              <a:t>–</a:t>
            </a:r>
            <a:r>
              <a:rPr lang="en-US" dirty="0">
                <a:latin typeface="Consolas"/>
                <a:cs typeface="Consolas"/>
              </a:rPr>
              <a:t> (n-1)) = 2 x (n-1) + T(1) = 2n </a:t>
            </a:r>
            <a:r>
              <a:rPr lang="mr-IN" dirty="0">
                <a:latin typeface="Consolas"/>
                <a:cs typeface="Consolas"/>
              </a:rPr>
              <a:t>–</a:t>
            </a:r>
            <a:r>
              <a:rPr lang="en-US" dirty="0">
                <a:latin typeface="Consolas"/>
                <a:cs typeface="Consolas"/>
              </a:rPr>
              <a:t> 2</a:t>
            </a:r>
          </a:p>
          <a:p>
            <a:endParaRPr lang="en-US" dirty="0">
              <a:latin typeface="Consolas"/>
              <a:cs typeface="Consolas"/>
            </a:endParaRPr>
          </a:p>
          <a:p>
            <a:endParaRPr lang="en-US" dirty="0">
              <a:latin typeface="Consolas"/>
              <a:cs typeface="Consolas"/>
            </a:endParaRPr>
          </a:p>
          <a:p>
            <a:r>
              <a:rPr lang="en-US" dirty="0">
                <a:latin typeface="Consolas"/>
                <a:cs typeface="Consolas"/>
              </a:rPr>
              <a:t>Complexity: O(n)</a:t>
            </a:r>
          </a:p>
          <a:p>
            <a:endParaRPr lang="en-US" dirty="0"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86936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QuickSort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402" y="1778000"/>
            <a:ext cx="7158021" cy="24823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5092700"/>
            <a:ext cx="5966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T(n) =  </a:t>
            </a:r>
            <a:r>
              <a:rPr lang="en-US" sz="2400" dirty="0" err="1"/>
              <a:t>T</a:t>
            </a:r>
            <a:r>
              <a:rPr lang="en-US" sz="2400" baseline="-25000" dirty="0" err="1"/>
              <a:t>selectAndShuffle</a:t>
            </a:r>
            <a:r>
              <a:rPr lang="en-US" sz="2400" dirty="0"/>
              <a:t>(n) + T(k) + T(n </a:t>
            </a:r>
            <a:r>
              <a:rPr lang="en-CA" sz="2400" dirty="0"/>
              <a:t>-</a:t>
            </a:r>
            <a:r>
              <a:rPr lang="en-US" sz="2400" dirty="0"/>
              <a:t> k - 1) </a:t>
            </a:r>
          </a:p>
        </p:txBody>
      </p:sp>
    </p:spTree>
    <p:extLst>
      <p:ext uri="{BB962C8B-B14F-4D97-AF65-F5344CB8AC3E}">
        <p14:creationId xmlns:p14="http://schemas.microsoft.com/office/powerpoint/2010/main" val="1705335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selectAndShuffle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4876799"/>
            <a:ext cx="7345363" cy="1188721"/>
          </a:xfrm>
        </p:spPr>
        <p:txBody>
          <a:bodyPr/>
          <a:lstStyle/>
          <a:p>
            <a:r>
              <a:rPr lang="en-US" dirty="0"/>
              <a:t>T(n) ≈C × 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2" y="1967307"/>
            <a:ext cx="6428154" cy="280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961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QuickSort</a:t>
            </a:r>
            <a:r>
              <a:rPr lang="en-US" dirty="0"/>
              <a:t>: worst case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0113" y="1905000"/>
            <a:ext cx="75974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T(n) ≈  </a:t>
            </a:r>
            <a:r>
              <a:rPr lang="en-US" sz="2400" dirty="0" err="1"/>
              <a:t>T</a:t>
            </a:r>
            <a:r>
              <a:rPr lang="en-US" sz="2400" baseline="-25000" dirty="0" err="1"/>
              <a:t>selectAndShuffle</a:t>
            </a:r>
            <a:r>
              <a:rPr lang="en-US" sz="2400" dirty="0"/>
              <a:t>(n) + T(k) + T(n </a:t>
            </a:r>
            <a:r>
              <a:rPr lang="en-CA" sz="2400" dirty="0"/>
              <a:t>-</a:t>
            </a:r>
            <a:r>
              <a:rPr lang="en-US" sz="2400" dirty="0"/>
              <a:t> k - 1)</a:t>
            </a:r>
          </a:p>
          <a:p>
            <a:r>
              <a:rPr lang="en-US" sz="2400" dirty="0"/>
              <a:t>        ≈ </a:t>
            </a:r>
            <a:r>
              <a:rPr lang="en-US" sz="2400" dirty="0" err="1"/>
              <a:t>C×n</a:t>
            </a:r>
            <a:r>
              <a:rPr lang="en-US" sz="2400" dirty="0"/>
              <a:t> + T(k) + T(n-k-1)</a:t>
            </a:r>
          </a:p>
          <a:p>
            <a:endParaRPr lang="en-US" sz="2400" dirty="0"/>
          </a:p>
          <a:p>
            <a:r>
              <a:rPr lang="en-US" sz="2400" dirty="0"/>
              <a:t>Worst case: k = 0, i.e., </a:t>
            </a:r>
            <a:r>
              <a:rPr lang="en-US" sz="2400" dirty="0" err="1"/>
              <a:t>pivotIndex</a:t>
            </a:r>
            <a:r>
              <a:rPr lang="en-US" sz="2400" dirty="0"/>
              <a:t> == begin</a:t>
            </a:r>
          </a:p>
          <a:p>
            <a:r>
              <a:rPr lang="en-US" sz="2400" dirty="0"/>
              <a:t>T(n) ≈ </a:t>
            </a:r>
            <a:r>
              <a:rPr lang="en-US" sz="2400" dirty="0" err="1"/>
              <a:t>C×n</a:t>
            </a:r>
            <a:r>
              <a:rPr lang="en-US" sz="2400" dirty="0"/>
              <a:t> + T(n-1)</a:t>
            </a:r>
          </a:p>
          <a:p>
            <a:r>
              <a:rPr lang="en-US" sz="2400" dirty="0"/>
              <a:t>        ≈ C×(n + n-1) + T(n-2)</a:t>
            </a:r>
          </a:p>
          <a:p>
            <a:r>
              <a:rPr lang="en-US" sz="2400" dirty="0"/>
              <a:t>        ..</a:t>
            </a:r>
          </a:p>
          <a:p>
            <a:r>
              <a:rPr lang="en-US" sz="2400" dirty="0"/>
              <a:t>        ≈ C×(n + n-1 + n-2 + </a:t>
            </a:r>
            <a:r>
              <a:rPr lang="mr-IN" sz="2400" dirty="0"/>
              <a:t>…</a:t>
            </a:r>
            <a:r>
              <a:rPr lang="en-CA" sz="2400" dirty="0"/>
              <a:t> 1) = </a:t>
            </a:r>
            <a:r>
              <a:rPr lang="en-CA" sz="2400" dirty="0" err="1"/>
              <a:t>C×n</a:t>
            </a:r>
            <a:r>
              <a:rPr lang="en-CA" sz="2400" dirty="0"/>
              <a:t>×(n+1)/2 = O(n</a:t>
            </a:r>
            <a:r>
              <a:rPr lang="en-CA" sz="2400" baseline="30000" dirty="0"/>
              <a:t>2</a:t>
            </a:r>
            <a:r>
              <a:rPr lang="en-CA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60140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QuickSort</a:t>
            </a:r>
            <a:r>
              <a:rPr lang="en-US" dirty="0"/>
              <a:t>: best/avg. case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0113" y="1727200"/>
            <a:ext cx="467898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 = n/2, i.e., evenly split the array</a:t>
            </a:r>
          </a:p>
          <a:p>
            <a:r>
              <a:rPr lang="en-US" sz="2400" dirty="0"/>
              <a:t>T(n) ≈ </a:t>
            </a:r>
            <a:r>
              <a:rPr lang="en-US" sz="2400" dirty="0" err="1"/>
              <a:t>C×n</a:t>
            </a:r>
            <a:r>
              <a:rPr lang="en-US" sz="2400" dirty="0"/>
              <a:t> + 2×T(n/2)</a:t>
            </a:r>
          </a:p>
          <a:p>
            <a:r>
              <a:rPr lang="en-US" sz="2400" dirty="0"/>
              <a:t>        ≈ C×(n + n) + 4T(n/4))</a:t>
            </a:r>
          </a:p>
          <a:p>
            <a:r>
              <a:rPr lang="en-US" sz="2400" dirty="0"/>
              <a:t>        ≈ C×(n + n + n) + 8T(n/8)</a:t>
            </a:r>
          </a:p>
          <a:p>
            <a:r>
              <a:rPr lang="en-US" sz="2400" dirty="0"/>
              <a:t>        ≈ </a:t>
            </a:r>
            <a:r>
              <a:rPr lang="en-CA" sz="2400" dirty="0"/>
              <a:t>O(</a:t>
            </a:r>
            <a:r>
              <a:rPr lang="en-CA" sz="2400" dirty="0" err="1"/>
              <a:t>n×log</a:t>
            </a:r>
            <a:r>
              <a:rPr lang="en-CA" sz="2400" dirty="0"/>
              <a:t>(n))</a:t>
            </a:r>
          </a:p>
          <a:p>
            <a:r>
              <a:rPr lang="en-CA" sz="2400" dirty="0"/>
              <a:t> also the </a:t>
            </a:r>
            <a:r>
              <a:rPr lang="en-CA" sz="2400" dirty="0" err="1"/>
              <a:t>avg</a:t>
            </a:r>
            <a:r>
              <a:rPr lang="en-CA" sz="2400" dirty="0"/>
              <a:t> case complexity</a:t>
            </a:r>
          </a:p>
        </p:txBody>
      </p:sp>
      <p:sp>
        <p:nvSpPr>
          <p:cNvPr id="3" name="Right Brace 2"/>
          <p:cNvSpPr/>
          <p:nvPr/>
        </p:nvSpPr>
        <p:spPr>
          <a:xfrm>
            <a:off x="5591798" y="2246868"/>
            <a:ext cx="317500" cy="10414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11110" y="2519402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log(n)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16532"/>
              </p:ext>
            </p:extLst>
          </p:nvPr>
        </p:nvGraphicFramePr>
        <p:xfrm>
          <a:off x="3853976" y="4075192"/>
          <a:ext cx="375332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91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91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91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91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085053"/>
              </p:ext>
            </p:extLst>
          </p:nvPr>
        </p:nvGraphicFramePr>
        <p:xfrm>
          <a:off x="2959100" y="4979431"/>
          <a:ext cx="18923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751361"/>
              </p:ext>
            </p:extLst>
          </p:nvPr>
        </p:nvGraphicFramePr>
        <p:xfrm>
          <a:off x="6108700" y="4992131"/>
          <a:ext cx="18923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161484"/>
              </p:ext>
            </p:extLst>
          </p:nvPr>
        </p:nvGraphicFramePr>
        <p:xfrm>
          <a:off x="2541468" y="5962411"/>
          <a:ext cx="9383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741510"/>
              </p:ext>
            </p:extLst>
          </p:nvPr>
        </p:nvGraphicFramePr>
        <p:xfrm>
          <a:off x="4548068" y="5962411"/>
          <a:ext cx="9383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213187"/>
              </p:ext>
            </p:extLst>
          </p:nvPr>
        </p:nvGraphicFramePr>
        <p:xfrm>
          <a:off x="5754568" y="5962411"/>
          <a:ext cx="9383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40592"/>
              </p:ext>
            </p:extLst>
          </p:nvPr>
        </p:nvGraphicFramePr>
        <p:xfrm>
          <a:off x="7837368" y="5962411"/>
          <a:ext cx="9383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>
            <a:endCxn id="7" idx="0"/>
          </p:cNvCxnSpPr>
          <p:nvPr/>
        </p:nvCxnSpPr>
        <p:spPr>
          <a:xfrm flipH="1">
            <a:off x="3905250" y="4446032"/>
            <a:ext cx="946150" cy="5333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8" idx="0"/>
          </p:cNvCxnSpPr>
          <p:nvPr/>
        </p:nvCxnSpPr>
        <p:spPr>
          <a:xfrm>
            <a:off x="6370219" y="4446032"/>
            <a:ext cx="684631" cy="5460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2"/>
            <a:endCxn id="9" idx="0"/>
          </p:cNvCxnSpPr>
          <p:nvPr/>
        </p:nvCxnSpPr>
        <p:spPr>
          <a:xfrm flipH="1">
            <a:off x="3010634" y="5350271"/>
            <a:ext cx="894616" cy="612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2"/>
            <a:endCxn id="11" idx="0"/>
          </p:cNvCxnSpPr>
          <p:nvPr/>
        </p:nvCxnSpPr>
        <p:spPr>
          <a:xfrm flipH="1">
            <a:off x="6223734" y="5362971"/>
            <a:ext cx="831116" cy="599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10" idx="0"/>
          </p:cNvCxnSpPr>
          <p:nvPr/>
        </p:nvCxnSpPr>
        <p:spPr>
          <a:xfrm>
            <a:off x="3905250" y="5350271"/>
            <a:ext cx="1111984" cy="612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2"/>
            <a:endCxn id="12" idx="0"/>
          </p:cNvCxnSpPr>
          <p:nvPr/>
        </p:nvCxnSpPr>
        <p:spPr>
          <a:xfrm>
            <a:off x="7054850" y="5362971"/>
            <a:ext cx="1251684" cy="599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>
            <a:off x="2082800" y="4152900"/>
            <a:ext cx="252413" cy="2114311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38200" y="4837806"/>
            <a:ext cx="1264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~log</a:t>
            </a:r>
            <a:r>
              <a:rPr lang="en-US" sz="2400" baseline="-25000" dirty="0"/>
              <a:t>2</a:t>
            </a:r>
            <a:r>
              <a:rPr lang="en-US" sz="2400" dirty="0"/>
              <a:t>(n)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38917" y="3705860"/>
            <a:ext cx="1231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elements</a:t>
            </a:r>
          </a:p>
        </p:txBody>
      </p:sp>
    </p:spTree>
    <p:extLst>
      <p:ext uri="{BB962C8B-B14F-4D97-AF65-F5344CB8AC3E}">
        <p14:creationId xmlns:p14="http://schemas.microsoft.com/office/powerpoint/2010/main" val="1463141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Search on binary search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917701"/>
            <a:ext cx="8559800" cy="3931920"/>
          </a:xfrm>
        </p:spPr>
        <p:txBody>
          <a:bodyPr/>
          <a:lstStyle/>
          <a:p>
            <a:r>
              <a:rPr lang="en-US" sz="2200" dirty="0"/>
              <a:t>If the tree is balanced, e.g., every non-leaf node has two children</a:t>
            </a:r>
          </a:p>
          <a:p>
            <a:pPr lvl="1"/>
            <a:r>
              <a:rPr lang="en-US" dirty="0"/>
              <a:t>T(n) = C + T(n/2) = 2C + T(n/4) = .. = C * log</a:t>
            </a:r>
            <a:r>
              <a:rPr lang="en-US" baseline="-25000" dirty="0"/>
              <a:t>2</a:t>
            </a:r>
            <a:r>
              <a:rPr lang="en-US" dirty="0"/>
              <a:t>(n)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9200" y="4263708"/>
            <a:ext cx="2590800" cy="2159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46900" y="3334375"/>
            <a:ext cx="1477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O(log(N))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016" y="2811780"/>
            <a:ext cx="462661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/>
                <a:cs typeface="Consolas"/>
              </a:rPr>
              <a:t>bool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TreeNode</a:t>
            </a:r>
            <a:r>
              <a:rPr lang="en-US" dirty="0">
                <a:latin typeface="Consolas"/>
                <a:cs typeface="Consolas"/>
              </a:rPr>
              <a:t>::</a:t>
            </a:r>
            <a:r>
              <a:rPr lang="en-US" dirty="0" err="1">
                <a:latin typeface="Consolas"/>
                <a:cs typeface="Consolas"/>
              </a:rPr>
              <a:t>valueExists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v) {</a:t>
            </a:r>
          </a:p>
          <a:p>
            <a:r>
              <a:rPr lang="en-US" dirty="0">
                <a:latin typeface="Consolas"/>
                <a:cs typeface="Consolas"/>
              </a:rPr>
              <a:t>  if (v == value)</a:t>
            </a:r>
          </a:p>
          <a:p>
            <a:r>
              <a:rPr lang="en-US" dirty="0">
                <a:latin typeface="Consolas"/>
                <a:cs typeface="Consolas"/>
              </a:rPr>
              <a:t>    return true;</a:t>
            </a:r>
          </a:p>
          <a:p>
            <a:r>
              <a:rPr lang="en-US" dirty="0">
                <a:latin typeface="Consolas"/>
                <a:cs typeface="Consolas"/>
              </a:rPr>
              <a:t>  if (v &lt; value) {</a:t>
            </a:r>
          </a:p>
          <a:p>
            <a:r>
              <a:rPr lang="en-US" dirty="0">
                <a:latin typeface="Consolas"/>
                <a:cs typeface="Consolas"/>
              </a:rPr>
              <a:t>    if (left != NULL)</a:t>
            </a:r>
          </a:p>
          <a:p>
            <a:r>
              <a:rPr lang="en-US" dirty="0">
                <a:latin typeface="Consolas"/>
                <a:cs typeface="Consolas"/>
              </a:rPr>
              <a:t>      return left-&gt;</a:t>
            </a:r>
            <a:r>
              <a:rPr lang="en-US" dirty="0" err="1">
                <a:latin typeface="Consolas"/>
                <a:cs typeface="Consolas"/>
              </a:rPr>
              <a:t>valueExists</a:t>
            </a:r>
            <a:r>
              <a:rPr lang="en-US" dirty="0">
                <a:latin typeface="Consolas"/>
                <a:cs typeface="Consolas"/>
              </a:rPr>
              <a:t>(v);</a:t>
            </a:r>
          </a:p>
          <a:p>
            <a:r>
              <a:rPr lang="en-US" dirty="0">
                <a:latin typeface="Consolas"/>
                <a:cs typeface="Consolas"/>
              </a:rPr>
              <a:t>    return false;</a:t>
            </a:r>
          </a:p>
          <a:p>
            <a:r>
              <a:rPr lang="en-US" dirty="0">
                <a:latin typeface="Consolas"/>
                <a:cs typeface="Consolas"/>
              </a:rPr>
              <a:t>  }</a:t>
            </a:r>
          </a:p>
          <a:p>
            <a:r>
              <a:rPr lang="en-US" dirty="0">
                <a:latin typeface="Consolas"/>
                <a:cs typeface="Consolas"/>
              </a:rPr>
              <a:t>  if (right != NULL)</a:t>
            </a:r>
          </a:p>
          <a:p>
            <a:r>
              <a:rPr lang="en-US" dirty="0">
                <a:latin typeface="Consolas"/>
                <a:cs typeface="Consolas"/>
              </a:rPr>
              <a:t>    return right-&gt;</a:t>
            </a:r>
            <a:r>
              <a:rPr lang="en-US" dirty="0" err="1">
                <a:latin typeface="Consolas"/>
                <a:cs typeface="Consolas"/>
              </a:rPr>
              <a:t>valueExists</a:t>
            </a:r>
            <a:r>
              <a:rPr lang="en-US" dirty="0">
                <a:latin typeface="Consolas"/>
                <a:cs typeface="Consolas"/>
              </a:rPr>
              <a:t>(v);</a:t>
            </a:r>
          </a:p>
          <a:p>
            <a:r>
              <a:rPr lang="en-US" dirty="0">
                <a:latin typeface="Consolas"/>
                <a:cs typeface="Consolas"/>
              </a:rPr>
              <a:t>  return false;</a:t>
            </a:r>
          </a:p>
          <a:p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3057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52855</TotalTime>
  <Words>520</Words>
  <Application>Microsoft Macintosh PowerPoint</Application>
  <PresentationFormat>On-screen Show (4:3)</PresentationFormat>
  <Paragraphs>57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Brush Script MT</vt:lpstr>
      <vt:lpstr>Arial</vt:lpstr>
      <vt:lpstr>Calibri</vt:lpstr>
      <vt:lpstr>Calisto MT</vt:lpstr>
      <vt:lpstr>Consolas</vt:lpstr>
      <vt:lpstr>Capital</vt:lpstr>
      <vt:lpstr>ECE 244 Programming Fundamentals Lec.25: Complexity 2: recursion</vt:lpstr>
      <vt:lpstr>How to analyze the complexity of recursive programs?</vt:lpstr>
      <vt:lpstr>QuickSort</vt:lpstr>
      <vt:lpstr>selectAndShuffle</vt:lpstr>
      <vt:lpstr>QuickSort: worst case</vt:lpstr>
      <vt:lpstr>QuickSort: best/avg. case</vt:lpstr>
      <vt:lpstr>Search on binary search tree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ECE344</dc:title>
  <dc:creator>apple</dc:creator>
  <cp:lastModifiedBy>Ding Yuan</cp:lastModifiedBy>
  <cp:revision>452</cp:revision>
  <cp:lastPrinted>2014-09-05T01:43:19Z</cp:lastPrinted>
  <dcterms:created xsi:type="dcterms:W3CDTF">2013-01-10T16:28:45Z</dcterms:created>
  <dcterms:modified xsi:type="dcterms:W3CDTF">2022-11-20T21:14:30Z</dcterms:modified>
</cp:coreProperties>
</file>