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3" autoAdjust="0"/>
    <p:restoredTop sz="96327" autoAdjust="0"/>
  </p:normalViewPr>
  <p:slideViewPr>
    <p:cSldViewPr snapToGrid="0" snapToObjects="1"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11/20/22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11/20/22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123950"/>
            <a:ext cx="8064499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400" i="1" dirty="0"/>
              <a:t>Lec.26: Hash Tables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3527777"/>
            <a:ext cx="734218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Ding Yuan</a:t>
            </a:r>
          </a:p>
          <a:p>
            <a:r>
              <a:rPr lang="en-US" sz="2800"/>
              <a:t>ECE Dept., University of Toronto</a:t>
            </a:r>
          </a:p>
          <a:p>
            <a:r>
              <a:rPr lang="en-US" sz="280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specific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when you login to Facebook, it needs to locate your friend list using your </a:t>
            </a:r>
            <a:r>
              <a:rPr lang="en-US" dirty="0" err="1"/>
              <a:t>userID</a:t>
            </a:r>
            <a:endParaRPr lang="en-US" dirty="0"/>
          </a:p>
          <a:p>
            <a:pPr lvl="1"/>
            <a:r>
              <a:rPr lang="en-US" dirty="0" err="1"/>
              <a:t>FriendList</a:t>
            </a:r>
            <a:r>
              <a:rPr lang="en-US" dirty="0"/>
              <a:t> search(uint64_t </a:t>
            </a:r>
            <a:r>
              <a:rPr lang="en-US" dirty="0" err="1"/>
              <a:t>userID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“search” should return the </a:t>
            </a:r>
            <a:r>
              <a:rPr lang="en-US" dirty="0" err="1"/>
              <a:t>FriendList</a:t>
            </a:r>
            <a:r>
              <a:rPr lang="en-US" dirty="0"/>
              <a:t> if the </a:t>
            </a:r>
            <a:r>
              <a:rPr lang="en-US" dirty="0" err="1"/>
              <a:t>userID</a:t>
            </a:r>
            <a:r>
              <a:rPr lang="en-US" dirty="0"/>
              <a:t> is found, or NULL if it is not found</a:t>
            </a:r>
          </a:p>
          <a:p>
            <a:pPr marL="350838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1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we have learnt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2451100"/>
            <a:ext cx="77216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2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917701"/>
            <a:ext cx="8483600" cy="3931920"/>
          </a:xfrm>
        </p:spPr>
        <p:txBody>
          <a:bodyPr/>
          <a:lstStyle/>
          <a:p>
            <a:r>
              <a:rPr lang="en-US" dirty="0"/>
              <a:t>Provides O(1) average performance on search/insert/deletion</a:t>
            </a:r>
          </a:p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Stores data in a very large array</a:t>
            </a:r>
          </a:p>
          <a:p>
            <a:pPr lvl="2"/>
            <a:r>
              <a:rPr lang="en-US" dirty="0"/>
              <a:t>Typically 2x as many elements as the # of data elements to be stored</a:t>
            </a:r>
          </a:p>
          <a:p>
            <a:pPr lvl="1"/>
            <a:r>
              <a:rPr lang="en-US" dirty="0"/>
              <a:t>Each key (e.g., </a:t>
            </a:r>
            <a:r>
              <a:rPr lang="en-US" dirty="0" err="1"/>
              <a:t>userID</a:t>
            </a:r>
            <a:r>
              <a:rPr lang="en-US" dirty="0"/>
              <a:t>) maps to a unique index</a:t>
            </a:r>
          </a:p>
          <a:p>
            <a:pPr lvl="1"/>
            <a:r>
              <a:rPr lang="en-US" dirty="0"/>
              <a:t>User “hash function”, h(k) to map each element into an array index</a:t>
            </a:r>
          </a:p>
          <a:p>
            <a:pPr lvl="2"/>
            <a:r>
              <a:rPr lang="en-US" dirty="0"/>
              <a:t>h(</a:t>
            </a:r>
            <a:r>
              <a:rPr lang="en-US" dirty="0" err="1"/>
              <a:t>userID</a:t>
            </a:r>
            <a:r>
              <a:rPr lang="en-US" dirty="0"/>
              <a:t>) -&gt; [0..m]</a:t>
            </a:r>
          </a:p>
          <a:p>
            <a:pPr lvl="2"/>
            <a:r>
              <a:rPr lang="en-US" dirty="0"/>
              <a:t>Example: h(k) = k % (m+1)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9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h(key) = key % 7</a:t>
            </a:r>
          </a:p>
          <a:p>
            <a:r>
              <a:rPr lang="en-US" dirty="0"/>
              <a:t>insert(16): h(16) = 2</a:t>
            </a:r>
          </a:p>
          <a:p>
            <a:r>
              <a:rPr lang="en-US" dirty="0"/>
              <a:t>insert(25): h(25) = 4</a:t>
            </a:r>
          </a:p>
          <a:p>
            <a:r>
              <a:rPr lang="en-US" dirty="0"/>
              <a:t>insert(77): h(77) = 0</a:t>
            </a:r>
          </a:p>
          <a:p>
            <a:r>
              <a:rPr lang="en-US" dirty="0"/>
              <a:t>search(16): h(16) = 2</a:t>
            </a:r>
          </a:p>
          <a:p>
            <a:r>
              <a:rPr lang="en-US" dirty="0"/>
              <a:t>search(33): h(33) = 5</a:t>
            </a:r>
          </a:p>
          <a:p>
            <a:r>
              <a:rPr lang="en-US" dirty="0"/>
              <a:t>search(32): h(32) = 4</a:t>
            </a:r>
          </a:p>
          <a:p>
            <a:r>
              <a:rPr lang="en-US" dirty="0">
                <a:solidFill>
                  <a:srgbClr val="FF0000"/>
                </a:solidFill>
              </a:rPr>
              <a:t>insert(7): h(7) = 0??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26698"/>
              </p:ext>
            </p:extLst>
          </p:nvPr>
        </p:nvGraphicFramePr>
        <p:xfrm>
          <a:off x="7394575" y="3657600"/>
          <a:ext cx="85090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24675" y="3632200"/>
            <a:ext cx="34156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4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88250" y="4381499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8250" y="5143499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88250" y="3683000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</a:t>
            </a:r>
          </a:p>
        </p:txBody>
      </p:sp>
    </p:spTree>
    <p:extLst>
      <p:ext uri="{BB962C8B-B14F-4D97-AF65-F5344CB8AC3E}">
        <p14:creationId xmlns:p14="http://schemas.microsoft.com/office/powerpoint/2010/main" val="418907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2133601"/>
            <a:ext cx="6326435" cy="3931920"/>
          </a:xfrm>
        </p:spPr>
        <p:txBody>
          <a:bodyPr/>
          <a:lstStyle/>
          <a:p>
            <a:r>
              <a:rPr lang="en-US" dirty="0"/>
              <a:t>Problem: two keys may map to the same array entry</a:t>
            </a:r>
          </a:p>
          <a:p>
            <a:r>
              <a:rPr lang="en-US" dirty="0"/>
              <a:t>Solution: hashing with chaining</a:t>
            </a:r>
          </a:p>
          <a:p>
            <a:pPr lvl="1"/>
            <a:r>
              <a:rPr lang="en-US" dirty="0"/>
              <a:t>Each hash table entry contains a pointer to a linked list of keys that map to the same entry</a:t>
            </a:r>
          </a:p>
          <a:p>
            <a:r>
              <a:rPr lang="en-US" dirty="0"/>
              <a:t>Therefore the worst-case complexity for search is O(n)!!!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26804"/>
              </p:ext>
            </p:extLst>
          </p:nvPr>
        </p:nvGraphicFramePr>
        <p:xfrm>
          <a:off x="7009555" y="3688655"/>
          <a:ext cx="432645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39655" y="3663255"/>
            <a:ext cx="34156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4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5830" y="4412554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73130" y="5174554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92571" y="3650555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91978" y="3663255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331137" y="3860800"/>
            <a:ext cx="386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055037" y="3873500"/>
            <a:ext cx="386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318437" y="4622800"/>
            <a:ext cx="386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305737" y="5384800"/>
            <a:ext cx="386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47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hash function should avoid collision</a:t>
            </a:r>
          </a:p>
          <a:p>
            <a:pPr lvl="1"/>
            <a:r>
              <a:rPr lang="en-US" dirty="0"/>
              <a:t>So that the average length of each list is 1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Use more spaces</a:t>
            </a:r>
          </a:p>
          <a:p>
            <a:pPr lvl="2"/>
            <a:r>
              <a:rPr lang="en-US" dirty="0"/>
              <a:t>E.g., &gt; 2x array elements</a:t>
            </a:r>
          </a:p>
          <a:p>
            <a:pPr lvl="1"/>
            <a:r>
              <a:rPr lang="en-US" dirty="0"/>
              <a:t>Use smarter algorithms</a:t>
            </a:r>
          </a:p>
          <a:p>
            <a:pPr lvl="2"/>
            <a:r>
              <a:rPr lang="en-US" dirty="0"/>
              <a:t>Real-world hashing algorithms usually involve multiply a large prime number</a:t>
            </a:r>
          </a:p>
          <a:p>
            <a:pPr lvl="3"/>
            <a:r>
              <a:rPr lang="en-US" dirty="0"/>
              <a:t>E.g., h(k) = k * 31 % m</a:t>
            </a:r>
          </a:p>
        </p:txBody>
      </p:sp>
    </p:spTree>
    <p:extLst>
      <p:ext uri="{BB962C8B-B14F-4D97-AF65-F5344CB8AC3E}">
        <p14:creationId xmlns:p14="http://schemas.microsoft.com/office/powerpoint/2010/main" val="3046398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53053</TotalTime>
  <Words>386</Words>
  <Application>Microsoft Macintosh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Brush Script MT</vt:lpstr>
      <vt:lpstr>Arial</vt:lpstr>
      <vt:lpstr>Calibri</vt:lpstr>
      <vt:lpstr>Calisto MT</vt:lpstr>
      <vt:lpstr>Capital</vt:lpstr>
      <vt:lpstr>ECE 244 Programming Fundamentals Lec.26: Hash Tables</vt:lpstr>
      <vt:lpstr>Searching for specific</vt:lpstr>
      <vt:lpstr>Algorithms we have learnt</vt:lpstr>
      <vt:lpstr>Hash Table</vt:lpstr>
      <vt:lpstr>Example</vt:lpstr>
      <vt:lpstr>Collision</vt:lpstr>
      <vt:lpstr>Good hash function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459</cp:revision>
  <cp:lastPrinted>2014-09-05T01:43:19Z</cp:lastPrinted>
  <dcterms:created xsi:type="dcterms:W3CDTF">2013-01-10T16:28:45Z</dcterms:created>
  <dcterms:modified xsi:type="dcterms:W3CDTF">2022-11-20T21:15:45Z</dcterms:modified>
</cp:coreProperties>
</file>