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65" r:id="rId4"/>
    <p:sldId id="266" r:id="rId5"/>
    <p:sldId id="28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6" r:id="rId15"/>
    <p:sldId id="278" r:id="rId16"/>
    <p:sldId id="279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8707" autoAdjust="0"/>
  </p:normalViewPr>
  <p:slideViewPr>
    <p:cSldViewPr snapToGrid="0" snapToObjects="1">
      <p:cViewPr varScale="1">
        <p:scale>
          <a:sx n="113" d="100"/>
          <a:sy n="113" d="100"/>
        </p:scale>
        <p:origin x="2144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0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76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cout</a:t>
            </a:r>
            <a:r>
              <a:rPr lang="en-US" dirty="0"/>
              <a:t>: stream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05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declare a variable, a function, or even a class all you are doing is saying: there is something with this name, and it has this 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18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13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occurrence of the reference name refers directly to the object it 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41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/>
              <a:t>Lec.2: </a:t>
            </a:r>
            <a:r>
              <a:rPr lang="en-US" sz="4400" i="1" dirty="0"/>
              <a:t>Intro to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154" y="244158"/>
            <a:ext cx="8499231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 declaration vs. definition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846" y="1905000"/>
            <a:ext cx="42984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iostream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namespace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boo();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boo()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“Hello!”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9231" y="3048000"/>
            <a:ext cx="1191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Problems?</a:t>
            </a:r>
          </a:p>
        </p:txBody>
      </p:sp>
    </p:spTree>
    <p:extLst>
      <p:ext uri="{BB962C8B-B14F-4D97-AF65-F5344CB8AC3E}">
        <p14:creationId xmlns:p14="http://schemas.microsoft.com/office/powerpoint/2010/main" val="416020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154" y="244158"/>
            <a:ext cx="8499231" cy="1339850"/>
          </a:xfrm>
        </p:spPr>
        <p:txBody>
          <a:bodyPr>
            <a:normAutofit/>
          </a:bodyPr>
          <a:lstStyle/>
          <a:p>
            <a:r>
              <a:rPr lang="en-US" dirty="0"/>
              <a:t>Correct programs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9846" y="1719384"/>
            <a:ext cx="429846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iostream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namespace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boo();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boo();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boo()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“Hello!”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8307" y="1719384"/>
            <a:ext cx="42984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iostream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namespace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boo()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“Hello!”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boo();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238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697236" cy="3931920"/>
          </a:xfrm>
        </p:spPr>
        <p:txBody>
          <a:bodyPr/>
          <a:lstStyle/>
          <a:p>
            <a:r>
              <a:rPr lang="en-US" dirty="0"/>
              <a:t>Cannot always write programs so that functions are written </a:t>
            </a:r>
            <a:r>
              <a:rPr lang="en-US" u="sng" dirty="0"/>
              <a:t>before</a:t>
            </a:r>
            <a:r>
              <a:rPr lang="en-US" dirty="0"/>
              <a:t> they are used</a:t>
            </a:r>
          </a:p>
          <a:p>
            <a:pPr lvl="1"/>
            <a:r>
              <a:rPr lang="en-US" dirty="0"/>
              <a:t>E.g., A() calls B() and B() calls A() – recursive program</a:t>
            </a:r>
          </a:p>
          <a:p>
            <a:r>
              <a:rPr lang="en-US" dirty="0"/>
              <a:t>Need to declare </a:t>
            </a:r>
            <a:r>
              <a:rPr lang="en-US" u="sng" dirty="0"/>
              <a:t>function prototype </a:t>
            </a:r>
            <a:r>
              <a:rPr lang="en-US" dirty="0"/>
              <a:t>before definitions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0818" y="4123564"/>
            <a:ext cx="68964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[result type][function name]([list of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  <a:r>
              <a:rPr lang="en-US" u="sng" dirty="0">
                <a:latin typeface="Consolas" panose="020B0609020204030204" pitchFamily="49" charset="0"/>
                <a:cs typeface="Consolas" panose="020B0609020204030204" pitchFamily="49" charset="0"/>
              </a:rPr>
              <a:t>types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foo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x, char y);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foo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char);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foo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/* student number */,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char /* group */);</a:t>
            </a:r>
          </a:p>
        </p:txBody>
      </p:sp>
    </p:spTree>
    <p:extLst>
      <p:ext uri="{BB962C8B-B14F-4D97-AF65-F5344CB8AC3E}">
        <p14:creationId xmlns:p14="http://schemas.microsoft.com/office/powerpoint/2010/main" val="2881123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958" y="1752601"/>
            <a:ext cx="7345363" cy="3931920"/>
          </a:xfrm>
        </p:spPr>
        <p:txBody>
          <a:bodyPr/>
          <a:lstStyle/>
          <a:p>
            <a:r>
              <a:rPr lang="en-US" dirty="0"/>
              <a:t>Formal vs. actual parameters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6461" y="2227386"/>
            <a:ext cx="75223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bump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mark) {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mark is a formal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*/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(mark &lt; 90)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mark += 10;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return mark;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{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for (int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STUDENTNUM;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marksheet[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“Student ”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“’s mark is: ”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&lt;&lt; bump(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i="1" dirty="0">
                <a:solidFill>
                  <a:srgbClr val="5581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lang="en-US" i="1" dirty="0" err="1">
                <a:solidFill>
                  <a:srgbClr val="5581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i="1" dirty="0">
                <a:solidFill>
                  <a:srgbClr val="5581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 the actual param. */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3020489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77" y="244158"/>
            <a:ext cx="8460154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Pass-by-value vs. pass-by-pointer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787" y="1757337"/>
            <a:ext cx="42007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mark){</a:t>
            </a:r>
            <a:endParaRPr lang="en-US" i="1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(mark &lt; 90)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mark += 10;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bump_pointer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(int</a:t>
            </a:r>
            <a:r>
              <a:rPr lang="en-US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markPtr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markPtr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90)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markPtr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+= 10;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8130" y="1687563"/>
            <a:ext cx="464038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int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72;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bump_pointer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bump_pointer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4346E6-4846-FB6A-AE82-3531647B9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86067"/>
              </p:ext>
            </p:extLst>
          </p:nvPr>
        </p:nvGraphicFramePr>
        <p:xfrm>
          <a:off x="4839764" y="5525439"/>
          <a:ext cx="3262920" cy="539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951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B21E1E6B-DBB6-E165-6278-7FB7CF53694C}"/>
              </a:ext>
            </a:extLst>
          </p:cNvPr>
          <p:cNvGrpSpPr/>
          <p:nvPr/>
        </p:nvGrpSpPr>
        <p:grpSpPr>
          <a:xfrm>
            <a:off x="6816372" y="5027960"/>
            <a:ext cx="1340834" cy="892999"/>
            <a:chOff x="1416536" y="2645662"/>
            <a:chExt cx="1340834" cy="89299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502011-C441-30BF-F8F7-E60E36017AAB}"/>
                </a:ext>
              </a:extLst>
            </p:cNvPr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72</a:t>
              </a:r>
            </a:p>
          </p:txBody>
        </p:sp>
        <p:sp>
          <p:nvSpPr>
            <p:cNvPr id="24" name="Left Brace 23">
              <a:extLst>
                <a:ext uri="{FF2B5EF4-FFF2-40B4-BE49-F238E27FC236}">
                  <a16:creationId xmlns:a16="http://schemas.microsoft.com/office/drawing/2014/main" id="{AF164425-B804-1CA8-5388-C576E22AE797}"/>
                </a:ext>
              </a:extLst>
            </p:cNvPr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85FF189-B534-819B-6E42-AC84B52B3B50}"/>
                </a:ext>
              </a:extLst>
            </p:cNvPr>
            <p:cNvSpPr txBox="1"/>
            <p:nvPr/>
          </p:nvSpPr>
          <p:spPr>
            <a:xfrm>
              <a:off x="1559606" y="2645662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yourmark</a:t>
              </a:r>
              <a:endParaRPr 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F92D05-2668-6C62-A126-B5C6777BECC3}"/>
              </a:ext>
            </a:extLst>
          </p:cNvPr>
          <p:cNvGrpSpPr/>
          <p:nvPr/>
        </p:nvGrpSpPr>
        <p:grpSpPr>
          <a:xfrm>
            <a:off x="4857756" y="5041411"/>
            <a:ext cx="1260231" cy="862065"/>
            <a:chOff x="3047997" y="2645818"/>
            <a:chExt cx="1260231" cy="86206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661893E-19CF-9F45-47BF-445B34EC2E0E}"/>
                </a:ext>
              </a:extLst>
            </p:cNvPr>
            <p:cNvSpPr txBox="1"/>
            <p:nvPr/>
          </p:nvSpPr>
          <p:spPr>
            <a:xfrm>
              <a:off x="3047997" y="3169329"/>
              <a:ext cx="1260231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72</a:t>
              </a:r>
            </a:p>
          </p:txBody>
        </p:sp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98262104-DB07-3815-F62D-563E66296797}"/>
                </a:ext>
              </a:extLst>
            </p:cNvPr>
            <p:cNvSpPr/>
            <p:nvPr/>
          </p:nvSpPr>
          <p:spPr>
            <a:xfrm rot="5400000">
              <a:off x="3587745" y="2449006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4D69294-1CDF-50F1-365C-D6B9AD9C36BD}"/>
                </a:ext>
              </a:extLst>
            </p:cNvPr>
            <p:cNvSpPr txBox="1"/>
            <p:nvPr/>
          </p:nvSpPr>
          <p:spPr>
            <a:xfrm>
              <a:off x="3337605" y="2645818"/>
              <a:ext cx="692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mark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1EE8B09-74D4-3CFA-CFA5-F74A9514E573}"/>
              </a:ext>
            </a:extLst>
          </p:cNvPr>
          <p:cNvSpPr txBox="1"/>
          <p:nvPr/>
        </p:nvSpPr>
        <p:spPr>
          <a:xfrm>
            <a:off x="383389" y="5598783"/>
            <a:ext cx="80249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   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.(0x): 60 61 62 63 64 65 66 67 .. ..  70 71 72 73  ..   80 81 82 83 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793495AB-C8A5-CBD5-35CA-11F86D2EF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7301"/>
              </p:ext>
            </p:extLst>
          </p:nvPr>
        </p:nvGraphicFramePr>
        <p:xfrm>
          <a:off x="1576985" y="5522327"/>
          <a:ext cx="3262920" cy="539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64977757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5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951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6B5E83A3-2FC4-DC06-D12D-DDA466A7A52C}"/>
              </a:ext>
            </a:extLst>
          </p:cNvPr>
          <p:cNvGrpSpPr/>
          <p:nvPr/>
        </p:nvGrpSpPr>
        <p:grpSpPr>
          <a:xfrm>
            <a:off x="1611785" y="5042018"/>
            <a:ext cx="2553028" cy="862065"/>
            <a:chOff x="3047996" y="2645818"/>
            <a:chExt cx="1306030" cy="862065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813576B-F5C9-AA80-2F85-1C3C7A5A2453}"/>
                </a:ext>
              </a:extLst>
            </p:cNvPr>
            <p:cNvSpPr txBox="1"/>
            <p:nvPr/>
          </p:nvSpPr>
          <p:spPr>
            <a:xfrm>
              <a:off x="3047996" y="3169329"/>
              <a:ext cx="1306030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0x80</a:t>
              </a:r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6D466CA5-0DE5-5C52-2A3A-371027EE4EF5}"/>
                </a:ext>
              </a:extLst>
            </p:cNvPr>
            <p:cNvSpPr/>
            <p:nvPr/>
          </p:nvSpPr>
          <p:spPr>
            <a:xfrm rot="5400000">
              <a:off x="3587745" y="2449006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2C2E2D8-44FC-03F2-CBA6-408B57FB5D9E}"/>
                </a:ext>
              </a:extLst>
            </p:cNvPr>
            <p:cNvSpPr txBox="1"/>
            <p:nvPr/>
          </p:nvSpPr>
          <p:spPr>
            <a:xfrm>
              <a:off x="3464655" y="2645818"/>
              <a:ext cx="5479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markPtr</a:t>
              </a:r>
              <a:endParaRPr 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068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77" y="244158"/>
            <a:ext cx="8460154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Pass-by-reference: C++ reference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691" y="1731326"/>
            <a:ext cx="42007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(int</a:t>
            </a:r>
            <a:r>
              <a:rPr lang="en-US" b="1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mark){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if (mark &lt; 90)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mark += 10;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 else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mark = 100;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03616" y="1720037"/>
            <a:ext cx="4640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 ()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72;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37FBC-1D5E-A74C-7DA4-4D504C891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503" y="4164391"/>
            <a:ext cx="8315302" cy="3931920"/>
          </a:xfrm>
        </p:spPr>
        <p:txBody>
          <a:bodyPr/>
          <a:lstStyle/>
          <a:p>
            <a:r>
              <a:rPr lang="en-US" dirty="0"/>
              <a:t>Reference is an “alias”, or alternate name, to an existing variable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mark</a:t>
            </a:r>
            <a:r>
              <a:rPr lang="en-US" dirty="0"/>
              <a:t> in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bump_ref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/>
              <a:t>is an alias of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yourmark</a:t>
            </a:r>
            <a:r>
              <a:rPr lang="en-US" dirty="0"/>
              <a:t> </a:t>
            </a:r>
          </a:p>
          <a:p>
            <a:r>
              <a:rPr lang="en-US" dirty="0"/>
              <a:t>The primary use of reference: function formal parameter</a:t>
            </a:r>
          </a:p>
          <a:p>
            <a:pPr lvl="1"/>
            <a:r>
              <a:rPr lang="en-US" dirty="0"/>
              <a:t>So the function works on the original copy of the var.</a:t>
            </a:r>
          </a:p>
          <a:p>
            <a:pPr marL="35083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64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vs.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07" y="2133601"/>
            <a:ext cx="8243226" cy="39319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Reference is a safer, but less powerful, pointer</a:t>
            </a:r>
          </a:p>
          <a:p>
            <a:pPr lvl="1"/>
            <a:r>
              <a:rPr lang="en-US" dirty="0"/>
              <a:t>Why safer? Strict type checking by compiler</a:t>
            </a:r>
          </a:p>
          <a:p>
            <a:pPr lvl="2"/>
            <a:r>
              <a:rPr lang="en-US" dirty="0"/>
              <a:t>Cannot assign an ‘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/>
              <a:t>’ variable to a ‘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char&amp;’ </a:t>
            </a:r>
            <a:r>
              <a:rPr lang="en-US" dirty="0"/>
              <a:t>reference, but pointers can be type-casted to anything </a:t>
            </a:r>
          </a:p>
          <a:p>
            <a:pPr lvl="1"/>
            <a:r>
              <a:rPr lang="en-US" dirty="0"/>
              <a:t>Reference cannot be reassigned</a:t>
            </a:r>
          </a:p>
          <a:p>
            <a:pPr lvl="2"/>
            <a:r>
              <a:rPr lang="en-US" dirty="0"/>
              <a:t>What happens to this code?</a:t>
            </a:r>
          </a:p>
          <a:p>
            <a:pPr lvl="1"/>
            <a:r>
              <a:rPr lang="en-US" dirty="0"/>
              <a:t>It must be assigned at initialization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&amp; a;” </a:t>
            </a:r>
            <a:r>
              <a:rPr lang="en-US" dirty="0"/>
              <a:t>won’t compile</a:t>
            </a:r>
          </a:p>
          <a:p>
            <a:pPr lvl="1"/>
            <a:r>
              <a:rPr lang="en-US" dirty="0"/>
              <a:t>Reference cannot be assigned to NULL</a:t>
            </a:r>
          </a:p>
          <a:p>
            <a:pPr lvl="1"/>
            <a:r>
              <a:rPr lang="en-US" dirty="0"/>
              <a:t>Reference variables do NOT have separate memory allocation</a:t>
            </a:r>
          </a:p>
          <a:p>
            <a:pPr marL="350838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37750" y="3545367"/>
            <a:ext cx="28440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a = 0, b = 10;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&amp;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a;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3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4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b;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5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a &lt;&lt;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58245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1" y="244158"/>
            <a:ext cx="7747244" cy="1339850"/>
          </a:xfrm>
        </p:spPr>
        <p:txBody>
          <a:bodyPr>
            <a:normAutofit/>
          </a:bodyPr>
          <a:lstStyle/>
          <a:p>
            <a:r>
              <a:rPr lang="en-US" sz="4000" dirty="0"/>
              <a:t>Things I assume you already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1" y="1860061"/>
            <a:ext cx="8147538" cy="429455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Variable and types</a:t>
            </a:r>
          </a:p>
          <a:p>
            <a:pPr lvl="1"/>
            <a:r>
              <a:rPr lang="en-US" dirty="0"/>
              <a:t>char, short, float, double, long</a:t>
            </a:r>
          </a:p>
          <a:p>
            <a:r>
              <a:rPr lang="en-US" dirty="0"/>
              <a:t>Operators and expressions</a:t>
            </a:r>
          </a:p>
          <a:p>
            <a:pPr lvl="1"/>
            <a:r>
              <a:rPr lang="en-US" dirty="0"/>
              <a:t>Arithmetic: +, -, *, /, %</a:t>
            </a:r>
          </a:p>
          <a:p>
            <a:pPr lvl="1"/>
            <a:r>
              <a:rPr lang="en-US" dirty="0"/>
              <a:t>Relational: &gt;, &gt;=, &lt;, &lt;=, ==, !=</a:t>
            </a:r>
          </a:p>
          <a:p>
            <a:pPr lvl="1"/>
            <a:r>
              <a:rPr lang="en-US" dirty="0"/>
              <a:t>Logical: !, &amp;&amp;, ||</a:t>
            </a:r>
          </a:p>
          <a:p>
            <a:pPr lvl="1"/>
            <a:r>
              <a:rPr lang="en-US" dirty="0"/>
              <a:t>Increment/decrement: ++a, a++, --a, a--</a:t>
            </a:r>
          </a:p>
          <a:p>
            <a:pPr lvl="1"/>
            <a:r>
              <a:rPr lang="en-US" dirty="0"/>
              <a:t>Bitwise: &amp;, |, ^, &lt;&lt;, &gt;&gt;, ~</a:t>
            </a:r>
          </a:p>
          <a:p>
            <a:r>
              <a:rPr lang="en-US" dirty="0"/>
              <a:t>Control-flow</a:t>
            </a:r>
          </a:p>
          <a:p>
            <a:pPr lvl="1"/>
            <a:r>
              <a:rPr lang="en-US" dirty="0"/>
              <a:t>if-else, else-if, switch, while, for, do-while, break, continue</a:t>
            </a:r>
          </a:p>
        </p:txBody>
      </p:sp>
    </p:spTree>
    <p:extLst>
      <p:ext uri="{BB962C8B-B14F-4D97-AF65-F5344CB8AC3E}">
        <p14:creationId xmlns:p14="http://schemas.microsoft.com/office/powerpoint/2010/main" val="50700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this lecture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2" y="1907825"/>
            <a:ext cx="7345363" cy="3931920"/>
          </a:xfrm>
        </p:spPr>
        <p:txBody>
          <a:bodyPr>
            <a:normAutofit/>
          </a:bodyPr>
          <a:lstStyle/>
          <a:p>
            <a:r>
              <a:rPr lang="en-US" sz="2800" dirty="0"/>
              <a:t>Computer hardware</a:t>
            </a:r>
          </a:p>
          <a:p>
            <a:r>
              <a:rPr lang="en-US" sz="2800" dirty="0"/>
              <a:t>Basic C++ program</a:t>
            </a:r>
          </a:p>
          <a:p>
            <a:pPr lvl="1"/>
            <a:r>
              <a:rPr lang="en-US" sz="2600" dirty="0"/>
              <a:t>Simple I/O</a:t>
            </a:r>
          </a:p>
          <a:p>
            <a:pPr lvl="1"/>
            <a:r>
              <a:rPr lang="en-US" sz="2600" dirty="0"/>
              <a:t>Strings in C++</a:t>
            </a:r>
          </a:p>
          <a:p>
            <a:pPr lvl="1"/>
            <a:r>
              <a:rPr lang="en-US" sz="2600" dirty="0"/>
              <a:t>Functions: formal versus actual parameter</a:t>
            </a:r>
          </a:p>
          <a:p>
            <a:pPr lvl="1"/>
            <a:r>
              <a:rPr lang="en-US" sz="2600" dirty="0"/>
              <a:t>Functions: pass-by-value vs. pass-by-reference</a:t>
            </a:r>
          </a:p>
        </p:txBody>
      </p:sp>
    </p:spTree>
    <p:extLst>
      <p:ext uri="{BB962C8B-B14F-4D97-AF65-F5344CB8AC3E}">
        <p14:creationId xmlns:p14="http://schemas.microsoft.com/office/powerpoint/2010/main" val="19855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start with hardware?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865923"/>
            <a:ext cx="7610475" cy="4199598"/>
          </a:xfrm>
        </p:spPr>
        <p:txBody>
          <a:bodyPr/>
          <a:lstStyle/>
          <a:p>
            <a:r>
              <a:rPr lang="en-US" dirty="0"/>
              <a:t>Programs are fundamentally executed by hardware</a:t>
            </a:r>
          </a:p>
          <a:p>
            <a:r>
              <a:rPr lang="en-US" dirty="0"/>
              <a:t>Understand h/w can simplify your understanding of programming language</a:t>
            </a:r>
          </a:p>
          <a:p>
            <a:r>
              <a:rPr lang="en-US" dirty="0"/>
              <a:t>Great programmers need to understand hardware to write high performance code</a:t>
            </a:r>
          </a:p>
          <a:p>
            <a:pPr lvl="1"/>
            <a:r>
              <a:rPr lang="en-US" dirty="0"/>
              <a:t>But more of a topic in your future courses (e.g., “Operating Systems”, “Computer Systems Programming”, “Compiler”)</a:t>
            </a:r>
          </a:p>
        </p:txBody>
      </p:sp>
    </p:spTree>
    <p:extLst>
      <p:ext uri="{BB962C8B-B14F-4D97-AF65-F5344CB8AC3E}">
        <p14:creationId xmlns:p14="http://schemas.microsoft.com/office/powerpoint/2010/main" val="105296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a computer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69" y="1831729"/>
            <a:ext cx="7787340" cy="40688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769" y="3331308"/>
            <a:ext cx="17853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push %</a:t>
            </a:r>
            <a:r>
              <a:rPr lang="en-US" sz="1600" dirty="0" err="1">
                <a:latin typeface="Courier New"/>
                <a:cs typeface="Courier New"/>
              </a:rPr>
              <a:t>ebp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mov</a:t>
            </a:r>
            <a:r>
              <a:rPr lang="en-US" sz="1600" dirty="0">
                <a:latin typeface="Courier New"/>
                <a:cs typeface="Courier New"/>
              </a:rPr>
              <a:t> %</a:t>
            </a:r>
            <a:r>
              <a:rPr lang="en-US" sz="1600" dirty="0" err="1">
                <a:latin typeface="Courier New"/>
                <a:cs typeface="Courier New"/>
              </a:rPr>
              <a:t>esp</a:t>
            </a:r>
            <a:r>
              <a:rPr lang="en-US" sz="1600" dirty="0">
                <a:latin typeface="Courier New"/>
                <a:cs typeface="Courier New"/>
              </a:rPr>
              <a:t>,%</a:t>
            </a:r>
            <a:r>
              <a:rPr lang="en-US" sz="1600" dirty="0" err="1">
                <a:latin typeface="Courier New"/>
                <a:cs typeface="Courier New"/>
              </a:rPr>
              <a:t>ebp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.. ..</a:t>
            </a:r>
          </a:p>
        </p:txBody>
      </p:sp>
    </p:spTree>
    <p:extLst>
      <p:ext uri="{BB962C8B-B14F-4D97-AF65-F5344CB8AC3E}">
        <p14:creationId xmlns:p14="http://schemas.microsoft.com/office/powerpoint/2010/main" val="188174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72542-A959-4FA9-D439-41E8566C3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Fundamental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97B9-5D8F-09FA-C211-4EF059AA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934" y="1941690"/>
            <a:ext cx="7345363" cy="43575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Integers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      (32 bits)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short     (16 bits)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long int  (&gt;= 32 bits)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Real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long double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Logic: bool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1356B913-5149-17F1-03EB-578CE14DAB3A}"/>
              </a:ext>
            </a:extLst>
          </p:cNvPr>
          <p:cNvSpPr/>
          <p:nvPr/>
        </p:nvSpPr>
        <p:spPr>
          <a:xfrm>
            <a:off x="4696175" y="2314220"/>
            <a:ext cx="203200" cy="102728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903BF-E430-5DFE-8AD5-369849C94671}"/>
              </a:ext>
            </a:extLst>
          </p:cNvPr>
          <p:cNvSpPr txBox="1"/>
          <p:nvPr/>
        </p:nvSpPr>
        <p:spPr>
          <a:xfrm>
            <a:off x="5079998" y="2504698"/>
            <a:ext cx="2058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Signed (default), or</a:t>
            </a:r>
          </a:p>
          <a:p>
            <a:r>
              <a:rPr lang="en-US" dirty="0"/>
              <a:t>Unsigned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A549D1B-1216-7049-5587-A3EE02558B51}"/>
              </a:ext>
            </a:extLst>
          </p:cNvPr>
          <p:cNvSpPr txBox="1">
            <a:spLocks/>
          </p:cNvSpPr>
          <p:nvPr/>
        </p:nvSpPr>
        <p:spPr>
          <a:xfrm>
            <a:off x="4109160" y="3893245"/>
            <a:ext cx="5283197" cy="435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Text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char (1 byte)  </a:t>
            </a:r>
          </a:p>
          <a:p>
            <a:pPr marL="57943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E.g., ‘A’, b’ (note single quote). Not “A”, which is a string </a:t>
            </a:r>
          </a:p>
          <a:p>
            <a:pPr marL="350838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7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C++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45975"/>
            <a:ext cx="7345363" cy="3931920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E0F9CA-9FE7-6306-C9A8-CAE8A8C8D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498" y="2335257"/>
            <a:ext cx="6584643" cy="36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9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770" y="1934308"/>
            <a:ext cx="7600706" cy="4131213"/>
          </a:xfrm>
        </p:spPr>
        <p:txBody>
          <a:bodyPr/>
          <a:lstStyle/>
          <a:p>
            <a:r>
              <a:rPr lang="en-US" dirty="0"/>
              <a:t>Where does C++ program start executing?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main(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char*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[])</a:t>
            </a:r>
          </a:p>
          <a:p>
            <a:r>
              <a:rPr lang="en-US" dirty="0"/>
              <a:t>But you should define your own functions. Why?</a:t>
            </a:r>
          </a:p>
          <a:p>
            <a:pPr lvl="1"/>
            <a:r>
              <a:rPr lang="en-US" dirty="0"/>
              <a:t>Logical code grouping</a:t>
            </a:r>
          </a:p>
          <a:p>
            <a:pPr lvl="1"/>
            <a:r>
              <a:rPr lang="en-US" dirty="0"/>
              <a:t>Easier to understand &amp; debug</a:t>
            </a:r>
          </a:p>
          <a:p>
            <a:pPr lvl="1"/>
            <a:r>
              <a:rPr lang="en-US" dirty="0"/>
              <a:t>Easier to reuse code (refactoring)</a:t>
            </a:r>
          </a:p>
        </p:txBody>
      </p:sp>
    </p:spTree>
    <p:extLst>
      <p:ext uri="{BB962C8B-B14F-4D97-AF65-F5344CB8AC3E}">
        <p14:creationId xmlns:p14="http://schemas.microsoft.com/office/powerpoint/2010/main" val="254884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User-defined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289908"/>
            <a:ext cx="7345363" cy="3931920"/>
          </a:xfrm>
        </p:spPr>
        <p:txBody>
          <a:bodyPr/>
          <a:lstStyle/>
          <a:p>
            <a:r>
              <a:rPr lang="en-US" dirty="0"/>
              <a:t>Must have name</a:t>
            </a:r>
          </a:p>
          <a:p>
            <a:r>
              <a:rPr lang="en-US" dirty="0"/>
              <a:t>May take parameters</a:t>
            </a:r>
          </a:p>
          <a:p>
            <a:r>
              <a:rPr lang="en-US" dirty="0"/>
              <a:t>May return a result</a:t>
            </a:r>
          </a:p>
          <a:p>
            <a:r>
              <a:rPr lang="en-US" dirty="0"/>
              <a:t>May have local variables</a:t>
            </a:r>
          </a:p>
          <a:p>
            <a:r>
              <a:rPr lang="en-US" dirty="0"/>
              <a:t>Must be declared before 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0539" y="1778949"/>
            <a:ext cx="550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[result type][function name]([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list])</a:t>
            </a:r>
          </a:p>
        </p:txBody>
      </p:sp>
    </p:spTree>
    <p:extLst>
      <p:ext uri="{BB962C8B-B14F-4D97-AF65-F5344CB8AC3E}">
        <p14:creationId xmlns:p14="http://schemas.microsoft.com/office/powerpoint/2010/main" val="369309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85" y="244158"/>
            <a:ext cx="7907545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User-defined functions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0705" y="2174060"/>
            <a:ext cx="55034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[result type][function name]([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list])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foo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x, char y)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double bar 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boring()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3299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25952</TotalTime>
  <Words>1137</Words>
  <Application>Microsoft Macintosh PowerPoint</Application>
  <PresentationFormat>On-screen Show (4:3)</PresentationFormat>
  <Paragraphs>221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Brush Script MT</vt:lpstr>
      <vt:lpstr>Arial</vt:lpstr>
      <vt:lpstr>Calibri</vt:lpstr>
      <vt:lpstr>Calisto MT</vt:lpstr>
      <vt:lpstr>Consolas</vt:lpstr>
      <vt:lpstr>Courier New</vt:lpstr>
      <vt:lpstr>Capital</vt:lpstr>
      <vt:lpstr>ECE 244 Programming Fundamentals Lec.2: Intro to C++</vt:lpstr>
      <vt:lpstr>Content of this lecture</vt:lpstr>
      <vt:lpstr>Why start with hardware?</vt:lpstr>
      <vt:lpstr>Inside a computer</vt:lpstr>
      <vt:lpstr>C++ Fundamental Types</vt:lpstr>
      <vt:lpstr>Basic C++ program</vt:lpstr>
      <vt:lpstr>Functions</vt:lpstr>
      <vt:lpstr>User-defined functions</vt:lpstr>
      <vt:lpstr>User-defined functions examples</vt:lpstr>
      <vt:lpstr>Function declaration vs. definition</vt:lpstr>
      <vt:lpstr>Correct programs</vt:lpstr>
      <vt:lpstr>Function declaration</vt:lpstr>
      <vt:lpstr>Function parameters</vt:lpstr>
      <vt:lpstr>Pass-by-value vs. pass-by-pointer</vt:lpstr>
      <vt:lpstr>Pass-by-reference: C++ reference</vt:lpstr>
      <vt:lpstr>Reference vs. Pointer</vt:lpstr>
      <vt:lpstr>Things I assume you already know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227</cp:revision>
  <cp:lastPrinted>2014-09-05T01:43:19Z</cp:lastPrinted>
  <dcterms:created xsi:type="dcterms:W3CDTF">2013-01-10T16:28:45Z</dcterms:created>
  <dcterms:modified xsi:type="dcterms:W3CDTF">2022-09-11T03:00:21Z</dcterms:modified>
</cp:coreProperties>
</file>