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4" r:id="rId3"/>
    <p:sldId id="265" r:id="rId4"/>
    <p:sldId id="266" r:id="rId5"/>
    <p:sldId id="270" r:id="rId6"/>
    <p:sldId id="269" r:id="rId7"/>
    <p:sldId id="271" r:id="rId8"/>
    <p:sldId id="273" r:id="rId9"/>
    <p:sldId id="272" r:id="rId10"/>
    <p:sldId id="274" r:id="rId11"/>
    <p:sldId id="267" r:id="rId12"/>
    <p:sldId id="268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5782" autoAdjust="0"/>
  </p:normalViewPr>
  <p:slideViewPr>
    <p:cSldViewPr snapToGrid="0" snapToObjects="1">
      <p:cViewPr varScale="1">
        <p:scale>
          <a:sx n="122" d="100"/>
          <a:sy n="122" d="100"/>
        </p:scale>
        <p:origin x="696" y="2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9/10/22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9/10/22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03602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09869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3255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29924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/>
              <a:t>Lec.3: </a:t>
            </a:r>
            <a:r>
              <a:rPr lang="en-US" sz="4400" i="1" dirty="0"/>
              <a:t>Program Organization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2924-05B9-D9BF-7774-DF2801A33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Compilation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EE6D-4520-3685-D9BC-B94CE00E8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2" y="1996966"/>
            <a:ext cx="7686840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g++ -c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insert.cc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–o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insert.o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-c: compile source files without linking</a:t>
            </a:r>
          </a:p>
          <a:p>
            <a:pPr lvl="1"/>
            <a:r>
              <a:rPr lang="en-US" dirty="0">
                <a:cs typeface="Consolas" panose="020B0609020204030204" pitchFamily="49" charset="0"/>
              </a:rPr>
              <a:t>Generates object file (</a:t>
            </a:r>
            <a:r>
              <a:rPr lang="en-US" dirty="0" err="1">
                <a:cs typeface="Consolas" panose="020B0609020204030204" pitchFamily="49" charset="0"/>
              </a:rPr>
              <a:t>insert.o</a:t>
            </a:r>
            <a:r>
              <a:rPr lang="en-US" dirty="0">
                <a:cs typeface="Consolas" panose="020B0609020204030204" pitchFamily="49" charset="0"/>
              </a:rPr>
              <a:t>)</a:t>
            </a:r>
          </a:p>
          <a:p>
            <a:pPr marL="11430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g++ -c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search.cc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–o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search.o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g++ -c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main.cc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–o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main.o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&gt; g++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insert.o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search.o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main.o</a:t>
            </a:r>
            <a:r>
              <a:rPr lang="en-US" sz="2000" dirty="0">
                <a:latin typeface="Consolas" panose="020B0609020204030204" pitchFamily="49" charset="0"/>
                <a:cs typeface="Consolas" panose="020B0609020204030204" pitchFamily="49" charset="0"/>
              </a:rPr>
              <a:t> –o </a:t>
            </a:r>
            <a:r>
              <a:rPr lang="en-US" sz="2000" dirty="0" err="1">
                <a:latin typeface="Consolas" panose="020B0609020204030204" pitchFamily="49" charset="0"/>
                <a:cs typeface="Consolas" panose="020B0609020204030204" pitchFamily="49" charset="0"/>
              </a:rPr>
              <a:t>linked_list</a:t>
            </a: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r>
              <a:rPr lang="en-US" sz="2000" dirty="0">
                <a:cs typeface="Consolas" panose="020B0609020204030204" pitchFamily="49" charset="0"/>
              </a:rPr>
              <a:t>     -This steps is linking: it links the 3 object files, and outputs an executable file </a:t>
            </a:r>
            <a:r>
              <a:rPr lang="en-US" sz="2000" dirty="0" err="1">
                <a:cs typeface="Consolas" panose="020B0609020204030204" pitchFamily="49" charset="0"/>
              </a:rPr>
              <a:t>linked_list</a:t>
            </a:r>
            <a:endParaRPr lang="en-US" sz="2000" dirty="0">
              <a:cs typeface="Consolas" panose="020B0609020204030204" pitchFamily="49" charset="0"/>
            </a:endParaRPr>
          </a:p>
          <a:p>
            <a:pPr marL="114300" indent="0">
              <a:buNone/>
            </a:pPr>
            <a:endParaRPr lang="en-US" sz="2000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114300" indent="0">
              <a:buNone/>
            </a:pP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350838" lvl="1" indent="0">
              <a:buNone/>
            </a:pPr>
            <a:endParaRPr lang="en-US" dirty="0"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487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#include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385" y="1709615"/>
            <a:ext cx="8305732" cy="4670164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What does #include “file” do?</a:t>
            </a:r>
          </a:p>
          <a:p>
            <a:pPr lvl="1"/>
            <a:r>
              <a:rPr lang="en-US" dirty="0"/>
              <a:t>Copy the content of file into the current file</a:t>
            </a:r>
          </a:p>
          <a:p>
            <a:pPr lvl="1"/>
            <a:r>
              <a:rPr lang="en-US" dirty="0"/>
              <a:t>It belongs to a class of instructions called pre-processor directives (more on this next lecture)</a:t>
            </a:r>
          </a:p>
          <a:p>
            <a:r>
              <a:rPr lang="en-US" dirty="0"/>
              <a:t>Can I include .cc file, instead of .h?</a:t>
            </a:r>
          </a:p>
          <a:p>
            <a:pPr lvl="1"/>
            <a:r>
              <a:rPr lang="en-US" dirty="0"/>
              <a:t>Yes, but it’s really bad practice; why?</a:t>
            </a:r>
          </a:p>
          <a:p>
            <a:r>
              <a:rPr lang="en-US" dirty="0"/>
              <a:t>What should go into .h file?</a:t>
            </a:r>
          </a:p>
          <a:p>
            <a:pPr lvl="1"/>
            <a:r>
              <a:rPr lang="en-US" dirty="0"/>
              <a:t>Prototypes instead of implementations!</a:t>
            </a:r>
          </a:p>
          <a:p>
            <a:pPr lvl="2"/>
            <a:r>
              <a:rPr lang="en-US" dirty="0"/>
              <a:t>E.g., Function declaration instead of definition, class interface instead of implementation (later in this course)</a:t>
            </a:r>
          </a:p>
          <a:p>
            <a:r>
              <a:rPr lang="en-US" dirty="0"/>
              <a:t>What is the difference between &lt;&gt; and “”?</a:t>
            </a:r>
          </a:p>
          <a:p>
            <a:pPr lvl="1"/>
            <a:r>
              <a:rPr lang="en-US" dirty="0"/>
              <a:t>E.g., #include &lt;</a:t>
            </a:r>
            <a:r>
              <a:rPr lang="en-US" dirty="0" err="1"/>
              <a:t>iostream</a:t>
            </a:r>
            <a:r>
              <a:rPr lang="en-US" dirty="0"/>
              <a:t>&gt; vs. #include “</a:t>
            </a:r>
            <a:r>
              <a:rPr lang="en-US" dirty="0" err="1"/>
              <a:t>linked_list.h</a:t>
            </a:r>
            <a:r>
              <a:rPr lang="en-US" dirty="0"/>
              <a:t>”</a:t>
            </a:r>
          </a:p>
          <a:p>
            <a:r>
              <a:rPr lang="en-US" dirty="0"/>
              <a:t>Can I include the same .h file multiple times?</a:t>
            </a:r>
          </a:p>
        </p:txBody>
      </p:sp>
    </p:spTree>
    <p:extLst>
      <p:ext uri="{BB962C8B-B14F-4D97-AF65-F5344CB8AC3E}">
        <p14:creationId xmlns:p14="http://schemas.microsoft.com/office/powerpoint/2010/main" val="82323277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#</a:t>
            </a:r>
            <a:r>
              <a:rPr lang="en-US" dirty="0" err="1"/>
              <a:t>ifndef</a:t>
            </a:r>
            <a:r>
              <a:rPr lang="en-US" dirty="0"/>
              <a:t>: include guard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9616" y="2045680"/>
            <a:ext cx="8323384" cy="3931920"/>
          </a:xfrm>
        </p:spPr>
        <p:txBody>
          <a:bodyPr>
            <a:normAutofit/>
          </a:bodyPr>
          <a:lstStyle/>
          <a:p>
            <a:r>
              <a:rPr lang="en-US" dirty="0"/>
              <a:t>Prevent the same .h file from being included multiple times!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Remember: always always always guard your header file!!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4560" y="3333929"/>
            <a:ext cx="1834532" cy="646331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// </a:t>
            </a:r>
            <a:r>
              <a:rPr lang="en-US" dirty="0" err="1">
                <a:latin typeface="Consolas"/>
                <a:cs typeface="Consolas"/>
              </a:rPr>
              <a:t>mystruct.h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 err="1">
                <a:latin typeface="Consolas"/>
                <a:cs typeface="Consolas"/>
              </a:rPr>
              <a:t>struct</a:t>
            </a:r>
            <a:r>
              <a:rPr lang="en-US" dirty="0">
                <a:latin typeface="Consolas"/>
                <a:cs typeface="Consolas"/>
              </a:rPr>
              <a:t> A { };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80322" y="3829537"/>
            <a:ext cx="2849834" cy="92333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// </a:t>
            </a:r>
            <a:r>
              <a:rPr lang="en-US" dirty="0" err="1">
                <a:latin typeface="Consolas"/>
                <a:cs typeface="Consolas"/>
              </a:rPr>
              <a:t>a.h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#include “</a:t>
            </a:r>
            <a:r>
              <a:rPr lang="en-US" dirty="0" err="1">
                <a:latin typeface="Consolas"/>
                <a:cs typeface="Consolas"/>
              </a:rPr>
              <a:t>mystruct.h</a:t>
            </a:r>
            <a:r>
              <a:rPr lang="en-US" dirty="0">
                <a:latin typeface="Consolas"/>
                <a:cs typeface="Consolas"/>
              </a:rPr>
              <a:t>”</a:t>
            </a:r>
          </a:p>
          <a:p>
            <a:r>
              <a:rPr lang="en-US" dirty="0">
                <a:latin typeface="Consolas"/>
                <a:cs typeface="Consolas"/>
              </a:rPr>
              <a:t>void foo();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780322" y="2614246"/>
            <a:ext cx="2849834" cy="923330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// </a:t>
            </a:r>
            <a:r>
              <a:rPr lang="en-US" dirty="0" err="1">
                <a:latin typeface="Consolas"/>
                <a:cs typeface="Consolas"/>
              </a:rPr>
              <a:t>b.h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#include “</a:t>
            </a:r>
            <a:r>
              <a:rPr lang="en-US" dirty="0" err="1">
                <a:latin typeface="Consolas"/>
                <a:cs typeface="Consolas"/>
              </a:rPr>
              <a:t>mystruct.h</a:t>
            </a:r>
            <a:r>
              <a:rPr lang="en-US" dirty="0">
                <a:latin typeface="Consolas"/>
                <a:cs typeface="Consolas"/>
              </a:rPr>
              <a:t>”</a:t>
            </a:r>
          </a:p>
          <a:p>
            <a:r>
              <a:rPr lang="en-US" dirty="0">
                <a:latin typeface="Consolas"/>
                <a:cs typeface="Consolas"/>
              </a:rPr>
              <a:t>void bar();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6029569" y="3110523"/>
            <a:ext cx="2088357" cy="1200329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// </a:t>
            </a:r>
            <a:r>
              <a:rPr lang="en-US" dirty="0" err="1">
                <a:latin typeface="Consolas"/>
                <a:cs typeface="Consolas"/>
              </a:rPr>
              <a:t>main.cpp</a:t>
            </a:r>
            <a:endParaRPr lang="en-US" dirty="0">
              <a:latin typeface="Consolas"/>
              <a:cs typeface="Consolas"/>
            </a:endParaRPr>
          </a:p>
          <a:p>
            <a:r>
              <a:rPr lang="en-US" dirty="0">
                <a:latin typeface="Consolas"/>
                <a:cs typeface="Consolas"/>
              </a:rPr>
              <a:t>#include “</a:t>
            </a:r>
            <a:r>
              <a:rPr lang="en-US" dirty="0" err="1">
                <a:latin typeface="Consolas"/>
                <a:cs typeface="Consolas"/>
              </a:rPr>
              <a:t>a.h</a:t>
            </a:r>
            <a:r>
              <a:rPr lang="en-US" dirty="0">
                <a:latin typeface="Consolas"/>
                <a:cs typeface="Consolas"/>
              </a:rPr>
              <a:t>”</a:t>
            </a:r>
          </a:p>
          <a:p>
            <a:r>
              <a:rPr lang="en-US" dirty="0">
                <a:latin typeface="Consolas"/>
                <a:cs typeface="Consolas"/>
              </a:rPr>
              <a:t>#include “</a:t>
            </a:r>
            <a:r>
              <a:rPr lang="en-US" dirty="0" err="1">
                <a:latin typeface="Consolas"/>
                <a:cs typeface="Consolas"/>
              </a:rPr>
              <a:t>b.h</a:t>
            </a:r>
            <a:r>
              <a:rPr lang="en-US" dirty="0">
                <a:latin typeface="Consolas"/>
                <a:cs typeface="Consolas"/>
              </a:rPr>
              <a:t>”</a:t>
            </a:r>
          </a:p>
          <a:p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main() {..}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0875F81-8B29-D005-DD24-80B762C719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37221" y="5727809"/>
            <a:ext cx="2692400" cy="495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5812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 of this lecture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00112" y="1907825"/>
            <a:ext cx="7345363" cy="3931920"/>
          </a:xfrm>
        </p:spPr>
        <p:txBody>
          <a:bodyPr>
            <a:normAutofit/>
          </a:bodyPr>
          <a:lstStyle/>
          <a:p>
            <a:r>
              <a:rPr lang="en-US" sz="2800" dirty="0"/>
              <a:t>Organizing C++ code into .h and .cc files</a:t>
            </a:r>
          </a:p>
          <a:p>
            <a:r>
              <a:rPr lang="en-US" sz="2800" dirty="0"/>
              <a:t>Use of 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#</a:t>
            </a:r>
            <a:r>
              <a:rPr lang="en-US" sz="2800" dirty="0" err="1">
                <a:latin typeface="Consolas" panose="020B0609020204030204" pitchFamily="49" charset="0"/>
                <a:cs typeface="Consolas" panose="020B0609020204030204" pitchFamily="49" charset="0"/>
              </a:rPr>
              <a:t>ifndef</a:t>
            </a:r>
            <a:r>
              <a:rPr lang="en-US" sz="2800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800" dirty="0"/>
              <a:t>in .h files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98551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multiple files?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232" y="1879601"/>
            <a:ext cx="8421076" cy="3931920"/>
          </a:xfrm>
        </p:spPr>
        <p:txBody>
          <a:bodyPr>
            <a:normAutofit/>
          </a:bodyPr>
          <a:lstStyle/>
          <a:p>
            <a:r>
              <a:rPr lang="en-US" dirty="0"/>
              <a:t>First of all, technically you don’t HAVE to use multiple files</a:t>
            </a:r>
          </a:p>
          <a:p>
            <a:pPr lvl="1"/>
            <a:r>
              <a:rPr lang="en-US" dirty="0"/>
              <a:t>But it is a good practice</a:t>
            </a:r>
          </a:p>
          <a:p>
            <a:pPr lvl="1"/>
            <a:r>
              <a:rPr lang="en-US" dirty="0"/>
              <a:t>Just like you don’t put all statements in one line</a:t>
            </a:r>
          </a:p>
          <a:p>
            <a:r>
              <a:rPr lang="en-US" dirty="0"/>
              <a:t>Why multiple files?</a:t>
            </a:r>
          </a:p>
          <a:p>
            <a:pPr lvl="1"/>
            <a:r>
              <a:rPr lang="en-US" dirty="0"/>
              <a:t>Speed up compilation</a:t>
            </a:r>
          </a:p>
          <a:p>
            <a:pPr lvl="2"/>
            <a:r>
              <a:rPr lang="en-US" dirty="0"/>
              <a:t>Only compiles a .cc file when it is changed</a:t>
            </a:r>
          </a:p>
          <a:p>
            <a:pPr lvl="1"/>
            <a:r>
              <a:rPr lang="en-US" dirty="0"/>
              <a:t>Keep your code organized</a:t>
            </a:r>
          </a:p>
          <a:p>
            <a:pPr lvl="1"/>
            <a:r>
              <a:rPr lang="en-US" dirty="0"/>
              <a:t>Separate interface from implementation </a:t>
            </a:r>
          </a:p>
          <a:p>
            <a:pPr lvl="2"/>
            <a:r>
              <a:rPr lang="en-US" dirty="0"/>
              <a:t>E.g. function prototype from definition</a:t>
            </a:r>
          </a:p>
        </p:txBody>
      </p:sp>
    </p:spTree>
    <p:extLst>
      <p:ext uri="{BB962C8B-B14F-4D97-AF65-F5344CB8AC3E}">
        <p14:creationId xmlns:p14="http://schemas.microsoft.com/office/powerpoint/2010/main" val="1689656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linked list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0111" y="1875690"/>
            <a:ext cx="7481515" cy="137746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65651" y="3329583"/>
            <a:ext cx="7799431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/* Always insert from the beginning, return the new head. */</a:t>
            </a:r>
          </a:p>
          <a:p>
            <a:r>
              <a:rPr lang="en-US" dirty="0">
                <a:latin typeface="Consolas"/>
                <a:cs typeface="Consolas"/>
              </a:rPr>
              <a:t>Node* insert (Node* head,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value);</a:t>
            </a:r>
          </a:p>
          <a:p>
            <a:endParaRPr lang="en-US" dirty="0">
              <a:solidFill>
                <a:srgbClr val="008000"/>
              </a:solidFill>
              <a:latin typeface="Consolas"/>
              <a:cs typeface="Consolas"/>
            </a:endParaRP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/* Search the list; if found, return the node. </a:t>
            </a:r>
          </a:p>
          <a:p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* Return NULL if not found. */</a:t>
            </a:r>
          </a:p>
          <a:p>
            <a:r>
              <a:rPr lang="en-US" dirty="0">
                <a:latin typeface="Consolas"/>
                <a:cs typeface="Consolas"/>
              </a:rPr>
              <a:t>Node* search (Node* head,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value);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67691" y="2450178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4091" y="2469716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03260" y="2469716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79659" y="2469716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58941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BF2924-05B9-D9BF-7774-DF2801A33C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2EE6D-4520-3685-D9BC-B94CE00E8F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0112" y="1996966"/>
            <a:ext cx="7345363" cy="3931920"/>
          </a:xfrm>
        </p:spPr>
        <p:txBody>
          <a:bodyPr>
            <a:normAutofit lnSpcReduction="10000"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linked_list.h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Header file: declarations of functions &amp; data structures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insert.cc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Implementation of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list_insert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cs typeface="Consolas" panose="020B0609020204030204" pitchFamily="49" charset="0"/>
              </a:rPr>
              <a:t>function</a:t>
            </a: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search.cc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Implementation of </a:t>
            </a:r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list_search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>
                <a:cs typeface="Consolas" panose="020B0609020204030204" pitchFamily="49" charset="0"/>
              </a:rPr>
              <a:t>function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main.cc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dirty="0">
                <a:cs typeface="Consolas" panose="020B0609020204030204" pitchFamily="49" charset="0"/>
              </a:rPr>
              <a:t>Implementation of </a:t>
            </a:r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main </a:t>
            </a:r>
            <a:r>
              <a:rPr lang="en-US" dirty="0">
                <a:cs typeface="Consolas" panose="020B0609020204030204" pitchFamily="49" charset="0"/>
              </a:rPr>
              <a:t>function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12104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7402BB6-F94C-DE16-3521-9DBE69B377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4666" y="797471"/>
            <a:ext cx="6479497" cy="478352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6561174-F08F-1121-A07D-48DF8EDB65AF}"/>
              </a:ext>
            </a:extLst>
          </p:cNvPr>
          <p:cNvSpPr txBox="1"/>
          <p:nvPr/>
        </p:nvSpPr>
        <p:spPr>
          <a:xfrm>
            <a:off x="3247697" y="5875863"/>
            <a:ext cx="18309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linked_list.h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52083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D4BA6C8-63A2-1612-5E8C-A68034EAC6B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27976" y="520700"/>
            <a:ext cx="7667408" cy="428252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ACCE206-4B41-66D0-D9CD-834FF8876F68}"/>
              </a:ext>
            </a:extLst>
          </p:cNvPr>
          <p:cNvSpPr txBox="1"/>
          <p:nvPr/>
        </p:nvSpPr>
        <p:spPr>
          <a:xfrm>
            <a:off x="3731173" y="5599669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insert.cc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8172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561174-F08F-1121-A07D-48DF8EDB65AF}"/>
              </a:ext>
            </a:extLst>
          </p:cNvPr>
          <p:cNvSpPr txBox="1"/>
          <p:nvPr/>
        </p:nvSpPr>
        <p:spPr>
          <a:xfrm>
            <a:off x="3552497" y="5599669"/>
            <a:ext cx="13244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search.cc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8A532AB-5824-B713-CD60-61FC3A439C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7949" y="1258331"/>
            <a:ext cx="7326700" cy="3535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9189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6561174-F08F-1121-A07D-48DF8EDB65AF}"/>
              </a:ext>
            </a:extLst>
          </p:cNvPr>
          <p:cNvSpPr txBox="1"/>
          <p:nvPr/>
        </p:nvSpPr>
        <p:spPr>
          <a:xfrm>
            <a:off x="3373821" y="6135697"/>
            <a:ext cx="10711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latin typeface="Consolas" panose="020B0609020204030204" pitchFamily="49" charset="0"/>
                <a:cs typeface="Consolas" panose="020B0609020204030204" pitchFamily="49" charset="0"/>
              </a:rPr>
              <a:t>main.cc</a:t>
            </a:r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36B3CB5-64F7-8006-5633-47453A1778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528" y="189185"/>
            <a:ext cx="6736893" cy="5812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992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21902</TotalTime>
  <Words>554</Words>
  <Application>Microsoft Macintosh PowerPoint</Application>
  <PresentationFormat>On-screen Show (4:3)</PresentationFormat>
  <Paragraphs>86</Paragraphs>
  <Slides>12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Brush Script MT</vt:lpstr>
      <vt:lpstr>Arial</vt:lpstr>
      <vt:lpstr>Calibri</vt:lpstr>
      <vt:lpstr>Calisto MT</vt:lpstr>
      <vt:lpstr>Consolas</vt:lpstr>
      <vt:lpstr>Capital</vt:lpstr>
      <vt:lpstr>ECE 244 Programming Fundamentals Lec.3: Program Organization</vt:lpstr>
      <vt:lpstr>Content of this lecture</vt:lpstr>
      <vt:lpstr>Why multiple files?</vt:lpstr>
      <vt:lpstr>Example: linked list</vt:lpstr>
      <vt:lpstr>The Files</vt:lpstr>
      <vt:lpstr>PowerPoint Presentation</vt:lpstr>
      <vt:lpstr>PowerPoint Presentation</vt:lpstr>
      <vt:lpstr>PowerPoint Presentation</vt:lpstr>
      <vt:lpstr>PowerPoint Presentation</vt:lpstr>
      <vt:lpstr>Compilation</vt:lpstr>
      <vt:lpstr>#include</vt:lpstr>
      <vt:lpstr>#ifndef: include guard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226</cp:revision>
  <cp:lastPrinted>2014-09-05T01:43:19Z</cp:lastPrinted>
  <dcterms:created xsi:type="dcterms:W3CDTF">2013-01-10T16:28:45Z</dcterms:created>
  <dcterms:modified xsi:type="dcterms:W3CDTF">2022-09-11T03:26:27Z</dcterms:modified>
</cp:coreProperties>
</file>