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64" r:id="rId4"/>
    <p:sldId id="265" r:id="rId5"/>
    <p:sldId id="266" r:id="rId6"/>
    <p:sldId id="267" r:id="rId7"/>
    <p:sldId id="270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Demo: </a:t>
            </a:r>
          </a:p>
          <a:p>
            <a:r>
              <a:rPr lang="en-US" dirty="0" err="1"/>
              <a:t>compile_process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Show preprocess output:</a:t>
            </a:r>
          </a:p>
          <a:p>
            <a:pPr marL="0" indent="0">
              <a:buFontTx/>
              <a:buNone/>
            </a:pPr>
            <a:r>
              <a:rPr lang="en-US" dirty="0"/>
              <a:t>$g++</a:t>
            </a:r>
            <a:r>
              <a:rPr lang="en-US" baseline="0" dirty="0"/>
              <a:t> -E ./</a:t>
            </a:r>
            <a:r>
              <a:rPr lang="en-US" baseline="0" dirty="0" err="1"/>
              <a:t>test.cc</a:t>
            </a:r>
            <a:r>
              <a:rPr lang="en-US" baseline="0" dirty="0"/>
              <a:t> &gt; </a:t>
            </a:r>
            <a:r>
              <a:rPr lang="en-US" baseline="0" dirty="0" err="1"/>
              <a:t>test.txt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dirty="0"/>
              <a:t>Important: comments</a:t>
            </a:r>
            <a:r>
              <a:rPr lang="en-US" baseline="0" dirty="0"/>
              <a:t> are out</a:t>
            </a:r>
          </a:p>
          <a:p>
            <a:pPr marL="0" indent="0">
              <a:buFontTx/>
              <a:buNone/>
            </a:pPr>
            <a:r>
              <a:rPr lang="en-US" baseline="0" dirty="0"/>
              <a:t>Macro expanded</a:t>
            </a:r>
          </a:p>
          <a:p>
            <a:pPr marL="0" indent="0">
              <a:buFontTx/>
              <a:buNone/>
            </a:pPr>
            <a:r>
              <a:rPr lang="en-US" baseline="0" dirty="0"/>
              <a:t>Included many other things (copy paste the included files)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Compilation:</a:t>
            </a:r>
          </a:p>
          <a:p>
            <a:pPr marL="0" indent="0">
              <a:buFontTx/>
              <a:buNone/>
            </a:pPr>
            <a:r>
              <a:rPr lang="en-US" baseline="0" dirty="0"/>
              <a:t>$g++ -S ./</a:t>
            </a:r>
            <a:r>
              <a:rPr lang="en-US" baseline="0" dirty="0" err="1"/>
              <a:t>test.cc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output: </a:t>
            </a:r>
            <a:r>
              <a:rPr lang="en-US" baseline="0" dirty="0" err="1"/>
              <a:t>test.s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Assembly code</a:t>
            </a:r>
          </a:p>
          <a:p>
            <a:pPr marL="0" indent="0">
              <a:buFontTx/>
              <a:buNone/>
            </a:pPr>
            <a:r>
              <a:rPr lang="en-US" baseline="0" dirty="0"/>
              <a:t>Quick, not much to say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Assembly:</a:t>
            </a:r>
          </a:p>
          <a:p>
            <a:pPr marL="0" indent="0">
              <a:buFontTx/>
              <a:buNone/>
            </a:pPr>
            <a:r>
              <a:rPr lang="en-US" baseline="0" dirty="0"/>
              <a:t>$g++ -g -c ./</a:t>
            </a:r>
            <a:r>
              <a:rPr lang="en-US" baseline="0" dirty="0" err="1"/>
              <a:t>test.cc</a:t>
            </a:r>
            <a:r>
              <a:rPr lang="en-US" baseline="0" dirty="0"/>
              <a:t> –o </a:t>
            </a:r>
            <a:r>
              <a:rPr lang="en-US" baseline="0" dirty="0" err="1"/>
              <a:t>test.obj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Then use </a:t>
            </a:r>
            <a:r>
              <a:rPr lang="en-US" baseline="0" dirty="0" err="1"/>
              <a:t>objdump</a:t>
            </a:r>
            <a:r>
              <a:rPr lang="en-US" baseline="0" dirty="0"/>
              <a:t> to examine the assembly</a:t>
            </a:r>
          </a:p>
          <a:p>
            <a:pPr marL="228600" indent="-228600">
              <a:buFontTx/>
              <a:buAutoNum type="arabicPeriod"/>
            </a:pPr>
            <a:r>
              <a:rPr lang="en-US" baseline="0" dirty="0"/>
              <a:t>show the full content of all sections using –s:</a:t>
            </a:r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./</a:t>
            </a:r>
            <a:r>
              <a:rPr lang="en-US" baseline="0" dirty="0" err="1"/>
              <a:t>test.obj</a:t>
            </a:r>
            <a:r>
              <a:rPr lang="en-US" baseline="0" dirty="0"/>
              <a:t> &gt; </a:t>
            </a:r>
            <a:r>
              <a:rPr lang="en-US" baseline="0" dirty="0" err="1"/>
              <a:t>test.obj.header</a:t>
            </a:r>
            <a:endParaRPr lang="en-US" dirty="0"/>
          </a:p>
          <a:p>
            <a:r>
              <a:rPr lang="en-US" dirty="0"/>
              <a:t>“Contents of section .</a:t>
            </a:r>
            <a:r>
              <a:rPr lang="en-US" dirty="0" err="1"/>
              <a:t>rodata</a:t>
            </a:r>
            <a:r>
              <a:rPr lang="en-US" dirty="0"/>
              <a:t>:</a:t>
            </a:r>
          </a:p>
          <a:p>
            <a:r>
              <a:rPr lang="en-US" dirty="0"/>
              <a:t> 0000 54686973 20697320 61207465 73740a00  This is a test..”</a:t>
            </a:r>
          </a:p>
          <a:p>
            <a:r>
              <a:rPr lang="en-US" dirty="0"/>
              <a:t> -- Also, notice the address is “0000”!!!</a:t>
            </a:r>
          </a:p>
          <a:p>
            <a:endParaRPr lang="en-US" dirty="0"/>
          </a:p>
          <a:p>
            <a:r>
              <a:rPr lang="en-US" dirty="0"/>
              <a:t>2. show the assembly:</a:t>
            </a:r>
          </a:p>
          <a:p>
            <a:r>
              <a:rPr lang="en-US" dirty="0"/>
              <a:t>$</a:t>
            </a:r>
            <a:r>
              <a:rPr lang="en-US" dirty="0" err="1"/>
              <a:t>objdump</a:t>
            </a:r>
            <a:r>
              <a:rPr lang="en-US" dirty="0"/>
              <a:t> –</a:t>
            </a:r>
            <a:r>
              <a:rPr lang="en-US" dirty="0" err="1"/>
              <a:t>dS</a:t>
            </a:r>
            <a:r>
              <a:rPr lang="en-US" dirty="0"/>
              <a:t> ./</a:t>
            </a:r>
            <a:r>
              <a:rPr lang="en-US" dirty="0" err="1"/>
              <a:t>test.obj</a:t>
            </a:r>
            <a:r>
              <a:rPr lang="en-US" dirty="0"/>
              <a:t> &gt; </a:t>
            </a:r>
            <a:r>
              <a:rPr lang="en-US" dirty="0" err="1"/>
              <a:t>test.obj.txt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 STRING;</a:t>
            </a:r>
          </a:p>
          <a:p>
            <a:r>
              <a:rPr lang="en-US" dirty="0"/>
              <a:t>  11:   be 00 00 00 00          </a:t>
            </a:r>
            <a:r>
              <a:rPr lang="en-US" dirty="0" err="1"/>
              <a:t>mov</a:t>
            </a:r>
            <a:r>
              <a:rPr lang="en-US" dirty="0"/>
              <a:t>    $0x0,%esi</a:t>
            </a:r>
          </a:p>
          <a:p>
            <a:r>
              <a:rPr lang="en-US" dirty="0"/>
              <a:t>  16:   bf 00 00 00 00          </a:t>
            </a:r>
            <a:r>
              <a:rPr lang="en-US" dirty="0" err="1"/>
              <a:t>mov</a:t>
            </a:r>
            <a:r>
              <a:rPr lang="en-US" dirty="0"/>
              <a:t>    $0x0,%edi</a:t>
            </a:r>
          </a:p>
          <a:p>
            <a:r>
              <a:rPr lang="en-US" dirty="0"/>
              <a:t>  1b:   e8 00 00 00 00          </a:t>
            </a:r>
            <a:r>
              <a:rPr lang="en-US" dirty="0" err="1"/>
              <a:t>callq</a:t>
            </a:r>
            <a:r>
              <a:rPr lang="en-US" dirty="0"/>
              <a:t>  20 &lt;main+0x20&gt;Calling a</a:t>
            </a:r>
            <a:r>
              <a:rPr lang="en-US" baseline="0" dirty="0"/>
              <a:t> function whose </a:t>
            </a:r>
            <a:r>
              <a:rPr lang="en-US" baseline="0" dirty="0" err="1"/>
              <a:t>addr</a:t>
            </a:r>
            <a:r>
              <a:rPr lang="en-US" baseline="0" dirty="0"/>
              <a:t> is 0!!!</a:t>
            </a:r>
          </a:p>
          <a:p>
            <a:endParaRPr lang="en-US" baseline="0" dirty="0"/>
          </a:p>
          <a:p>
            <a:r>
              <a:rPr lang="en-US" baseline="0" dirty="0"/>
              <a:t>Note that the code for “</a:t>
            </a:r>
            <a:r>
              <a:rPr lang="en-US" baseline="0" dirty="0" err="1"/>
              <a:t>cout</a:t>
            </a:r>
            <a:r>
              <a:rPr lang="en-US" baseline="0" dirty="0"/>
              <a:t> &lt;&lt; “ is not here!!!</a:t>
            </a:r>
          </a:p>
          <a:p>
            <a:r>
              <a:rPr lang="en-US" baseline="0" dirty="0"/>
              <a:t>Also, the move </a:t>
            </a:r>
            <a:r>
              <a:rPr lang="en-US" baseline="0" dirty="0" err="1"/>
              <a:t>addr</a:t>
            </a:r>
            <a:r>
              <a:rPr lang="en-US" baseline="0" dirty="0"/>
              <a:t> 0 to </a:t>
            </a:r>
            <a:r>
              <a:rPr lang="en-US" baseline="0" dirty="0" err="1"/>
              <a:t>esi</a:t>
            </a:r>
            <a:r>
              <a:rPr lang="en-US" baseline="0" dirty="0"/>
              <a:t> and </a:t>
            </a:r>
            <a:r>
              <a:rPr lang="en-US" baseline="0" dirty="0" err="1"/>
              <a:t>edi</a:t>
            </a:r>
            <a:r>
              <a:rPr lang="en-US" baseline="0" dirty="0"/>
              <a:t>, which are the two registers storing the argument!!!</a:t>
            </a:r>
          </a:p>
          <a:p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Link:</a:t>
            </a:r>
          </a:p>
          <a:p>
            <a:pPr marL="0" indent="0">
              <a:buFontTx/>
              <a:buNone/>
            </a:pPr>
            <a:r>
              <a:rPr lang="en-US" baseline="0" dirty="0"/>
              <a:t>$g++ -g ./</a:t>
            </a:r>
            <a:r>
              <a:rPr lang="en-US" baseline="0" dirty="0" err="1"/>
              <a:t>test.cc</a:t>
            </a:r>
            <a:r>
              <a:rPr lang="en-US" baseline="0" dirty="0"/>
              <a:t> –o ./</a:t>
            </a:r>
            <a:r>
              <a:rPr lang="en-US" baseline="0" dirty="0" err="1"/>
              <a:t>test.out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First, examine header:</a:t>
            </a:r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</a:t>
            </a:r>
            <a:r>
              <a:rPr lang="en-US" baseline="0" dirty="0" err="1"/>
              <a:t>test.out</a:t>
            </a:r>
            <a:r>
              <a:rPr lang="en-US" baseline="0" dirty="0"/>
              <a:t> &gt; </a:t>
            </a:r>
            <a:r>
              <a:rPr lang="en-US" baseline="0" dirty="0" err="1"/>
              <a:t>test.out.header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“Contents of section .</a:t>
            </a:r>
            <a:r>
              <a:rPr lang="en-US" baseline="0" dirty="0" err="1"/>
              <a:t>rodata</a:t>
            </a:r>
            <a:r>
              <a:rPr lang="en-US" baseline="0" dirty="0"/>
              <a:t>:</a:t>
            </a:r>
          </a:p>
          <a:p>
            <a:pPr marL="0" indent="0">
              <a:buFontTx/>
              <a:buNone/>
            </a:pPr>
            <a:r>
              <a:rPr lang="en-US" baseline="0" dirty="0"/>
              <a:t> 400848 01000200 54686973 20697320 61207465  ....This is a </a:t>
            </a:r>
            <a:r>
              <a:rPr lang="en-US" baseline="0" dirty="0" err="1"/>
              <a:t>te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 400858 73740a00                             </a:t>
            </a:r>
            <a:r>
              <a:rPr lang="en-US" baseline="0" dirty="0" err="1"/>
              <a:t>st.</a:t>
            </a:r>
            <a:r>
              <a:rPr lang="en-US" baseline="0" dirty="0"/>
              <a:t>.”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./</a:t>
            </a:r>
            <a:r>
              <a:rPr lang="en-US" baseline="0" dirty="0" err="1"/>
              <a:t>test.out</a:t>
            </a:r>
            <a:r>
              <a:rPr lang="en-US" baseline="0" dirty="0"/>
              <a:t> &gt; </a:t>
            </a:r>
            <a:r>
              <a:rPr lang="en-US" baseline="0" dirty="0" err="1"/>
              <a:t>test.out.txt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 </a:t>
            </a:r>
            <a:r>
              <a:rPr lang="en-US" baseline="0" dirty="0" err="1"/>
              <a:t>cout</a:t>
            </a:r>
            <a:r>
              <a:rPr lang="en-US" baseline="0" dirty="0"/>
              <a:t> &lt;&lt; STRING;</a:t>
            </a:r>
          </a:p>
          <a:p>
            <a:pPr marL="0" indent="0">
              <a:buFontTx/>
              <a:buNone/>
            </a:pPr>
            <a:r>
              <a:rPr lang="en-US" baseline="0" dirty="0"/>
              <a:t>  4006e5:       be 4c 08 40 00          </a:t>
            </a:r>
            <a:r>
              <a:rPr lang="en-US" baseline="0" dirty="0" err="1"/>
              <a:t>mov</a:t>
            </a:r>
            <a:r>
              <a:rPr lang="en-US" baseline="0" dirty="0"/>
              <a:t>    $0x40084c,%esi</a:t>
            </a:r>
          </a:p>
          <a:p>
            <a:pPr marL="0" indent="0">
              <a:buFontTx/>
              <a:buNone/>
            </a:pPr>
            <a:r>
              <a:rPr lang="en-US" baseline="0" dirty="0"/>
              <a:t>  4006ea:       bf 40 10 60 00          </a:t>
            </a:r>
            <a:r>
              <a:rPr lang="en-US" baseline="0" dirty="0" err="1"/>
              <a:t>mov</a:t>
            </a:r>
            <a:r>
              <a:rPr lang="en-US" baseline="0" dirty="0"/>
              <a:t>    $0x601040,%edi</a:t>
            </a:r>
          </a:p>
          <a:p>
            <a:pPr marL="0" indent="0">
              <a:buFontTx/>
              <a:buNone/>
            </a:pPr>
            <a:r>
              <a:rPr lang="en-US" baseline="0" dirty="0"/>
              <a:t>  4006ef:       e8 </a:t>
            </a:r>
            <a:r>
              <a:rPr lang="en-US" baseline="0" dirty="0" err="1"/>
              <a:t>ec</a:t>
            </a:r>
            <a:r>
              <a:rPr lang="en-US" baseline="0" dirty="0"/>
              <a:t> </a:t>
            </a:r>
            <a:r>
              <a:rPr lang="en-US" baseline="0" dirty="0" err="1"/>
              <a:t>fe</a:t>
            </a:r>
            <a:r>
              <a:rPr lang="en-US" baseline="0" dirty="0"/>
              <a:t> </a:t>
            </a:r>
            <a:r>
              <a:rPr lang="en-US" baseline="0" dirty="0" err="1"/>
              <a:t>ff</a:t>
            </a:r>
            <a:r>
              <a:rPr lang="en-US" baseline="0" dirty="0"/>
              <a:t> </a:t>
            </a:r>
            <a:r>
              <a:rPr lang="en-US" baseline="0" dirty="0" err="1"/>
              <a:t>ff</a:t>
            </a:r>
            <a:r>
              <a:rPr lang="en-US" baseline="0" dirty="0"/>
              <a:t>          </a:t>
            </a:r>
            <a:r>
              <a:rPr lang="en-US" baseline="0" dirty="0" err="1"/>
              <a:t>callq</a:t>
            </a:r>
            <a:r>
              <a:rPr lang="en-US" baseline="0" dirty="0"/>
              <a:t>  4005e0 &lt;_ZStlsISt11char_traitsIcEERSt13basic_ostreamIcT_ES5_PKc@pl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See “40084c”? starting </a:t>
            </a:r>
            <a:r>
              <a:rPr lang="en-US" baseline="0" dirty="0" err="1"/>
              <a:t>addr</a:t>
            </a:r>
            <a:r>
              <a:rPr lang="en-US" baseline="0" dirty="0"/>
              <a:t> of “This is a test”</a:t>
            </a:r>
          </a:p>
          <a:p>
            <a:pPr marL="0" indent="0">
              <a:buFontTx/>
              <a:buNone/>
            </a:pPr>
            <a:r>
              <a:rPr lang="en-US" baseline="0" dirty="0"/>
              <a:t> --- Relocation</a:t>
            </a:r>
          </a:p>
          <a:p>
            <a:pPr marL="0" indent="0">
              <a:buFontTx/>
              <a:buNone/>
            </a:pPr>
            <a:r>
              <a:rPr lang="en-US" baseline="0" dirty="0"/>
              <a:t>See “4005e0”? starting address of “&lt;&lt;“ operator function!!</a:t>
            </a:r>
          </a:p>
          <a:p>
            <a:pPr marL="0" indent="0">
              <a:buFontTx/>
              <a:buNone/>
            </a:pPr>
            <a:r>
              <a:rPr lang="en-US" baseline="0" dirty="0"/>
              <a:t> --- Symbol resolution!!!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==== Go back to the linked list example ====</a:t>
            </a:r>
          </a:p>
          <a:p>
            <a:pPr marL="0" indent="0">
              <a:buFontTx/>
              <a:buNone/>
            </a:pPr>
            <a:r>
              <a:rPr lang="en-US" baseline="0" dirty="0"/>
              <a:t>==== Separate compilation ====</a:t>
            </a:r>
          </a:p>
          <a:p>
            <a:pPr marL="0" indent="0">
              <a:buFontTx/>
              <a:buNone/>
            </a:pPr>
            <a:r>
              <a:rPr lang="en-US" baseline="0" dirty="0"/>
              <a:t>$g++ -Wall -g –c ./</a:t>
            </a:r>
            <a:r>
              <a:rPr lang="en-US" baseline="0" dirty="0" err="1"/>
              <a:t>insert.cc</a:t>
            </a:r>
            <a:r>
              <a:rPr lang="en-US" baseline="0" dirty="0"/>
              <a:t> –o </a:t>
            </a:r>
            <a:r>
              <a:rPr lang="en-US" baseline="0" dirty="0" err="1"/>
              <a:t>insert.o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$g++ -Wall –g –c ./</a:t>
            </a:r>
            <a:r>
              <a:rPr lang="en-US" baseline="0" dirty="0" err="1"/>
              <a:t>search.cc</a:t>
            </a:r>
            <a:r>
              <a:rPr lang="en-US" baseline="0" dirty="0"/>
              <a:t> –o </a:t>
            </a:r>
            <a:r>
              <a:rPr lang="en-US" baseline="0" dirty="0" err="1"/>
              <a:t>search.o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$g++ -Wall –g –c ./</a:t>
            </a:r>
            <a:r>
              <a:rPr lang="en-US" baseline="0" dirty="0" err="1"/>
              <a:t>main.cc</a:t>
            </a:r>
            <a:r>
              <a:rPr lang="en-US" baseline="0" dirty="0"/>
              <a:t> –o </a:t>
            </a:r>
            <a:r>
              <a:rPr lang="en-US" baseline="0" dirty="0" err="1"/>
              <a:t>main.o</a:t>
            </a: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Show the </a:t>
            </a:r>
            <a:r>
              <a:rPr lang="en-US" baseline="0" dirty="0" err="1"/>
              <a:t>objdump</a:t>
            </a:r>
            <a:r>
              <a:rPr lang="en-US" baseline="0" dirty="0"/>
              <a:t>:</a:t>
            </a:r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./</a:t>
            </a:r>
            <a:r>
              <a:rPr lang="en-US" baseline="0" dirty="0" err="1"/>
              <a:t>insert.o</a:t>
            </a:r>
            <a:r>
              <a:rPr lang="en-US" baseline="0" dirty="0"/>
              <a:t> </a:t>
            </a:r>
          </a:p>
          <a:p>
            <a:pPr marL="0" indent="0">
              <a:buFontTx/>
              <a:buNone/>
            </a:pPr>
            <a:r>
              <a:rPr lang="en-US" baseline="0" dirty="0"/>
              <a:t>Notice that the call to </a:t>
            </a:r>
            <a:r>
              <a:rPr lang="en-US" baseline="0" dirty="0" err="1"/>
              <a:t>malloc</a:t>
            </a:r>
            <a:r>
              <a:rPr lang="en-US" baseline="0" dirty="0"/>
              <a:t> has address 0 (later to be resolved)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./</a:t>
            </a:r>
            <a:r>
              <a:rPr lang="en-US" baseline="0" dirty="0" err="1"/>
              <a:t>main.o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Notice that the call to </a:t>
            </a:r>
            <a:r>
              <a:rPr lang="en-US" baseline="0" dirty="0" err="1"/>
              <a:t>list_insert</a:t>
            </a:r>
            <a:r>
              <a:rPr lang="en-US" baseline="0" dirty="0"/>
              <a:t> has address 0 (later to be resolved)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link everything together:</a:t>
            </a:r>
          </a:p>
          <a:p>
            <a:pPr marL="0" indent="0">
              <a:buFontTx/>
              <a:buNone/>
            </a:pPr>
            <a:r>
              <a:rPr lang="en-US" baseline="0" dirty="0"/>
              <a:t>$g++ </a:t>
            </a:r>
            <a:r>
              <a:rPr lang="en-US" baseline="0" dirty="0" err="1"/>
              <a:t>main.o</a:t>
            </a:r>
            <a:r>
              <a:rPr lang="en-US" baseline="0" dirty="0"/>
              <a:t> </a:t>
            </a:r>
            <a:r>
              <a:rPr lang="en-US" baseline="0" dirty="0" err="1"/>
              <a:t>insert.o</a:t>
            </a:r>
            <a:r>
              <a:rPr lang="en-US" baseline="0" dirty="0"/>
              <a:t> </a:t>
            </a:r>
            <a:r>
              <a:rPr lang="en-US" baseline="0" dirty="0" err="1"/>
              <a:t>search.o</a:t>
            </a:r>
            <a:r>
              <a:rPr lang="en-US" baseline="0" dirty="0"/>
              <a:t> –o </a:t>
            </a:r>
            <a:r>
              <a:rPr lang="en-US" baseline="0" dirty="0" err="1"/>
              <a:t>a.out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$</a:t>
            </a:r>
            <a:r>
              <a:rPr lang="en-US" baseline="0" dirty="0" err="1"/>
              <a:t>objdump</a:t>
            </a:r>
            <a:r>
              <a:rPr lang="en-US" baseline="0" dirty="0"/>
              <a:t> –S </a:t>
            </a:r>
            <a:r>
              <a:rPr lang="en-US" baseline="0" dirty="0" err="1"/>
              <a:t>a.out</a:t>
            </a:r>
            <a:r>
              <a:rPr lang="en-US" baseline="0" dirty="0"/>
              <a:t> &gt; </a:t>
            </a:r>
            <a:r>
              <a:rPr lang="en-US" baseline="0" dirty="0" err="1"/>
              <a:t>a.out.txt</a:t>
            </a: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Notice the call to </a:t>
            </a:r>
            <a:r>
              <a:rPr lang="en-US" baseline="0" dirty="0" err="1"/>
              <a:t>malloc</a:t>
            </a:r>
            <a:r>
              <a:rPr lang="en-US" baseline="0" dirty="0"/>
              <a:t>, </a:t>
            </a:r>
            <a:r>
              <a:rPr lang="en-US" baseline="0" dirty="0" err="1"/>
              <a:t>list_insert</a:t>
            </a:r>
            <a:r>
              <a:rPr lang="en-US" baseline="0" dirty="0"/>
              <a:t>, all have address!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==== Note on </a:t>
            </a:r>
            <a:r>
              <a:rPr lang="en-US" baseline="0" dirty="0" err="1"/>
              <a:t>objdump</a:t>
            </a:r>
            <a:r>
              <a:rPr lang="en-US" baseline="0" dirty="0"/>
              <a:t> ====</a:t>
            </a:r>
          </a:p>
          <a:p>
            <a:pPr marL="0" indent="0">
              <a:buFontTx/>
              <a:buNone/>
            </a:pPr>
            <a:r>
              <a:rPr lang="en-US" baseline="0" dirty="0"/>
              <a:t>-d</a:t>
            </a:r>
          </a:p>
          <a:p>
            <a:pPr marL="0" indent="0">
              <a:buFontTx/>
              <a:buNone/>
            </a:pPr>
            <a:r>
              <a:rPr lang="en-US" baseline="0" dirty="0"/>
              <a:t>--disassemble</a:t>
            </a:r>
          </a:p>
          <a:p>
            <a:pPr marL="0" indent="0">
              <a:buFontTx/>
              <a:buNone/>
            </a:pPr>
            <a:r>
              <a:rPr lang="en-US" baseline="0" dirty="0"/>
              <a:t>Display the assembler mnemonics for the machine instructions from </a:t>
            </a:r>
            <a:r>
              <a:rPr lang="en-US" baseline="0" dirty="0" err="1"/>
              <a:t>objfile</a:t>
            </a:r>
            <a:r>
              <a:rPr lang="en-US" baseline="0" dirty="0"/>
              <a:t>. This option only disassembles those sections which are expected to contain instructions.</a:t>
            </a:r>
          </a:p>
          <a:p>
            <a:pPr marL="0" indent="0">
              <a:buFontTx/>
              <a:buNone/>
            </a:pPr>
            <a:r>
              <a:rPr lang="en-US" baseline="0" dirty="0"/>
              <a:t>-s</a:t>
            </a:r>
          </a:p>
          <a:p>
            <a:pPr marL="0" indent="0">
              <a:buFontTx/>
              <a:buNone/>
            </a:pPr>
            <a:r>
              <a:rPr lang="en-US" baseline="0" dirty="0"/>
              <a:t>--full-contents</a:t>
            </a:r>
          </a:p>
          <a:p>
            <a:pPr marL="0" indent="0">
              <a:buFontTx/>
              <a:buNone/>
            </a:pPr>
            <a:r>
              <a:rPr lang="en-US" baseline="0" dirty="0"/>
              <a:t>Display the full contents of any sections requested. By default all non-empty sections are displayed.</a:t>
            </a:r>
          </a:p>
          <a:p>
            <a:pPr marL="0" indent="0">
              <a:buFontTx/>
              <a:buNone/>
            </a:pPr>
            <a:r>
              <a:rPr lang="en-US" baseline="0" dirty="0"/>
              <a:t>-S</a:t>
            </a:r>
          </a:p>
          <a:p>
            <a:pPr marL="0" indent="0">
              <a:buFontTx/>
              <a:buNone/>
            </a:pPr>
            <a:r>
              <a:rPr lang="en-US" baseline="0" dirty="0"/>
              <a:t>--source</a:t>
            </a:r>
          </a:p>
          <a:p>
            <a:pPr marL="0" indent="0">
              <a:buFontTx/>
              <a:buNone/>
            </a:pPr>
            <a:r>
              <a:rPr lang="en-US" baseline="0" dirty="0"/>
              <a:t>Display source code intermixed with disassembly, if possible. Implies -d.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7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4: </a:t>
            </a:r>
            <a:r>
              <a:rPr lang="en-US" sz="4400" i="1" dirty="0"/>
              <a:t>Compilation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multiple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 large program into multiple files</a:t>
            </a:r>
          </a:p>
          <a:p>
            <a:pPr lvl="1"/>
            <a:r>
              <a:rPr lang="en-US" dirty="0"/>
              <a:t>Header file (.h, .</a:t>
            </a:r>
            <a:r>
              <a:rPr lang="en-US" dirty="0" err="1"/>
              <a:t>hpp</a:t>
            </a:r>
            <a:r>
              <a:rPr lang="en-US" dirty="0"/>
              <a:t>): function declaration, interfaces</a:t>
            </a:r>
          </a:p>
          <a:p>
            <a:pPr lvl="1"/>
            <a:r>
              <a:rPr lang="en-US" dirty="0"/>
              <a:t>.cc/.</a:t>
            </a:r>
            <a:r>
              <a:rPr lang="en-US" dirty="0" err="1"/>
              <a:t>cpp</a:t>
            </a:r>
            <a:r>
              <a:rPr lang="en-US" dirty="0"/>
              <a:t> files: function definitions, implementations</a:t>
            </a:r>
          </a:p>
          <a:p>
            <a:pPr lvl="1"/>
            <a:r>
              <a:rPr lang="en-US" dirty="0"/>
              <a:t>Only include header files</a:t>
            </a:r>
          </a:p>
          <a:p>
            <a:pPr lvl="1"/>
            <a:r>
              <a:rPr lang="en-US" dirty="0"/>
              <a:t>Always use #</a:t>
            </a:r>
            <a:r>
              <a:rPr lang="en-US" dirty="0" err="1"/>
              <a:t>ifndef</a:t>
            </a:r>
            <a:r>
              <a:rPr lang="en-US" dirty="0"/>
              <a:t> in header files</a:t>
            </a:r>
          </a:p>
        </p:txBody>
      </p:sp>
    </p:spTree>
    <p:extLst>
      <p:ext uri="{BB962C8B-B14F-4D97-AF65-F5344CB8AC3E}">
        <p14:creationId xmlns:p14="http://schemas.microsoft.com/office/powerpoint/2010/main" val="215693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this lecture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2" y="1907825"/>
            <a:ext cx="7345363" cy="3931920"/>
          </a:xfrm>
        </p:spPr>
        <p:txBody>
          <a:bodyPr>
            <a:normAutofit/>
          </a:bodyPr>
          <a:lstStyle/>
          <a:p>
            <a:r>
              <a:rPr lang="en-US" sz="2800" dirty="0"/>
              <a:t>Compilation lifecycle (g++ behind the scene)</a:t>
            </a:r>
          </a:p>
          <a:p>
            <a:pPr lvl="1"/>
            <a:r>
              <a:rPr lang="en-US" dirty="0"/>
              <a:t>Preprocessing</a:t>
            </a:r>
          </a:p>
          <a:p>
            <a:pPr lvl="1"/>
            <a:r>
              <a:rPr lang="en-US" dirty="0"/>
              <a:t>Compilation</a:t>
            </a:r>
          </a:p>
          <a:p>
            <a:pPr lvl="1"/>
            <a:r>
              <a:rPr lang="en-US" dirty="0"/>
              <a:t>Assembly</a:t>
            </a:r>
          </a:p>
          <a:p>
            <a:pPr lvl="1"/>
            <a:r>
              <a:rPr lang="en-US" dirty="0"/>
              <a:t>Linking</a:t>
            </a:r>
          </a:p>
          <a:p>
            <a:r>
              <a:rPr lang="en-US" dirty="0"/>
              <a:t>Object file vs. executable</a:t>
            </a:r>
          </a:p>
          <a:p>
            <a:r>
              <a:rPr lang="en-US" dirty="0"/>
              <a:t>Separate compilation</a:t>
            </a:r>
          </a:p>
          <a:p>
            <a:pPr lvl="1"/>
            <a:r>
              <a:rPr lang="en-US" dirty="0"/>
              <a:t>Brief intro to make (if time allows)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lifecycle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69" y="1738922"/>
            <a:ext cx="8411307" cy="481623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Preprocess: g++ -E</a:t>
            </a:r>
          </a:p>
          <a:p>
            <a:pPr lvl="1"/>
            <a:r>
              <a:rPr lang="en-US" dirty="0"/>
              <a:t>Macro substitution</a:t>
            </a:r>
          </a:p>
          <a:p>
            <a:pPr lvl="1"/>
            <a:r>
              <a:rPr lang="en-US" dirty="0"/>
              <a:t>Stripping comments</a:t>
            </a:r>
          </a:p>
          <a:p>
            <a:pPr lvl="1"/>
            <a:r>
              <a:rPr lang="en-US" dirty="0"/>
              <a:t>File inclusion</a:t>
            </a:r>
          </a:p>
          <a:p>
            <a:r>
              <a:rPr lang="en-US" dirty="0"/>
              <a:t>Compilation: g++ -S</a:t>
            </a:r>
          </a:p>
          <a:p>
            <a:pPr lvl="1"/>
            <a:r>
              <a:rPr lang="en-US" dirty="0"/>
              <a:t>Input: </a:t>
            </a:r>
            <a:r>
              <a:rPr lang="en-US" dirty="0" err="1"/>
              <a:t>c++</a:t>
            </a:r>
            <a:r>
              <a:rPr lang="en-US" dirty="0"/>
              <a:t>; Output: assembly code</a:t>
            </a:r>
          </a:p>
          <a:p>
            <a:r>
              <a:rPr lang="en-US" dirty="0"/>
              <a:t>Assembly: g++ -c</a:t>
            </a:r>
          </a:p>
          <a:p>
            <a:pPr lvl="1"/>
            <a:r>
              <a:rPr lang="en-US" dirty="0"/>
              <a:t>Input: assembly code; Output: binary code (object file)</a:t>
            </a:r>
          </a:p>
          <a:p>
            <a:r>
              <a:rPr lang="en-US" dirty="0"/>
              <a:t>Linking: </a:t>
            </a:r>
          </a:p>
          <a:p>
            <a:pPr lvl="1"/>
            <a:r>
              <a:rPr lang="en-US" dirty="0"/>
              <a:t>Input: object file</a:t>
            </a:r>
            <a:r>
              <a:rPr lang="en-US"/>
              <a:t>; Output</a:t>
            </a:r>
            <a:r>
              <a:rPr lang="en-US" dirty="0"/>
              <a:t>: executable file</a:t>
            </a:r>
          </a:p>
          <a:p>
            <a:pPr lvl="1"/>
            <a:r>
              <a:rPr lang="en-US" dirty="0"/>
              <a:t>Symbol resolution</a:t>
            </a:r>
          </a:p>
          <a:p>
            <a:pPr lvl="1"/>
            <a:r>
              <a:rPr lang="en-US" dirty="0"/>
              <a:t>Relocation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5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 vs. executable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846" y="1778000"/>
            <a:ext cx="7815629" cy="4435231"/>
          </a:xfrm>
        </p:spPr>
        <p:txBody>
          <a:bodyPr>
            <a:normAutofit/>
          </a:bodyPr>
          <a:lstStyle/>
          <a:p>
            <a:r>
              <a:rPr lang="en-US" dirty="0"/>
              <a:t>Same</a:t>
            </a:r>
          </a:p>
          <a:p>
            <a:pPr lvl="1"/>
            <a:r>
              <a:rPr lang="en-US" dirty="0"/>
              <a:t>They are all binary files</a:t>
            </a:r>
          </a:p>
          <a:p>
            <a:pPr lvl="1"/>
            <a:r>
              <a:rPr lang="en-US" dirty="0"/>
              <a:t>They all contain binary machine instructions</a:t>
            </a:r>
          </a:p>
          <a:p>
            <a:r>
              <a:rPr lang="en-US" dirty="0"/>
              <a:t>Difference</a:t>
            </a:r>
          </a:p>
          <a:p>
            <a:pPr lvl="1"/>
            <a:r>
              <a:rPr lang="en-US" dirty="0"/>
              <a:t>Object file cannot be directly executed, executable can</a:t>
            </a:r>
          </a:p>
          <a:p>
            <a:pPr lvl="2"/>
            <a:r>
              <a:rPr lang="en-US" dirty="0"/>
              <a:t>E.g., you cannot execute </a:t>
            </a:r>
            <a:r>
              <a:rPr lang="en-US" dirty="0" err="1"/>
              <a:t>main.o</a:t>
            </a:r>
            <a:endParaRPr lang="en-US" dirty="0"/>
          </a:p>
          <a:p>
            <a:pPr lvl="1"/>
            <a:r>
              <a:rPr lang="en-US" dirty="0"/>
              <a:t>Object files contain unresolved references (e.g. external libraries, static data)</a:t>
            </a:r>
          </a:p>
          <a:p>
            <a:pPr lvl="1"/>
            <a:r>
              <a:rPr lang="en-US" dirty="0"/>
              <a:t>Data in object file has illegal, but </a:t>
            </a:r>
            <a:r>
              <a:rPr lang="en-US" dirty="0" err="1"/>
              <a:t>relocatable</a:t>
            </a:r>
            <a:r>
              <a:rPr lang="en-US" dirty="0"/>
              <a:t>, address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Executable file is the output of linking object files</a:t>
            </a:r>
          </a:p>
        </p:txBody>
      </p:sp>
    </p:spTree>
    <p:extLst>
      <p:ext uri="{BB962C8B-B14F-4D97-AF65-F5344CB8AC3E}">
        <p14:creationId xmlns:p14="http://schemas.microsoft.com/office/powerpoint/2010/main" val="266545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(GNU) 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utility that executes the necessary compilation</a:t>
            </a:r>
          </a:p>
          <a:p>
            <a:pPr lvl="1"/>
            <a:r>
              <a:rPr lang="en-US" dirty="0" err="1"/>
              <a:t>Makefile</a:t>
            </a:r>
            <a:r>
              <a:rPr lang="en-US" dirty="0"/>
              <a:t> is a file that specifies what compilations are necessary</a:t>
            </a:r>
          </a:p>
          <a:p>
            <a:r>
              <a:rPr lang="en-US" dirty="0" err="1"/>
              <a:t>Makefile</a:t>
            </a:r>
            <a:r>
              <a:rPr lang="en-US" dirty="0"/>
              <a:t> format: rules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4154" y="4093308"/>
            <a:ext cx="2722921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target: dependencies</a:t>
            </a:r>
          </a:p>
          <a:p>
            <a:r>
              <a:rPr lang="en-US" dirty="0">
                <a:latin typeface="Consolas"/>
                <a:cs typeface="Consolas"/>
              </a:rPr>
              <a:t>[tab] system command</a:t>
            </a:r>
          </a:p>
        </p:txBody>
      </p:sp>
    </p:spTree>
    <p:extLst>
      <p:ext uri="{BB962C8B-B14F-4D97-AF65-F5344CB8AC3E}">
        <p14:creationId xmlns:p14="http://schemas.microsoft.com/office/powerpoint/2010/main" val="251326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9590" y="1904490"/>
            <a:ext cx="708482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linked_list</a:t>
            </a:r>
            <a:r>
              <a:rPr lang="en-US" dirty="0">
                <a:latin typeface="Consolas"/>
                <a:cs typeface="Consolas"/>
              </a:rPr>
              <a:t>: </a:t>
            </a:r>
            <a:r>
              <a:rPr lang="en-US" dirty="0" err="1">
                <a:latin typeface="Consolas"/>
                <a:cs typeface="Consolas"/>
              </a:rPr>
              <a:t>main.o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insert.o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search.o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      g++ </a:t>
            </a:r>
            <a:r>
              <a:rPr lang="en-US" dirty="0" err="1">
                <a:latin typeface="Consolas"/>
                <a:cs typeface="Consolas"/>
              </a:rPr>
              <a:t>main.o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insert.o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search.o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mr-IN" dirty="0">
                <a:latin typeface="Consolas"/>
                <a:cs typeface="Consolas"/>
              </a:rPr>
              <a:t>–</a:t>
            </a:r>
            <a:r>
              <a:rPr lang="en-US" dirty="0">
                <a:latin typeface="Consolas"/>
                <a:cs typeface="Consolas"/>
              </a:rPr>
              <a:t>o </a:t>
            </a:r>
            <a:r>
              <a:rPr lang="en-US" dirty="0" err="1">
                <a:latin typeface="Consolas"/>
                <a:cs typeface="Consolas"/>
              </a:rPr>
              <a:t>linked_list</a:t>
            </a:r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 err="1">
                <a:latin typeface="Consolas"/>
                <a:cs typeface="Consolas"/>
              </a:rPr>
              <a:t>main.o</a:t>
            </a:r>
            <a:r>
              <a:rPr lang="en-US" dirty="0">
                <a:latin typeface="Consolas"/>
                <a:cs typeface="Consolas"/>
              </a:rPr>
              <a:t>: </a:t>
            </a:r>
            <a:r>
              <a:rPr lang="en-US" dirty="0" err="1">
                <a:latin typeface="Consolas"/>
                <a:cs typeface="Consolas"/>
              </a:rPr>
              <a:t>main.cc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linked_list.h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      g++ -c -Wall </a:t>
            </a:r>
            <a:r>
              <a:rPr lang="en-US" dirty="0" err="1">
                <a:latin typeface="Consolas"/>
                <a:cs typeface="Consolas"/>
              </a:rPr>
              <a:t>main.cc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main.o</a:t>
            </a:r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 err="1">
                <a:latin typeface="Consolas"/>
                <a:cs typeface="Consolas"/>
              </a:rPr>
              <a:t>insert.o</a:t>
            </a:r>
            <a:r>
              <a:rPr lang="en-US" dirty="0">
                <a:latin typeface="Consolas"/>
                <a:cs typeface="Consolas"/>
              </a:rPr>
              <a:t>: </a:t>
            </a:r>
            <a:r>
              <a:rPr lang="en-US" dirty="0" err="1">
                <a:latin typeface="Consolas"/>
                <a:cs typeface="Consolas"/>
              </a:rPr>
              <a:t>insert.cc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linked_list.h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      g++ -c -Wall </a:t>
            </a:r>
            <a:r>
              <a:rPr lang="en-US" dirty="0" err="1">
                <a:latin typeface="Consolas"/>
                <a:cs typeface="Consolas"/>
              </a:rPr>
              <a:t>insert.cc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insert.o</a:t>
            </a:r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 err="1">
                <a:latin typeface="Consolas"/>
                <a:cs typeface="Consolas"/>
              </a:rPr>
              <a:t>search.o</a:t>
            </a:r>
            <a:r>
              <a:rPr lang="en-US" dirty="0">
                <a:latin typeface="Consolas"/>
                <a:cs typeface="Consolas"/>
              </a:rPr>
              <a:t>: </a:t>
            </a:r>
            <a:r>
              <a:rPr lang="en-US" dirty="0" err="1">
                <a:latin typeface="Consolas"/>
                <a:cs typeface="Consolas"/>
              </a:rPr>
              <a:t>search.cc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linked_list.h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      g++ -c -Wall </a:t>
            </a:r>
            <a:r>
              <a:rPr lang="en-US" dirty="0" err="1">
                <a:latin typeface="Consolas"/>
                <a:cs typeface="Consolas"/>
              </a:rPr>
              <a:t>search.cc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search.o</a:t>
            </a:r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clean:</a:t>
            </a:r>
          </a:p>
          <a:p>
            <a:r>
              <a:rPr lang="en-US" dirty="0">
                <a:latin typeface="Consolas"/>
                <a:cs typeface="Consolas"/>
              </a:rPr>
              <a:t>        rm *.o </a:t>
            </a:r>
            <a:r>
              <a:rPr lang="en-US" dirty="0" err="1">
                <a:latin typeface="Consolas"/>
                <a:cs typeface="Consolas"/>
              </a:rPr>
              <a:t>linked_list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51206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Make: the 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93" y="1826847"/>
            <a:ext cx="69517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Let T be a target (e.g., all)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If </a:t>
            </a:r>
            <a:r>
              <a:rPr lang="en-US" dirty="0" err="1">
                <a:latin typeface="Consolas"/>
                <a:cs typeface="Consolas"/>
              </a:rPr>
              <a:t>Makefile</a:t>
            </a:r>
            <a:r>
              <a:rPr lang="en-US" dirty="0">
                <a:latin typeface="Consolas"/>
                <a:cs typeface="Consolas"/>
              </a:rPr>
              <a:t> does not have a rule for making T then</a:t>
            </a:r>
          </a:p>
          <a:p>
            <a:r>
              <a:rPr lang="en-US" dirty="0">
                <a:latin typeface="Consolas"/>
                <a:cs typeface="Consolas"/>
              </a:rPr>
              <a:t>  if a file named “T” already exists</a:t>
            </a:r>
          </a:p>
          <a:p>
            <a:r>
              <a:rPr lang="en-US" dirty="0">
                <a:latin typeface="Consolas"/>
                <a:cs typeface="Consolas"/>
              </a:rPr>
              <a:t>    then there is nothing </a:t>
            </a:r>
            <a:r>
              <a:rPr lang="en-US" dirty="0" err="1">
                <a:latin typeface="Consolas"/>
                <a:cs typeface="Consolas"/>
              </a:rPr>
              <a:t>todo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else report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error</a:t>
            </a:r>
          </a:p>
          <a:p>
            <a:r>
              <a:rPr lang="en-US" dirty="0">
                <a:latin typeface="Consolas"/>
                <a:cs typeface="Consolas"/>
              </a:rPr>
              <a:t>else</a:t>
            </a:r>
          </a:p>
          <a:p>
            <a:r>
              <a:rPr lang="en-US" dirty="0">
                <a:latin typeface="Consolas"/>
                <a:cs typeface="Consolas"/>
              </a:rPr>
              <a:t>  choose the first rule for making T</a:t>
            </a:r>
          </a:p>
          <a:p>
            <a:r>
              <a:rPr lang="en-US" dirty="0">
                <a:latin typeface="Consolas"/>
                <a:cs typeface="Consolas"/>
              </a:rPr>
              <a:t>    make each dependency for that rule</a:t>
            </a:r>
          </a:p>
          <a:p>
            <a:r>
              <a:rPr lang="en-US" dirty="0">
                <a:latin typeface="Consolas"/>
                <a:cs typeface="Consolas"/>
              </a:rPr>
              <a:t>    if T exists and is newer than each dependency</a:t>
            </a:r>
          </a:p>
          <a:p>
            <a:r>
              <a:rPr lang="en-US" dirty="0">
                <a:latin typeface="Consolas"/>
                <a:cs typeface="Consolas"/>
              </a:rPr>
              <a:t>      then report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“T is up to date”</a:t>
            </a:r>
          </a:p>
          <a:p>
            <a:r>
              <a:rPr lang="en-US" dirty="0">
                <a:latin typeface="Consolas"/>
                <a:cs typeface="Consolas"/>
              </a:rPr>
              <a:t>      else make T by executing the commands</a:t>
            </a:r>
          </a:p>
          <a:p>
            <a:r>
              <a:rPr lang="en-US" dirty="0">
                <a:latin typeface="Consolas"/>
                <a:cs typeface="Consolas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346039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30008</TotalTime>
  <Words>1134</Words>
  <Application>Microsoft Macintosh PowerPoint</Application>
  <PresentationFormat>On-screen Show (4:3)</PresentationFormat>
  <Paragraphs>164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 4: Compilation</vt:lpstr>
      <vt:lpstr>Review of multiple files</vt:lpstr>
      <vt:lpstr>Content of this lecture</vt:lpstr>
      <vt:lpstr>Compilation lifecycle</vt:lpstr>
      <vt:lpstr>Object file vs. executable</vt:lpstr>
      <vt:lpstr>(GNU) make</vt:lpstr>
      <vt:lpstr>An example</vt:lpstr>
      <vt:lpstr>Make: the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249</cp:revision>
  <cp:lastPrinted>2014-09-05T01:43:19Z</cp:lastPrinted>
  <dcterms:created xsi:type="dcterms:W3CDTF">2013-01-10T16:28:45Z</dcterms:created>
  <dcterms:modified xsi:type="dcterms:W3CDTF">2022-09-12T02:23:31Z</dcterms:modified>
</cp:coreProperties>
</file>