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60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8281" autoAdjust="0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9/18/22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9/18/22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000" dirty="0" err="1"/>
              <a:t>Lec</a:t>
            </a:r>
            <a:r>
              <a:rPr lang="en-US" sz="4000" dirty="0"/>
              <a:t>. 6: </a:t>
            </a:r>
            <a:r>
              <a:rPr lang="en-US" sz="4400" i="1" dirty="0"/>
              <a:t>C++ I/O Error Handling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  <a:p>
            <a:r>
              <a:rPr lang="en-US" sz="2800" dirty="0"/>
              <a:t>ECE Dept., University of Toronto</a:t>
            </a:r>
          </a:p>
          <a:p>
            <a:r>
              <a:rPr lang="en-US" sz="2800" dirty="0"/>
              <a:t>http://www.eecg.toronto.edu/~yuan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5421" y="371230"/>
            <a:ext cx="7110765" cy="6186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a;</a:t>
            </a:r>
          </a:p>
          <a:p>
            <a:r>
              <a:rPr lang="en-US" dirty="0">
                <a:latin typeface="Courier"/>
                <a:cs typeface="Courier"/>
              </a:rPr>
              <a:t>  float b;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ifstream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inFile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inFile.open</a:t>
            </a:r>
            <a:r>
              <a:rPr lang="en-US" dirty="0">
                <a:latin typeface="Courier"/>
                <a:cs typeface="Courier"/>
              </a:rPr>
              <a:t> (“</a:t>
            </a:r>
            <a:r>
              <a:rPr lang="en-US" dirty="0" err="1">
                <a:latin typeface="Courier"/>
                <a:cs typeface="Courier"/>
              </a:rPr>
              <a:t>input.txt</a:t>
            </a:r>
            <a:r>
              <a:rPr lang="en-US" dirty="0">
                <a:latin typeface="Courier"/>
                <a:cs typeface="Courier"/>
              </a:rPr>
              <a:t>”);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if (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inFile.fail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()){ 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cout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&lt;&lt; “Cannot open file: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input.txt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” &lt;&lt;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endl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return 1;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}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inFile</a:t>
            </a:r>
            <a:r>
              <a:rPr lang="en-US" dirty="0">
                <a:latin typeface="Courier"/>
                <a:cs typeface="Courier"/>
              </a:rPr>
              <a:t> &gt;&gt; a;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if (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inFile.fail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()) {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cout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&lt;&lt; “Cannot read a!” &lt;&lt;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endl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return 1;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}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inFile</a:t>
            </a:r>
            <a:r>
              <a:rPr lang="en-US" dirty="0">
                <a:latin typeface="Courier"/>
                <a:cs typeface="Courier"/>
              </a:rPr>
              <a:t> &gt;&gt; b;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if (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inFile.fail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()) {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cout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&lt;&lt; “Cannot read b!” &lt;&lt;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endl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return 1;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}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cout</a:t>
            </a:r>
            <a:r>
              <a:rPr lang="en-US" dirty="0">
                <a:latin typeface="Courier"/>
                <a:cs typeface="Courier"/>
              </a:rPr>
              <a:t> &lt;&lt; “a = “ &lt;&lt; a &lt;&lt; “, b = “ &lt;&lt; b &lt;&lt; </a:t>
            </a:r>
            <a:r>
              <a:rPr lang="en-US" dirty="0" err="1">
                <a:latin typeface="Courier"/>
                <a:cs typeface="Courier"/>
              </a:rPr>
              <a:t>endl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return 0;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6900" y="371230"/>
            <a:ext cx="11274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  2   3.4”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6900" y="837195"/>
            <a:ext cx="71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“2.3”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6900" y="1361773"/>
            <a:ext cx="7804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“2..3”</a:t>
            </a:r>
          </a:p>
        </p:txBody>
      </p:sp>
    </p:spTree>
    <p:extLst>
      <p:ext uri="{BB962C8B-B14F-4D97-AF65-F5344CB8AC3E}">
        <p14:creationId xmlns:p14="http://schemas.microsoft.com/office/powerpoint/2010/main" val="46382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what if you want to reset &amp; continue reading?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85" y="2133601"/>
            <a:ext cx="8284307" cy="3931920"/>
          </a:xfrm>
        </p:spPr>
        <p:txBody>
          <a:bodyPr/>
          <a:lstStyle/>
          <a:p>
            <a:r>
              <a:rPr lang="en-US" dirty="0"/>
              <a:t>Example: if error occurs, go to the next line and read again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.ignore(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num_of_chars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delimiter)</a:t>
            </a:r>
          </a:p>
          <a:p>
            <a:pPr lvl="1"/>
            <a:r>
              <a:rPr lang="en-US" dirty="0"/>
              <a:t>Discard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num_of_chars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/>
              <a:t>characters, up to first delimiter, which ever comes first</a:t>
            </a:r>
          </a:p>
          <a:p>
            <a:pPr lvl="1"/>
            <a:r>
              <a:rPr lang="en-US" dirty="0"/>
              <a:t>Example: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inFile.ignore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(100, ‘\n’);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.clear()</a:t>
            </a:r>
          </a:p>
          <a:p>
            <a:pPr lvl="1"/>
            <a:r>
              <a:rPr lang="en-US" dirty="0"/>
              <a:t>Clear the error state flag</a:t>
            </a:r>
          </a:p>
          <a:p>
            <a:pPr lvl="2"/>
            <a:r>
              <a:rPr lang="en-US" dirty="0"/>
              <a:t>Resets the stream state to good</a:t>
            </a:r>
          </a:p>
        </p:txBody>
      </p:sp>
    </p:spTree>
    <p:extLst>
      <p:ext uri="{BB962C8B-B14F-4D97-AF65-F5344CB8AC3E}">
        <p14:creationId xmlns:p14="http://schemas.microsoft.com/office/powerpoint/2010/main" val="175932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651" y="179998"/>
            <a:ext cx="7345362" cy="133985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2845" y="849923"/>
            <a:ext cx="4755892" cy="5632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 () 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a;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ifstream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inFile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inFile.open</a:t>
            </a:r>
            <a:r>
              <a:rPr lang="en-US" dirty="0">
                <a:latin typeface="Courier"/>
                <a:cs typeface="Courier"/>
              </a:rPr>
              <a:t> ("</a:t>
            </a:r>
            <a:r>
              <a:rPr lang="en-US" dirty="0" err="1">
                <a:latin typeface="Courier"/>
                <a:cs typeface="Courier"/>
              </a:rPr>
              <a:t>input.txt</a:t>
            </a:r>
            <a:r>
              <a:rPr lang="en-US" dirty="0">
                <a:latin typeface="Courier"/>
                <a:cs typeface="Courier"/>
              </a:rPr>
              <a:t>");</a:t>
            </a:r>
          </a:p>
          <a:p>
            <a:r>
              <a:rPr lang="en-US" dirty="0">
                <a:latin typeface="Courier"/>
                <a:cs typeface="Courier"/>
              </a:rPr>
              <a:t>  if (</a:t>
            </a:r>
            <a:r>
              <a:rPr lang="en-US" dirty="0" err="1">
                <a:latin typeface="Courier"/>
                <a:cs typeface="Courier"/>
              </a:rPr>
              <a:t>inFile.fail</a:t>
            </a:r>
            <a:r>
              <a:rPr lang="en-US" dirty="0">
                <a:latin typeface="Courier"/>
                <a:cs typeface="Courier"/>
              </a:rPr>
              <a:t>()){</a:t>
            </a:r>
          </a:p>
          <a:p>
            <a:r>
              <a:rPr lang="en-US" dirty="0">
                <a:latin typeface="Courier"/>
                <a:cs typeface="Courier"/>
              </a:rPr>
              <a:t>    return 1;</a:t>
            </a:r>
          </a:p>
          <a:p>
            <a:r>
              <a:rPr lang="en-US" dirty="0">
                <a:latin typeface="Courier"/>
                <a:cs typeface="Courier"/>
              </a:rPr>
              <a:t>  }</a:t>
            </a:r>
          </a:p>
          <a:p>
            <a:r>
              <a:rPr lang="en-US" dirty="0">
                <a:latin typeface="Courier"/>
                <a:cs typeface="Courier"/>
              </a:rPr>
              <a:t>  while (1) {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inFile</a:t>
            </a:r>
            <a:r>
              <a:rPr lang="en-US" dirty="0">
                <a:latin typeface="Courier"/>
                <a:cs typeface="Courier"/>
              </a:rPr>
              <a:t> &gt;&gt; a;</a:t>
            </a:r>
          </a:p>
          <a:p>
            <a:r>
              <a:rPr lang="en-US" dirty="0">
                <a:latin typeface="Courier"/>
                <a:cs typeface="Courier"/>
              </a:rPr>
              <a:t>    if (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inFile.fail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</a:t>
            </a:r>
            <a:r>
              <a:rPr lang="en-US" dirty="0">
                <a:latin typeface="Courier"/>
                <a:cs typeface="Courier"/>
              </a:rPr>
              <a:t>) {</a:t>
            </a: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cout</a:t>
            </a:r>
            <a:r>
              <a:rPr lang="en-US" dirty="0">
                <a:latin typeface="Courier"/>
                <a:cs typeface="Courier"/>
              </a:rPr>
              <a:t> &lt;&lt; "failed.." &lt;&lt; </a:t>
            </a:r>
            <a:r>
              <a:rPr lang="en-US" dirty="0" err="1">
                <a:latin typeface="Courier"/>
                <a:cs typeface="Courier"/>
              </a:rPr>
              <a:t>endl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inFile.clear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inFile.ignore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(100, '\n');</a:t>
            </a:r>
          </a:p>
          <a:p>
            <a:r>
              <a:rPr lang="en-US" dirty="0">
                <a:latin typeface="Courier"/>
                <a:cs typeface="Courier"/>
              </a:rPr>
              <a:t>      continue;</a:t>
            </a:r>
          </a:p>
          <a:p>
            <a:r>
              <a:rPr lang="en-US" dirty="0">
                <a:latin typeface="Courier"/>
                <a:cs typeface="Courier"/>
              </a:rPr>
              <a:t>    }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cout</a:t>
            </a:r>
            <a:r>
              <a:rPr lang="en-US" dirty="0">
                <a:latin typeface="Courier"/>
                <a:cs typeface="Courier"/>
              </a:rPr>
              <a:t> &lt;&lt; "a = " &lt;&lt; a &lt;&lt; </a:t>
            </a:r>
            <a:r>
              <a:rPr lang="en-US" dirty="0" err="1">
                <a:latin typeface="Courier"/>
                <a:cs typeface="Courier"/>
              </a:rPr>
              <a:t>endl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  break;</a:t>
            </a:r>
          </a:p>
          <a:p>
            <a:r>
              <a:rPr lang="en-US" dirty="0">
                <a:latin typeface="Courier"/>
                <a:cs typeface="Courier"/>
              </a:rPr>
              <a:t>  }</a:t>
            </a:r>
          </a:p>
          <a:p>
            <a:r>
              <a:rPr lang="en-US" dirty="0">
                <a:latin typeface="Courier"/>
                <a:cs typeface="Courier"/>
              </a:rPr>
              <a:t>  return 0;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6900" y="1699845"/>
            <a:ext cx="63438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</a:t>
            </a:r>
            <a:r>
              <a:rPr lang="en-US" dirty="0" err="1"/>
              <a:t>abc</a:t>
            </a:r>
            <a:r>
              <a:rPr lang="en-US" dirty="0"/>
              <a:t> </a:t>
            </a:r>
          </a:p>
          <a:p>
            <a:r>
              <a:rPr lang="en-US" dirty="0"/>
              <a:t>$23</a:t>
            </a:r>
          </a:p>
          <a:p>
            <a:r>
              <a:rPr lang="en-US" dirty="0"/>
              <a:t>78</a:t>
            </a:r>
          </a:p>
          <a:p>
            <a:r>
              <a:rPr lang="en-US" dirty="0"/>
              <a:t>96”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75384" y="4092358"/>
            <a:ext cx="3077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Any problem with this example?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6900" y="4608228"/>
            <a:ext cx="64599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</a:t>
            </a:r>
            <a:r>
              <a:rPr lang="en-US" dirty="0" err="1"/>
              <a:t>abc</a:t>
            </a:r>
            <a:r>
              <a:rPr lang="en-US" dirty="0"/>
              <a:t> </a:t>
            </a:r>
          </a:p>
          <a:p>
            <a:r>
              <a:rPr lang="en-US" dirty="0"/>
              <a:t>$23”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75384" y="3531604"/>
            <a:ext cx="322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if </a:t>
            </a:r>
            <a:r>
              <a:rPr lang="en-US" i="1" dirty="0" err="1"/>
              <a:t>inFile.clear</a:t>
            </a:r>
            <a:r>
              <a:rPr lang="en-US" i="1" dirty="0"/>
              <a:t>() is removed?</a:t>
            </a:r>
          </a:p>
        </p:txBody>
      </p:sp>
    </p:spTree>
    <p:extLst>
      <p:ext uri="{BB962C8B-B14F-4D97-AF65-F5344CB8AC3E}">
        <p14:creationId xmlns:p14="http://schemas.microsoft.com/office/powerpoint/2010/main" val="383092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1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End-of-File (EOF)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inFile.eof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A function that returns </a:t>
            </a:r>
            <a:r>
              <a:rPr lang="en-US" dirty="0">
                <a:solidFill>
                  <a:srgbClr val="FF0000"/>
                </a:solidFill>
              </a:rPr>
              <a:t>true</a:t>
            </a:r>
            <a:r>
              <a:rPr lang="en-US" dirty="0"/>
              <a:t> if End-of-File is reached</a:t>
            </a:r>
          </a:p>
          <a:p>
            <a:pPr lvl="1"/>
            <a:r>
              <a:rPr lang="en-US" dirty="0"/>
              <a:t>Used to read a file to the end</a:t>
            </a:r>
          </a:p>
          <a:p>
            <a:pPr lvl="1"/>
            <a:r>
              <a:rPr lang="en-US" dirty="0"/>
              <a:t>Example: output a file content to the screen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8213" y="4037159"/>
            <a:ext cx="387796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/>
                <a:cs typeface="Consolas"/>
              </a:rPr>
              <a:t>ifstream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inFile</a:t>
            </a:r>
            <a:r>
              <a:rPr lang="en-US" dirty="0">
                <a:latin typeface="Consolas"/>
                <a:cs typeface="Consolas"/>
              </a:rPr>
              <a:t>(“</a:t>
            </a:r>
            <a:r>
              <a:rPr lang="en-US" dirty="0" err="1">
                <a:latin typeface="Consolas"/>
                <a:cs typeface="Consolas"/>
              </a:rPr>
              <a:t>input.txt</a:t>
            </a:r>
            <a:r>
              <a:rPr lang="en-US" dirty="0">
                <a:latin typeface="Consolas"/>
                <a:cs typeface="Consolas"/>
              </a:rPr>
              <a:t>”);</a:t>
            </a:r>
          </a:p>
          <a:p>
            <a:r>
              <a:rPr lang="en-US" dirty="0">
                <a:latin typeface="Consolas"/>
                <a:cs typeface="Consolas"/>
              </a:rPr>
              <a:t>char c;</a:t>
            </a:r>
          </a:p>
          <a:p>
            <a:r>
              <a:rPr lang="en-US" dirty="0" err="1">
                <a:latin typeface="Consolas"/>
                <a:cs typeface="Consolas"/>
              </a:rPr>
              <a:t>inFile</a:t>
            </a:r>
            <a:r>
              <a:rPr lang="en-US" dirty="0">
                <a:latin typeface="Consolas"/>
                <a:cs typeface="Consolas"/>
              </a:rPr>
              <a:t> &gt;&gt; c;</a:t>
            </a:r>
          </a:p>
          <a:p>
            <a:r>
              <a:rPr lang="en-US" dirty="0">
                <a:latin typeface="Consolas"/>
                <a:cs typeface="Consolas"/>
              </a:rPr>
              <a:t>while (!</a:t>
            </a:r>
            <a:r>
              <a:rPr lang="en-US" dirty="0" err="1">
                <a:latin typeface="Consolas"/>
                <a:cs typeface="Consolas"/>
              </a:rPr>
              <a:t>inFile.eof</a:t>
            </a:r>
            <a:r>
              <a:rPr lang="en-US" dirty="0">
                <a:latin typeface="Consolas"/>
                <a:cs typeface="Consolas"/>
              </a:rPr>
              <a:t>()) {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cout</a:t>
            </a:r>
            <a:r>
              <a:rPr lang="en-US" dirty="0">
                <a:latin typeface="Consolas"/>
                <a:cs typeface="Consolas"/>
              </a:rPr>
              <a:t> &lt;&lt; c;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inFile</a:t>
            </a:r>
            <a:r>
              <a:rPr lang="en-US" dirty="0">
                <a:latin typeface="Consolas"/>
                <a:cs typeface="Consolas"/>
              </a:rPr>
              <a:t> &gt;&gt; c;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01056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stringstream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804" y="1820984"/>
            <a:ext cx="7853119" cy="4304323"/>
          </a:xfrm>
        </p:spPr>
        <p:txBody>
          <a:bodyPr>
            <a:normAutofit fontScale="92500"/>
          </a:bodyPr>
          <a:lstStyle/>
          <a:p>
            <a:r>
              <a:rPr lang="en-US" dirty="0"/>
              <a:t>The “&lt;&lt;“ and “&gt;&gt;” operators are quite powerful</a:t>
            </a:r>
          </a:p>
          <a:p>
            <a:pPr lvl="1"/>
            <a:r>
              <a:rPr lang="en-US" dirty="0"/>
              <a:t>Easily format output</a:t>
            </a:r>
          </a:p>
          <a:p>
            <a:pPr lvl="2"/>
            <a:r>
              <a:rPr lang="en-US" dirty="0"/>
              <a:t>Example: </a:t>
            </a:r>
            <a:r>
              <a:rPr lang="en-US" sz="1700" dirty="0" err="1">
                <a:latin typeface="Courier"/>
                <a:cs typeface="Courier"/>
              </a:rPr>
              <a:t>cout</a:t>
            </a:r>
            <a:r>
              <a:rPr lang="en-US" sz="1700" dirty="0">
                <a:latin typeface="Courier"/>
                <a:cs typeface="Courier"/>
              </a:rPr>
              <a:t> &lt;&lt; “a = “ &lt;&lt; a &lt;&lt; “, b = “ &lt;&lt; b &lt;&lt; </a:t>
            </a:r>
            <a:r>
              <a:rPr lang="en-US" sz="1700" dirty="0" err="1">
                <a:latin typeface="Courier"/>
                <a:cs typeface="Courier"/>
              </a:rPr>
              <a:t>endl</a:t>
            </a:r>
            <a:r>
              <a:rPr lang="en-US" sz="1700" dirty="0">
                <a:latin typeface="Courier"/>
                <a:cs typeface="Courier"/>
              </a:rPr>
              <a:t>;</a:t>
            </a:r>
          </a:p>
          <a:p>
            <a:pPr lvl="1"/>
            <a:r>
              <a:rPr lang="en-US" dirty="0"/>
              <a:t>Easily parse input</a:t>
            </a:r>
          </a:p>
          <a:p>
            <a:pPr lvl="2"/>
            <a:r>
              <a:rPr lang="en-US" dirty="0"/>
              <a:t>Example: </a:t>
            </a:r>
            <a:r>
              <a:rPr lang="en-US" sz="1700" dirty="0" err="1">
                <a:latin typeface="Courier"/>
                <a:cs typeface="Courier"/>
              </a:rPr>
              <a:t>cin</a:t>
            </a:r>
            <a:r>
              <a:rPr lang="en-US" sz="1700" dirty="0">
                <a:latin typeface="Courier"/>
                <a:cs typeface="Courier"/>
              </a:rPr>
              <a:t> &gt;&gt; </a:t>
            </a:r>
            <a:r>
              <a:rPr lang="en-US" sz="1700" dirty="0" err="1">
                <a:latin typeface="Courier"/>
                <a:cs typeface="Courier"/>
              </a:rPr>
              <a:t>an_int</a:t>
            </a:r>
            <a:r>
              <a:rPr lang="en-US" sz="1700" dirty="0">
                <a:latin typeface="Courier"/>
                <a:cs typeface="Courier"/>
              </a:rPr>
              <a:t> &gt;&gt; </a:t>
            </a:r>
            <a:r>
              <a:rPr lang="en-US" sz="1700" dirty="0" err="1">
                <a:latin typeface="Courier"/>
                <a:cs typeface="Courier"/>
              </a:rPr>
              <a:t>a_float</a:t>
            </a:r>
            <a:r>
              <a:rPr lang="en-US" sz="1700" dirty="0">
                <a:latin typeface="Courier"/>
                <a:cs typeface="Courier"/>
              </a:rPr>
              <a:t>;</a:t>
            </a:r>
          </a:p>
          <a:p>
            <a:r>
              <a:rPr lang="en-US" dirty="0"/>
              <a:t>Sometimes you want to use on string!</a:t>
            </a:r>
          </a:p>
          <a:p>
            <a:pPr lvl="1"/>
            <a:r>
              <a:rPr lang="en-US" dirty="0"/>
              <a:t>E.g., format a string</a:t>
            </a:r>
          </a:p>
          <a:p>
            <a:r>
              <a:rPr lang="en-US" dirty="0" err="1"/>
              <a:t>stringstream</a:t>
            </a:r>
            <a:r>
              <a:rPr lang="en-US" dirty="0"/>
              <a:t> allows you to do that!</a:t>
            </a:r>
          </a:p>
          <a:p>
            <a:pPr lvl="1"/>
            <a:r>
              <a:rPr lang="en-US" dirty="0"/>
              <a:t>It gives you a string, but allows you to use “&lt;&lt;“ and “&gt;&gt;” operator on it!</a:t>
            </a:r>
          </a:p>
        </p:txBody>
      </p:sp>
    </p:spTree>
    <p:extLst>
      <p:ext uri="{BB962C8B-B14F-4D97-AF65-F5344CB8AC3E}">
        <p14:creationId xmlns:p14="http://schemas.microsoft.com/office/powerpoint/2010/main" val="1831758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stringstream</a:t>
            </a:r>
            <a:r>
              <a:rPr lang="en-US" dirty="0"/>
              <a:t>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693" y="1846384"/>
            <a:ext cx="5587024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&lt;string&gt;       // string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iostream</a:t>
            </a:r>
            <a:r>
              <a:rPr lang="en-US" dirty="0">
                <a:latin typeface="Courier"/>
                <a:cs typeface="Courier"/>
              </a:rPr>
              <a:t>&gt;     // </a:t>
            </a:r>
            <a:r>
              <a:rPr lang="en-US" dirty="0" err="1">
                <a:latin typeface="Courier"/>
                <a:cs typeface="Courier"/>
              </a:rPr>
              <a:t>cout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sstream</a:t>
            </a:r>
            <a:r>
              <a:rPr lang="en-US" dirty="0">
                <a:latin typeface="Courier"/>
                <a:cs typeface="Courier"/>
              </a:rPr>
              <a:t>&gt;      // </a:t>
            </a:r>
            <a:r>
              <a:rPr lang="en-US" dirty="0" err="1">
                <a:latin typeface="Courier"/>
                <a:cs typeface="Courier"/>
              </a:rPr>
              <a:t>stringstream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using namespace </a:t>
            </a:r>
            <a:r>
              <a:rPr lang="en-US" dirty="0" err="1">
                <a:latin typeface="Courier"/>
                <a:cs typeface="Courier"/>
              </a:rPr>
              <a:t>std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 () 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stringstream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ss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foo = 100, bar = 200;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ss</a:t>
            </a:r>
            <a:r>
              <a:rPr lang="en-US" dirty="0">
                <a:latin typeface="Courier"/>
                <a:cs typeface="Courier"/>
              </a:rPr>
              <a:t> &lt;&lt; foo &lt;&lt; ' ' &lt;&lt; bar &lt;&lt; </a:t>
            </a:r>
            <a:r>
              <a:rPr lang="en-US" dirty="0" err="1">
                <a:latin typeface="Courier"/>
                <a:cs typeface="Courier"/>
              </a:rPr>
              <a:t>endl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cout</a:t>
            </a:r>
            <a:r>
              <a:rPr lang="en-US" dirty="0">
                <a:latin typeface="Courier"/>
                <a:cs typeface="Courier"/>
              </a:rPr>
              <a:t> &lt;&lt; </a:t>
            </a:r>
            <a:r>
              <a:rPr lang="en-US" dirty="0" err="1">
                <a:latin typeface="Courier"/>
                <a:cs typeface="Courier"/>
              </a:rPr>
              <a:t>ss.str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ss</a:t>
            </a:r>
            <a:r>
              <a:rPr lang="en-US" dirty="0">
                <a:latin typeface="Courier"/>
                <a:cs typeface="Courier"/>
              </a:rPr>
              <a:t> &gt;&gt; bar &gt;&gt; foo;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cout</a:t>
            </a:r>
            <a:r>
              <a:rPr lang="en-US" dirty="0">
                <a:latin typeface="Courier"/>
                <a:cs typeface="Courier"/>
              </a:rPr>
              <a:t> &lt;&lt; "foo: " &lt;&lt; foo &lt;&lt; '\n';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cout</a:t>
            </a:r>
            <a:r>
              <a:rPr lang="en-US" dirty="0">
                <a:latin typeface="Courier"/>
                <a:cs typeface="Courier"/>
              </a:rPr>
              <a:t> &lt;&lt; "bar: " &lt;&lt; bar &lt;&lt; '\n';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return 0;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87308" y="3419231"/>
            <a:ext cx="129284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  <a:p>
            <a:r>
              <a:rPr lang="nl-NL" dirty="0">
                <a:latin typeface="Courier"/>
                <a:cs typeface="Courier"/>
              </a:rPr>
              <a:t>100 200</a:t>
            </a:r>
          </a:p>
          <a:p>
            <a:r>
              <a:rPr lang="nl-NL" dirty="0" err="1">
                <a:latin typeface="Courier"/>
                <a:cs typeface="Courier"/>
              </a:rPr>
              <a:t>foo</a:t>
            </a:r>
            <a:r>
              <a:rPr lang="nl-NL" dirty="0">
                <a:latin typeface="Courier"/>
                <a:cs typeface="Courier"/>
              </a:rPr>
              <a:t>: 200</a:t>
            </a:r>
          </a:p>
          <a:p>
            <a:r>
              <a:rPr lang="nl-NL" dirty="0">
                <a:latin typeface="Courier"/>
                <a:cs typeface="Courier"/>
              </a:rPr>
              <a:t>bar: 100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6391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learnt the “normal” I/O programming…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31" y="1801447"/>
            <a:ext cx="8401538" cy="3931920"/>
          </a:xfrm>
        </p:spPr>
        <p:txBody>
          <a:bodyPr/>
          <a:lstStyle/>
          <a:p>
            <a:r>
              <a:rPr lang="en-US" dirty="0"/>
              <a:t>But in real software, you have to prepare for “abnormal”</a:t>
            </a:r>
          </a:p>
          <a:p>
            <a:pPr marL="0" indent="0">
              <a:buNone/>
            </a:pPr>
            <a:r>
              <a:rPr lang="en-US" i="1" dirty="0"/>
              <a:t>“Anything that can go wrong, will go wrong.” -- Murphy’s law</a:t>
            </a:r>
          </a:p>
        </p:txBody>
      </p:sp>
    </p:spTree>
    <p:extLst>
      <p:ext uri="{BB962C8B-B14F-4D97-AF65-F5344CB8AC3E}">
        <p14:creationId xmlns:p14="http://schemas.microsoft.com/office/powerpoint/2010/main" val="62848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67" y="1196752"/>
            <a:ext cx="8796321" cy="4176464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95536" y="3284984"/>
            <a:ext cx="7992888" cy="1800200"/>
            <a:chOff x="395536" y="3284984"/>
            <a:chExt cx="7992888" cy="1800200"/>
          </a:xfrm>
        </p:grpSpPr>
        <p:sp>
          <p:nvSpPr>
            <p:cNvPr id="6" name="Oval 5"/>
            <p:cNvSpPr/>
            <p:nvPr/>
          </p:nvSpPr>
          <p:spPr>
            <a:xfrm>
              <a:off x="1043608" y="3284984"/>
              <a:ext cx="4896544" cy="432048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95536" y="4797152"/>
              <a:ext cx="799288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95536" y="5085184"/>
              <a:ext cx="144016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9556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Handle I/O-related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Detecting input failures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cin.fail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cin.eof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/>
              <a:t>Handling input failures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cin.clear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cin.ignore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 err="1"/>
              <a:t>stringstream</a:t>
            </a:r>
            <a:r>
              <a:rPr lang="en-US" dirty="0"/>
              <a:t>: treating string as streams</a:t>
            </a:r>
          </a:p>
          <a:p>
            <a:pPr lvl="1"/>
            <a:r>
              <a:rPr lang="en-US" dirty="0"/>
              <a:t>Using “&lt;&lt;“ and “&gt;&gt;” on strings</a:t>
            </a:r>
          </a:p>
        </p:txBody>
      </p:sp>
    </p:spTree>
    <p:extLst>
      <p:ext uri="{BB962C8B-B14F-4D97-AF65-F5344CB8AC3E}">
        <p14:creationId xmlns:p14="http://schemas.microsoft.com/office/powerpoint/2010/main" val="349084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7113" y="2100385"/>
            <a:ext cx="6695199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a;</a:t>
            </a:r>
          </a:p>
          <a:p>
            <a:r>
              <a:rPr lang="en-US" dirty="0">
                <a:latin typeface="Courier"/>
                <a:cs typeface="Courier"/>
              </a:rPr>
              <a:t>  float b;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ifstream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inFile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inFile.open</a:t>
            </a:r>
            <a:r>
              <a:rPr lang="en-US" dirty="0">
                <a:latin typeface="Courier"/>
                <a:cs typeface="Courier"/>
              </a:rPr>
              <a:t> (“</a:t>
            </a:r>
            <a:r>
              <a:rPr lang="en-US" dirty="0" err="1">
                <a:latin typeface="Courier"/>
                <a:cs typeface="Courier"/>
              </a:rPr>
              <a:t>input.txt</a:t>
            </a:r>
            <a:r>
              <a:rPr lang="en-US" dirty="0">
                <a:latin typeface="Courier"/>
                <a:cs typeface="Courier"/>
              </a:rPr>
              <a:t>”);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inFile</a:t>
            </a:r>
            <a:r>
              <a:rPr lang="en-US" dirty="0">
                <a:latin typeface="Courier"/>
                <a:cs typeface="Courier"/>
              </a:rPr>
              <a:t> &gt;&gt; a;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inFile</a:t>
            </a:r>
            <a:r>
              <a:rPr lang="en-US" dirty="0">
                <a:latin typeface="Courier"/>
                <a:cs typeface="Courier"/>
              </a:rPr>
              <a:t> &gt;&gt; b;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cout</a:t>
            </a:r>
            <a:r>
              <a:rPr lang="en-US" dirty="0">
                <a:latin typeface="Courier"/>
                <a:cs typeface="Courier"/>
              </a:rPr>
              <a:t> &lt;&lt; “a = “ &lt;&lt; a &lt;&lt; “, b = “ &lt;&lt; b &lt;&lt; </a:t>
            </a:r>
            <a:r>
              <a:rPr lang="en-US" dirty="0" err="1">
                <a:latin typeface="Courier"/>
                <a:cs typeface="Courier"/>
              </a:rPr>
              <a:t>endl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return 0;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61846" y="5402385"/>
            <a:ext cx="3155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Question: what can go </a:t>
            </a:r>
            <a:r>
              <a:rPr lang="en-US" dirty="0">
                <a:solidFill>
                  <a:srgbClr val="FF0000"/>
                </a:solidFill>
              </a:rPr>
              <a:t>wrong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4422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Exception #1: file doesn’t exist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7113" y="2100385"/>
            <a:ext cx="711076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a;</a:t>
            </a:r>
          </a:p>
          <a:p>
            <a:r>
              <a:rPr lang="en-US" dirty="0">
                <a:latin typeface="Courier"/>
                <a:cs typeface="Courier"/>
              </a:rPr>
              <a:t>  float b;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ifstream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inFile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inFile.open</a:t>
            </a:r>
            <a:r>
              <a:rPr lang="en-US" dirty="0">
                <a:latin typeface="Courier"/>
                <a:cs typeface="Courier"/>
              </a:rPr>
              <a:t> (“</a:t>
            </a:r>
            <a:r>
              <a:rPr lang="en-US" dirty="0" err="1">
                <a:latin typeface="Courier"/>
                <a:cs typeface="Courier"/>
              </a:rPr>
              <a:t>input.txt</a:t>
            </a:r>
            <a:r>
              <a:rPr lang="en-US" dirty="0">
                <a:latin typeface="Courier"/>
                <a:cs typeface="Courier"/>
              </a:rPr>
              <a:t>”);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if (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inFile.fail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()){ 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/* fail() returns true if failure occurred! */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cout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&lt;&lt; “Cannot open file: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input.txt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” &lt;&lt;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endl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return 1;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}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inFile</a:t>
            </a:r>
            <a:r>
              <a:rPr lang="en-US" dirty="0">
                <a:latin typeface="Courier"/>
                <a:cs typeface="Courier"/>
              </a:rPr>
              <a:t> &gt;&gt; a;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inFile</a:t>
            </a:r>
            <a:r>
              <a:rPr lang="en-US" dirty="0">
                <a:latin typeface="Courier"/>
                <a:cs typeface="Courier"/>
              </a:rPr>
              <a:t> &gt;&gt; b;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cout</a:t>
            </a:r>
            <a:r>
              <a:rPr lang="en-US" dirty="0">
                <a:latin typeface="Courier"/>
                <a:cs typeface="Courier"/>
              </a:rPr>
              <a:t> &lt;&lt; “a = “ &lt;&lt; a &lt;&lt; “, b = “ &lt;&lt; b &lt;&lt; </a:t>
            </a:r>
            <a:r>
              <a:rPr lang="en-US" dirty="0" err="1">
                <a:latin typeface="Courier"/>
                <a:cs typeface="Courier"/>
              </a:rPr>
              <a:t>endl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return 0;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4624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Exception #2: cannot read “a”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991384"/>
            <a:ext cx="7345363" cy="650630"/>
          </a:xfrm>
        </p:spPr>
        <p:txBody>
          <a:bodyPr/>
          <a:lstStyle/>
          <a:p>
            <a:r>
              <a:rPr lang="en-US" dirty="0"/>
              <a:t>Simplest example: </a:t>
            </a:r>
            <a:r>
              <a:rPr lang="en-US" dirty="0" err="1"/>
              <a:t>input.txt</a:t>
            </a:r>
            <a:r>
              <a:rPr lang="en-US" dirty="0"/>
              <a:t> is empty!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7113" y="2549767"/>
            <a:ext cx="669519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{</a:t>
            </a:r>
          </a:p>
          <a:p>
            <a:r>
              <a:rPr lang="en-US" dirty="0">
                <a:latin typeface="Courier"/>
                <a:cs typeface="Courier"/>
              </a:rPr>
              <a:t>  .. 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inFile</a:t>
            </a:r>
            <a:r>
              <a:rPr lang="en-US" dirty="0">
                <a:latin typeface="Courier"/>
                <a:cs typeface="Courier"/>
              </a:rPr>
              <a:t> &gt;&gt; a;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if (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inFile.fail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()) {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cout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&lt;&lt; “Cannot read a!” &lt;&lt;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endl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return 1;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}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inFile</a:t>
            </a:r>
            <a:r>
              <a:rPr lang="en-US" dirty="0">
                <a:latin typeface="Courier"/>
                <a:cs typeface="Courier"/>
              </a:rPr>
              <a:t> &gt;&gt; b;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cout</a:t>
            </a:r>
            <a:r>
              <a:rPr lang="en-US" dirty="0">
                <a:latin typeface="Courier"/>
                <a:cs typeface="Courier"/>
              </a:rPr>
              <a:t> &lt;&lt; “a = “ &lt;&lt; a &lt;&lt; “, b = “ &lt;&lt; b &lt;&lt; </a:t>
            </a:r>
            <a:r>
              <a:rPr lang="en-US" dirty="0" err="1">
                <a:latin typeface="Courier"/>
                <a:cs typeface="Courier"/>
              </a:rPr>
              <a:t>endl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return 0;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1569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Exception #3: cannot read “b”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56922"/>
            <a:ext cx="7345363" cy="65063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input.txt</a:t>
            </a:r>
            <a:r>
              <a:rPr lang="en-US" dirty="0"/>
              <a:t> only contains an integer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7113" y="2237152"/>
            <a:ext cx="669519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{</a:t>
            </a:r>
          </a:p>
          <a:p>
            <a:r>
              <a:rPr lang="en-US" dirty="0">
                <a:latin typeface="Courier"/>
                <a:cs typeface="Courier"/>
              </a:rPr>
              <a:t>  .. 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inFile</a:t>
            </a:r>
            <a:r>
              <a:rPr lang="en-US" dirty="0">
                <a:latin typeface="Courier"/>
                <a:cs typeface="Courier"/>
              </a:rPr>
              <a:t> &gt;&gt; a;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if (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inFile.fail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()) {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cout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&lt;&lt; “Cannot read a!” &lt;&lt;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endl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return 1;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}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inFile</a:t>
            </a:r>
            <a:r>
              <a:rPr lang="en-US" dirty="0">
                <a:latin typeface="Courier"/>
                <a:cs typeface="Courier"/>
              </a:rPr>
              <a:t> &gt;&gt; b;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if (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inFile.fail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()) {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cout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&lt;&lt; “Cannot read b!” &lt;&lt;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endl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  return 1;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}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cout</a:t>
            </a:r>
            <a:r>
              <a:rPr lang="en-US" dirty="0">
                <a:latin typeface="Courier"/>
                <a:cs typeface="Courier"/>
              </a:rPr>
              <a:t> &lt;&lt; “a = “ &lt;&lt; a &lt;&lt; “, b = “ &lt;&lt; b &lt;&lt; </a:t>
            </a:r>
            <a:r>
              <a:rPr lang="en-US" dirty="0" err="1">
                <a:latin typeface="Courier"/>
                <a:cs typeface="Courier"/>
              </a:rPr>
              <a:t>endl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return 0;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94817" y="3116383"/>
            <a:ext cx="7685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  2  ”</a:t>
            </a:r>
          </a:p>
        </p:txBody>
      </p:sp>
    </p:spTree>
    <p:extLst>
      <p:ext uri="{BB962C8B-B14F-4D97-AF65-F5344CB8AC3E}">
        <p14:creationId xmlns:p14="http://schemas.microsoft.com/office/powerpoint/2010/main" val="137385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.fail()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Return true when any error has occurred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inFile</a:t>
            </a:r>
            <a:r>
              <a:rPr lang="en-US" dirty="0"/>
              <a:t> is an object, it has an error state flag</a:t>
            </a:r>
          </a:p>
          <a:p>
            <a:pPr lvl="1"/>
            <a:r>
              <a:rPr lang="en-US" dirty="0"/>
              <a:t>The flag is set whenever there is a failure</a:t>
            </a:r>
          </a:p>
          <a:p>
            <a:pPr lvl="1"/>
            <a:r>
              <a:rPr lang="en-US" dirty="0"/>
              <a:t>You can also use it on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ofstream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559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30190</TotalTime>
  <Words>1151</Words>
  <Application>Microsoft Macintosh PowerPoint</Application>
  <PresentationFormat>On-screen Show (4:3)</PresentationFormat>
  <Paragraphs>185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Brush Script MT</vt:lpstr>
      <vt:lpstr>Arial</vt:lpstr>
      <vt:lpstr>Calibri</vt:lpstr>
      <vt:lpstr>Calisto MT</vt:lpstr>
      <vt:lpstr>Consolas</vt:lpstr>
      <vt:lpstr>Courier</vt:lpstr>
      <vt:lpstr>Capital</vt:lpstr>
      <vt:lpstr>ECE 244 Programming Fundamentals Lec. 6: C++ I/O Error Handling</vt:lpstr>
      <vt:lpstr>You learnt the “normal” I/O programming… </vt:lpstr>
      <vt:lpstr>PowerPoint Presentation</vt:lpstr>
      <vt:lpstr>Handle I/O-related errors</vt:lpstr>
      <vt:lpstr>Running example</vt:lpstr>
      <vt:lpstr>Exception #1: file doesn’t exist</vt:lpstr>
      <vt:lpstr>Exception #2: cannot read “a”</vt:lpstr>
      <vt:lpstr>Exception #3: cannot read “b”</vt:lpstr>
      <vt:lpstr>How does .fail() work?</vt:lpstr>
      <vt:lpstr>PowerPoint Presentation</vt:lpstr>
      <vt:lpstr>But what if you want to reset &amp; continue reading?</vt:lpstr>
      <vt:lpstr>Example</vt:lpstr>
      <vt:lpstr>End-of-File (EOF)</vt:lpstr>
      <vt:lpstr>stringstream</vt:lpstr>
      <vt:lpstr>stringstream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284</cp:revision>
  <cp:lastPrinted>2014-09-05T01:43:19Z</cp:lastPrinted>
  <dcterms:created xsi:type="dcterms:W3CDTF">2013-01-10T16:28:45Z</dcterms:created>
  <dcterms:modified xsi:type="dcterms:W3CDTF">2022-09-19T01:52:02Z</dcterms:modified>
</cp:coreProperties>
</file>