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5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60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gray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8281" autoAdjust="0"/>
  </p:normalViewPr>
  <p:slideViewPr>
    <p:cSldViewPr snapToGrid="0" snapToObjects="1">
      <p:cViewPr varScale="1">
        <p:scale>
          <a:sx n="128" d="100"/>
          <a:sy n="128" d="100"/>
        </p:scale>
        <p:origin x="17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5FA19-4AE7-394C-8E06-B4A0FB3E5AA8}" type="datetimeFigureOut">
              <a:rPr lang="en-US" smtClean="0"/>
              <a:pPr/>
              <a:t>9/18/22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3C84F-422D-1049-B727-5B751ACDABC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188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6991A4-6061-8E40-B3BF-9224535D7C20}" type="datetimeFigureOut">
              <a:rPr lang="en-US" smtClean="0"/>
              <a:pPr/>
              <a:t>9/18/22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639927-3662-3B4E-89DF-65C239F3E8B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5903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7"/>
          <p:cNvGrpSpPr/>
          <p:nvPr/>
        </p:nvGrpSpPr>
        <p:grpSpPr>
          <a:xfrm>
            <a:off x="486873" y="411480"/>
            <a:ext cx="8170255" cy="6035040"/>
            <a:chOff x="486873" y="411480"/>
            <a:chExt cx="8170255" cy="6035040"/>
          </a:xfrm>
        </p:grpSpPr>
        <p:pic>
          <p:nvPicPr>
            <p:cNvPr id="12" name="Picture 11" descr="PaperPanel-Title.jpg"/>
            <p:cNvPicPr>
              <a:picLocks noChangeAspect="1"/>
            </p:cNvPicPr>
            <p:nvPr/>
          </p:nvPicPr>
          <p:blipFill>
            <a:blip r:embed="rId2"/>
            <a:srcRect r="2128"/>
            <a:stretch>
              <a:fillRect/>
            </a:stretch>
          </p:blipFill>
          <p:spPr>
            <a:xfrm>
              <a:off x="486873" y="411480"/>
              <a:ext cx="8170255" cy="6035040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1" name="Picture 20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3" name="Rectangle 22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4" name="Straight Connector 23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25" name="Rectangle 2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36" name="Picture 35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8" name="Rectangle 37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9" name="Straight Connector 3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5" name="Rectangle 34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2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36" name="Picture 35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38" name="Rectangle 37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39" name="Straight Connector 38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30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8" name="Rectangle 17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7" name="Picture 16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aperPanel-Title.jpg"/>
          <p:cNvPicPr>
            <a:picLocks noChangeAspect="1"/>
          </p:cNvPicPr>
          <p:nvPr/>
        </p:nvPicPr>
        <p:blipFill>
          <a:blip r:embed="rId2"/>
          <a:srcRect r="2128"/>
          <a:stretch>
            <a:fillRect/>
          </a:stretch>
        </p:blipFill>
        <p:spPr>
          <a:xfrm>
            <a:off x="486873" y="411480"/>
            <a:ext cx="8170255" cy="6035040"/>
          </a:xfrm>
          <a:prstGeom prst="rect">
            <a:avLst/>
          </a:prstGeom>
          <a:noFill/>
          <a:ln w="12700">
            <a:noFill/>
          </a:ln>
          <a:effectLst>
            <a:outerShdw blurRad="63500" sx="101000" sy="101000" algn="ctr" rotWithShape="0">
              <a:prstClr val="black">
                <a:alpha val="40000"/>
              </a:prstClr>
            </a:outerShdw>
          </a:effectLst>
          <a:scene3d>
            <a:camera prst="perspectiveFront" fov="4800000"/>
            <a:lightRig rig="threePt" dir="t"/>
          </a:scene3d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r>
              <a:rPr lang="en-US" dirty="0"/>
              <a:t>Ding Yuan, ECE454</a:t>
            </a:r>
          </a:p>
        </p:txBody>
      </p:sp>
      <p:grpSp>
        <p:nvGrpSpPr>
          <p:cNvPr id="6" name="Group 11"/>
          <p:cNvGrpSpPr/>
          <p:nvPr/>
        </p:nvGrpSpPr>
        <p:grpSpPr>
          <a:xfrm>
            <a:off x="562842" y="475488"/>
            <a:ext cx="7982713" cy="5888736"/>
            <a:chOff x="562842" y="475488"/>
            <a:chExt cx="7982713" cy="5888736"/>
          </a:xfrm>
        </p:grpSpPr>
        <p:sp>
          <p:nvSpPr>
            <p:cNvPr id="8" name="Rectangle 7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562842" y="3427528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dirty="0"/>
              <a:t>Click icon to add picture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2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5" name="Picture 2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5" name="Picture 1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7" name="Rectangle 1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9" name="Rectangle 18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8" name="Picture 17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11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0" name="Rectangle 19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1" name="Straight Connector 20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2" name="Rectangle 21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0" name="Picture 19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7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2" name="Rectangle 21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3" name="Straight Connector 22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4" name="Rectangle 23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9" name="Picture 18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6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1" name="Rectangle 20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8" name="Picture 27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0" name="Rectangle 2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4333" y="1123950"/>
            <a:ext cx="7452255" cy="1924050"/>
          </a:xfrm>
        </p:spPr>
        <p:txBody>
          <a:bodyPr/>
          <a:lstStyle/>
          <a:p>
            <a:r>
              <a:rPr lang="en-US" sz="4000" dirty="0"/>
              <a:t>ECE 244</a:t>
            </a:r>
            <a:br>
              <a:rPr lang="en-US" sz="4000" dirty="0"/>
            </a:br>
            <a:r>
              <a:rPr lang="en-US" sz="4000" dirty="0"/>
              <a:t>Programming Fundamentals</a:t>
            </a:r>
            <a:br>
              <a:rPr lang="en-US" sz="4000" dirty="0"/>
            </a:br>
            <a:r>
              <a:rPr lang="en-US" sz="4000" dirty="0" err="1"/>
              <a:t>Lec</a:t>
            </a:r>
            <a:r>
              <a:rPr lang="en-US" sz="4000" dirty="0"/>
              <a:t>. 6: </a:t>
            </a:r>
            <a:r>
              <a:rPr lang="en-US" sz="4400" i="1" dirty="0"/>
              <a:t>C++ I/O Error Handling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27777"/>
            <a:ext cx="7342188" cy="1752600"/>
          </a:xfrm>
        </p:spPr>
        <p:txBody>
          <a:bodyPr>
            <a:noAutofit/>
          </a:bodyPr>
          <a:lstStyle/>
          <a:p>
            <a:r>
              <a:rPr lang="en-US" sz="2800" dirty="0"/>
              <a:t>Ding Yuan</a:t>
            </a:r>
          </a:p>
          <a:p>
            <a:r>
              <a:rPr lang="en-US" sz="2800" dirty="0"/>
              <a:t>ECE Dept., University of Toronto</a:t>
            </a:r>
          </a:p>
          <a:p>
            <a:r>
              <a:rPr lang="en-US" sz="2800" dirty="0"/>
              <a:t>http://www.eecg.toronto.edu/~yuan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75421" y="371230"/>
            <a:ext cx="7110765" cy="6186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main() {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a;</a:t>
            </a:r>
          </a:p>
          <a:p>
            <a:r>
              <a:rPr lang="en-US" dirty="0">
                <a:latin typeface="Courier"/>
                <a:cs typeface="Courier"/>
              </a:rPr>
              <a:t>  float b;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ifstream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inFile</a:t>
            </a:r>
            <a:r>
              <a:rPr lang="en-US" dirty="0">
                <a:latin typeface="Courier"/>
                <a:cs typeface="Courier"/>
              </a:rPr>
              <a:t>;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inFile.open</a:t>
            </a:r>
            <a:r>
              <a:rPr lang="en-US" dirty="0">
                <a:latin typeface="Courier"/>
                <a:cs typeface="Courier"/>
              </a:rPr>
              <a:t> (“</a:t>
            </a:r>
            <a:r>
              <a:rPr lang="en-US" dirty="0" err="1">
                <a:latin typeface="Courier"/>
                <a:cs typeface="Courier"/>
              </a:rPr>
              <a:t>input.txt</a:t>
            </a:r>
            <a:r>
              <a:rPr lang="en-US" dirty="0">
                <a:latin typeface="Courier"/>
                <a:cs typeface="Courier"/>
              </a:rPr>
              <a:t>”);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  if (</a:t>
            </a:r>
            <a:r>
              <a:rPr lang="en-US" dirty="0" err="1">
                <a:solidFill>
                  <a:srgbClr val="FF0000"/>
                </a:solidFill>
                <a:latin typeface="Courier"/>
                <a:cs typeface="Courier"/>
              </a:rPr>
              <a:t>inFile.fail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()){ 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    </a:t>
            </a:r>
            <a:r>
              <a:rPr lang="en-US" dirty="0" err="1">
                <a:solidFill>
                  <a:srgbClr val="FF0000"/>
                </a:solidFill>
                <a:latin typeface="Courier"/>
                <a:cs typeface="Courier"/>
              </a:rPr>
              <a:t>cout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 &lt;&lt; “Cannot open file: </a:t>
            </a:r>
            <a:r>
              <a:rPr lang="en-US" dirty="0" err="1">
                <a:solidFill>
                  <a:srgbClr val="FF0000"/>
                </a:solidFill>
                <a:latin typeface="Courier"/>
                <a:cs typeface="Courier"/>
              </a:rPr>
              <a:t>input.txt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” &lt;&lt; </a:t>
            </a:r>
            <a:r>
              <a:rPr lang="en-US" dirty="0" err="1">
                <a:solidFill>
                  <a:srgbClr val="FF0000"/>
                </a:solidFill>
                <a:latin typeface="Courier"/>
                <a:cs typeface="Courier"/>
              </a:rPr>
              <a:t>endl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;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    return 1;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  }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inFile</a:t>
            </a:r>
            <a:r>
              <a:rPr lang="en-US" dirty="0">
                <a:latin typeface="Courier"/>
                <a:cs typeface="Courier"/>
              </a:rPr>
              <a:t> &gt;&gt; a;</a:t>
            </a:r>
            <a:endParaRPr lang="en-US" dirty="0">
              <a:solidFill>
                <a:srgbClr val="FF0000"/>
              </a:solidFill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if (</a:t>
            </a:r>
            <a:r>
              <a:rPr lang="en-US" dirty="0" err="1">
                <a:solidFill>
                  <a:srgbClr val="FF0000"/>
                </a:solidFill>
                <a:latin typeface="Courier"/>
                <a:cs typeface="Courier"/>
              </a:rPr>
              <a:t>inFile.fail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()) {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    </a:t>
            </a:r>
            <a:r>
              <a:rPr lang="en-US" dirty="0" err="1">
                <a:solidFill>
                  <a:srgbClr val="FF0000"/>
                </a:solidFill>
                <a:latin typeface="Courier"/>
                <a:cs typeface="Courier"/>
              </a:rPr>
              <a:t>cout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 &lt;&lt; “Cannot read a!” &lt;&lt; </a:t>
            </a:r>
            <a:r>
              <a:rPr lang="en-US" dirty="0" err="1">
                <a:solidFill>
                  <a:srgbClr val="FF0000"/>
                </a:solidFill>
                <a:latin typeface="Courier"/>
                <a:cs typeface="Courier"/>
              </a:rPr>
              <a:t>endl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;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    return 1;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  }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inFile</a:t>
            </a:r>
            <a:r>
              <a:rPr lang="en-US" dirty="0">
                <a:latin typeface="Courier"/>
                <a:cs typeface="Courier"/>
              </a:rPr>
              <a:t> &gt;&gt; b;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  if (</a:t>
            </a:r>
            <a:r>
              <a:rPr lang="en-US" dirty="0" err="1">
                <a:solidFill>
                  <a:srgbClr val="FF0000"/>
                </a:solidFill>
                <a:latin typeface="Courier"/>
                <a:cs typeface="Courier"/>
              </a:rPr>
              <a:t>inFile.fail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()) {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    </a:t>
            </a:r>
            <a:r>
              <a:rPr lang="en-US" dirty="0" err="1">
                <a:solidFill>
                  <a:srgbClr val="FF0000"/>
                </a:solidFill>
                <a:latin typeface="Courier"/>
                <a:cs typeface="Courier"/>
              </a:rPr>
              <a:t>cout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 &lt;&lt; “Cannot read b!” &lt;&lt; </a:t>
            </a:r>
            <a:r>
              <a:rPr lang="en-US" dirty="0" err="1">
                <a:solidFill>
                  <a:srgbClr val="FF0000"/>
                </a:solidFill>
                <a:latin typeface="Courier"/>
                <a:cs typeface="Courier"/>
              </a:rPr>
              <a:t>endl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;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    return 1;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  }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cout</a:t>
            </a:r>
            <a:r>
              <a:rPr lang="en-US" dirty="0">
                <a:latin typeface="Courier"/>
                <a:cs typeface="Courier"/>
              </a:rPr>
              <a:t> &lt;&lt; “a = “ &lt;&lt; a &lt;&lt; “, b = “ &lt;&lt; b &lt;&lt; </a:t>
            </a:r>
            <a:r>
              <a:rPr lang="en-US" dirty="0" err="1">
                <a:latin typeface="Courier"/>
                <a:cs typeface="Courier"/>
              </a:rPr>
              <a:t>endl</a:t>
            </a:r>
            <a:r>
              <a:rPr lang="en-US" dirty="0">
                <a:latin typeface="Courier"/>
                <a:cs typeface="Courier"/>
              </a:rPr>
              <a:t>;</a:t>
            </a:r>
          </a:p>
          <a:p>
            <a:r>
              <a:rPr lang="en-US" dirty="0">
                <a:latin typeface="Courier"/>
                <a:cs typeface="Courier"/>
              </a:rPr>
              <a:t>  return 0;</a:t>
            </a:r>
          </a:p>
          <a:p>
            <a:r>
              <a:rPr lang="en-US" dirty="0">
                <a:latin typeface="Courier"/>
                <a:cs typeface="Courier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66900" y="371230"/>
            <a:ext cx="112749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“  2   3.4”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866900" y="837195"/>
            <a:ext cx="71564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“2.3”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66900" y="1361773"/>
            <a:ext cx="78045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“2..3”</a:t>
            </a:r>
          </a:p>
        </p:txBody>
      </p:sp>
    </p:spTree>
    <p:extLst>
      <p:ext uri="{BB962C8B-B14F-4D97-AF65-F5344CB8AC3E}">
        <p14:creationId xmlns:p14="http://schemas.microsoft.com/office/powerpoint/2010/main" val="463827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But what if you want to reset &amp; continue reading?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385" y="2133601"/>
            <a:ext cx="8284307" cy="3931920"/>
          </a:xfrm>
        </p:spPr>
        <p:txBody>
          <a:bodyPr/>
          <a:lstStyle/>
          <a:p>
            <a:r>
              <a:rPr lang="en-US" dirty="0"/>
              <a:t>Example: if error occurs, go to the next line and read again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.ignore(</a:t>
            </a:r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num_of_chars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delimiter)</a:t>
            </a:r>
          </a:p>
          <a:p>
            <a:pPr lvl="1"/>
            <a:r>
              <a:rPr lang="en-US" dirty="0"/>
              <a:t>Discard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num_of_chars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/>
              <a:t>characters, up to first delimiter, which ever comes first</a:t>
            </a:r>
          </a:p>
          <a:p>
            <a:pPr lvl="1"/>
            <a:r>
              <a:rPr lang="en-US" dirty="0"/>
              <a:t>Example: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inFile.ignore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(100, ‘\n’);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.clear()</a:t>
            </a:r>
          </a:p>
          <a:p>
            <a:pPr lvl="1"/>
            <a:r>
              <a:rPr lang="en-US" dirty="0"/>
              <a:t>Clear the error state flag</a:t>
            </a:r>
          </a:p>
          <a:p>
            <a:pPr lvl="2"/>
            <a:r>
              <a:rPr lang="en-US" dirty="0"/>
              <a:t>Resets the stream state to good</a:t>
            </a:r>
          </a:p>
        </p:txBody>
      </p:sp>
    </p:spTree>
    <p:extLst>
      <p:ext uri="{BB962C8B-B14F-4D97-AF65-F5344CB8AC3E}">
        <p14:creationId xmlns:p14="http://schemas.microsoft.com/office/powerpoint/2010/main" val="17593209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651" y="179998"/>
            <a:ext cx="7345362" cy="1339850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2845" y="849923"/>
            <a:ext cx="4755892" cy="5632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main () {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a;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ifstream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inFile</a:t>
            </a:r>
            <a:r>
              <a:rPr lang="en-US" dirty="0">
                <a:latin typeface="Courier"/>
                <a:cs typeface="Courier"/>
              </a:rPr>
              <a:t>;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inFile.open</a:t>
            </a:r>
            <a:r>
              <a:rPr lang="en-US" dirty="0">
                <a:latin typeface="Courier"/>
                <a:cs typeface="Courier"/>
              </a:rPr>
              <a:t> ("</a:t>
            </a:r>
            <a:r>
              <a:rPr lang="en-US" dirty="0" err="1">
                <a:latin typeface="Courier"/>
                <a:cs typeface="Courier"/>
              </a:rPr>
              <a:t>input.txt</a:t>
            </a:r>
            <a:r>
              <a:rPr lang="en-US" dirty="0">
                <a:latin typeface="Courier"/>
                <a:cs typeface="Courier"/>
              </a:rPr>
              <a:t>");</a:t>
            </a:r>
          </a:p>
          <a:p>
            <a:r>
              <a:rPr lang="en-US" dirty="0">
                <a:latin typeface="Courier"/>
                <a:cs typeface="Courier"/>
              </a:rPr>
              <a:t>  if (</a:t>
            </a:r>
            <a:r>
              <a:rPr lang="en-US" dirty="0" err="1">
                <a:latin typeface="Courier"/>
                <a:cs typeface="Courier"/>
              </a:rPr>
              <a:t>inFile.fail</a:t>
            </a:r>
            <a:r>
              <a:rPr lang="en-US" dirty="0">
                <a:latin typeface="Courier"/>
                <a:cs typeface="Courier"/>
              </a:rPr>
              <a:t>()){</a:t>
            </a:r>
          </a:p>
          <a:p>
            <a:r>
              <a:rPr lang="en-US" dirty="0">
                <a:latin typeface="Courier"/>
                <a:cs typeface="Courier"/>
              </a:rPr>
              <a:t>    return 1;</a:t>
            </a:r>
          </a:p>
          <a:p>
            <a:r>
              <a:rPr lang="en-US" dirty="0">
                <a:latin typeface="Courier"/>
                <a:cs typeface="Courier"/>
              </a:rPr>
              <a:t>  }</a:t>
            </a:r>
          </a:p>
          <a:p>
            <a:r>
              <a:rPr lang="en-US" dirty="0">
                <a:latin typeface="Courier"/>
                <a:cs typeface="Courier"/>
              </a:rPr>
              <a:t>  while (1) {</a:t>
            </a:r>
          </a:p>
          <a:p>
            <a:r>
              <a:rPr lang="en-US" dirty="0">
                <a:latin typeface="Courier"/>
                <a:cs typeface="Courier"/>
              </a:rPr>
              <a:t>    </a:t>
            </a:r>
            <a:r>
              <a:rPr lang="en-US" dirty="0" err="1">
                <a:latin typeface="Courier"/>
                <a:cs typeface="Courier"/>
              </a:rPr>
              <a:t>inFile</a:t>
            </a:r>
            <a:r>
              <a:rPr lang="en-US" dirty="0">
                <a:latin typeface="Courier"/>
                <a:cs typeface="Courier"/>
              </a:rPr>
              <a:t> &gt;&gt; a;</a:t>
            </a:r>
          </a:p>
          <a:p>
            <a:r>
              <a:rPr lang="en-US" dirty="0">
                <a:latin typeface="Courier"/>
                <a:cs typeface="Courier"/>
              </a:rPr>
              <a:t>    if (</a:t>
            </a:r>
            <a:r>
              <a:rPr lang="en-US" dirty="0" err="1">
                <a:solidFill>
                  <a:srgbClr val="FF0000"/>
                </a:solidFill>
                <a:latin typeface="Courier"/>
                <a:cs typeface="Courier"/>
              </a:rPr>
              <a:t>inFile.fail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()</a:t>
            </a:r>
            <a:r>
              <a:rPr lang="en-US" dirty="0">
                <a:latin typeface="Courier"/>
                <a:cs typeface="Courier"/>
              </a:rPr>
              <a:t>) {</a:t>
            </a:r>
          </a:p>
          <a:p>
            <a:r>
              <a:rPr lang="en-US" dirty="0">
                <a:latin typeface="Courier"/>
                <a:cs typeface="Courier"/>
              </a:rPr>
              <a:t>      </a:t>
            </a:r>
            <a:r>
              <a:rPr lang="en-US" dirty="0" err="1">
                <a:latin typeface="Courier"/>
                <a:cs typeface="Courier"/>
              </a:rPr>
              <a:t>cout</a:t>
            </a:r>
            <a:r>
              <a:rPr lang="en-US" dirty="0">
                <a:latin typeface="Courier"/>
                <a:cs typeface="Courier"/>
              </a:rPr>
              <a:t> &lt;&lt; "failed.." &lt;&lt; </a:t>
            </a:r>
            <a:r>
              <a:rPr lang="en-US" dirty="0" err="1">
                <a:latin typeface="Courier"/>
                <a:cs typeface="Courier"/>
              </a:rPr>
              <a:t>endl</a:t>
            </a:r>
            <a:r>
              <a:rPr lang="en-US" dirty="0">
                <a:latin typeface="Courier"/>
                <a:cs typeface="Courier"/>
              </a:rPr>
              <a:t>;</a:t>
            </a:r>
          </a:p>
          <a:p>
            <a:r>
              <a:rPr lang="en-US" dirty="0">
                <a:latin typeface="Courier"/>
                <a:cs typeface="Courier"/>
              </a:rPr>
              <a:t>      </a:t>
            </a:r>
            <a:r>
              <a:rPr lang="en-US" dirty="0" err="1">
                <a:solidFill>
                  <a:srgbClr val="FF0000"/>
                </a:solidFill>
                <a:latin typeface="Courier"/>
                <a:cs typeface="Courier"/>
              </a:rPr>
              <a:t>inFile.clear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();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      </a:t>
            </a:r>
            <a:r>
              <a:rPr lang="en-US" dirty="0" err="1">
                <a:solidFill>
                  <a:srgbClr val="FF0000"/>
                </a:solidFill>
                <a:latin typeface="Courier"/>
                <a:cs typeface="Courier"/>
              </a:rPr>
              <a:t>inFile.ignore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(100, '\n');</a:t>
            </a:r>
          </a:p>
          <a:p>
            <a:r>
              <a:rPr lang="en-US" dirty="0">
                <a:latin typeface="Courier"/>
                <a:cs typeface="Courier"/>
              </a:rPr>
              <a:t>      continue;</a:t>
            </a:r>
          </a:p>
          <a:p>
            <a:r>
              <a:rPr lang="en-US" dirty="0">
                <a:latin typeface="Courier"/>
                <a:cs typeface="Courier"/>
              </a:rPr>
              <a:t>    }</a:t>
            </a:r>
          </a:p>
          <a:p>
            <a:r>
              <a:rPr lang="en-US" dirty="0">
                <a:latin typeface="Courier"/>
                <a:cs typeface="Courier"/>
              </a:rPr>
              <a:t>    </a:t>
            </a:r>
            <a:r>
              <a:rPr lang="en-US" dirty="0" err="1">
                <a:latin typeface="Courier"/>
                <a:cs typeface="Courier"/>
              </a:rPr>
              <a:t>cout</a:t>
            </a:r>
            <a:r>
              <a:rPr lang="en-US" dirty="0">
                <a:latin typeface="Courier"/>
                <a:cs typeface="Courier"/>
              </a:rPr>
              <a:t> &lt;&lt; "a = " &lt;&lt; a &lt;&lt; </a:t>
            </a:r>
            <a:r>
              <a:rPr lang="en-US" dirty="0" err="1">
                <a:latin typeface="Courier"/>
                <a:cs typeface="Courier"/>
              </a:rPr>
              <a:t>endl</a:t>
            </a:r>
            <a:r>
              <a:rPr lang="en-US" dirty="0">
                <a:latin typeface="Courier"/>
                <a:cs typeface="Courier"/>
              </a:rPr>
              <a:t>;</a:t>
            </a:r>
          </a:p>
          <a:p>
            <a:r>
              <a:rPr lang="en-US" dirty="0">
                <a:latin typeface="Courier"/>
                <a:cs typeface="Courier"/>
              </a:rPr>
              <a:t>    break;</a:t>
            </a:r>
          </a:p>
          <a:p>
            <a:r>
              <a:rPr lang="en-US" dirty="0">
                <a:latin typeface="Courier"/>
                <a:cs typeface="Courier"/>
              </a:rPr>
              <a:t>  }</a:t>
            </a:r>
          </a:p>
          <a:p>
            <a:r>
              <a:rPr lang="en-US" dirty="0">
                <a:latin typeface="Courier"/>
                <a:cs typeface="Courier"/>
              </a:rPr>
              <a:t>  return 0;</a:t>
            </a:r>
          </a:p>
          <a:p>
            <a:r>
              <a:rPr lang="en-US" dirty="0">
                <a:latin typeface="Courier"/>
                <a:cs typeface="Courier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66900" y="1699845"/>
            <a:ext cx="634383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“</a:t>
            </a:r>
            <a:r>
              <a:rPr lang="en-US" dirty="0" err="1"/>
              <a:t>abc</a:t>
            </a:r>
            <a:r>
              <a:rPr lang="en-US" dirty="0"/>
              <a:t> </a:t>
            </a:r>
          </a:p>
          <a:p>
            <a:r>
              <a:rPr lang="en-US" dirty="0"/>
              <a:t>$23</a:t>
            </a:r>
          </a:p>
          <a:p>
            <a:r>
              <a:rPr lang="en-US" dirty="0"/>
              <a:t>78</a:t>
            </a:r>
          </a:p>
          <a:p>
            <a:r>
              <a:rPr lang="en-US" dirty="0"/>
              <a:t>96”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75384" y="4092358"/>
            <a:ext cx="30776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Any problem with this example?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66900" y="4608228"/>
            <a:ext cx="645993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“</a:t>
            </a:r>
            <a:r>
              <a:rPr lang="en-US" dirty="0" err="1"/>
              <a:t>abc</a:t>
            </a:r>
            <a:r>
              <a:rPr lang="en-US" dirty="0"/>
              <a:t> </a:t>
            </a:r>
          </a:p>
          <a:p>
            <a:r>
              <a:rPr lang="en-US" dirty="0"/>
              <a:t>$23”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75384" y="3531604"/>
            <a:ext cx="3222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What if </a:t>
            </a:r>
            <a:r>
              <a:rPr lang="en-US" i="1" dirty="0" err="1"/>
              <a:t>inFile.clear</a:t>
            </a:r>
            <a:r>
              <a:rPr lang="en-US" i="1" dirty="0"/>
              <a:t>() is removed?</a:t>
            </a:r>
          </a:p>
        </p:txBody>
      </p:sp>
    </p:spTree>
    <p:extLst>
      <p:ext uri="{BB962C8B-B14F-4D97-AF65-F5344CB8AC3E}">
        <p14:creationId xmlns:p14="http://schemas.microsoft.com/office/powerpoint/2010/main" val="3830928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1" animBg="1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End-of-File (EOF)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inFile.eof</a:t>
            </a:r>
            <a:r>
              <a:rPr lang="en-US" dirty="0"/>
              <a:t>()</a:t>
            </a:r>
          </a:p>
          <a:p>
            <a:pPr lvl="1"/>
            <a:r>
              <a:rPr lang="en-US" dirty="0"/>
              <a:t>A function that returns </a:t>
            </a:r>
            <a:r>
              <a:rPr lang="en-US" dirty="0">
                <a:solidFill>
                  <a:srgbClr val="FF0000"/>
                </a:solidFill>
              </a:rPr>
              <a:t>true</a:t>
            </a:r>
            <a:r>
              <a:rPr lang="en-US" dirty="0"/>
              <a:t> if End-of-File is reached</a:t>
            </a:r>
          </a:p>
          <a:p>
            <a:pPr lvl="1"/>
            <a:r>
              <a:rPr lang="en-US" dirty="0"/>
              <a:t>Used to read a file to the end</a:t>
            </a:r>
          </a:p>
          <a:p>
            <a:pPr lvl="1"/>
            <a:r>
              <a:rPr lang="en-US" dirty="0"/>
              <a:t>Example: output a file content to the screen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08213" y="4037159"/>
            <a:ext cx="387796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nsolas"/>
                <a:cs typeface="Consolas"/>
              </a:rPr>
              <a:t>ifstream</a:t>
            </a:r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err="1">
                <a:latin typeface="Consolas"/>
                <a:cs typeface="Consolas"/>
              </a:rPr>
              <a:t>inFile</a:t>
            </a:r>
            <a:r>
              <a:rPr lang="en-US" dirty="0">
                <a:latin typeface="Consolas"/>
                <a:cs typeface="Consolas"/>
              </a:rPr>
              <a:t>(“</a:t>
            </a:r>
            <a:r>
              <a:rPr lang="en-US" dirty="0" err="1">
                <a:latin typeface="Consolas"/>
                <a:cs typeface="Consolas"/>
              </a:rPr>
              <a:t>input.txt</a:t>
            </a:r>
            <a:r>
              <a:rPr lang="en-US" dirty="0">
                <a:latin typeface="Consolas"/>
                <a:cs typeface="Consolas"/>
              </a:rPr>
              <a:t>”);</a:t>
            </a:r>
          </a:p>
          <a:p>
            <a:r>
              <a:rPr lang="en-US" dirty="0">
                <a:latin typeface="Consolas"/>
                <a:cs typeface="Consolas"/>
              </a:rPr>
              <a:t>char c;</a:t>
            </a:r>
          </a:p>
          <a:p>
            <a:r>
              <a:rPr lang="en-US" dirty="0" err="1">
                <a:latin typeface="Consolas"/>
                <a:cs typeface="Consolas"/>
              </a:rPr>
              <a:t>inFile</a:t>
            </a:r>
            <a:r>
              <a:rPr lang="en-US" dirty="0">
                <a:latin typeface="Consolas"/>
                <a:cs typeface="Consolas"/>
              </a:rPr>
              <a:t> &gt;&gt; c;</a:t>
            </a:r>
          </a:p>
          <a:p>
            <a:r>
              <a:rPr lang="en-US" dirty="0">
                <a:latin typeface="Consolas"/>
                <a:cs typeface="Consolas"/>
              </a:rPr>
              <a:t>while (!</a:t>
            </a:r>
            <a:r>
              <a:rPr lang="en-US" dirty="0" err="1">
                <a:latin typeface="Consolas"/>
                <a:cs typeface="Consolas"/>
              </a:rPr>
              <a:t>inFile.eof</a:t>
            </a:r>
            <a:r>
              <a:rPr lang="en-US" dirty="0">
                <a:latin typeface="Consolas"/>
                <a:cs typeface="Consolas"/>
              </a:rPr>
              <a:t>()) {</a:t>
            </a:r>
          </a:p>
          <a:p>
            <a:r>
              <a:rPr lang="en-US" dirty="0">
                <a:latin typeface="Consolas"/>
                <a:cs typeface="Consolas"/>
              </a:rPr>
              <a:t>  </a:t>
            </a:r>
            <a:r>
              <a:rPr lang="en-US" dirty="0" err="1">
                <a:latin typeface="Consolas"/>
                <a:cs typeface="Consolas"/>
              </a:rPr>
              <a:t>cout</a:t>
            </a:r>
            <a:r>
              <a:rPr lang="en-US" dirty="0">
                <a:latin typeface="Consolas"/>
                <a:cs typeface="Consolas"/>
              </a:rPr>
              <a:t> &lt;&lt; c;</a:t>
            </a:r>
          </a:p>
          <a:p>
            <a:r>
              <a:rPr lang="en-US" dirty="0">
                <a:latin typeface="Consolas"/>
                <a:cs typeface="Consolas"/>
              </a:rPr>
              <a:t>  </a:t>
            </a:r>
            <a:r>
              <a:rPr lang="en-US" dirty="0" err="1">
                <a:latin typeface="Consolas"/>
                <a:cs typeface="Consolas"/>
              </a:rPr>
              <a:t>inFile</a:t>
            </a:r>
            <a:r>
              <a:rPr lang="en-US" dirty="0">
                <a:latin typeface="Consolas"/>
                <a:cs typeface="Consolas"/>
              </a:rPr>
              <a:t> &gt;&gt; c;</a:t>
            </a:r>
          </a:p>
          <a:p>
            <a:r>
              <a:rPr lang="en-US" dirty="0">
                <a:latin typeface="Consolas"/>
                <a:cs typeface="Consolas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010568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stringstream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804" y="1820984"/>
            <a:ext cx="7853119" cy="4304323"/>
          </a:xfrm>
        </p:spPr>
        <p:txBody>
          <a:bodyPr>
            <a:normAutofit fontScale="92500"/>
          </a:bodyPr>
          <a:lstStyle/>
          <a:p>
            <a:r>
              <a:rPr lang="en-US" dirty="0"/>
              <a:t>The “&lt;&lt;“ and “&gt;&gt;” operators are quite powerful</a:t>
            </a:r>
          </a:p>
          <a:p>
            <a:pPr lvl="1"/>
            <a:r>
              <a:rPr lang="en-US" dirty="0"/>
              <a:t>Easily format output</a:t>
            </a:r>
          </a:p>
          <a:p>
            <a:pPr lvl="2"/>
            <a:r>
              <a:rPr lang="en-US" dirty="0"/>
              <a:t>Example: </a:t>
            </a:r>
            <a:r>
              <a:rPr lang="en-US" sz="1700" dirty="0" err="1">
                <a:latin typeface="Courier"/>
                <a:cs typeface="Courier"/>
              </a:rPr>
              <a:t>cout</a:t>
            </a:r>
            <a:r>
              <a:rPr lang="en-US" sz="1700" dirty="0">
                <a:latin typeface="Courier"/>
                <a:cs typeface="Courier"/>
              </a:rPr>
              <a:t> &lt;&lt; “a = “ &lt;&lt; a &lt;&lt; “, b = “ &lt;&lt; b &lt;&lt; </a:t>
            </a:r>
            <a:r>
              <a:rPr lang="en-US" sz="1700" dirty="0" err="1">
                <a:latin typeface="Courier"/>
                <a:cs typeface="Courier"/>
              </a:rPr>
              <a:t>endl</a:t>
            </a:r>
            <a:r>
              <a:rPr lang="en-US" sz="1700" dirty="0">
                <a:latin typeface="Courier"/>
                <a:cs typeface="Courier"/>
              </a:rPr>
              <a:t>;</a:t>
            </a:r>
          </a:p>
          <a:p>
            <a:pPr lvl="1"/>
            <a:r>
              <a:rPr lang="en-US" dirty="0"/>
              <a:t>Easily parse input</a:t>
            </a:r>
          </a:p>
          <a:p>
            <a:pPr lvl="2"/>
            <a:r>
              <a:rPr lang="en-US" dirty="0"/>
              <a:t>Example: </a:t>
            </a:r>
            <a:r>
              <a:rPr lang="en-US" sz="1700" dirty="0" err="1">
                <a:latin typeface="Courier"/>
                <a:cs typeface="Courier"/>
              </a:rPr>
              <a:t>cin</a:t>
            </a:r>
            <a:r>
              <a:rPr lang="en-US" sz="1700" dirty="0">
                <a:latin typeface="Courier"/>
                <a:cs typeface="Courier"/>
              </a:rPr>
              <a:t> &gt;&gt; </a:t>
            </a:r>
            <a:r>
              <a:rPr lang="en-US" sz="1700" dirty="0" err="1">
                <a:latin typeface="Courier"/>
                <a:cs typeface="Courier"/>
              </a:rPr>
              <a:t>an_int</a:t>
            </a:r>
            <a:r>
              <a:rPr lang="en-US" sz="1700" dirty="0">
                <a:latin typeface="Courier"/>
                <a:cs typeface="Courier"/>
              </a:rPr>
              <a:t> &gt;&gt; </a:t>
            </a:r>
            <a:r>
              <a:rPr lang="en-US" sz="1700" dirty="0" err="1">
                <a:latin typeface="Courier"/>
                <a:cs typeface="Courier"/>
              </a:rPr>
              <a:t>a_float</a:t>
            </a:r>
            <a:r>
              <a:rPr lang="en-US" sz="1700" dirty="0">
                <a:latin typeface="Courier"/>
                <a:cs typeface="Courier"/>
              </a:rPr>
              <a:t>;</a:t>
            </a:r>
          </a:p>
          <a:p>
            <a:r>
              <a:rPr lang="en-US" dirty="0"/>
              <a:t>Sometimes you want to use on string!</a:t>
            </a:r>
          </a:p>
          <a:p>
            <a:pPr lvl="1"/>
            <a:r>
              <a:rPr lang="en-US" dirty="0"/>
              <a:t>E.g., format a string</a:t>
            </a:r>
          </a:p>
          <a:p>
            <a:r>
              <a:rPr lang="en-US" dirty="0" err="1"/>
              <a:t>stringstream</a:t>
            </a:r>
            <a:r>
              <a:rPr lang="en-US" dirty="0"/>
              <a:t> allows you to do that!</a:t>
            </a:r>
          </a:p>
          <a:p>
            <a:pPr lvl="1"/>
            <a:r>
              <a:rPr lang="en-US" dirty="0"/>
              <a:t>It gives you a string, but allows you to use “&lt;&lt;“ and “&gt;&gt;” operator on it!</a:t>
            </a:r>
          </a:p>
        </p:txBody>
      </p:sp>
    </p:spTree>
    <p:extLst>
      <p:ext uri="{BB962C8B-B14F-4D97-AF65-F5344CB8AC3E}">
        <p14:creationId xmlns:p14="http://schemas.microsoft.com/office/powerpoint/2010/main" val="18317580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stringstream</a:t>
            </a:r>
            <a:r>
              <a:rPr lang="en-US" dirty="0"/>
              <a:t> example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8693" y="1846384"/>
            <a:ext cx="5587024" cy="45243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"/>
                <a:cs typeface="Courier"/>
              </a:rPr>
              <a:t>#include &lt;string&gt;       // string</a:t>
            </a:r>
          </a:p>
          <a:p>
            <a:r>
              <a:rPr lang="en-US" dirty="0">
                <a:latin typeface="Courier"/>
                <a:cs typeface="Courier"/>
              </a:rPr>
              <a:t>#include &lt;</a:t>
            </a:r>
            <a:r>
              <a:rPr lang="en-US" dirty="0" err="1">
                <a:latin typeface="Courier"/>
                <a:cs typeface="Courier"/>
              </a:rPr>
              <a:t>iostream</a:t>
            </a:r>
            <a:r>
              <a:rPr lang="en-US" dirty="0">
                <a:latin typeface="Courier"/>
                <a:cs typeface="Courier"/>
              </a:rPr>
              <a:t>&gt;     // </a:t>
            </a:r>
            <a:r>
              <a:rPr lang="en-US" dirty="0" err="1">
                <a:latin typeface="Courier"/>
                <a:cs typeface="Courier"/>
              </a:rPr>
              <a:t>cout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#include &lt;</a:t>
            </a:r>
            <a:r>
              <a:rPr lang="en-US" dirty="0" err="1">
                <a:latin typeface="Courier"/>
                <a:cs typeface="Courier"/>
              </a:rPr>
              <a:t>sstream</a:t>
            </a:r>
            <a:r>
              <a:rPr lang="en-US" dirty="0">
                <a:latin typeface="Courier"/>
                <a:cs typeface="Courier"/>
              </a:rPr>
              <a:t>&gt;      // </a:t>
            </a:r>
            <a:r>
              <a:rPr lang="en-US" dirty="0" err="1">
                <a:latin typeface="Courier"/>
                <a:cs typeface="Courier"/>
              </a:rPr>
              <a:t>stringstream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using namespace </a:t>
            </a:r>
            <a:r>
              <a:rPr lang="en-US" dirty="0" err="1">
                <a:latin typeface="Courier"/>
                <a:cs typeface="Courier"/>
              </a:rPr>
              <a:t>std</a:t>
            </a:r>
            <a:r>
              <a:rPr lang="en-US" dirty="0">
                <a:latin typeface="Courier"/>
                <a:cs typeface="Courier"/>
              </a:rPr>
              <a:t>;</a:t>
            </a:r>
          </a:p>
          <a:p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main () {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stringstream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ss</a:t>
            </a:r>
            <a:r>
              <a:rPr lang="en-US" dirty="0">
                <a:latin typeface="Courier"/>
                <a:cs typeface="Courier"/>
              </a:rPr>
              <a:t>;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foo = 100, bar = 200;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ss</a:t>
            </a:r>
            <a:r>
              <a:rPr lang="en-US" dirty="0">
                <a:latin typeface="Courier"/>
                <a:cs typeface="Courier"/>
              </a:rPr>
              <a:t> &lt;&lt; foo &lt;&lt; ' ' &lt;&lt; bar &lt;&lt; </a:t>
            </a:r>
            <a:r>
              <a:rPr lang="en-US" dirty="0" err="1">
                <a:latin typeface="Courier"/>
                <a:cs typeface="Courier"/>
              </a:rPr>
              <a:t>endl</a:t>
            </a:r>
            <a:r>
              <a:rPr lang="en-US" dirty="0">
                <a:latin typeface="Courier"/>
                <a:cs typeface="Courier"/>
              </a:rPr>
              <a:t>;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cout</a:t>
            </a:r>
            <a:r>
              <a:rPr lang="en-US" dirty="0">
                <a:latin typeface="Courier"/>
                <a:cs typeface="Courier"/>
              </a:rPr>
              <a:t> &lt;&lt; </a:t>
            </a:r>
            <a:r>
              <a:rPr lang="en-US" dirty="0" err="1">
                <a:latin typeface="Courier"/>
                <a:cs typeface="Courier"/>
              </a:rPr>
              <a:t>ss.str</a:t>
            </a:r>
            <a:r>
              <a:rPr lang="en-US" dirty="0">
                <a:latin typeface="Courier"/>
                <a:cs typeface="Courier"/>
              </a:rPr>
              <a:t>();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ss</a:t>
            </a:r>
            <a:r>
              <a:rPr lang="en-US" dirty="0">
                <a:latin typeface="Courier"/>
                <a:cs typeface="Courier"/>
              </a:rPr>
              <a:t> &gt;&gt; bar &gt;&gt; foo;</a:t>
            </a: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cout</a:t>
            </a:r>
            <a:r>
              <a:rPr lang="en-US" dirty="0">
                <a:latin typeface="Courier"/>
                <a:cs typeface="Courier"/>
              </a:rPr>
              <a:t> &lt;&lt; "foo: " &lt;&lt; foo &lt;&lt; '\n';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cout</a:t>
            </a:r>
            <a:r>
              <a:rPr lang="en-US" dirty="0">
                <a:latin typeface="Courier"/>
                <a:cs typeface="Courier"/>
              </a:rPr>
              <a:t> &lt;&lt; "bar: " &lt;&lt; bar &lt;&lt; '\n';</a:t>
            </a: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 return 0;</a:t>
            </a:r>
          </a:p>
          <a:p>
            <a:r>
              <a:rPr lang="en-US" dirty="0">
                <a:latin typeface="Courier"/>
                <a:cs typeface="Courier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87308" y="3419231"/>
            <a:ext cx="1292842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Output:</a:t>
            </a:r>
          </a:p>
          <a:p>
            <a:r>
              <a:rPr lang="nl-NL" dirty="0">
                <a:latin typeface="Courier"/>
                <a:cs typeface="Courier"/>
              </a:rPr>
              <a:t>100 200</a:t>
            </a:r>
          </a:p>
          <a:p>
            <a:r>
              <a:rPr lang="nl-NL" dirty="0" err="1">
                <a:latin typeface="Courier"/>
                <a:cs typeface="Courier"/>
              </a:rPr>
              <a:t>foo</a:t>
            </a:r>
            <a:r>
              <a:rPr lang="nl-NL" dirty="0">
                <a:latin typeface="Courier"/>
                <a:cs typeface="Courier"/>
              </a:rPr>
              <a:t>: 200</a:t>
            </a:r>
          </a:p>
          <a:p>
            <a:r>
              <a:rPr lang="nl-NL" dirty="0">
                <a:latin typeface="Courier"/>
                <a:cs typeface="Courier"/>
              </a:rPr>
              <a:t>bar: 100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163916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You learnt the “normal” I/O programming…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231" y="1801447"/>
            <a:ext cx="8401538" cy="3931920"/>
          </a:xfrm>
        </p:spPr>
        <p:txBody>
          <a:bodyPr/>
          <a:lstStyle/>
          <a:p>
            <a:r>
              <a:rPr lang="en-US" dirty="0"/>
              <a:t>But in real software, you have to prepare for “abnormal”</a:t>
            </a:r>
          </a:p>
          <a:p>
            <a:pPr marL="0" indent="0">
              <a:buNone/>
            </a:pPr>
            <a:r>
              <a:rPr lang="en-US" i="1" dirty="0"/>
              <a:t>“Anything that can go wrong, will go wrong.” -- Murphy’s law</a:t>
            </a:r>
          </a:p>
        </p:txBody>
      </p:sp>
    </p:spTree>
    <p:extLst>
      <p:ext uri="{BB962C8B-B14F-4D97-AF65-F5344CB8AC3E}">
        <p14:creationId xmlns:p14="http://schemas.microsoft.com/office/powerpoint/2010/main" val="628480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167" y="1196752"/>
            <a:ext cx="8796321" cy="4176464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395536" y="3284984"/>
            <a:ext cx="7992888" cy="1800200"/>
            <a:chOff x="395536" y="3284984"/>
            <a:chExt cx="7992888" cy="1800200"/>
          </a:xfrm>
        </p:grpSpPr>
        <p:sp>
          <p:nvSpPr>
            <p:cNvPr id="6" name="Oval 5"/>
            <p:cNvSpPr/>
            <p:nvPr/>
          </p:nvSpPr>
          <p:spPr>
            <a:xfrm>
              <a:off x="1043608" y="3284984"/>
              <a:ext cx="4896544" cy="432048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395536" y="4797152"/>
              <a:ext cx="7992888" cy="0"/>
            </a:xfrm>
            <a:prstGeom prst="line">
              <a:avLst/>
            </a:prstGeom>
            <a:ln w="38100"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395536" y="5085184"/>
              <a:ext cx="144016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95567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Handle I/O-related errors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Detecting input failures</a:t>
            </a:r>
          </a:p>
          <a:p>
            <a:pPr lvl="1"/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cin.fail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lvl="1"/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cin.eof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r>
              <a:rPr lang="en-US" dirty="0"/>
              <a:t>Handling input failures</a:t>
            </a:r>
          </a:p>
          <a:p>
            <a:pPr lvl="1"/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cin.clear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lvl="1"/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cin.ignore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r>
              <a:rPr lang="en-US" dirty="0" err="1"/>
              <a:t>stringstream</a:t>
            </a:r>
            <a:r>
              <a:rPr lang="en-US" dirty="0"/>
              <a:t>: treating string as streams</a:t>
            </a:r>
          </a:p>
          <a:p>
            <a:pPr lvl="1"/>
            <a:r>
              <a:rPr lang="en-US" dirty="0"/>
              <a:t>Using “&lt;&lt;“ and “&gt;&gt;” on strings</a:t>
            </a:r>
          </a:p>
        </p:txBody>
      </p:sp>
    </p:spTree>
    <p:extLst>
      <p:ext uri="{BB962C8B-B14F-4D97-AF65-F5344CB8AC3E}">
        <p14:creationId xmlns:p14="http://schemas.microsoft.com/office/powerpoint/2010/main" val="3490844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example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27113" y="2100385"/>
            <a:ext cx="6695199" cy="2862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main() {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a;</a:t>
            </a:r>
          </a:p>
          <a:p>
            <a:r>
              <a:rPr lang="en-US" dirty="0">
                <a:latin typeface="Courier"/>
                <a:cs typeface="Courier"/>
              </a:rPr>
              <a:t>  float b;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ifstream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inFile</a:t>
            </a:r>
            <a:r>
              <a:rPr lang="en-US" dirty="0">
                <a:latin typeface="Courier"/>
                <a:cs typeface="Courier"/>
              </a:rPr>
              <a:t>;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inFile.open</a:t>
            </a:r>
            <a:r>
              <a:rPr lang="en-US" dirty="0">
                <a:latin typeface="Courier"/>
                <a:cs typeface="Courier"/>
              </a:rPr>
              <a:t> (“</a:t>
            </a:r>
            <a:r>
              <a:rPr lang="en-US" dirty="0" err="1">
                <a:latin typeface="Courier"/>
                <a:cs typeface="Courier"/>
              </a:rPr>
              <a:t>input.txt</a:t>
            </a:r>
            <a:r>
              <a:rPr lang="en-US" dirty="0">
                <a:latin typeface="Courier"/>
                <a:cs typeface="Courier"/>
              </a:rPr>
              <a:t>”);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inFile</a:t>
            </a:r>
            <a:r>
              <a:rPr lang="en-US" dirty="0">
                <a:latin typeface="Courier"/>
                <a:cs typeface="Courier"/>
              </a:rPr>
              <a:t> &gt;&gt; a;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inFile</a:t>
            </a:r>
            <a:r>
              <a:rPr lang="en-US" dirty="0">
                <a:latin typeface="Courier"/>
                <a:cs typeface="Courier"/>
              </a:rPr>
              <a:t> &gt;&gt; b;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cout</a:t>
            </a:r>
            <a:r>
              <a:rPr lang="en-US" dirty="0">
                <a:latin typeface="Courier"/>
                <a:cs typeface="Courier"/>
              </a:rPr>
              <a:t> &lt;&lt; “a = “ &lt;&lt; a &lt;&lt; “, b = “ &lt;&lt; b &lt;&lt; </a:t>
            </a:r>
            <a:r>
              <a:rPr lang="en-US" dirty="0" err="1">
                <a:latin typeface="Courier"/>
                <a:cs typeface="Courier"/>
              </a:rPr>
              <a:t>endl</a:t>
            </a:r>
            <a:r>
              <a:rPr lang="en-US" dirty="0">
                <a:latin typeface="Courier"/>
                <a:cs typeface="Courier"/>
              </a:rPr>
              <a:t>;</a:t>
            </a:r>
          </a:p>
          <a:p>
            <a:r>
              <a:rPr lang="en-US" dirty="0">
                <a:latin typeface="Courier"/>
                <a:cs typeface="Courier"/>
              </a:rPr>
              <a:t>  return 0;</a:t>
            </a:r>
          </a:p>
          <a:p>
            <a:r>
              <a:rPr lang="en-US" dirty="0">
                <a:latin typeface="Courier"/>
                <a:cs typeface="Courier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61846" y="5402385"/>
            <a:ext cx="3155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Question: what can go </a:t>
            </a:r>
            <a:r>
              <a:rPr lang="en-US" dirty="0">
                <a:solidFill>
                  <a:srgbClr val="FF0000"/>
                </a:solidFill>
              </a:rPr>
              <a:t>wrong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64422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Exception #1: file doesn’t exist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27113" y="2100385"/>
            <a:ext cx="7110765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main() {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a;</a:t>
            </a:r>
          </a:p>
          <a:p>
            <a:r>
              <a:rPr lang="en-US" dirty="0">
                <a:latin typeface="Courier"/>
                <a:cs typeface="Courier"/>
              </a:rPr>
              <a:t>  float b;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ifstream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inFile</a:t>
            </a:r>
            <a:r>
              <a:rPr lang="en-US" dirty="0">
                <a:latin typeface="Courier"/>
                <a:cs typeface="Courier"/>
              </a:rPr>
              <a:t>;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inFile.open</a:t>
            </a:r>
            <a:r>
              <a:rPr lang="en-US" dirty="0">
                <a:latin typeface="Courier"/>
                <a:cs typeface="Courier"/>
              </a:rPr>
              <a:t> (“</a:t>
            </a:r>
            <a:r>
              <a:rPr lang="en-US" dirty="0" err="1">
                <a:latin typeface="Courier"/>
                <a:cs typeface="Courier"/>
              </a:rPr>
              <a:t>input.txt</a:t>
            </a:r>
            <a:r>
              <a:rPr lang="en-US" dirty="0">
                <a:latin typeface="Courier"/>
                <a:cs typeface="Courier"/>
              </a:rPr>
              <a:t>”);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  if (</a:t>
            </a:r>
            <a:r>
              <a:rPr lang="en-US" dirty="0" err="1">
                <a:solidFill>
                  <a:srgbClr val="FF0000"/>
                </a:solidFill>
                <a:latin typeface="Courier"/>
                <a:cs typeface="Courier"/>
              </a:rPr>
              <a:t>inFile.fail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()){ 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    /* fail() returns true if failure occurred! */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    </a:t>
            </a:r>
            <a:r>
              <a:rPr lang="en-US" dirty="0" err="1">
                <a:solidFill>
                  <a:srgbClr val="FF0000"/>
                </a:solidFill>
                <a:latin typeface="Courier"/>
                <a:cs typeface="Courier"/>
              </a:rPr>
              <a:t>cout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 &lt;&lt; “Cannot open file: </a:t>
            </a:r>
            <a:r>
              <a:rPr lang="en-US" dirty="0" err="1">
                <a:solidFill>
                  <a:srgbClr val="FF0000"/>
                </a:solidFill>
                <a:latin typeface="Courier"/>
                <a:cs typeface="Courier"/>
              </a:rPr>
              <a:t>input.txt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” &lt;&lt; </a:t>
            </a:r>
            <a:r>
              <a:rPr lang="en-US" dirty="0" err="1">
                <a:solidFill>
                  <a:srgbClr val="FF0000"/>
                </a:solidFill>
                <a:latin typeface="Courier"/>
                <a:cs typeface="Courier"/>
              </a:rPr>
              <a:t>endl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;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    return 1;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  }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inFile</a:t>
            </a:r>
            <a:r>
              <a:rPr lang="en-US" dirty="0">
                <a:latin typeface="Courier"/>
                <a:cs typeface="Courier"/>
              </a:rPr>
              <a:t> &gt;&gt; a;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inFile</a:t>
            </a:r>
            <a:r>
              <a:rPr lang="en-US" dirty="0">
                <a:latin typeface="Courier"/>
                <a:cs typeface="Courier"/>
              </a:rPr>
              <a:t> &gt;&gt; b;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cout</a:t>
            </a:r>
            <a:r>
              <a:rPr lang="en-US" dirty="0">
                <a:latin typeface="Courier"/>
                <a:cs typeface="Courier"/>
              </a:rPr>
              <a:t> &lt;&lt; “a = “ &lt;&lt; a &lt;&lt; “, b = “ &lt;&lt; b &lt;&lt; </a:t>
            </a:r>
            <a:r>
              <a:rPr lang="en-US" dirty="0" err="1">
                <a:latin typeface="Courier"/>
                <a:cs typeface="Courier"/>
              </a:rPr>
              <a:t>endl</a:t>
            </a:r>
            <a:r>
              <a:rPr lang="en-US" dirty="0">
                <a:latin typeface="Courier"/>
                <a:cs typeface="Courier"/>
              </a:rPr>
              <a:t>;</a:t>
            </a:r>
          </a:p>
          <a:p>
            <a:r>
              <a:rPr lang="en-US" dirty="0">
                <a:latin typeface="Courier"/>
                <a:cs typeface="Courier"/>
              </a:rPr>
              <a:t>  return 0;</a:t>
            </a:r>
          </a:p>
          <a:p>
            <a:r>
              <a:rPr lang="en-US" dirty="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46241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Exception #2: cannot read “a”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12" y="1991384"/>
            <a:ext cx="7345363" cy="650630"/>
          </a:xfrm>
        </p:spPr>
        <p:txBody>
          <a:bodyPr/>
          <a:lstStyle/>
          <a:p>
            <a:r>
              <a:rPr lang="en-US" dirty="0"/>
              <a:t>Simplest example: </a:t>
            </a:r>
            <a:r>
              <a:rPr lang="en-US" dirty="0" err="1"/>
              <a:t>input.txt</a:t>
            </a:r>
            <a:r>
              <a:rPr lang="en-US" dirty="0"/>
              <a:t> is empty!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27113" y="2549767"/>
            <a:ext cx="6695199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main() {</a:t>
            </a:r>
          </a:p>
          <a:p>
            <a:r>
              <a:rPr lang="en-US" dirty="0">
                <a:latin typeface="Courier"/>
                <a:cs typeface="Courier"/>
              </a:rPr>
              <a:t>  .. 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inFile</a:t>
            </a:r>
            <a:r>
              <a:rPr lang="en-US" dirty="0">
                <a:latin typeface="Courier"/>
                <a:cs typeface="Courier"/>
              </a:rPr>
              <a:t> &gt;&gt; a;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  if (</a:t>
            </a:r>
            <a:r>
              <a:rPr lang="en-US" dirty="0" err="1">
                <a:solidFill>
                  <a:srgbClr val="FF0000"/>
                </a:solidFill>
                <a:latin typeface="Courier"/>
                <a:cs typeface="Courier"/>
              </a:rPr>
              <a:t>inFile.fail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()) {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    </a:t>
            </a:r>
            <a:r>
              <a:rPr lang="en-US" dirty="0" err="1">
                <a:solidFill>
                  <a:srgbClr val="FF0000"/>
                </a:solidFill>
                <a:latin typeface="Courier"/>
                <a:cs typeface="Courier"/>
              </a:rPr>
              <a:t>cout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 &lt;&lt; “Cannot read a!” &lt;&lt; </a:t>
            </a:r>
            <a:r>
              <a:rPr lang="en-US" dirty="0" err="1">
                <a:solidFill>
                  <a:srgbClr val="FF0000"/>
                </a:solidFill>
                <a:latin typeface="Courier"/>
                <a:cs typeface="Courier"/>
              </a:rPr>
              <a:t>endl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;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    return 1;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  }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inFile</a:t>
            </a:r>
            <a:r>
              <a:rPr lang="en-US" dirty="0">
                <a:latin typeface="Courier"/>
                <a:cs typeface="Courier"/>
              </a:rPr>
              <a:t> &gt;&gt; b;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cout</a:t>
            </a:r>
            <a:r>
              <a:rPr lang="en-US" dirty="0">
                <a:latin typeface="Courier"/>
                <a:cs typeface="Courier"/>
              </a:rPr>
              <a:t> &lt;&lt; “a = “ &lt;&lt; a &lt;&lt; “, b = “ &lt;&lt; b &lt;&lt; </a:t>
            </a:r>
            <a:r>
              <a:rPr lang="en-US" dirty="0" err="1">
                <a:latin typeface="Courier"/>
                <a:cs typeface="Courier"/>
              </a:rPr>
              <a:t>endl</a:t>
            </a:r>
            <a:r>
              <a:rPr lang="en-US" dirty="0">
                <a:latin typeface="Courier"/>
                <a:cs typeface="Courier"/>
              </a:rPr>
              <a:t>;</a:t>
            </a:r>
          </a:p>
          <a:p>
            <a:r>
              <a:rPr lang="en-US" dirty="0">
                <a:latin typeface="Courier"/>
                <a:cs typeface="Courier"/>
              </a:rPr>
              <a:t>  return 0;</a:t>
            </a:r>
          </a:p>
          <a:p>
            <a:r>
              <a:rPr lang="en-US" dirty="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21569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Exception #3: cannot read “b”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12" y="1756922"/>
            <a:ext cx="7345363" cy="650630"/>
          </a:xfrm>
        </p:spPr>
        <p:txBody>
          <a:bodyPr/>
          <a:lstStyle/>
          <a:p>
            <a:r>
              <a:rPr lang="en-US" dirty="0"/>
              <a:t>Example: </a:t>
            </a:r>
            <a:r>
              <a:rPr lang="en-US" dirty="0" err="1"/>
              <a:t>input.txt</a:t>
            </a:r>
            <a:r>
              <a:rPr lang="en-US" dirty="0"/>
              <a:t> only contains an integer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27113" y="2237152"/>
            <a:ext cx="6695199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main() {</a:t>
            </a:r>
          </a:p>
          <a:p>
            <a:r>
              <a:rPr lang="en-US" dirty="0">
                <a:latin typeface="Courier"/>
                <a:cs typeface="Courier"/>
              </a:rPr>
              <a:t>  .. 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inFile</a:t>
            </a:r>
            <a:r>
              <a:rPr lang="en-US" dirty="0">
                <a:latin typeface="Courier"/>
                <a:cs typeface="Courier"/>
              </a:rPr>
              <a:t> &gt;&gt; a;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  if (</a:t>
            </a:r>
            <a:r>
              <a:rPr lang="en-US" dirty="0" err="1">
                <a:solidFill>
                  <a:srgbClr val="FF0000"/>
                </a:solidFill>
                <a:latin typeface="Courier"/>
                <a:cs typeface="Courier"/>
              </a:rPr>
              <a:t>inFile.fail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()) {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    </a:t>
            </a:r>
            <a:r>
              <a:rPr lang="en-US" dirty="0" err="1">
                <a:solidFill>
                  <a:srgbClr val="FF0000"/>
                </a:solidFill>
                <a:latin typeface="Courier"/>
                <a:cs typeface="Courier"/>
              </a:rPr>
              <a:t>cout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 &lt;&lt; “Cannot read a!” &lt;&lt; </a:t>
            </a:r>
            <a:r>
              <a:rPr lang="en-US" dirty="0" err="1">
                <a:solidFill>
                  <a:srgbClr val="FF0000"/>
                </a:solidFill>
                <a:latin typeface="Courier"/>
                <a:cs typeface="Courier"/>
              </a:rPr>
              <a:t>endl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;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    return 1;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  }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inFile</a:t>
            </a:r>
            <a:r>
              <a:rPr lang="en-US" dirty="0">
                <a:latin typeface="Courier"/>
                <a:cs typeface="Courier"/>
              </a:rPr>
              <a:t> &gt;&gt; b;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  if (</a:t>
            </a:r>
            <a:r>
              <a:rPr lang="en-US" dirty="0" err="1">
                <a:solidFill>
                  <a:srgbClr val="FF0000"/>
                </a:solidFill>
                <a:latin typeface="Courier"/>
                <a:cs typeface="Courier"/>
              </a:rPr>
              <a:t>inFile.fail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()) {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    </a:t>
            </a:r>
            <a:r>
              <a:rPr lang="en-US" dirty="0" err="1">
                <a:solidFill>
                  <a:srgbClr val="FF0000"/>
                </a:solidFill>
                <a:latin typeface="Courier"/>
                <a:cs typeface="Courier"/>
              </a:rPr>
              <a:t>cout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 &lt;&lt; “Cannot read b!” &lt;&lt; </a:t>
            </a:r>
            <a:r>
              <a:rPr lang="en-US" dirty="0" err="1">
                <a:solidFill>
                  <a:srgbClr val="FF0000"/>
                </a:solidFill>
                <a:latin typeface="Courier"/>
                <a:cs typeface="Courier"/>
              </a:rPr>
              <a:t>endl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;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    return 1;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  }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cout</a:t>
            </a:r>
            <a:r>
              <a:rPr lang="en-US" dirty="0">
                <a:latin typeface="Courier"/>
                <a:cs typeface="Courier"/>
              </a:rPr>
              <a:t> &lt;&lt; “a = “ &lt;&lt; a &lt;&lt; “, b = “ &lt;&lt; b &lt;&lt; </a:t>
            </a:r>
            <a:r>
              <a:rPr lang="en-US" dirty="0" err="1">
                <a:latin typeface="Courier"/>
                <a:cs typeface="Courier"/>
              </a:rPr>
              <a:t>endl</a:t>
            </a:r>
            <a:r>
              <a:rPr lang="en-US" dirty="0">
                <a:latin typeface="Courier"/>
                <a:cs typeface="Courier"/>
              </a:rPr>
              <a:t>;</a:t>
            </a:r>
          </a:p>
          <a:p>
            <a:r>
              <a:rPr lang="en-US" dirty="0">
                <a:latin typeface="Courier"/>
                <a:cs typeface="Courier"/>
              </a:rPr>
              <a:t>  return 0;</a:t>
            </a:r>
          </a:p>
          <a:p>
            <a:r>
              <a:rPr lang="en-US" dirty="0">
                <a:latin typeface="Courier"/>
                <a:cs typeface="Courier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594817" y="3116383"/>
            <a:ext cx="7685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“  2  ”</a:t>
            </a:r>
          </a:p>
        </p:txBody>
      </p:sp>
    </p:spTree>
    <p:extLst>
      <p:ext uri="{BB962C8B-B14F-4D97-AF65-F5344CB8AC3E}">
        <p14:creationId xmlns:p14="http://schemas.microsoft.com/office/powerpoint/2010/main" val="1373852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.fail() work?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Return true when any error has occurred</a:t>
            </a:r>
          </a:p>
          <a:p>
            <a:pPr lvl="1"/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inFile</a:t>
            </a:r>
            <a:r>
              <a:rPr lang="en-US" dirty="0"/>
              <a:t> is an object, it has an error state flag</a:t>
            </a:r>
          </a:p>
          <a:p>
            <a:pPr lvl="1"/>
            <a:r>
              <a:rPr lang="en-US" dirty="0"/>
              <a:t>The flag is set whenever there is a failure</a:t>
            </a:r>
          </a:p>
          <a:p>
            <a:pPr lvl="1"/>
            <a:r>
              <a:rPr lang="en-US" dirty="0"/>
              <a:t>You can also use it on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cin</a:t>
            </a:r>
            <a:r>
              <a:rPr lang="en-US" dirty="0"/>
              <a:t>,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ofstream</a:t>
            </a:r>
            <a:r>
              <a:rPr lang="en-US" dirty="0"/>
              <a:t>,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cout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5598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FFFFFF"/>
      </a:dk1>
      <a:lt1>
        <a:srgbClr val="000000"/>
      </a:lt1>
      <a:dk2>
        <a:srgbClr val="7C8F97"/>
      </a:dk2>
      <a:lt2>
        <a:srgbClr val="D1D0C8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30190</TotalTime>
  <Words>1151</Words>
  <Application>Microsoft Macintosh PowerPoint</Application>
  <PresentationFormat>On-screen Show (4:3)</PresentationFormat>
  <Paragraphs>185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Brush Script MT</vt:lpstr>
      <vt:lpstr>Arial</vt:lpstr>
      <vt:lpstr>Calibri</vt:lpstr>
      <vt:lpstr>Calisto MT</vt:lpstr>
      <vt:lpstr>Consolas</vt:lpstr>
      <vt:lpstr>Courier</vt:lpstr>
      <vt:lpstr>Capital</vt:lpstr>
      <vt:lpstr>ECE 244 Programming Fundamentals Lec. 6: C++ I/O Error Handling</vt:lpstr>
      <vt:lpstr>You learnt the “normal” I/O programming… </vt:lpstr>
      <vt:lpstr>PowerPoint Presentation</vt:lpstr>
      <vt:lpstr>Handle I/O-related errors</vt:lpstr>
      <vt:lpstr>Running example</vt:lpstr>
      <vt:lpstr>Exception #1: file doesn’t exist</vt:lpstr>
      <vt:lpstr>Exception #2: cannot read “a”</vt:lpstr>
      <vt:lpstr>Exception #3: cannot read “b”</vt:lpstr>
      <vt:lpstr>How does .fail() work?</vt:lpstr>
      <vt:lpstr>PowerPoint Presentation</vt:lpstr>
      <vt:lpstr>But what if you want to reset &amp; continue reading?</vt:lpstr>
      <vt:lpstr>Example</vt:lpstr>
      <vt:lpstr>End-of-File (EOF)</vt:lpstr>
      <vt:lpstr>stringstream</vt:lpstr>
      <vt:lpstr>stringstream example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Systems ECE344</dc:title>
  <dc:creator>apple</dc:creator>
  <cp:lastModifiedBy>Ding Yuan</cp:lastModifiedBy>
  <cp:revision>284</cp:revision>
  <cp:lastPrinted>2014-09-05T01:43:19Z</cp:lastPrinted>
  <dcterms:created xsi:type="dcterms:W3CDTF">2013-01-10T16:28:45Z</dcterms:created>
  <dcterms:modified xsi:type="dcterms:W3CDTF">2022-09-19T01:52:02Z</dcterms:modified>
</cp:coreProperties>
</file>