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57" r:id="rId1"/>
  </p:sldMasterIdLst>
  <p:notesMasterIdLst>
    <p:notesMasterId r:id="rId9"/>
  </p:notesMasterIdLst>
  <p:handoutMasterIdLst>
    <p:handoutMasterId r:id="rId10"/>
  </p:handout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1769" autoAdjust="0"/>
  </p:normalViewPr>
  <p:slideViewPr>
    <p:cSldViewPr snapToGrid="0" snapToObjects="1">
      <p:cViewPr varScale="1">
        <p:scale>
          <a:sx n="103" d="100"/>
          <a:sy n="103" d="100"/>
        </p:scale>
        <p:origin x="242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5FA19-4AE7-394C-8E06-B4A0FB3E5AA8}" type="datetimeFigureOut">
              <a:rPr lang="en-US" smtClean="0"/>
              <a:pPr/>
              <a:t>9/25/22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63C84F-422D-1049-B727-5B751ACDABC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188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991A4-6061-8E40-B3BF-9224535D7C20}" type="datetimeFigureOut">
              <a:rPr lang="en-US" smtClean="0"/>
              <a:pPr/>
              <a:t>9/25/22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39927-3662-3B4E-89DF-65C239F3E8B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59037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class interface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703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/>
          <p:nvPr/>
        </p:nvGrpSpPr>
        <p:grpSpPr>
          <a:xfrm>
            <a:off x="486873" y="411480"/>
            <a:ext cx="8170255" cy="6035040"/>
            <a:chOff x="486873" y="411480"/>
            <a:chExt cx="8170255" cy="6035040"/>
          </a:xfrm>
        </p:grpSpPr>
        <p:pic>
          <p:nvPicPr>
            <p:cNvPr id="12" name="Picture 11" descr="PaperPanel-Title.jpg"/>
            <p:cNvPicPr>
              <a:picLocks noChangeAspect="1"/>
            </p:cNvPicPr>
            <p:nvPr/>
          </p:nvPicPr>
          <p:blipFill>
            <a:blip r:embed="rId2"/>
            <a:srcRect r="2128"/>
            <a:stretch>
              <a:fillRect/>
            </a:stretch>
          </p:blipFill>
          <p:spPr>
            <a:xfrm>
              <a:off x="486873" y="411480"/>
              <a:ext cx="8170255" cy="6035040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21" name="Picture 20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3" name="Rectangle 22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 rot="10800000">
            <a:off x="258763" y="1594462"/>
            <a:ext cx="357530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25" name="Rectangle 24"/>
          <p:cNvSpPr/>
          <p:nvPr/>
        </p:nvSpPr>
        <p:spPr>
          <a:xfrm rot="10800000">
            <a:off x="258763" y="1594462"/>
            <a:ext cx="357530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36" name="Picture 35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38" name="Rectangle 37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5" name="Rectangle 34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6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36" name="Picture 35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9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38" name="Rectangle 37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39" name="Straight Connector 38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30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56032" y="4203192"/>
            <a:ext cx="8622792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256032" y="4203192"/>
            <a:ext cx="8622792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1" name="Picture 20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1" name="Picture 20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 rot="5400000">
            <a:off x="4242277" y="3274090"/>
            <a:ext cx="613562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 rot="5400000">
            <a:off x="4242277" y="3274090"/>
            <a:ext cx="613562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7" name="Picture 16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aperPanel-Title.jpg"/>
          <p:cNvPicPr>
            <a:picLocks noChangeAspect="1"/>
          </p:cNvPicPr>
          <p:nvPr/>
        </p:nvPicPr>
        <p:blipFill>
          <a:blip r:embed="rId2"/>
          <a:srcRect r="2128"/>
          <a:stretch>
            <a:fillRect/>
          </a:stretch>
        </p:blipFill>
        <p:spPr>
          <a:xfrm>
            <a:off x="486873" y="411480"/>
            <a:ext cx="8170255" cy="6035040"/>
          </a:xfrm>
          <a:prstGeom prst="rect">
            <a:avLst/>
          </a:prstGeom>
          <a:noFill/>
          <a:ln w="12700">
            <a:noFill/>
          </a:ln>
          <a:effectLst>
            <a:outerShdw blurRad="63500" sx="101000" sy="101000" algn="ctr" rotWithShape="0">
              <a:prstClr val="black">
                <a:alpha val="40000"/>
              </a:prstClr>
            </a:outerShdw>
          </a:effectLst>
          <a:scene3d>
            <a:camera prst="perspectiveFront" fov="4800000"/>
            <a:lightRig rig="threePt" dir="t"/>
          </a:scene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r>
              <a:rPr lang="en-US" dirty="0"/>
              <a:t>Ding Yuan, ECE454</a:t>
            </a:r>
          </a:p>
        </p:txBody>
      </p:sp>
      <p:grpSp>
        <p:nvGrpSpPr>
          <p:cNvPr id="6" name="Group 11"/>
          <p:cNvGrpSpPr/>
          <p:nvPr/>
        </p:nvGrpSpPr>
        <p:grpSpPr>
          <a:xfrm>
            <a:off x="562842" y="475488"/>
            <a:ext cx="7982713" cy="5888736"/>
            <a:chOff x="562842" y="475488"/>
            <a:chExt cx="7982713" cy="5888736"/>
          </a:xfrm>
        </p:grpSpPr>
        <p:sp>
          <p:nvSpPr>
            <p:cNvPr id="8" name="Rectangle 7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62842" y="3427528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dirty="0"/>
              <a:t>Click icon to add picture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5" name="Picture 24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5" name="Picture 14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9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7" name="Rectangle 1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9" name="Rectangle 18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6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8" name="Picture 17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11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0" name="Rectangle 19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2" name="Rectangle 21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0" name="Straight Connector 29"/>
          <p:cNvCxnSpPr/>
          <p:nvPr/>
        </p:nvCxnSpPr>
        <p:spPr>
          <a:xfrm rot="16200000" flipH="1">
            <a:off x="2217480" y="4026438"/>
            <a:ext cx="4711326" cy="2286"/>
          </a:xfrm>
          <a:prstGeom prst="line">
            <a:avLst/>
          </a:prstGeom>
          <a:noFill/>
          <a:ln w="12700"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2217480" y="4026438"/>
            <a:ext cx="4711326" cy="2286"/>
          </a:xfrm>
          <a:prstGeom prst="line">
            <a:avLst/>
          </a:prstGeom>
          <a:noFill/>
          <a:ln w="12700"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0" name="Picture 19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7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2" name="Rectangle 21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4" name="Rectangle 23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9" name="Picture 18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6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1" name="Rectangle 20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28" name="Picture 27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30" name="Rectangle 2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r>
              <a:rPr lang="en-US" dirty="0"/>
              <a:t>Ding Yuan, ECE454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4333" y="1123950"/>
            <a:ext cx="7452255" cy="1924050"/>
          </a:xfrm>
        </p:spPr>
        <p:txBody>
          <a:bodyPr/>
          <a:lstStyle/>
          <a:p>
            <a:r>
              <a:rPr lang="en-US" sz="4000" dirty="0"/>
              <a:t>ECE 244</a:t>
            </a:r>
            <a:br>
              <a:rPr lang="en-US" sz="4000" dirty="0"/>
            </a:br>
            <a:r>
              <a:rPr lang="en-US" sz="4000" dirty="0"/>
              <a:t>Programming Fundamentals</a:t>
            </a:r>
            <a:br>
              <a:rPr lang="en-US" sz="4000" dirty="0"/>
            </a:br>
            <a:r>
              <a:rPr lang="en-US" sz="4000" dirty="0" err="1"/>
              <a:t>Lec</a:t>
            </a:r>
            <a:r>
              <a:rPr lang="en-US" sz="4000" dirty="0"/>
              <a:t>. </a:t>
            </a:r>
            <a:r>
              <a:rPr lang="en-US" sz="4000"/>
              <a:t>7: </a:t>
            </a:r>
            <a:r>
              <a:rPr lang="en-US" sz="4400" i="1" dirty="0"/>
              <a:t>Introduction to classes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27777"/>
            <a:ext cx="7342188" cy="1752600"/>
          </a:xfrm>
        </p:spPr>
        <p:txBody>
          <a:bodyPr>
            <a:noAutofit/>
          </a:bodyPr>
          <a:lstStyle/>
          <a:p>
            <a:r>
              <a:rPr lang="en-US" sz="2800" dirty="0"/>
              <a:t>Ding Yuan</a:t>
            </a:r>
          </a:p>
          <a:p>
            <a:r>
              <a:rPr lang="en-US" sz="2800" dirty="0"/>
              <a:t>ECE Dept., University of Toronto</a:t>
            </a:r>
          </a:p>
          <a:p>
            <a:r>
              <a:rPr lang="en-US" sz="2800" dirty="0"/>
              <a:t>http://www.eecg.toronto.edu/~yuan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class?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448" y="2133601"/>
            <a:ext cx="7345363" cy="3931920"/>
          </a:xfrm>
        </p:spPr>
        <p:txBody>
          <a:bodyPr/>
          <a:lstStyle/>
          <a:p>
            <a:r>
              <a:rPr lang="en-US" dirty="0"/>
              <a:t>Expansion of </a:t>
            </a:r>
            <a:r>
              <a:rPr lang="en-US" dirty="0" err="1">
                <a:latin typeface="Courier"/>
                <a:cs typeface="Courier"/>
              </a:rPr>
              <a:t>struct</a:t>
            </a:r>
            <a:endParaRPr lang="en-US" dirty="0">
              <a:latin typeface="Courier"/>
              <a:cs typeface="Courier"/>
            </a:endParaRPr>
          </a:p>
          <a:p>
            <a:pPr lvl="1"/>
            <a:r>
              <a:rPr lang="en-US" dirty="0">
                <a:cs typeface="Courier"/>
              </a:rPr>
              <a:t>Contains both data and </a:t>
            </a:r>
            <a:r>
              <a:rPr lang="en-US" u="sng" dirty="0">
                <a:cs typeface="Courier"/>
              </a:rPr>
              <a:t>code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69317" y="2133601"/>
            <a:ext cx="4063282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class</a:t>
            </a:r>
            <a:r>
              <a:rPr lang="en-US" dirty="0">
                <a:latin typeface="Courier"/>
                <a:cs typeface="Courier"/>
              </a:rPr>
              <a:t> Time {</a:t>
            </a:r>
          </a:p>
          <a:p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private</a:t>
            </a:r>
            <a:r>
              <a:rPr lang="en-US" dirty="0">
                <a:latin typeface="Courier"/>
                <a:cs typeface="Courier"/>
              </a:rPr>
              <a:t>:</a:t>
            </a:r>
          </a:p>
          <a:p>
            <a:r>
              <a:rPr lang="en-US" dirty="0">
                <a:latin typeface="Courier"/>
                <a:cs typeface="Courier"/>
              </a:rPr>
              <a:t>  </a:t>
            </a:r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minute;</a:t>
            </a:r>
          </a:p>
          <a:p>
            <a:r>
              <a:rPr lang="en-US" dirty="0">
                <a:latin typeface="Courier"/>
                <a:cs typeface="Courier"/>
              </a:rPr>
              <a:t>  </a:t>
            </a:r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second;</a:t>
            </a:r>
          </a:p>
          <a:p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public</a:t>
            </a:r>
            <a:r>
              <a:rPr lang="en-US" dirty="0">
                <a:latin typeface="Courier"/>
                <a:cs typeface="Courier"/>
              </a:rPr>
              <a:t>:</a:t>
            </a:r>
          </a:p>
          <a:p>
            <a:r>
              <a:rPr lang="en-US" dirty="0">
                <a:latin typeface="Courier"/>
                <a:cs typeface="Courier"/>
              </a:rPr>
              <a:t>  void </a:t>
            </a:r>
            <a:r>
              <a:rPr lang="en-US" dirty="0" err="1">
                <a:latin typeface="Courier"/>
                <a:cs typeface="Courier"/>
              </a:rPr>
              <a:t>resetTime</a:t>
            </a:r>
            <a:r>
              <a:rPr lang="en-US" dirty="0">
                <a:latin typeface="Courier"/>
                <a:cs typeface="Courier"/>
              </a:rPr>
              <a:t>();</a:t>
            </a:r>
          </a:p>
          <a:p>
            <a:r>
              <a:rPr lang="en-US" dirty="0">
                <a:latin typeface="Courier"/>
                <a:cs typeface="Courier"/>
              </a:rPr>
              <a:t>  void </a:t>
            </a:r>
            <a:r>
              <a:rPr lang="en-US" dirty="0" err="1">
                <a:latin typeface="Courier"/>
                <a:cs typeface="Courier"/>
              </a:rPr>
              <a:t>setSeconds</a:t>
            </a:r>
            <a:r>
              <a:rPr lang="en-US" dirty="0">
                <a:latin typeface="Courier"/>
                <a:cs typeface="Courier"/>
              </a:rPr>
              <a:t>(</a:t>
            </a:r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);</a:t>
            </a:r>
          </a:p>
          <a:p>
            <a:r>
              <a:rPr lang="en-US" dirty="0">
                <a:latin typeface="Courier"/>
                <a:cs typeface="Courier"/>
              </a:rPr>
              <a:t>  void </a:t>
            </a:r>
            <a:r>
              <a:rPr lang="en-US" dirty="0" err="1">
                <a:latin typeface="Courier"/>
                <a:cs typeface="Courier"/>
              </a:rPr>
              <a:t>setMinutes</a:t>
            </a:r>
            <a:r>
              <a:rPr lang="en-US" dirty="0">
                <a:latin typeface="Courier"/>
                <a:cs typeface="Courier"/>
              </a:rPr>
              <a:t>(</a:t>
            </a:r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);</a:t>
            </a:r>
          </a:p>
          <a:p>
            <a:r>
              <a:rPr lang="en-US" dirty="0">
                <a:latin typeface="Courier"/>
                <a:cs typeface="Courier"/>
              </a:rPr>
              <a:t>  </a:t>
            </a:r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getSeconds</a:t>
            </a:r>
            <a:r>
              <a:rPr lang="en-US" dirty="0">
                <a:latin typeface="Courier"/>
                <a:cs typeface="Courier"/>
              </a:rPr>
              <a:t>();</a:t>
            </a:r>
          </a:p>
          <a:p>
            <a:r>
              <a:rPr lang="en-US" dirty="0">
                <a:latin typeface="Courier"/>
                <a:cs typeface="Courier"/>
              </a:rPr>
              <a:t>  </a:t>
            </a:r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getMinutes</a:t>
            </a:r>
            <a:r>
              <a:rPr lang="en-US" dirty="0">
                <a:latin typeface="Courier"/>
                <a:cs typeface="Courier"/>
              </a:rPr>
              <a:t>();</a:t>
            </a:r>
          </a:p>
          <a:p>
            <a:r>
              <a:rPr lang="en-US" dirty="0">
                <a:latin typeface="Courier"/>
                <a:cs typeface="Courier"/>
              </a:rPr>
              <a:t>  void </a:t>
            </a:r>
            <a:r>
              <a:rPr lang="en-US" dirty="0" err="1">
                <a:latin typeface="Courier"/>
                <a:cs typeface="Courier"/>
              </a:rPr>
              <a:t>printTime</a:t>
            </a:r>
            <a:r>
              <a:rPr lang="en-US" dirty="0">
                <a:latin typeface="Courier"/>
                <a:cs typeface="Courier"/>
              </a:rPr>
              <a:t>();</a:t>
            </a:r>
          </a:p>
          <a:p>
            <a:r>
              <a:rPr lang="en-US" dirty="0">
                <a:latin typeface="Courier"/>
                <a:cs typeface="Courier"/>
              </a:rPr>
              <a:t>}; 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// typically defined in a</a:t>
            </a:r>
          </a:p>
          <a:p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// .h file, e.g., 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Time.h</a:t>
            </a:r>
            <a:endParaRPr lang="en-US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6365850" y="2310938"/>
            <a:ext cx="2473356" cy="974130"/>
            <a:chOff x="6365850" y="2310938"/>
            <a:chExt cx="2473356" cy="974130"/>
          </a:xfrm>
        </p:grpSpPr>
        <p:sp>
          <p:nvSpPr>
            <p:cNvPr id="8" name="Right Brace 7"/>
            <p:cNvSpPr/>
            <p:nvPr/>
          </p:nvSpPr>
          <p:spPr>
            <a:xfrm>
              <a:off x="6365850" y="2523068"/>
              <a:ext cx="220134" cy="762000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577048" y="2310938"/>
              <a:ext cx="226215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hidden from outside;</a:t>
              </a:r>
            </a:p>
            <a:p>
              <a:r>
                <a:rPr lang="en-US" dirty="0"/>
                <a:t>Can only be accessed</a:t>
              </a:r>
            </a:p>
            <a:p>
              <a:r>
                <a:rPr lang="en-US" dirty="0"/>
                <a:t>from within class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520267" y="3243536"/>
            <a:ext cx="3251207" cy="369332"/>
            <a:chOff x="5520267" y="3395933"/>
            <a:chExt cx="3251207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6008428" y="3395933"/>
              <a:ext cx="27630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Accessible outside of class</a:t>
              </a:r>
            </a:p>
          </p:txBody>
        </p:sp>
        <p:cxnSp>
          <p:nvCxnSpPr>
            <p:cNvPr id="12" name="Straight Arrow Connector 11"/>
            <p:cNvCxnSpPr>
              <a:stCxn id="10" idx="1"/>
            </p:cNvCxnSpPr>
            <p:nvPr/>
          </p:nvCxnSpPr>
          <p:spPr>
            <a:xfrm flipH="1">
              <a:off x="5520267" y="3580599"/>
              <a:ext cx="48816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7202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vs. 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2" y="1896534"/>
            <a:ext cx="8362421" cy="3931920"/>
          </a:xfrm>
        </p:spPr>
        <p:txBody>
          <a:bodyPr/>
          <a:lstStyle/>
          <a:p>
            <a:r>
              <a:rPr lang="en-US" dirty="0"/>
              <a:t>Objects are instantiations of classes</a:t>
            </a:r>
          </a:p>
          <a:p>
            <a:pPr lvl="1"/>
            <a:r>
              <a:rPr lang="en-US" dirty="0"/>
              <a:t>Each member has concrete value</a:t>
            </a:r>
          </a:p>
          <a:p>
            <a:pPr lvl="1"/>
            <a:r>
              <a:rPr lang="en-US" dirty="0"/>
              <a:t>E.g., Student is a “class”, whereas each of you are an “object”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59049" y="4252273"/>
            <a:ext cx="17602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Time (class)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13426" y="3730545"/>
            <a:ext cx="8986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10:30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13429" y="4252277"/>
            <a:ext cx="8986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12:15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22383" y="4777215"/>
            <a:ext cx="8986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23:12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13426" y="3268880"/>
            <a:ext cx="10370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Object</a:t>
            </a:r>
          </a:p>
        </p:txBody>
      </p:sp>
      <p:cxnSp>
        <p:nvCxnSpPr>
          <p:cNvPr id="10" name="Straight Arrow Connector 9"/>
          <p:cNvCxnSpPr>
            <a:stCxn id="4" idx="3"/>
            <a:endCxn id="5" idx="1"/>
          </p:cNvCxnSpPr>
          <p:nvPr/>
        </p:nvCxnSpPr>
        <p:spPr>
          <a:xfrm flipV="1">
            <a:off x="2819266" y="3961378"/>
            <a:ext cx="1694160" cy="5217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4" idx="3"/>
            <a:endCxn id="6" idx="1"/>
          </p:cNvCxnSpPr>
          <p:nvPr/>
        </p:nvCxnSpPr>
        <p:spPr>
          <a:xfrm>
            <a:off x="2819266" y="4483106"/>
            <a:ext cx="1694163" cy="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3"/>
            <a:endCxn id="7" idx="1"/>
          </p:cNvCxnSpPr>
          <p:nvPr/>
        </p:nvCxnSpPr>
        <p:spPr>
          <a:xfrm>
            <a:off x="2819266" y="4483106"/>
            <a:ext cx="1703117" cy="5249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 rot="20440201">
            <a:off x="2971663" y="3856744"/>
            <a:ext cx="119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instantiate</a:t>
            </a:r>
          </a:p>
        </p:txBody>
      </p:sp>
      <p:sp>
        <p:nvSpPr>
          <p:cNvPr id="18" name="TextBox 17"/>
          <p:cNvSpPr txBox="1"/>
          <p:nvPr/>
        </p:nvSpPr>
        <p:spPr>
          <a:xfrm rot="1130209">
            <a:off x="2903927" y="4704851"/>
            <a:ext cx="119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instantiate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28860" y="4130953"/>
            <a:ext cx="119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instantiate</a:t>
            </a:r>
          </a:p>
        </p:txBody>
      </p:sp>
    </p:spTree>
    <p:extLst>
      <p:ext uri="{BB962C8B-B14F-4D97-AF65-F5344CB8AC3E}">
        <p14:creationId xmlns:p14="http://schemas.microsoft.com/office/powerpoint/2010/main" val="2879689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580" y="244158"/>
            <a:ext cx="7972954" cy="1339850"/>
          </a:xfrm>
        </p:spPr>
        <p:txBody>
          <a:bodyPr>
            <a:normAutofit fontScale="90000"/>
          </a:bodyPr>
          <a:lstStyle/>
          <a:p>
            <a:r>
              <a:rPr lang="en-US" dirty="0"/>
              <a:t>Continue w/ our example: Time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1980" y="1313075"/>
            <a:ext cx="5309980" cy="5078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"/>
                <a:cs typeface="Courier"/>
              </a:rPr>
              <a:t>// </a:t>
            </a:r>
            <a:r>
              <a:rPr lang="en-US" dirty="0" err="1">
                <a:latin typeface="Courier"/>
                <a:cs typeface="Courier"/>
              </a:rPr>
              <a:t>time.cc</a:t>
            </a:r>
            <a:endParaRPr lang="en-US" dirty="0">
              <a:latin typeface="Courier"/>
              <a:cs typeface="Courier"/>
            </a:endParaRPr>
          </a:p>
          <a:p>
            <a:r>
              <a:rPr lang="en-US" dirty="0">
                <a:latin typeface="Courier"/>
                <a:cs typeface="Courier"/>
              </a:rPr>
              <a:t>  1 #include "</a:t>
            </a:r>
            <a:r>
              <a:rPr lang="en-US" dirty="0" err="1">
                <a:latin typeface="Courier"/>
                <a:cs typeface="Courier"/>
              </a:rPr>
              <a:t>Time.h</a:t>
            </a:r>
            <a:r>
              <a:rPr lang="en-US" dirty="0">
                <a:latin typeface="Courier"/>
                <a:cs typeface="Courier"/>
              </a:rPr>
              <a:t>"</a:t>
            </a:r>
          </a:p>
          <a:p>
            <a:r>
              <a:rPr lang="en-US" dirty="0">
                <a:latin typeface="Courier"/>
                <a:cs typeface="Courier"/>
              </a:rPr>
              <a:t>  2</a:t>
            </a:r>
          </a:p>
          <a:p>
            <a:r>
              <a:rPr lang="en-US" dirty="0">
                <a:latin typeface="Courier"/>
                <a:cs typeface="Courier"/>
              </a:rPr>
              <a:t>  3 void </a:t>
            </a:r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Time::</a:t>
            </a:r>
            <a:r>
              <a:rPr lang="en-US" dirty="0" err="1">
                <a:latin typeface="Courier"/>
                <a:cs typeface="Courier"/>
              </a:rPr>
              <a:t>resetTime</a:t>
            </a:r>
            <a:r>
              <a:rPr lang="en-US" dirty="0">
                <a:latin typeface="Courier"/>
                <a:cs typeface="Courier"/>
              </a:rPr>
              <a:t>()</a:t>
            </a:r>
          </a:p>
          <a:p>
            <a:r>
              <a:rPr lang="en-US" dirty="0">
                <a:latin typeface="Courier"/>
                <a:cs typeface="Courier"/>
              </a:rPr>
              <a:t>  4 {</a:t>
            </a:r>
          </a:p>
          <a:p>
            <a:r>
              <a:rPr lang="en-US" dirty="0">
                <a:latin typeface="Courier"/>
                <a:cs typeface="Courier"/>
              </a:rPr>
              <a:t>  5   minute = second = 0;</a:t>
            </a:r>
          </a:p>
          <a:p>
            <a:r>
              <a:rPr lang="en-US" dirty="0">
                <a:latin typeface="Courier"/>
                <a:cs typeface="Courier"/>
              </a:rPr>
              <a:t>  6 }</a:t>
            </a:r>
          </a:p>
          <a:p>
            <a:r>
              <a:rPr lang="en-US" dirty="0">
                <a:latin typeface="Courier"/>
                <a:cs typeface="Courier"/>
              </a:rPr>
              <a:t>  7</a:t>
            </a:r>
          </a:p>
          <a:p>
            <a:r>
              <a:rPr lang="en-US" dirty="0">
                <a:latin typeface="Courier"/>
                <a:cs typeface="Courier"/>
              </a:rPr>
              <a:t>  8 void Time::</a:t>
            </a:r>
            <a:r>
              <a:rPr lang="en-US" dirty="0" err="1">
                <a:latin typeface="Courier"/>
                <a:cs typeface="Courier"/>
              </a:rPr>
              <a:t>setSeconds</a:t>
            </a:r>
            <a:r>
              <a:rPr lang="en-US" dirty="0">
                <a:latin typeface="Courier"/>
                <a:cs typeface="Courier"/>
              </a:rPr>
              <a:t>(</a:t>
            </a:r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target)</a:t>
            </a:r>
          </a:p>
          <a:p>
            <a:r>
              <a:rPr lang="en-US" dirty="0">
                <a:latin typeface="Courier"/>
                <a:cs typeface="Courier"/>
              </a:rPr>
              <a:t>  9 {</a:t>
            </a:r>
          </a:p>
          <a:p>
            <a:r>
              <a:rPr lang="en-US" dirty="0">
                <a:latin typeface="Courier"/>
                <a:cs typeface="Courier"/>
              </a:rPr>
              <a:t> 10   if (target &gt; 60) {</a:t>
            </a:r>
          </a:p>
          <a:p>
            <a:r>
              <a:rPr lang="en-US" dirty="0">
                <a:latin typeface="Courier"/>
                <a:cs typeface="Courier"/>
              </a:rPr>
              <a:t> 11     second = 60;</a:t>
            </a:r>
          </a:p>
          <a:p>
            <a:r>
              <a:rPr lang="en-US" dirty="0">
                <a:latin typeface="Courier"/>
                <a:cs typeface="Courier"/>
              </a:rPr>
              <a:t> 12   } else if (target &lt; 0) {</a:t>
            </a:r>
          </a:p>
          <a:p>
            <a:r>
              <a:rPr lang="en-US" dirty="0">
                <a:latin typeface="Courier"/>
                <a:cs typeface="Courier"/>
              </a:rPr>
              <a:t> 13     second = 0;</a:t>
            </a:r>
          </a:p>
          <a:p>
            <a:r>
              <a:rPr lang="en-US" dirty="0">
                <a:latin typeface="Courier"/>
                <a:cs typeface="Courier"/>
              </a:rPr>
              <a:t> 14   } else {</a:t>
            </a:r>
          </a:p>
          <a:p>
            <a:r>
              <a:rPr lang="en-US" dirty="0">
                <a:latin typeface="Courier"/>
                <a:cs typeface="Courier"/>
              </a:rPr>
              <a:t> 15     second = target;</a:t>
            </a:r>
          </a:p>
          <a:p>
            <a:r>
              <a:rPr lang="en-US" dirty="0">
                <a:latin typeface="Courier"/>
                <a:cs typeface="Courier"/>
              </a:rPr>
              <a:t> 16   }</a:t>
            </a:r>
          </a:p>
          <a:p>
            <a:r>
              <a:rPr lang="en-US" dirty="0">
                <a:latin typeface="Courier"/>
                <a:cs typeface="Courier"/>
              </a:rPr>
              <a:t> 17 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57762" y="1215243"/>
            <a:ext cx="3786238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"/>
                <a:cs typeface="Courier"/>
              </a:rPr>
              <a:t> ..</a:t>
            </a:r>
          </a:p>
          <a:p>
            <a:r>
              <a:rPr lang="en-US" dirty="0">
                <a:latin typeface="Courier"/>
                <a:cs typeface="Courier"/>
              </a:rPr>
              <a:t> 29</a:t>
            </a:r>
          </a:p>
          <a:p>
            <a:r>
              <a:rPr lang="en-US" dirty="0">
                <a:latin typeface="Courier"/>
                <a:cs typeface="Courier"/>
              </a:rPr>
              <a:t> 30 </a:t>
            </a:r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Time::</a:t>
            </a:r>
            <a:r>
              <a:rPr lang="en-US" dirty="0" err="1">
                <a:latin typeface="Courier"/>
                <a:cs typeface="Courier"/>
              </a:rPr>
              <a:t>getSeconds</a:t>
            </a:r>
            <a:r>
              <a:rPr lang="en-US" dirty="0">
                <a:latin typeface="Courier"/>
                <a:cs typeface="Courier"/>
              </a:rPr>
              <a:t>()</a:t>
            </a:r>
          </a:p>
          <a:p>
            <a:r>
              <a:rPr lang="en-US" dirty="0">
                <a:latin typeface="Courier"/>
                <a:cs typeface="Courier"/>
              </a:rPr>
              <a:t> 31 {</a:t>
            </a:r>
          </a:p>
          <a:p>
            <a:r>
              <a:rPr lang="en-US" dirty="0">
                <a:latin typeface="Courier"/>
                <a:cs typeface="Courier"/>
              </a:rPr>
              <a:t> 32   return second;</a:t>
            </a:r>
          </a:p>
          <a:p>
            <a:r>
              <a:rPr lang="en-US" dirty="0">
                <a:latin typeface="Courier"/>
                <a:cs typeface="Courier"/>
              </a:rPr>
              <a:t> 33 }</a:t>
            </a:r>
          </a:p>
          <a:p>
            <a:r>
              <a:rPr lang="en-US" dirty="0">
                <a:latin typeface="Courier"/>
                <a:cs typeface="Courier"/>
              </a:rPr>
              <a:t> 34</a:t>
            </a:r>
          </a:p>
          <a:p>
            <a:r>
              <a:rPr lang="en-US" dirty="0">
                <a:latin typeface="Courier"/>
                <a:cs typeface="Courier"/>
              </a:rPr>
              <a:t> 35 </a:t>
            </a:r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Time::</a:t>
            </a:r>
            <a:r>
              <a:rPr lang="en-US" dirty="0" err="1">
                <a:latin typeface="Courier"/>
                <a:cs typeface="Courier"/>
              </a:rPr>
              <a:t>getMinutes</a:t>
            </a:r>
            <a:r>
              <a:rPr lang="en-US" dirty="0">
                <a:latin typeface="Courier"/>
                <a:cs typeface="Courier"/>
              </a:rPr>
              <a:t>()</a:t>
            </a:r>
          </a:p>
          <a:p>
            <a:r>
              <a:rPr lang="en-US" dirty="0">
                <a:latin typeface="Courier"/>
                <a:cs typeface="Courier"/>
              </a:rPr>
              <a:t> 36 {</a:t>
            </a:r>
          </a:p>
          <a:p>
            <a:r>
              <a:rPr lang="en-US" dirty="0">
                <a:latin typeface="Courier"/>
                <a:cs typeface="Courier"/>
              </a:rPr>
              <a:t> 37   return minute;</a:t>
            </a:r>
          </a:p>
          <a:p>
            <a:r>
              <a:rPr lang="en-US" dirty="0">
                <a:latin typeface="Courier"/>
                <a:cs typeface="Courier"/>
              </a:rPr>
              <a:t> 38 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86830" y="4509661"/>
            <a:ext cx="378623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000" dirty="0"/>
              <a:t>functions are defined by using class name followed by “::” – </a:t>
            </a:r>
            <a:r>
              <a:rPr lang="en-US" sz="2000" u="sng" dirty="0"/>
              <a:t>no space!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/>
              <a:t>Can access member data/variable in member functions</a:t>
            </a:r>
          </a:p>
        </p:txBody>
      </p:sp>
    </p:spTree>
    <p:extLst>
      <p:ext uri="{BB962C8B-B14F-4D97-AF65-F5344CB8AC3E}">
        <p14:creationId xmlns:p14="http://schemas.microsoft.com/office/powerpoint/2010/main" val="3793096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580" y="244158"/>
            <a:ext cx="7972954" cy="1339850"/>
          </a:xfrm>
        </p:spPr>
        <p:txBody>
          <a:bodyPr>
            <a:normAutofit fontScale="90000"/>
          </a:bodyPr>
          <a:lstStyle/>
          <a:p>
            <a:r>
              <a:rPr lang="en-US" dirty="0"/>
              <a:t>Continue w/ our example: Time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7580" y="1753342"/>
            <a:ext cx="8218942" cy="45243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C00000"/>
                </a:solidFill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main ()</a:t>
            </a:r>
          </a:p>
          <a:p>
            <a:r>
              <a:rPr lang="en-US" dirty="0">
                <a:latin typeface="Courier"/>
                <a:cs typeface="Courier"/>
              </a:rPr>
              <a:t>{</a:t>
            </a:r>
          </a:p>
          <a:p>
            <a:r>
              <a:rPr lang="en-US" dirty="0">
                <a:latin typeface="Courier"/>
                <a:cs typeface="Courier"/>
              </a:rPr>
              <a:t>  Time t;</a:t>
            </a:r>
          </a:p>
          <a:p>
            <a:r>
              <a:rPr lang="en-US" dirty="0">
                <a:latin typeface="Courier"/>
                <a:cs typeface="Courier"/>
              </a:rPr>
              <a:t>  Time *p;</a:t>
            </a:r>
          </a:p>
          <a:p>
            <a:r>
              <a:rPr lang="en-US" dirty="0">
                <a:latin typeface="Courier"/>
                <a:cs typeface="Courier"/>
              </a:rPr>
              <a:t>  </a:t>
            </a:r>
            <a:r>
              <a:rPr lang="en-US" dirty="0" err="1">
                <a:latin typeface="Courier"/>
                <a:cs typeface="Courier"/>
              </a:rPr>
              <a:t>t.resetTime</a:t>
            </a:r>
            <a:r>
              <a:rPr lang="en-US" dirty="0">
                <a:latin typeface="Courier"/>
                <a:cs typeface="Courier"/>
              </a:rPr>
              <a:t>();</a:t>
            </a:r>
          </a:p>
          <a:p>
            <a:r>
              <a:rPr lang="en-US" dirty="0">
                <a:latin typeface="Courier"/>
                <a:cs typeface="Courier"/>
              </a:rPr>
              <a:t>  </a:t>
            </a:r>
            <a:r>
              <a:rPr lang="en-US" dirty="0" err="1">
                <a:latin typeface="Courier"/>
                <a:cs typeface="Courier"/>
              </a:rPr>
              <a:t>t.setSeconds</a:t>
            </a:r>
            <a:r>
              <a:rPr lang="en-US" dirty="0">
                <a:latin typeface="Courier"/>
                <a:cs typeface="Courier"/>
              </a:rPr>
              <a:t>(30);</a:t>
            </a:r>
          </a:p>
          <a:p>
            <a:r>
              <a:rPr lang="en-US" dirty="0">
                <a:latin typeface="Courier"/>
                <a:cs typeface="Courier"/>
              </a:rPr>
              <a:t>  </a:t>
            </a:r>
            <a:r>
              <a:rPr lang="en-US" dirty="0" err="1">
                <a:latin typeface="Courier"/>
                <a:cs typeface="Courier"/>
              </a:rPr>
              <a:t>t.setMinutes</a:t>
            </a:r>
            <a:r>
              <a:rPr lang="en-US" dirty="0">
                <a:latin typeface="Courier"/>
                <a:cs typeface="Courier"/>
              </a:rPr>
              <a:t>(10);</a:t>
            </a:r>
          </a:p>
          <a:p>
            <a:r>
              <a:rPr lang="en-US" dirty="0">
                <a:latin typeface="Courier"/>
                <a:cs typeface="Courier"/>
              </a:rPr>
              <a:t>  </a:t>
            </a:r>
            <a:r>
              <a:rPr lang="en-US" dirty="0" err="1">
                <a:latin typeface="Courier"/>
                <a:cs typeface="Courier"/>
              </a:rPr>
              <a:t>cout</a:t>
            </a:r>
            <a:r>
              <a:rPr lang="en-US" dirty="0">
                <a:latin typeface="Courier"/>
                <a:cs typeface="Courier"/>
              </a:rPr>
              <a:t> &lt;&lt; </a:t>
            </a:r>
            <a:r>
              <a:rPr lang="en-US" dirty="0" err="1">
                <a:latin typeface="Courier"/>
                <a:cs typeface="Courier"/>
              </a:rPr>
              <a:t>t.getMinutes</a:t>
            </a:r>
            <a:r>
              <a:rPr lang="en-US" dirty="0">
                <a:latin typeface="Courier"/>
                <a:cs typeface="Courier"/>
              </a:rPr>
              <a:t>() &lt;&lt; ":" &lt;&lt; </a:t>
            </a:r>
            <a:r>
              <a:rPr lang="en-US" dirty="0" err="1">
                <a:latin typeface="Courier"/>
                <a:cs typeface="Courier"/>
              </a:rPr>
              <a:t>t.getSeconds</a:t>
            </a:r>
            <a:r>
              <a:rPr lang="en-US" dirty="0">
                <a:latin typeface="Courier"/>
                <a:cs typeface="Courier"/>
              </a:rPr>
              <a:t>() &lt;&lt; </a:t>
            </a:r>
            <a:r>
              <a:rPr lang="en-US" dirty="0" err="1">
                <a:latin typeface="Courier"/>
                <a:cs typeface="Courier"/>
              </a:rPr>
              <a:t>endl</a:t>
            </a:r>
            <a:r>
              <a:rPr lang="en-US" dirty="0">
                <a:latin typeface="Courier"/>
                <a:cs typeface="Courier"/>
              </a:rPr>
              <a:t>;</a:t>
            </a:r>
          </a:p>
          <a:p>
            <a:endParaRPr lang="en-US" dirty="0">
              <a:latin typeface="Courier"/>
              <a:cs typeface="Courier"/>
            </a:endParaRPr>
          </a:p>
          <a:p>
            <a:r>
              <a:rPr lang="en-US" dirty="0">
                <a:latin typeface="Courier"/>
                <a:cs typeface="Courier"/>
              </a:rPr>
              <a:t>  p = </a:t>
            </a:r>
            <a:r>
              <a:rPr lang="en-US" dirty="0">
                <a:solidFill>
                  <a:srgbClr val="C00000"/>
                </a:solidFill>
                <a:latin typeface="Courier"/>
                <a:cs typeface="Courier"/>
              </a:rPr>
              <a:t>new</a:t>
            </a:r>
            <a:r>
              <a:rPr lang="en-US" dirty="0">
                <a:latin typeface="Courier"/>
                <a:cs typeface="Courier"/>
              </a:rPr>
              <a:t> Time;</a:t>
            </a:r>
          </a:p>
          <a:p>
            <a:r>
              <a:rPr lang="en-US" dirty="0">
                <a:latin typeface="Courier"/>
                <a:cs typeface="Courier"/>
              </a:rPr>
              <a:t>  p-&gt;</a:t>
            </a:r>
            <a:r>
              <a:rPr lang="en-US" dirty="0" err="1">
                <a:latin typeface="Courier"/>
                <a:cs typeface="Courier"/>
              </a:rPr>
              <a:t>resetTime</a:t>
            </a:r>
            <a:r>
              <a:rPr lang="en-US" dirty="0">
                <a:latin typeface="Courier"/>
                <a:cs typeface="Courier"/>
              </a:rPr>
              <a:t>();</a:t>
            </a:r>
          </a:p>
          <a:p>
            <a:r>
              <a:rPr lang="en-US" dirty="0">
                <a:latin typeface="Courier"/>
                <a:cs typeface="Courier"/>
              </a:rPr>
              <a:t>  p-&gt;</a:t>
            </a:r>
            <a:r>
              <a:rPr lang="en-US" dirty="0" err="1">
                <a:latin typeface="Courier"/>
                <a:cs typeface="Courier"/>
              </a:rPr>
              <a:t>setSeconds</a:t>
            </a:r>
            <a:r>
              <a:rPr lang="en-US" dirty="0">
                <a:latin typeface="Courier"/>
                <a:cs typeface="Courier"/>
              </a:rPr>
              <a:t>(25);</a:t>
            </a:r>
          </a:p>
          <a:p>
            <a:r>
              <a:rPr lang="en-US" dirty="0">
                <a:latin typeface="Courier"/>
                <a:cs typeface="Courier"/>
              </a:rPr>
              <a:t>  p-&gt;</a:t>
            </a:r>
            <a:r>
              <a:rPr lang="en-US" dirty="0" err="1">
                <a:latin typeface="Courier"/>
                <a:cs typeface="Courier"/>
              </a:rPr>
              <a:t>setMinutes</a:t>
            </a:r>
            <a:r>
              <a:rPr lang="en-US" dirty="0">
                <a:latin typeface="Courier"/>
                <a:cs typeface="Courier"/>
              </a:rPr>
              <a:t>(15);</a:t>
            </a:r>
          </a:p>
          <a:p>
            <a:r>
              <a:rPr lang="en-US" dirty="0">
                <a:latin typeface="Courier"/>
                <a:cs typeface="Courier"/>
              </a:rPr>
              <a:t>  p-&gt;</a:t>
            </a:r>
            <a:r>
              <a:rPr lang="en-US" dirty="0" err="1">
                <a:latin typeface="Courier"/>
                <a:cs typeface="Courier"/>
              </a:rPr>
              <a:t>printTime</a:t>
            </a:r>
            <a:r>
              <a:rPr lang="en-US" dirty="0">
                <a:latin typeface="Courier"/>
                <a:cs typeface="Courier"/>
              </a:rPr>
              <a:t>();</a:t>
            </a:r>
          </a:p>
          <a:p>
            <a:r>
              <a:rPr lang="en-US" dirty="0">
                <a:latin typeface="Courier"/>
                <a:cs typeface="Courier"/>
              </a:rPr>
              <a:t>  </a:t>
            </a:r>
            <a:r>
              <a:rPr lang="en-US" dirty="0">
                <a:solidFill>
                  <a:srgbClr val="C00000"/>
                </a:solidFill>
                <a:latin typeface="Courier"/>
                <a:cs typeface="Courier"/>
              </a:rPr>
              <a:t>delete</a:t>
            </a:r>
            <a:r>
              <a:rPr lang="en-US" dirty="0">
                <a:latin typeface="Courier"/>
                <a:cs typeface="Courier"/>
              </a:rPr>
              <a:t> p;</a:t>
            </a:r>
          </a:p>
          <a:p>
            <a:r>
              <a:rPr lang="en-US" dirty="0">
                <a:latin typeface="Courier"/>
                <a:cs typeface="Courier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97280" y="5080000"/>
            <a:ext cx="4749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 if we call </a:t>
            </a:r>
            <a:r>
              <a:rPr lang="en-US" dirty="0" err="1"/>
              <a:t>printTime</a:t>
            </a:r>
            <a:r>
              <a:rPr lang="en-US" dirty="0"/>
              <a:t> before </a:t>
            </a:r>
            <a:r>
              <a:rPr lang="en-US" dirty="0" err="1"/>
              <a:t>resetTime</a:t>
            </a:r>
            <a:r>
              <a:rPr lang="en-US" dirty="0"/>
              <a:t>()?</a:t>
            </a:r>
          </a:p>
        </p:txBody>
      </p:sp>
    </p:spTree>
    <p:extLst>
      <p:ext uri="{BB962C8B-B14F-4D97-AF65-F5344CB8AC3E}">
        <p14:creationId xmlns:p14="http://schemas.microsoft.com/office/powerpoint/2010/main" val="3922378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Special member functions whose job is to initialize data in object</a:t>
            </a:r>
          </a:p>
          <a:p>
            <a:r>
              <a:rPr lang="en-US" dirty="0"/>
              <a:t>Gets called </a:t>
            </a:r>
            <a:r>
              <a:rPr lang="en-US" i="1" dirty="0"/>
              <a:t>automatically</a:t>
            </a:r>
            <a:r>
              <a:rPr lang="en-US" dirty="0"/>
              <a:t> when object is instantiated</a:t>
            </a:r>
          </a:p>
          <a:p>
            <a:r>
              <a:rPr lang="en-US" dirty="0"/>
              <a:t>Never called directly by any function</a:t>
            </a:r>
          </a:p>
        </p:txBody>
      </p:sp>
    </p:spTree>
    <p:extLst>
      <p:ext uri="{BB962C8B-B14F-4D97-AF65-F5344CB8AC3E}">
        <p14:creationId xmlns:p14="http://schemas.microsoft.com/office/powerpoint/2010/main" val="2018026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3455" y="1747101"/>
            <a:ext cx="5348818" cy="3931920"/>
          </a:xfrm>
        </p:spPr>
        <p:txBody>
          <a:bodyPr/>
          <a:lstStyle/>
          <a:p>
            <a:r>
              <a:rPr lang="en-US" dirty="0"/>
              <a:t>Has the same name as the class</a:t>
            </a:r>
          </a:p>
          <a:p>
            <a:r>
              <a:rPr lang="en-US" dirty="0"/>
              <a:t>No return value – not even void</a:t>
            </a:r>
          </a:p>
          <a:p>
            <a:r>
              <a:rPr lang="en-US" dirty="0"/>
              <a:t>Must be public</a:t>
            </a:r>
          </a:p>
          <a:p>
            <a:r>
              <a:rPr lang="en-US" dirty="0"/>
              <a:t>Invoked when an object is </a:t>
            </a:r>
            <a:r>
              <a:rPr lang="en-US" i="1" dirty="0">
                <a:solidFill>
                  <a:srgbClr val="FF0000"/>
                </a:solidFill>
              </a:rPr>
              <a:t>instantiated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Which line will cause the constructor to be invoked?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1347" y="1687093"/>
            <a:ext cx="5309980" cy="45243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"/>
                <a:cs typeface="Courier"/>
              </a:rPr>
              <a:t>// </a:t>
            </a:r>
            <a:r>
              <a:rPr lang="en-US" dirty="0" err="1">
                <a:latin typeface="Courier"/>
                <a:cs typeface="Courier"/>
              </a:rPr>
              <a:t>Time.h</a:t>
            </a:r>
            <a:endParaRPr lang="en-US" dirty="0">
              <a:latin typeface="Courier"/>
              <a:cs typeface="Courier"/>
            </a:endParaRPr>
          </a:p>
          <a:p>
            <a:r>
              <a:rPr lang="en-US" dirty="0">
                <a:latin typeface="Courier"/>
                <a:cs typeface="Courier"/>
              </a:rPr>
              <a:t>class Time {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private</a:t>
            </a:r>
            <a:r>
              <a:rPr lang="en-US" dirty="0">
                <a:latin typeface="Courier"/>
                <a:cs typeface="Courier"/>
              </a:rPr>
              <a:t>:</a:t>
            </a:r>
          </a:p>
          <a:p>
            <a:r>
              <a:rPr lang="en-US" dirty="0">
                <a:latin typeface="Courier"/>
                <a:cs typeface="Courier"/>
              </a:rPr>
              <a:t>  </a:t>
            </a:r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minute;</a:t>
            </a:r>
          </a:p>
          <a:p>
            <a:r>
              <a:rPr lang="en-US" dirty="0">
                <a:latin typeface="Courier"/>
                <a:cs typeface="Courier"/>
              </a:rPr>
              <a:t>  </a:t>
            </a:r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second;</a:t>
            </a:r>
          </a:p>
          <a:p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public</a:t>
            </a:r>
            <a:r>
              <a:rPr lang="en-US" dirty="0">
                <a:latin typeface="Courier"/>
                <a:cs typeface="Courier"/>
              </a:rPr>
              <a:t>:</a:t>
            </a:r>
          </a:p>
          <a:p>
            <a:r>
              <a:rPr lang="en-US" dirty="0">
                <a:latin typeface="Courier"/>
                <a:cs typeface="Courier"/>
              </a:rPr>
              <a:t>  Time(); </a:t>
            </a:r>
          </a:p>
          <a:p>
            <a:r>
              <a:rPr lang="en-US" dirty="0">
                <a:latin typeface="Courier"/>
                <a:cs typeface="Courier"/>
              </a:rPr>
              <a:t>  .. ..</a:t>
            </a:r>
          </a:p>
          <a:p>
            <a:r>
              <a:rPr lang="en-US" dirty="0">
                <a:latin typeface="Courier"/>
                <a:cs typeface="Courier"/>
              </a:rPr>
              <a:t>}; </a:t>
            </a:r>
          </a:p>
          <a:p>
            <a:r>
              <a:rPr lang="en-US" dirty="0">
                <a:latin typeface="Courier"/>
                <a:cs typeface="Courier"/>
              </a:rPr>
              <a:t>// </a:t>
            </a:r>
            <a:r>
              <a:rPr lang="en-US" dirty="0" err="1">
                <a:latin typeface="Courier"/>
                <a:cs typeface="Courier"/>
              </a:rPr>
              <a:t>time.cc</a:t>
            </a:r>
            <a:endParaRPr lang="en-US" dirty="0">
              <a:latin typeface="Courier"/>
              <a:cs typeface="Courier"/>
            </a:endParaRPr>
          </a:p>
          <a:p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Time::Time()</a:t>
            </a:r>
          </a:p>
          <a:p>
            <a:r>
              <a:rPr lang="en-US" dirty="0">
                <a:latin typeface="Courier"/>
                <a:cs typeface="Courier"/>
              </a:rPr>
              <a:t>{</a:t>
            </a:r>
          </a:p>
          <a:p>
            <a:r>
              <a:rPr lang="en-US" dirty="0">
                <a:latin typeface="Courier"/>
                <a:cs typeface="Courier"/>
              </a:rPr>
              <a:t>  second = minute = 0;</a:t>
            </a:r>
          </a:p>
          <a:p>
            <a:r>
              <a:rPr lang="en-US" dirty="0">
                <a:latin typeface="Courier"/>
                <a:cs typeface="Courier"/>
              </a:rPr>
              <a:t>  </a:t>
            </a:r>
            <a:r>
              <a:rPr lang="en-US" dirty="0" err="1">
                <a:latin typeface="Courier"/>
                <a:cs typeface="Courier"/>
              </a:rPr>
              <a:t>cout</a:t>
            </a:r>
            <a:r>
              <a:rPr lang="en-US" dirty="0">
                <a:latin typeface="Courier"/>
                <a:cs typeface="Courier"/>
              </a:rPr>
              <a:t> &lt;&lt; “Time initialized” &lt;&lt; </a:t>
            </a:r>
            <a:r>
              <a:rPr lang="en-US" dirty="0" err="1">
                <a:latin typeface="Courier"/>
                <a:cs typeface="Courier"/>
              </a:rPr>
              <a:t>endl</a:t>
            </a:r>
            <a:r>
              <a:rPr lang="en-US" dirty="0">
                <a:latin typeface="Courier"/>
                <a:cs typeface="Courier"/>
              </a:rPr>
              <a:t>;</a:t>
            </a:r>
          </a:p>
          <a:p>
            <a:r>
              <a:rPr lang="en-US" dirty="0">
                <a:latin typeface="Courier"/>
                <a:cs typeface="Courier"/>
              </a:rPr>
              <a:t>}</a:t>
            </a:r>
          </a:p>
          <a:p>
            <a:endParaRPr lang="en-US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49486" y="4224511"/>
            <a:ext cx="19854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Time t;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Time *p;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p = new Time;</a:t>
            </a:r>
          </a:p>
        </p:txBody>
      </p:sp>
    </p:spTree>
    <p:extLst>
      <p:ext uri="{BB962C8B-B14F-4D97-AF65-F5344CB8AC3E}">
        <p14:creationId xmlns:p14="http://schemas.microsoft.com/office/powerpoint/2010/main" val="2248968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FFFFFF"/>
      </a:dk1>
      <a:lt1>
        <a:srgbClr val="000000"/>
      </a:lt1>
      <a:dk2>
        <a:srgbClr val="7C8F97"/>
      </a:dk2>
      <a:lt2>
        <a:srgbClr val="D1D0C8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45970</TotalTime>
  <Words>566</Words>
  <Application>Microsoft Macintosh PowerPoint</Application>
  <PresentationFormat>On-screen Show (4:3)</PresentationFormat>
  <Paragraphs>117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Brush Script MT</vt:lpstr>
      <vt:lpstr>Arial</vt:lpstr>
      <vt:lpstr>Calibri</vt:lpstr>
      <vt:lpstr>Calisto MT</vt:lpstr>
      <vt:lpstr>Courier</vt:lpstr>
      <vt:lpstr>Capital</vt:lpstr>
      <vt:lpstr>ECE 244 Programming Fundamentals Lec. 7: Introduction to classes</vt:lpstr>
      <vt:lpstr>What is a class?</vt:lpstr>
      <vt:lpstr>Class vs. Object</vt:lpstr>
      <vt:lpstr>Continue w/ our example: Time</vt:lpstr>
      <vt:lpstr>Continue w/ our example: Time</vt:lpstr>
      <vt:lpstr>Constructors</vt:lpstr>
      <vt:lpstr>Constructor (cont.)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Systems ECE344</dc:title>
  <dc:creator>apple</dc:creator>
  <cp:lastModifiedBy>Ding Yuan</cp:lastModifiedBy>
  <cp:revision>345</cp:revision>
  <cp:lastPrinted>2014-09-05T01:43:19Z</cp:lastPrinted>
  <dcterms:created xsi:type="dcterms:W3CDTF">2013-01-10T16:28:45Z</dcterms:created>
  <dcterms:modified xsi:type="dcterms:W3CDTF">2022-09-25T13:53:22Z</dcterms:modified>
</cp:coreProperties>
</file>