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57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5" r:id="rId3"/>
    <p:sldId id="276" r:id="rId4"/>
    <p:sldId id="277" r:id="rId5"/>
    <p:sldId id="278" r:id="rId6"/>
    <p:sldId id="280" r:id="rId7"/>
    <p:sldId id="281" r:id="rId8"/>
    <p:sldId id="282" r:id="rId9"/>
    <p:sldId id="283" r:id="rId10"/>
    <p:sldId id="284" r:id="rId11"/>
    <p:sldId id="285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gray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81769" autoAdjust="0"/>
  </p:normalViewPr>
  <p:slideViewPr>
    <p:cSldViewPr snapToGrid="0" snapToObjects="1">
      <p:cViewPr varScale="1">
        <p:scale>
          <a:sx n="103" d="100"/>
          <a:sy n="103" d="100"/>
        </p:scale>
        <p:origin x="1216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85FA19-4AE7-394C-8E06-B4A0FB3E5AA8}" type="datetimeFigureOut">
              <a:rPr lang="en-US" smtClean="0"/>
              <a:pPr/>
              <a:t>9/25/22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63C84F-422D-1049-B727-5B751ACDABC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188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6991A4-6061-8E40-B3BF-9224535D7C20}" type="datetimeFigureOut">
              <a:rPr lang="en-US" smtClean="0"/>
              <a:pPr/>
              <a:t>9/25/22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639927-3662-3B4E-89DF-65C239F3E8B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5903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7"/>
          <p:cNvGrpSpPr/>
          <p:nvPr/>
        </p:nvGrpSpPr>
        <p:grpSpPr>
          <a:xfrm>
            <a:off x="486873" y="411480"/>
            <a:ext cx="8170255" cy="6035040"/>
            <a:chOff x="486873" y="411480"/>
            <a:chExt cx="8170255" cy="6035040"/>
          </a:xfrm>
        </p:grpSpPr>
        <p:pic>
          <p:nvPicPr>
            <p:cNvPr id="12" name="Picture 11" descr="PaperPanel-Title.jpg"/>
            <p:cNvPicPr>
              <a:picLocks noChangeAspect="1"/>
            </p:cNvPicPr>
            <p:nvPr/>
          </p:nvPicPr>
          <p:blipFill>
            <a:blip r:embed="rId2"/>
            <a:srcRect r="2128"/>
            <a:stretch>
              <a:fillRect/>
            </a:stretch>
          </p:blipFill>
          <p:spPr>
            <a:xfrm>
              <a:off x="486873" y="411480"/>
              <a:ext cx="8170255" cy="6035040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21" name="Picture 20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3" name="Rectangle 22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4" name="Straight Connector 23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 rot="10800000">
            <a:off x="258763" y="1594462"/>
            <a:ext cx="357530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dirty="0"/>
              <a:t>Click icon to add picture</a:t>
            </a:r>
            <a:endParaRPr dirty="0"/>
          </a:p>
        </p:txBody>
      </p:sp>
      <p:sp>
        <p:nvSpPr>
          <p:cNvPr id="25" name="Rectangle 24"/>
          <p:cNvSpPr/>
          <p:nvPr/>
        </p:nvSpPr>
        <p:spPr>
          <a:xfrm rot="10800000">
            <a:off x="258763" y="1594462"/>
            <a:ext cx="357530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36" name="Picture 35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38" name="Rectangle 37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9" name="Straight Connector 3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5" name="Rectangle 34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26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36" name="Picture 35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9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38" name="Rectangle 37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39" name="Straight Connector 38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30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56032" y="4203192"/>
            <a:ext cx="8622792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0" name="Rectangle 19"/>
          <p:cNvSpPr/>
          <p:nvPr/>
        </p:nvSpPr>
        <p:spPr>
          <a:xfrm>
            <a:off x="256032" y="4203192"/>
            <a:ext cx="8622792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1" name="Picture 20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1" name="Picture 20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 rot="5400000">
            <a:off x="4242277" y="3274090"/>
            <a:ext cx="613562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8" name="Rectangle 17"/>
          <p:cNvSpPr/>
          <p:nvPr/>
        </p:nvSpPr>
        <p:spPr>
          <a:xfrm rot="5400000">
            <a:off x="4242277" y="3274090"/>
            <a:ext cx="613562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7" name="Picture 16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aperPanel-Title.jpg"/>
          <p:cNvPicPr>
            <a:picLocks noChangeAspect="1"/>
          </p:cNvPicPr>
          <p:nvPr/>
        </p:nvPicPr>
        <p:blipFill>
          <a:blip r:embed="rId2"/>
          <a:srcRect r="2128"/>
          <a:stretch>
            <a:fillRect/>
          </a:stretch>
        </p:blipFill>
        <p:spPr>
          <a:xfrm>
            <a:off x="486873" y="411480"/>
            <a:ext cx="8170255" cy="6035040"/>
          </a:xfrm>
          <a:prstGeom prst="rect">
            <a:avLst/>
          </a:prstGeom>
          <a:noFill/>
          <a:ln w="12700">
            <a:noFill/>
          </a:ln>
          <a:effectLst>
            <a:outerShdw blurRad="63500" sx="101000" sy="101000" algn="ctr" rotWithShape="0">
              <a:prstClr val="black">
                <a:alpha val="40000"/>
              </a:prstClr>
            </a:outerShdw>
          </a:effectLst>
          <a:scene3d>
            <a:camera prst="perspectiveFront" fov="4800000"/>
            <a:lightRig rig="threePt" dir="t"/>
          </a:scene3d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r>
              <a:rPr lang="en-US" dirty="0"/>
              <a:t>Ding Yuan, ECE454</a:t>
            </a:r>
          </a:p>
        </p:txBody>
      </p:sp>
      <p:grpSp>
        <p:nvGrpSpPr>
          <p:cNvPr id="6" name="Group 11"/>
          <p:cNvGrpSpPr/>
          <p:nvPr/>
        </p:nvGrpSpPr>
        <p:grpSpPr>
          <a:xfrm>
            <a:off x="562842" y="475488"/>
            <a:ext cx="7982713" cy="5888736"/>
            <a:chOff x="562842" y="475488"/>
            <a:chExt cx="7982713" cy="5888736"/>
          </a:xfrm>
        </p:grpSpPr>
        <p:sp>
          <p:nvSpPr>
            <p:cNvPr id="8" name="Rectangle 7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62842" y="3427528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dirty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2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5" name="Picture 2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5" name="Picture 1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9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7" name="Rectangle 1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9" name="Rectangle 18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6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8" name="Picture 17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11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0" name="Rectangle 19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1" name="Straight Connector 20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2" name="Rectangle 21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 rot="16200000" flipH="1">
            <a:off x="2217480" y="4026438"/>
            <a:ext cx="4711326" cy="2286"/>
          </a:xfrm>
          <a:prstGeom prst="line">
            <a:avLst/>
          </a:prstGeom>
          <a:noFill/>
          <a:ln w="127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H="1">
            <a:off x="2217480" y="4026438"/>
            <a:ext cx="4711326" cy="2286"/>
          </a:xfrm>
          <a:prstGeom prst="line">
            <a:avLst/>
          </a:prstGeom>
          <a:noFill/>
          <a:ln w="127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0" name="Picture 19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7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2" name="Rectangle 21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3" name="Straight Connector 22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4" name="Rectangle 23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9" name="Picture 18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6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1" name="Rectangle 20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28" name="Picture 27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30" name="Rectangle 2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r>
              <a:rPr lang="en-US" dirty="0"/>
              <a:t>Ding Yuan, ECE454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  <p:sldLayoutId id="2147483769" r:id="rId12"/>
    <p:sldLayoutId id="2147483770" r:id="rId13"/>
    <p:sldLayoutId id="2147483771" r:id="rId14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4333" y="1123950"/>
            <a:ext cx="7452255" cy="1924050"/>
          </a:xfrm>
        </p:spPr>
        <p:txBody>
          <a:bodyPr/>
          <a:lstStyle/>
          <a:p>
            <a:r>
              <a:rPr lang="en-US" sz="4000" dirty="0"/>
              <a:t>ECE 244</a:t>
            </a:r>
            <a:br>
              <a:rPr lang="en-US" sz="4000" dirty="0"/>
            </a:br>
            <a:r>
              <a:rPr lang="en-US" sz="4000" dirty="0"/>
              <a:t>Programming Fundamentals</a:t>
            </a:r>
            <a:br>
              <a:rPr lang="en-US" sz="4000" dirty="0"/>
            </a:br>
            <a:r>
              <a:rPr lang="en-US" sz="4000" dirty="0" err="1"/>
              <a:t>Lec</a:t>
            </a:r>
            <a:r>
              <a:rPr lang="en-US" sz="4000" dirty="0"/>
              <a:t>. 8: </a:t>
            </a:r>
            <a:r>
              <a:rPr lang="en-US" sz="4400" i="1" dirty="0"/>
              <a:t>Class constructors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27777"/>
            <a:ext cx="7342188" cy="1752600"/>
          </a:xfrm>
        </p:spPr>
        <p:txBody>
          <a:bodyPr>
            <a:noAutofit/>
          </a:bodyPr>
          <a:lstStyle/>
          <a:p>
            <a:r>
              <a:rPr lang="en-US" sz="2800" dirty="0"/>
              <a:t>Ding Yuan</a:t>
            </a:r>
          </a:p>
          <a:p>
            <a:r>
              <a:rPr lang="en-US" sz="2800" dirty="0"/>
              <a:t>ECE Dept., University of Toronto</a:t>
            </a:r>
          </a:p>
          <a:p>
            <a:r>
              <a:rPr lang="en-US" sz="2800" dirty="0"/>
              <a:t>http://www.eecg.toronto.edu/~yuan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C95C968-1D4A-82F0-D69E-396FB5941CD4}"/>
              </a:ext>
            </a:extLst>
          </p:cNvPr>
          <p:cNvSpPr txBox="1"/>
          <p:nvPr/>
        </p:nvSpPr>
        <p:spPr>
          <a:xfrm>
            <a:off x="3380086" y="6313959"/>
            <a:ext cx="1457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linked_list.cc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72FC55F-C99F-1469-2BE6-F990CA7F92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0011" y="174709"/>
            <a:ext cx="6211647" cy="613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07585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C95C968-1D4A-82F0-D69E-396FB5941CD4}"/>
              </a:ext>
            </a:extLst>
          </p:cNvPr>
          <p:cNvSpPr txBox="1"/>
          <p:nvPr/>
        </p:nvSpPr>
        <p:spPr>
          <a:xfrm>
            <a:off x="3380086" y="6313959"/>
            <a:ext cx="957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main.cc</a:t>
            </a:r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571C722-288C-D6D6-C7E7-131C23AD99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9451" y="248848"/>
            <a:ext cx="8166776" cy="6105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5318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Special member functions whose job is to initialize data in object</a:t>
            </a:r>
          </a:p>
          <a:p>
            <a:r>
              <a:rPr lang="en-US" dirty="0"/>
              <a:t>Gets called automatically when object is instantiated</a:t>
            </a:r>
          </a:p>
          <a:p>
            <a:r>
              <a:rPr lang="en-US" dirty="0"/>
              <a:t>Never called directly by any function</a:t>
            </a:r>
          </a:p>
        </p:txBody>
      </p:sp>
    </p:spTree>
    <p:extLst>
      <p:ext uri="{BB962C8B-B14F-4D97-AF65-F5344CB8AC3E}">
        <p14:creationId xmlns:p14="http://schemas.microsoft.com/office/powerpoint/2010/main" val="2018026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Constructor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3455" y="1747101"/>
            <a:ext cx="5348818" cy="3931920"/>
          </a:xfrm>
        </p:spPr>
        <p:txBody>
          <a:bodyPr/>
          <a:lstStyle/>
          <a:p>
            <a:r>
              <a:rPr lang="en-US" dirty="0"/>
              <a:t>Has the same name as the class</a:t>
            </a:r>
          </a:p>
          <a:p>
            <a:r>
              <a:rPr lang="en-US" dirty="0"/>
              <a:t>No return value – not even void</a:t>
            </a:r>
          </a:p>
          <a:p>
            <a:r>
              <a:rPr lang="en-US" dirty="0"/>
              <a:t>Must be public</a:t>
            </a:r>
          </a:p>
          <a:p>
            <a:r>
              <a:rPr lang="en-US" dirty="0"/>
              <a:t>Invoked when an object is </a:t>
            </a:r>
            <a:r>
              <a:rPr lang="en-US" i="1" dirty="0">
                <a:solidFill>
                  <a:srgbClr val="FF0000"/>
                </a:solidFill>
              </a:rPr>
              <a:t>instantiated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Which line will cause the constructor to be invoked?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1347" y="1687093"/>
            <a:ext cx="5309980" cy="45243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/>
                <a:cs typeface="Courier"/>
              </a:rPr>
              <a:t>// </a:t>
            </a:r>
            <a:r>
              <a:rPr lang="en-US" dirty="0" err="1">
                <a:latin typeface="Courier"/>
                <a:cs typeface="Courier"/>
              </a:rPr>
              <a:t>Time.h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class Time {</a:t>
            </a:r>
          </a:p>
          <a:p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private</a:t>
            </a:r>
            <a:r>
              <a:rPr lang="en-US" dirty="0">
                <a:latin typeface="Courier"/>
                <a:cs typeface="Courier"/>
              </a:rPr>
              <a:t>:</a:t>
            </a:r>
          </a:p>
          <a:p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minute;</a:t>
            </a:r>
          </a:p>
          <a:p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second;</a:t>
            </a:r>
          </a:p>
          <a:p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public</a:t>
            </a:r>
            <a:r>
              <a:rPr lang="en-US" dirty="0">
                <a:latin typeface="Courier"/>
                <a:cs typeface="Courier"/>
              </a:rPr>
              <a:t>:</a:t>
            </a:r>
          </a:p>
          <a:p>
            <a:r>
              <a:rPr lang="en-US" dirty="0">
                <a:latin typeface="Courier"/>
                <a:cs typeface="Courier"/>
              </a:rPr>
              <a:t>  Time(); </a:t>
            </a:r>
          </a:p>
          <a:p>
            <a:r>
              <a:rPr lang="en-US" dirty="0">
                <a:latin typeface="Courier"/>
                <a:cs typeface="Courier"/>
              </a:rPr>
              <a:t>  .. ..</a:t>
            </a:r>
          </a:p>
          <a:p>
            <a:r>
              <a:rPr lang="en-US" dirty="0">
                <a:latin typeface="Courier"/>
                <a:cs typeface="Courier"/>
              </a:rPr>
              <a:t>}; </a:t>
            </a:r>
          </a:p>
          <a:p>
            <a:r>
              <a:rPr lang="en-US" dirty="0">
                <a:latin typeface="Courier"/>
                <a:cs typeface="Courier"/>
              </a:rPr>
              <a:t>// </a:t>
            </a:r>
            <a:r>
              <a:rPr lang="en-US" dirty="0" err="1">
                <a:latin typeface="Courier"/>
                <a:cs typeface="Courier"/>
              </a:rPr>
              <a:t>time.cc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Time::Time()</a:t>
            </a:r>
          </a:p>
          <a:p>
            <a:r>
              <a:rPr lang="en-US" dirty="0">
                <a:latin typeface="Courier"/>
                <a:cs typeface="Courier"/>
              </a:rPr>
              <a:t>{</a:t>
            </a:r>
          </a:p>
          <a:p>
            <a:r>
              <a:rPr lang="en-US" dirty="0">
                <a:latin typeface="Courier"/>
                <a:cs typeface="Courier"/>
              </a:rPr>
              <a:t>  second = minute = 0;</a:t>
            </a:r>
          </a:p>
          <a:p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 err="1">
                <a:latin typeface="Courier"/>
                <a:cs typeface="Courier"/>
              </a:rPr>
              <a:t>cout</a:t>
            </a:r>
            <a:r>
              <a:rPr lang="en-US" dirty="0">
                <a:latin typeface="Courier"/>
                <a:cs typeface="Courier"/>
              </a:rPr>
              <a:t> &lt;&lt; “Time initialized” &lt;&lt; </a:t>
            </a:r>
            <a:r>
              <a:rPr lang="en-US" dirty="0" err="1">
                <a:latin typeface="Courier"/>
                <a:cs typeface="Courier"/>
              </a:rPr>
              <a:t>endl</a:t>
            </a:r>
            <a:r>
              <a:rPr lang="en-US" dirty="0">
                <a:latin typeface="Courier"/>
                <a:cs typeface="Courier"/>
              </a:rPr>
              <a:t>;</a:t>
            </a:r>
          </a:p>
          <a:p>
            <a:r>
              <a:rPr lang="en-US" dirty="0">
                <a:latin typeface="Courier"/>
                <a:cs typeface="Courier"/>
              </a:rPr>
              <a:t>}</a:t>
            </a:r>
          </a:p>
          <a:p>
            <a:endParaRPr lang="en-US" dirty="0">
              <a:solidFill>
                <a:srgbClr val="008000"/>
              </a:solidFill>
              <a:latin typeface="Courier"/>
              <a:cs typeface="Courier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49486" y="4224511"/>
            <a:ext cx="198545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Time t;</a:t>
            </a:r>
          </a:p>
          <a:p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Time *p;</a:t>
            </a:r>
          </a:p>
          <a:p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p = new Time;</a:t>
            </a:r>
          </a:p>
        </p:txBody>
      </p:sp>
    </p:spTree>
    <p:extLst>
      <p:ext uri="{BB962C8B-B14F-4D97-AF65-F5344CB8AC3E}">
        <p14:creationId xmlns:p14="http://schemas.microsoft.com/office/powerpoint/2010/main" val="2248968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constructors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934" y="1828801"/>
            <a:ext cx="7806266" cy="4555066"/>
          </a:xfrm>
        </p:spPr>
        <p:txBody>
          <a:bodyPr>
            <a:normAutofit/>
          </a:bodyPr>
          <a:lstStyle/>
          <a:p>
            <a:r>
              <a:rPr lang="en-US" dirty="0"/>
              <a:t>Initialize objects in different ways</a:t>
            </a:r>
          </a:p>
          <a:p>
            <a:pPr lvl="1"/>
            <a:r>
              <a:rPr lang="en-US" dirty="0"/>
              <a:t>Multiple constructors!</a:t>
            </a:r>
          </a:p>
          <a:p>
            <a:r>
              <a:rPr lang="en-US" dirty="0"/>
              <a:t>Function overloading</a:t>
            </a:r>
          </a:p>
          <a:p>
            <a:pPr lvl="1"/>
            <a:r>
              <a:rPr lang="en-US" dirty="0"/>
              <a:t>Functions w/ same name</a:t>
            </a:r>
          </a:p>
          <a:p>
            <a:pPr lvl="1"/>
            <a:r>
              <a:rPr lang="en-US" dirty="0"/>
              <a:t>Must have different </a:t>
            </a:r>
            <a:r>
              <a:rPr lang="en-US" dirty="0" err="1"/>
              <a:t>param</a:t>
            </a:r>
            <a:r>
              <a:rPr lang="en-US" dirty="0"/>
              <a:t>. list</a:t>
            </a:r>
          </a:p>
          <a:p>
            <a:pPr lvl="2"/>
            <a:r>
              <a:rPr lang="en-US" dirty="0"/>
              <a:t>Different number of </a:t>
            </a:r>
            <a:r>
              <a:rPr lang="en-US" dirty="0" err="1"/>
              <a:t>params</a:t>
            </a:r>
            <a:r>
              <a:rPr lang="en-US" dirty="0"/>
              <a:t>, or</a:t>
            </a:r>
          </a:p>
          <a:p>
            <a:pPr lvl="2"/>
            <a:r>
              <a:rPr lang="en-US" dirty="0"/>
              <a:t>The same number of params but different types</a:t>
            </a:r>
          </a:p>
          <a:p>
            <a:pPr lvl="2"/>
            <a:r>
              <a:rPr lang="en-US" dirty="0"/>
              <a:t>Not just different variable names</a:t>
            </a:r>
          </a:p>
        </p:txBody>
      </p:sp>
    </p:spTree>
    <p:extLst>
      <p:ext uri="{BB962C8B-B14F-4D97-AF65-F5344CB8AC3E}">
        <p14:creationId xmlns:p14="http://schemas.microsoft.com/office/powerpoint/2010/main" val="2629248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constructors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1997" y="1687093"/>
            <a:ext cx="5032936" cy="5078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/>
                <a:cs typeface="Courier"/>
              </a:rPr>
              <a:t>class Time {</a:t>
            </a:r>
          </a:p>
          <a:p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private</a:t>
            </a:r>
            <a:r>
              <a:rPr lang="en-US" dirty="0">
                <a:latin typeface="Courier"/>
                <a:cs typeface="Courier"/>
              </a:rPr>
              <a:t>:</a:t>
            </a:r>
          </a:p>
          <a:p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minute;</a:t>
            </a:r>
          </a:p>
          <a:p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second;</a:t>
            </a:r>
          </a:p>
          <a:p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public</a:t>
            </a:r>
            <a:r>
              <a:rPr lang="en-US" dirty="0">
                <a:latin typeface="Courier"/>
                <a:cs typeface="Courier"/>
              </a:rPr>
              <a:t>:</a:t>
            </a:r>
          </a:p>
          <a:p>
            <a:r>
              <a:rPr lang="en-US" dirty="0">
                <a:latin typeface="Courier"/>
                <a:cs typeface="Courier"/>
              </a:rPr>
              <a:t>  Time(); // </a:t>
            </a:r>
            <a:r>
              <a:rPr lang="en-US" b="1" dirty="0">
                <a:solidFill>
                  <a:srgbClr val="FF0000"/>
                </a:solidFill>
                <a:latin typeface="Courier"/>
                <a:cs typeface="Courier"/>
              </a:rPr>
              <a:t>Default constructor</a:t>
            </a:r>
            <a:r>
              <a:rPr lang="en-US" dirty="0">
                <a:latin typeface="Courier"/>
                <a:cs typeface="Courier"/>
              </a:rPr>
              <a:t> </a:t>
            </a:r>
          </a:p>
          <a:p>
            <a:r>
              <a:rPr lang="en-US" dirty="0">
                <a:latin typeface="Courier"/>
                <a:cs typeface="Courier"/>
              </a:rPr>
              <a:t>  Time(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, 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);// Overload </a:t>
            </a:r>
            <a:r>
              <a:rPr lang="en-US" dirty="0" err="1">
                <a:latin typeface="Courier"/>
                <a:cs typeface="Courier"/>
              </a:rPr>
              <a:t>func</a:t>
            </a:r>
            <a:r>
              <a:rPr lang="en-US" dirty="0">
                <a:latin typeface="Courier"/>
                <a:cs typeface="Courier"/>
              </a:rPr>
              <a:t>.</a:t>
            </a:r>
          </a:p>
          <a:p>
            <a:r>
              <a:rPr lang="en-US" dirty="0">
                <a:latin typeface="Courier"/>
                <a:cs typeface="Courier"/>
              </a:rPr>
              <a:t>}; </a:t>
            </a:r>
          </a:p>
          <a:p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Time::Time()</a:t>
            </a:r>
          </a:p>
          <a:p>
            <a:r>
              <a:rPr lang="en-US" dirty="0">
                <a:latin typeface="Courier"/>
                <a:cs typeface="Courier"/>
              </a:rPr>
              <a:t>{</a:t>
            </a:r>
          </a:p>
          <a:p>
            <a:r>
              <a:rPr lang="en-US" dirty="0">
                <a:latin typeface="Courier"/>
                <a:cs typeface="Courier"/>
              </a:rPr>
              <a:t>  second = minute = 0;</a:t>
            </a:r>
          </a:p>
          <a:p>
            <a:r>
              <a:rPr lang="en-US" dirty="0">
                <a:latin typeface="Courier"/>
                <a:cs typeface="Courier"/>
              </a:rPr>
              <a:t>}</a:t>
            </a:r>
          </a:p>
          <a:p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Time::Time(</a:t>
            </a:r>
            <a:r>
              <a:rPr lang="en-US" dirty="0" err="1">
                <a:solidFill>
                  <a:srgbClr val="FF0000"/>
                </a:solidFill>
                <a:latin typeface="Courier"/>
                <a:cs typeface="Courier"/>
              </a:rPr>
              <a:t>int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 _m, </a:t>
            </a:r>
            <a:r>
              <a:rPr lang="en-US" dirty="0" err="1">
                <a:solidFill>
                  <a:srgbClr val="FF0000"/>
                </a:solidFill>
                <a:latin typeface="Courier"/>
                <a:cs typeface="Courier"/>
              </a:rPr>
              <a:t>int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 _s)</a:t>
            </a:r>
          </a:p>
          <a:p>
            <a:r>
              <a:rPr lang="en-US" dirty="0">
                <a:latin typeface="Courier"/>
                <a:cs typeface="Courier"/>
              </a:rPr>
              <a:t>{</a:t>
            </a:r>
          </a:p>
          <a:p>
            <a:r>
              <a:rPr lang="en-US" dirty="0">
                <a:latin typeface="Courier"/>
                <a:cs typeface="Courier"/>
              </a:rPr>
              <a:t>  minute = _m;</a:t>
            </a:r>
          </a:p>
          <a:p>
            <a:r>
              <a:rPr lang="en-US" dirty="0">
                <a:latin typeface="Courier"/>
                <a:cs typeface="Courier"/>
              </a:rPr>
              <a:t>  second = _s;</a:t>
            </a:r>
          </a:p>
          <a:p>
            <a:r>
              <a:rPr lang="en-US" dirty="0">
                <a:latin typeface="Courier"/>
                <a:cs typeface="Courier"/>
              </a:rPr>
              <a:t>}</a:t>
            </a:r>
          </a:p>
          <a:p>
            <a:endParaRPr lang="en-US" dirty="0">
              <a:solidFill>
                <a:srgbClr val="008000"/>
              </a:solidFill>
              <a:latin typeface="Courier"/>
              <a:cs typeface="Courier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03731" y="4193227"/>
            <a:ext cx="4063282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main () </a:t>
            </a:r>
          </a:p>
          <a:p>
            <a:r>
              <a:rPr lang="en-US" dirty="0">
                <a:latin typeface="Courier"/>
                <a:cs typeface="Courier"/>
              </a:rPr>
              <a:t>{ </a:t>
            </a:r>
          </a:p>
          <a:p>
            <a:r>
              <a:rPr lang="en-US" dirty="0">
                <a:latin typeface="Courier"/>
                <a:cs typeface="Courier"/>
              </a:rPr>
              <a:t>  Time t1(10,0);</a:t>
            </a:r>
          </a:p>
          <a:p>
            <a:r>
              <a:rPr lang="en-US" dirty="0">
                <a:latin typeface="Courier"/>
                <a:cs typeface="Courier"/>
              </a:rPr>
              <a:t>  Time t2;</a:t>
            </a:r>
          </a:p>
          <a:p>
            <a:r>
              <a:rPr lang="en-US" dirty="0">
                <a:latin typeface="Courier"/>
                <a:cs typeface="Courier"/>
              </a:rPr>
              <a:t>  Time *p = new Time(12,30);</a:t>
            </a:r>
          </a:p>
          <a:p>
            <a:r>
              <a:rPr lang="en-US" dirty="0">
                <a:latin typeface="Courier"/>
                <a:cs typeface="Courier"/>
              </a:rPr>
              <a:t>}  </a:t>
            </a:r>
          </a:p>
          <a:p>
            <a:endParaRPr lang="en-US" dirty="0">
              <a:solidFill>
                <a:srgbClr val="008000"/>
              </a:solidFill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034737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Another example: linked list (using class this time)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0111" y="1875690"/>
            <a:ext cx="7481515" cy="137746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65651" y="3329583"/>
            <a:ext cx="7799431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Consolas"/>
                <a:cs typeface="Consolas"/>
              </a:rPr>
              <a:t>/* Always insert from the beginning, return the new head. */</a:t>
            </a:r>
          </a:p>
          <a:p>
            <a:r>
              <a:rPr lang="en-US" dirty="0">
                <a:latin typeface="Consolas"/>
                <a:cs typeface="Consolas"/>
              </a:rPr>
              <a:t>void insert (</a:t>
            </a:r>
            <a:r>
              <a:rPr lang="en-US" dirty="0" err="1">
                <a:latin typeface="Consolas"/>
                <a:cs typeface="Consolas"/>
              </a:rPr>
              <a:t>int</a:t>
            </a:r>
            <a:r>
              <a:rPr lang="en-US" dirty="0">
                <a:latin typeface="Consolas"/>
                <a:cs typeface="Consolas"/>
              </a:rPr>
              <a:t> value);</a:t>
            </a:r>
          </a:p>
          <a:p>
            <a:endParaRPr lang="en-US" dirty="0">
              <a:solidFill>
                <a:srgbClr val="008000"/>
              </a:solidFill>
              <a:latin typeface="Consolas"/>
              <a:cs typeface="Consolas"/>
            </a:endParaRPr>
          </a:p>
          <a:p>
            <a:r>
              <a:rPr lang="en-US" dirty="0">
                <a:solidFill>
                  <a:srgbClr val="008000"/>
                </a:solidFill>
                <a:latin typeface="Consolas"/>
                <a:cs typeface="Consolas"/>
              </a:rPr>
              <a:t>/* Search the list; if found, return the node. </a:t>
            </a:r>
          </a:p>
          <a:p>
            <a:r>
              <a:rPr lang="en-US" dirty="0">
                <a:solidFill>
                  <a:srgbClr val="008000"/>
                </a:solidFill>
                <a:latin typeface="Consolas"/>
                <a:cs typeface="Consolas"/>
              </a:rPr>
              <a:t> * Return NULL if not found. */</a:t>
            </a:r>
          </a:p>
          <a:p>
            <a:r>
              <a:rPr lang="en-US" dirty="0">
                <a:latin typeface="Consolas"/>
                <a:cs typeface="Consolas"/>
              </a:rPr>
              <a:t>Node* search (</a:t>
            </a:r>
            <a:r>
              <a:rPr lang="en-US" dirty="0" err="1">
                <a:latin typeface="Consolas"/>
                <a:cs typeface="Consolas"/>
              </a:rPr>
              <a:t>int</a:t>
            </a:r>
            <a:r>
              <a:rPr lang="en-US" dirty="0">
                <a:latin typeface="Consolas"/>
                <a:cs typeface="Consolas"/>
              </a:rPr>
              <a:t> value);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67691" y="2450178"/>
            <a:ext cx="30233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4091" y="2469716"/>
            <a:ext cx="53767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187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03260" y="2469716"/>
            <a:ext cx="42000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23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79659" y="2469716"/>
            <a:ext cx="30233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4569C80B-DF93-85A0-1BC3-116F32BDC2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565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F7EE056-B93F-8162-B5B8-9FAD863FB7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5691" y="359375"/>
            <a:ext cx="5363519" cy="563169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C95C968-1D4A-82F0-D69E-396FB5941CD4}"/>
              </a:ext>
            </a:extLst>
          </p:cNvPr>
          <p:cNvSpPr txBox="1"/>
          <p:nvPr/>
        </p:nvSpPr>
        <p:spPr>
          <a:xfrm>
            <a:off x="3380086" y="6313959"/>
            <a:ext cx="90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Node.h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9566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C95C968-1D4A-82F0-D69E-396FB5941CD4}"/>
              </a:ext>
            </a:extLst>
          </p:cNvPr>
          <p:cNvSpPr txBox="1"/>
          <p:nvPr/>
        </p:nvSpPr>
        <p:spPr>
          <a:xfrm>
            <a:off x="3380086" y="6313959"/>
            <a:ext cx="9282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node.cc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C929588-8C97-45AE-E76C-4018ACB88D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3903" y="174708"/>
            <a:ext cx="3872054" cy="6117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22376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C95C968-1D4A-82F0-D69E-396FB5941CD4}"/>
              </a:ext>
            </a:extLst>
          </p:cNvPr>
          <p:cNvSpPr txBox="1"/>
          <p:nvPr/>
        </p:nvSpPr>
        <p:spPr>
          <a:xfrm>
            <a:off x="3380086" y="6313959"/>
            <a:ext cx="1375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linked_list.h</a:t>
            </a:r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8E4D5A0-EC38-93B6-3D62-2B173158F4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07" y="1283643"/>
            <a:ext cx="8286786" cy="4290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7045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FFFFFF"/>
      </a:dk1>
      <a:lt1>
        <a:srgbClr val="000000"/>
      </a:lt1>
      <a:dk2>
        <a:srgbClr val="7C8F97"/>
      </a:dk2>
      <a:lt2>
        <a:srgbClr val="D1D0C8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46095</TotalTime>
  <Words>377</Words>
  <Application>Microsoft Macintosh PowerPoint</Application>
  <PresentationFormat>On-screen Show (4:3)</PresentationFormat>
  <Paragraphs>82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Brush Script MT</vt:lpstr>
      <vt:lpstr>Arial</vt:lpstr>
      <vt:lpstr>Calibri</vt:lpstr>
      <vt:lpstr>Calisto MT</vt:lpstr>
      <vt:lpstr>Consolas</vt:lpstr>
      <vt:lpstr>Courier</vt:lpstr>
      <vt:lpstr>Capital</vt:lpstr>
      <vt:lpstr>ECE 244 Programming Fundamentals Lec. 8: Class constructors</vt:lpstr>
      <vt:lpstr>Constructors</vt:lpstr>
      <vt:lpstr>Constructor (cont.)</vt:lpstr>
      <vt:lpstr>Multiple constructors</vt:lpstr>
      <vt:lpstr>Multiple constructors</vt:lpstr>
      <vt:lpstr>Another example: linked list (using class this time)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 ECE344</dc:title>
  <dc:creator>apple</dc:creator>
  <cp:lastModifiedBy>Ding Yuan</cp:lastModifiedBy>
  <cp:revision>354</cp:revision>
  <cp:lastPrinted>2014-09-05T01:43:19Z</cp:lastPrinted>
  <dcterms:created xsi:type="dcterms:W3CDTF">2013-01-10T16:28:45Z</dcterms:created>
  <dcterms:modified xsi:type="dcterms:W3CDTF">2022-09-25T15:06:44Z</dcterms:modified>
</cp:coreProperties>
</file>