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275" r:id="rId4"/>
    <p:sldId id="281" r:id="rId5"/>
    <p:sldId id="282" r:id="rId6"/>
    <p:sldId id="27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769" autoAdjust="0"/>
  </p:normalViewPr>
  <p:slideViewPr>
    <p:cSldViewPr snapToGrid="0" snapToObjects="1">
      <p:cViewPr varScale="1">
        <p:scale>
          <a:sx n="103" d="100"/>
          <a:sy n="103" d="100"/>
        </p:scale>
        <p:origin x="2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9/25/22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simpler: 5 -&gt; 187</a:t>
            </a:r>
            <a:r>
              <a:rPr lang="en-US" baseline="0" dirty="0"/>
              <a:t> -&gt; null</a:t>
            </a:r>
          </a:p>
          <a:p>
            <a:endParaRPr lang="en-US" baseline="0" dirty="0"/>
          </a:p>
          <a:p>
            <a:r>
              <a:rPr lang="en-US" baseline="0" dirty="0"/>
              <a:t>delete 5</a:t>
            </a:r>
          </a:p>
          <a:p>
            <a:r>
              <a:rPr lang="en-US" baseline="0" dirty="0"/>
              <a:t>  |-&gt; ~5</a:t>
            </a:r>
          </a:p>
          <a:p>
            <a:r>
              <a:rPr lang="en-US" baseline="0" dirty="0"/>
              <a:t>       |-&gt; delete 187</a:t>
            </a:r>
          </a:p>
          <a:p>
            <a:r>
              <a:rPr lang="en-US" baseline="0" dirty="0"/>
              <a:t>                 |-&gt; ~187</a:t>
            </a:r>
          </a:p>
          <a:p>
            <a:r>
              <a:rPr lang="en-US" baseline="0" dirty="0"/>
              <a:t>                 |-&gt; free 187</a:t>
            </a:r>
          </a:p>
          <a:p>
            <a:r>
              <a:rPr lang="en-US" baseline="0"/>
              <a:t>  |</a:t>
            </a:r>
            <a:r>
              <a:rPr lang="en-US" baseline="0" dirty="0"/>
              <a:t>-</a:t>
            </a:r>
            <a:r>
              <a:rPr lang="en-US" baseline="0"/>
              <a:t>&gt; free 5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5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9: </a:t>
            </a:r>
            <a:r>
              <a:rPr lang="en-US" sz="4400" i="1" dirty="0"/>
              <a:t>Class destructors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member functions whose job is to initialize data in object</a:t>
            </a:r>
          </a:p>
          <a:p>
            <a:r>
              <a:rPr lang="en-US" dirty="0"/>
              <a:t>Gets called automatically when object is instantiated</a:t>
            </a:r>
          </a:p>
          <a:p>
            <a:r>
              <a:rPr lang="en-US" dirty="0"/>
              <a:t>Never called directly by any function</a:t>
            </a:r>
          </a:p>
        </p:txBody>
      </p:sp>
    </p:spTree>
    <p:extLst>
      <p:ext uri="{BB962C8B-B14F-4D97-AF65-F5344CB8AC3E}">
        <p14:creationId xmlns:p14="http://schemas.microsoft.com/office/powerpoint/2010/main" val="57545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Complement of constructor</a:t>
            </a:r>
          </a:p>
          <a:p>
            <a:r>
              <a:rPr lang="en-US" dirty="0"/>
              <a:t>Automatically called when an object is destroyed</a:t>
            </a:r>
          </a:p>
          <a:p>
            <a:r>
              <a:rPr lang="en-US" dirty="0"/>
              <a:t>Not required to have a destructor (more on this later)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2133" y="487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2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347" y="1687093"/>
            <a:ext cx="3370672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B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char *name;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B();</a:t>
            </a:r>
          </a:p>
          <a:p>
            <a:r>
              <a:rPr lang="en-US" dirty="0">
                <a:latin typeface="Courier"/>
                <a:cs typeface="Courier"/>
              </a:rPr>
              <a:t>  B(char*);</a:t>
            </a:r>
          </a:p>
          <a:p>
            <a:r>
              <a:rPr lang="en-US" dirty="0">
                <a:latin typeface="Courier"/>
                <a:cs typeface="Courier"/>
              </a:rPr>
              <a:t>  ..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</a:p>
          <a:p>
            <a:r>
              <a:rPr lang="en-US" dirty="0">
                <a:latin typeface="Courier"/>
                <a:cs typeface="Courier"/>
              </a:rPr>
              <a:t>B::B (char *_name) {</a:t>
            </a:r>
          </a:p>
          <a:p>
            <a:r>
              <a:rPr lang="en-US" dirty="0">
                <a:latin typeface="Courier"/>
                <a:cs typeface="Courier"/>
              </a:rPr>
              <a:t>  name = new char[100];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strcpy</a:t>
            </a:r>
            <a:r>
              <a:rPr lang="en-US" dirty="0">
                <a:latin typeface="Courier"/>
                <a:cs typeface="Courier"/>
              </a:rPr>
              <a:t>(name, _name);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B::B() {</a:t>
            </a:r>
          </a:p>
          <a:p>
            <a:r>
              <a:rPr lang="en-US" dirty="0">
                <a:latin typeface="Courier"/>
                <a:cs typeface="Courier"/>
              </a:rPr>
              <a:t>  name = NULL;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90913" y="1782455"/>
            <a:ext cx="5297488" cy="3931920"/>
          </a:xfrm>
        </p:spPr>
        <p:txBody>
          <a:bodyPr/>
          <a:lstStyle/>
          <a:p>
            <a:r>
              <a:rPr lang="en-US" dirty="0"/>
              <a:t>Problem?</a:t>
            </a:r>
          </a:p>
          <a:p>
            <a:pPr lvl="1"/>
            <a:r>
              <a:rPr lang="en-US" dirty="0"/>
              <a:t>If B is instantiated with: B b(“John”); then a char array is dynamically allocated. When b is then destroyed, the allocated array remains on the heap, with nothing referencing it!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Memory leak!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2809" y="4920022"/>
            <a:ext cx="406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  1  2  3  4  5  6  7  8  9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88891"/>
              </p:ext>
            </p:extLst>
          </p:nvPr>
        </p:nvGraphicFramePr>
        <p:xfrm>
          <a:off x="4911507" y="4891031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241489" y="4410665"/>
            <a:ext cx="1260231" cy="892999"/>
            <a:chOff x="1416536" y="2645662"/>
            <a:chExt cx="1260231" cy="892999"/>
          </a:xfrm>
        </p:grpSpPr>
        <p:sp>
          <p:nvSpPr>
            <p:cNvPr id="9" name="TextBox 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4745" y="2645662"/>
              <a:ext cx="725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name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49589" y="4410665"/>
            <a:ext cx="1849344" cy="892999"/>
            <a:chOff x="1416536" y="2645662"/>
            <a:chExt cx="1849344" cy="892999"/>
          </a:xfrm>
        </p:grpSpPr>
        <p:sp>
          <p:nvSpPr>
            <p:cNvPr id="13" name="TextBox 12"/>
            <p:cNvSpPr txBox="1"/>
            <p:nvPr/>
          </p:nvSpPr>
          <p:spPr>
            <a:xfrm>
              <a:off x="1416536" y="3169329"/>
              <a:ext cx="1849344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J    o   h    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7945" y="2645662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16" name="Curved Connector 15"/>
          <p:cNvCxnSpPr>
            <a:endCxn id="7" idx="2"/>
          </p:cNvCxnSpPr>
          <p:nvPr/>
        </p:nvCxnSpPr>
        <p:spPr>
          <a:xfrm>
            <a:off x="5871608" y="5303664"/>
            <a:ext cx="671359" cy="44567"/>
          </a:xfrm>
          <a:prstGeom prst="curvedConnector4">
            <a:avLst>
              <a:gd name="adj1" fmla="val 1244"/>
              <a:gd name="adj2" fmla="val 612936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08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Fix: destructor!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347" y="1687093"/>
            <a:ext cx="3370672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B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char *name;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B();</a:t>
            </a:r>
          </a:p>
          <a:p>
            <a:r>
              <a:rPr lang="en-US" dirty="0">
                <a:latin typeface="Courier"/>
                <a:cs typeface="Courier"/>
              </a:rPr>
              <a:t>  B(char*);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~</a:t>
            </a:r>
            <a:r>
              <a:rPr lang="en-US" dirty="0">
                <a:latin typeface="Courier"/>
                <a:cs typeface="Courier"/>
              </a:rPr>
              <a:t>B();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</a:p>
          <a:p>
            <a:r>
              <a:rPr lang="en-US" dirty="0">
                <a:latin typeface="Courier"/>
                <a:cs typeface="Courier"/>
              </a:rPr>
              <a:t>B::B (char *_name) {</a:t>
            </a:r>
          </a:p>
          <a:p>
            <a:r>
              <a:rPr lang="en-US" dirty="0">
                <a:latin typeface="Courier"/>
                <a:cs typeface="Courier"/>
              </a:rPr>
              <a:t>  name = new char[100];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strcpy</a:t>
            </a:r>
            <a:r>
              <a:rPr lang="en-US" dirty="0">
                <a:latin typeface="Courier"/>
                <a:cs typeface="Courier"/>
              </a:rPr>
              <a:t>(name, _name);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B::~B()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(name != NULL)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delete [] name;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90913" y="1782455"/>
            <a:ext cx="5297488" cy="4296612"/>
          </a:xfrm>
        </p:spPr>
        <p:txBody>
          <a:bodyPr>
            <a:normAutofit fontScale="92500"/>
          </a:bodyPr>
          <a:lstStyle/>
          <a:p>
            <a:r>
              <a:rPr lang="en-US" dirty="0"/>
              <a:t>Destructor: `~’ followed by class name</a:t>
            </a:r>
          </a:p>
          <a:p>
            <a:r>
              <a:rPr lang="en-US" dirty="0"/>
              <a:t>Cannot take any parameter!</a:t>
            </a:r>
          </a:p>
          <a:p>
            <a:r>
              <a:rPr lang="en-US" dirty="0"/>
              <a:t>Cannot return any type!</a:t>
            </a:r>
          </a:p>
          <a:p>
            <a:r>
              <a:rPr lang="en-US" dirty="0"/>
              <a:t>Must be public</a:t>
            </a:r>
          </a:p>
          <a:p>
            <a:endParaRPr lang="en-US" dirty="0"/>
          </a:p>
          <a:p>
            <a:r>
              <a:rPr lang="en-US" dirty="0"/>
              <a:t>If you used a “new” (or </a:t>
            </a:r>
            <a:r>
              <a:rPr lang="en-US" dirty="0" err="1"/>
              <a:t>malloc</a:t>
            </a:r>
            <a:r>
              <a:rPr lang="en-US" dirty="0"/>
              <a:t>) anywhere in your class, you likely need a destructor with a “delete”!</a:t>
            </a:r>
          </a:p>
        </p:txBody>
      </p:sp>
    </p:spTree>
    <p:extLst>
      <p:ext uri="{BB962C8B-B14F-4D97-AF65-F5344CB8AC3E}">
        <p14:creationId xmlns:p14="http://schemas.microsoft.com/office/powerpoint/2010/main" val="199624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455" y="1747101"/>
            <a:ext cx="5348818" cy="3931920"/>
          </a:xfrm>
        </p:spPr>
        <p:txBody>
          <a:bodyPr/>
          <a:lstStyle/>
          <a:p>
            <a:r>
              <a:rPr lang="en-US" dirty="0"/>
              <a:t>Do we need destructor?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No! B/c you did not allocate memory dynamically!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347" y="1687093"/>
            <a:ext cx="5309980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>
                <a:latin typeface="Courier"/>
                <a:cs typeface="Courier"/>
              </a:rPr>
              <a:t>Time.h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class Time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minute;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second;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Time(); </a:t>
            </a:r>
          </a:p>
          <a:p>
            <a:r>
              <a:rPr lang="en-US" dirty="0">
                <a:latin typeface="Courier"/>
                <a:cs typeface="Courier"/>
              </a:rPr>
              <a:t>  .. ..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</a:p>
          <a:p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>
                <a:latin typeface="Courier"/>
                <a:cs typeface="Courier"/>
              </a:rPr>
              <a:t>time.cc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Time::Time()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second = minute = 0;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“Time initialized”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489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60636"/>
            <a:ext cx="7345362" cy="1339850"/>
          </a:xfrm>
        </p:spPr>
        <p:txBody>
          <a:bodyPr>
            <a:normAutofit/>
          </a:bodyPr>
          <a:lstStyle/>
          <a:p>
            <a:r>
              <a:rPr lang="en-US" dirty="0"/>
              <a:t>Example 3: linked list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27" y="1044105"/>
            <a:ext cx="7481515" cy="13774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7207" y="1618593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3607" y="1638131"/>
            <a:ext cx="5376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2776" y="1638131"/>
            <a:ext cx="420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9175" y="1638131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404" y="2726276"/>
            <a:ext cx="348439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Node {</a:t>
            </a:r>
          </a:p>
          <a:p>
            <a:r>
              <a:rPr lang="en-US" dirty="0">
                <a:latin typeface="Consolas"/>
                <a:cs typeface="Consolas"/>
              </a:rPr>
              <a:t>  private:</a:t>
            </a:r>
          </a:p>
          <a:p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data;</a:t>
            </a:r>
          </a:p>
          <a:p>
            <a:r>
              <a:rPr lang="en-US" dirty="0">
                <a:latin typeface="Consolas"/>
                <a:cs typeface="Consolas"/>
              </a:rPr>
              <a:t>    Node *next;</a:t>
            </a:r>
          </a:p>
          <a:p>
            <a:r>
              <a:rPr lang="en-US" dirty="0">
                <a:latin typeface="Consolas"/>
                <a:cs typeface="Consolas"/>
              </a:rPr>
              <a:t>  public:</a:t>
            </a:r>
          </a:p>
          <a:p>
            <a:r>
              <a:rPr lang="en-US" dirty="0">
                <a:latin typeface="Consolas"/>
                <a:cs typeface="Consolas"/>
              </a:rPr>
              <a:t>    Node(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d, Node *n) { </a:t>
            </a:r>
          </a:p>
          <a:p>
            <a:r>
              <a:rPr lang="en-US" dirty="0">
                <a:latin typeface="Consolas"/>
                <a:cs typeface="Consolas"/>
              </a:rPr>
              <a:t>      data = d; next = n; </a:t>
            </a:r>
          </a:p>
          <a:p>
            <a:r>
              <a:rPr lang="en-US" dirty="0">
                <a:latin typeface="Consolas"/>
                <a:cs typeface="Consolas"/>
              </a:rPr>
              <a:t>    }</a:t>
            </a:r>
          </a:p>
          <a:p>
            <a:r>
              <a:rPr lang="en-US" dirty="0">
                <a:latin typeface="Consolas"/>
                <a:cs typeface="Consolas"/>
              </a:rPr>
              <a:t>    ~Node() { </a:t>
            </a:r>
          </a:p>
          <a:p>
            <a:r>
              <a:rPr lang="en-US" dirty="0">
                <a:latin typeface="Consolas"/>
                <a:cs typeface="Consolas"/>
              </a:rPr>
              <a:t>      if (next != NULL) </a:t>
            </a:r>
          </a:p>
          <a:p>
            <a:r>
              <a:rPr lang="en-US" dirty="0">
                <a:latin typeface="Consolas"/>
                <a:cs typeface="Consolas"/>
              </a:rPr>
              <a:t>       </a:t>
            </a:r>
            <a:r>
              <a:rPr lang="en-US" b="1" dirty="0">
                <a:solidFill>
                  <a:srgbClr val="008000"/>
                </a:solidFill>
                <a:latin typeface="Consolas"/>
                <a:cs typeface="Consolas"/>
              </a:rPr>
              <a:t>delete</a:t>
            </a:r>
            <a:r>
              <a:rPr lang="en-US" dirty="0">
                <a:latin typeface="Consolas"/>
                <a:cs typeface="Consolas"/>
              </a:rPr>
              <a:t> next;</a:t>
            </a:r>
          </a:p>
          <a:p>
            <a:r>
              <a:rPr lang="en-US" dirty="0">
                <a:latin typeface="Consolas"/>
                <a:cs typeface="Consolas"/>
              </a:rPr>
              <a:t>    }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15724" y="2269085"/>
            <a:ext cx="44996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List {</a:t>
            </a:r>
          </a:p>
          <a:p>
            <a:r>
              <a:rPr lang="en-US" dirty="0">
                <a:latin typeface="Consolas"/>
                <a:cs typeface="Consolas"/>
              </a:rPr>
              <a:t>  private:</a:t>
            </a:r>
          </a:p>
          <a:p>
            <a:r>
              <a:rPr lang="en-US" dirty="0">
                <a:latin typeface="Consolas"/>
                <a:cs typeface="Consolas"/>
              </a:rPr>
              <a:t>    Node *head;</a:t>
            </a:r>
          </a:p>
          <a:p>
            <a:r>
              <a:rPr lang="en-US" dirty="0">
                <a:latin typeface="Consolas"/>
                <a:cs typeface="Consolas"/>
              </a:rPr>
              <a:t>  public:</a:t>
            </a:r>
          </a:p>
          <a:p>
            <a:r>
              <a:rPr lang="en-US" dirty="0">
                <a:latin typeface="Consolas"/>
                <a:cs typeface="Consolas"/>
              </a:rPr>
              <a:t>    void insert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d) {</a:t>
            </a:r>
          </a:p>
          <a:p>
            <a:r>
              <a:rPr lang="en-US" dirty="0">
                <a:latin typeface="Consolas"/>
                <a:cs typeface="Consolas"/>
              </a:rPr>
              <a:t>      head=</a:t>
            </a:r>
            <a:r>
              <a:rPr lang="en-US" b="1" dirty="0">
                <a:solidFill>
                  <a:srgbClr val="008000"/>
                </a:solidFill>
                <a:latin typeface="Consolas"/>
                <a:cs typeface="Consolas"/>
              </a:rPr>
              <a:t>new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Node (d, head);</a:t>
            </a:r>
          </a:p>
          <a:p>
            <a:r>
              <a:rPr lang="en-US" dirty="0">
                <a:latin typeface="Consolas"/>
                <a:cs typeface="Consolas"/>
              </a:rPr>
              <a:t>    }</a:t>
            </a:r>
          </a:p>
          <a:p>
            <a:r>
              <a:rPr lang="en-US" dirty="0">
                <a:latin typeface="Consolas"/>
                <a:cs typeface="Consolas"/>
              </a:rPr>
              <a:t>    ~List(){</a:t>
            </a:r>
          </a:p>
          <a:p>
            <a:r>
              <a:rPr lang="en-US" dirty="0">
                <a:latin typeface="Consolas"/>
                <a:cs typeface="Consolas"/>
              </a:rPr>
              <a:t>      if (head!=NULL) </a:t>
            </a:r>
            <a:r>
              <a:rPr lang="en-US" b="1" dirty="0">
                <a:solidFill>
                  <a:srgbClr val="008000"/>
                </a:solidFill>
                <a:latin typeface="Consolas"/>
                <a:cs typeface="Consolas"/>
              </a:rPr>
              <a:t>delete</a:t>
            </a:r>
            <a:r>
              <a:rPr lang="en-US" dirty="0">
                <a:latin typeface="Consolas"/>
                <a:cs typeface="Consolas"/>
              </a:rPr>
              <a:t> head;</a:t>
            </a:r>
          </a:p>
          <a:p>
            <a:r>
              <a:rPr lang="en-US" dirty="0">
                <a:latin typeface="Consolas"/>
                <a:cs typeface="Consolas"/>
              </a:rPr>
              <a:t>    }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r>
              <a:rPr lang="en-US" dirty="0">
                <a:latin typeface="Consolas"/>
                <a:cs typeface="Consolas"/>
              </a:rPr>
              <a:t>// main</a:t>
            </a:r>
          </a:p>
          <a:p>
            <a:r>
              <a:rPr lang="en-US" dirty="0">
                <a:latin typeface="Consolas"/>
                <a:cs typeface="Consolas"/>
              </a:rPr>
              <a:t>List *p = new List;</a:t>
            </a:r>
          </a:p>
          <a:p>
            <a:r>
              <a:rPr lang="en-US" dirty="0">
                <a:latin typeface="Consolas"/>
                <a:cs typeface="Consolas"/>
              </a:rPr>
              <a:t>p-&gt;insert(3); p-&gt;insert(23);..</a:t>
            </a:r>
          </a:p>
          <a:p>
            <a:r>
              <a:rPr lang="en-US" b="1" dirty="0">
                <a:solidFill>
                  <a:srgbClr val="008000"/>
                </a:solidFill>
                <a:latin typeface="Consolas"/>
                <a:cs typeface="Consolas"/>
              </a:rPr>
              <a:t>delete</a:t>
            </a:r>
            <a:r>
              <a:rPr lang="en-US" dirty="0">
                <a:latin typeface="Consolas"/>
                <a:cs typeface="Consolas"/>
              </a:rPr>
              <a:t> p;</a:t>
            </a:r>
          </a:p>
        </p:txBody>
      </p:sp>
    </p:spTree>
    <p:extLst>
      <p:ext uri="{BB962C8B-B14F-4D97-AF65-F5344CB8AC3E}">
        <p14:creationId xmlns:p14="http://schemas.microsoft.com/office/powerpoint/2010/main" val="1590565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48491</TotalTime>
  <Words>573</Words>
  <Application>Microsoft Macintosh PowerPoint</Application>
  <PresentationFormat>On-screen Show (4:3)</PresentationFormat>
  <Paragraphs>120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Brush Script MT</vt:lpstr>
      <vt:lpstr>Arial</vt:lpstr>
      <vt:lpstr>Calibri</vt:lpstr>
      <vt:lpstr>Calisto MT</vt:lpstr>
      <vt:lpstr>Consolas</vt:lpstr>
      <vt:lpstr>Courier</vt:lpstr>
      <vt:lpstr>Courier New</vt:lpstr>
      <vt:lpstr>Capital</vt:lpstr>
      <vt:lpstr>ECE 244 Programming Fundamentals Lec. 9: Class destructors</vt:lpstr>
      <vt:lpstr>Review: constructors</vt:lpstr>
      <vt:lpstr>Destructors</vt:lpstr>
      <vt:lpstr>Example 1</vt:lpstr>
      <vt:lpstr>Fix: destructor!</vt:lpstr>
      <vt:lpstr>Example 2: Time</vt:lpstr>
      <vt:lpstr>Example 3: linked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364</cp:revision>
  <cp:lastPrinted>2014-09-05T01:43:19Z</cp:lastPrinted>
  <dcterms:created xsi:type="dcterms:W3CDTF">2013-01-10T16:28:45Z</dcterms:created>
  <dcterms:modified xsi:type="dcterms:W3CDTF">2022-09-25T15:09:40Z</dcterms:modified>
</cp:coreProperties>
</file>