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757" r:id="rId1"/>
  </p:sldMasterIdLst>
  <p:notesMasterIdLst>
    <p:notesMasterId r:id="rId9"/>
  </p:notesMasterIdLst>
  <p:handoutMasterIdLst>
    <p:handoutMasterId r:id="rId10"/>
  </p:handoutMasterIdLst>
  <p:sldIdLst>
    <p:sldId id="256" r:id="rId2"/>
    <p:sldId id="283" r:id="rId3"/>
    <p:sldId id="275" r:id="rId4"/>
    <p:sldId id="281" r:id="rId5"/>
    <p:sldId id="282" r:id="rId6"/>
    <p:sldId id="276" r:id="rId7"/>
    <p:sldId id="280" r:id="rId8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prnWhat="handouts2" clrMode="gray" frameSlides="1"/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11"/>
    <p:restoredTop sz="81769" autoAdjust="0"/>
  </p:normalViewPr>
  <p:slideViewPr>
    <p:cSldViewPr snapToGrid="0" snapToObjects="1">
      <p:cViewPr varScale="1">
        <p:scale>
          <a:sx n="103" d="100"/>
          <a:sy n="103" d="100"/>
        </p:scale>
        <p:origin x="2424" y="1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B85FA19-4AE7-394C-8E06-B4A0FB3E5AA8}" type="datetimeFigureOut">
              <a:rPr lang="en-US" smtClean="0"/>
              <a:pPr/>
              <a:t>9/25/22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763C84F-422D-1049-B727-5B751ACDABC4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6218866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D6991A4-6061-8E40-B3BF-9224535D7C20}" type="datetimeFigureOut">
              <a:rPr lang="en-US" smtClean="0"/>
              <a:pPr/>
              <a:t>9/25/22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E3639927-3662-3B4E-89DF-65C239F3E8BD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92590378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simpler: 5 -&gt; 187</a:t>
            </a:r>
            <a:r>
              <a:rPr lang="en-US" baseline="0" dirty="0"/>
              <a:t> -&gt; null</a:t>
            </a:r>
          </a:p>
          <a:p>
            <a:endParaRPr lang="en-US" baseline="0" dirty="0"/>
          </a:p>
          <a:p>
            <a:r>
              <a:rPr lang="en-US" baseline="0" dirty="0"/>
              <a:t>delete 5</a:t>
            </a:r>
          </a:p>
          <a:p>
            <a:r>
              <a:rPr lang="en-US" baseline="0" dirty="0"/>
              <a:t>  |-&gt; ~5</a:t>
            </a:r>
          </a:p>
          <a:p>
            <a:r>
              <a:rPr lang="en-US" baseline="0" dirty="0"/>
              <a:t>       |-&gt; delete 187</a:t>
            </a:r>
          </a:p>
          <a:p>
            <a:r>
              <a:rPr lang="en-US" baseline="0" dirty="0"/>
              <a:t>                 |-&gt; ~187</a:t>
            </a:r>
          </a:p>
          <a:p>
            <a:r>
              <a:rPr lang="en-US" baseline="0" dirty="0"/>
              <a:t>                 |-&gt; free 187</a:t>
            </a:r>
          </a:p>
          <a:p>
            <a:r>
              <a:rPr lang="en-US" baseline="0"/>
              <a:t>  |</a:t>
            </a:r>
            <a:r>
              <a:rPr lang="en-US" baseline="0" dirty="0"/>
              <a:t>-</a:t>
            </a:r>
            <a:r>
              <a:rPr lang="en-US" baseline="0"/>
              <a:t>&gt; free 5     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3639927-3662-3B4E-89DF-65C239F3E8BD}" type="slidenum">
              <a:rPr lang="en-US" smtClean="0"/>
              <a:pPr/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1765436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7"/>
          <p:cNvGrpSpPr/>
          <p:nvPr/>
        </p:nvGrpSpPr>
        <p:grpSpPr>
          <a:xfrm>
            <a:off x="486873" y="411480"/>
            <a:ext cx="8170255" cy="6035040"/>
            <a:chOff x="486873" y="411480"/>
            <a:chExt cx="8170255" cy="6035040"/>
          </a:xfrm>
        </p:grpSpPr>
        <p:pic>
          <p:nvPicPr>
            <p:cNvPr id="12" name="Picture 11" descr="PaperPanel-Title.jpg"/>
            <p:cNvPicPr>
              <a:picLocks noChangeAspect="1"/>
            </p:cNvPicPr>
            <p:nvPr/>
          </p:nvPicPr>
          <p:blipFill>
            <a:blip r:embed="rId2"/>
            <a:srcRect r="2128"/>
            <a:stretch>
              <a:fillRect/>
            </a:stretch>
          </p:blipFill>
          <p:spPr>
            <a:xfrm>
              <a:off x="486873" y="411480"/>
              <a:ext cx="8170255" cy="6035040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sp>
          <p:nvSpPr>
            <p:cNvPr id="14" name="Rectangle 13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15" name="Straight Connector 14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sp>
          <p:nvSpPr>
            <p:cNvPr id="17" name="Rectangle 16"/>
            <p:cNvSpPr/>
            <p:nvPr/>
          </p:nvSpPr>
          <p:spPr>
            <a:xfrm>
              <a:off x="562843" y="457200"/>
              <a:ext cx="7982712" cy="25786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14400" y="1123950"/>
            <a:ext cx="7342188" cy="1924050"/>
          </a:xfrm>
        </p:spPr>
        <p:txBody>
          <a:bodyPr anchor="b" anchorCtr="0">
            <a:noAutofit/>
          </a:bodyPr>
          <a:lstStyle>
            <a:lvl1pPr>
              <a:defRPr sz="5400" kern="120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429000"/>
            <a:ext cx="7342188" cy="1752600"/>
          </a:xfrm>
        </p:spPr>
        <p:txBody>
          <a:bodyPr vert="horz" lIns="91440" tIns="45720" rIns="91440" bIns="45720" rtlCol="0">
            <a:normAutofit/>
          </a:bodyPr>
          <a:lstStyle>
            <a:lvl1pPr marL="0" indent="0" algn="ctr" defTabSz="914400" rtl="0" eaLnBrk="1" latinLnBrk="0" hangingPunct="1">
              <a:spcBef>
                <a:spcPts val="300"/>
              </a:spcBef>
              <a:buClr>
                <a:schemeClr val="tx1">
                  <a:lumMod val="75000"/>
                  <a:lumOff val="25000"/>
                </a:schemeClr>
              </a:buClr>
              <a:buFont typeface="Arial" pitchFamily="34" charset="0"/>
              <a:buNone/>
              <a:defRPr sz="20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73741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2894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4191000" y="6122894"/>
            <a:ext cx="762000" cy="271463"/>
          </a:xfrm>
        </p:spPr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Content, Picture,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1" name="Picture 20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23" name="Rectangle 22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24" name="Straight Connector 23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20" name="Rectangle 19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694329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672323"/>
            <a:ext cx="3008313" cy="3403040"/>
          </a:xfrm>
        </p:spPr>
        <p:txBody>
          <a:bodyPr>
            <a:normAutofit/>
          </a:bodyPr>
          <a:lstStyle>
            <a:lvl1pPr marL="0" indent="0">
              <a:lnSpc>
                <a:spcPct val="12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7" name="Picture Placeholder 16"/>
          <p:cNvSpPr>
            <a:spLocks noGrp="1"/>
          </p:cNvSpPr>
          <p:nvPr>
            <p:ph type="pic" sz="quarter" idx="13"/>
          </p:nvPr>
        </p:nvSpPr>
        <p:spPr>
          <a:xfrm>
            <a:off x="352892" y="310123"/>
            <a:ext cx="3398837" cy="1204912"/>
          </a:xfrm>
        </p:spPr>
        <p:txBody>
          <a:bodyPr>
            <a:normAutofit/>
          </a:bodyPr>
          <a:lstStyle>
            <a:lvl1pPr>
              <a:buNone/>
              <a:defRPr sz="18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25" name="Rectangle 24"/>
          <p:cNvSpPr/>
          <p:nvPr/>
        </p:nvSpPr>
        <p:spPr>
          <a:xfrm rot="10800000">
            <a:off x="258763" y="1594462"/>
            <a:ext cx="357530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2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36" name="Picture 35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8" name="Rectangle 37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9" name="Straight Connector 38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5" name="Rectangle 34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691640"/>
            <a:ext cx="3008376" cy="914400"/>
          </a:xfrm>
        </p:spPr>
        <p:txBody>
          <a:bodyPr anchor="b">
            <a:no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338559" y="612775"/>
            <a:ext cx="4114800" cy="5468112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2" y="2670048"/>
            <a:ext cx="3008376" cy="3401568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above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2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36" name="Picture 35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38" name="Rectangle 37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39" name="Straight Connector 38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1" y="4287819"/>
            <a:ext cx="8021977" cy="916193"/>
          </a:xfrm>
        </p:spPr>
        <p:txBody>
          <a:bodyPr anchor="b">
            <a:no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356347" y="331694"/>
            <a:ext cx="8421624" cy="3783106"/>
          </a:xfrm>
        </p:spPr>
        <p:txBody>
          <a:bodyPr>
            <a:normAutofit/>
          </a:bodyPr>
          <a:lstStyle>
            <a:lvl1pPr marL="0" indent="0">
              <a:buNone/>
              <a:defRPr sz="24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dirty="0"/>
              <a:t>Click icon to add picture</a:t>
            </a:r>
            <a:endParaRPr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351" y="5271247"/>
            <a:ext cx="8021977" cy="1013011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spcBef>
                <a:spcPts val="300"/>
              </a:spcBef>
              <a:buNone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2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Rectangle 14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20" name="Rectangle 19"/>
          <p:cNvSpPr/>
          <p:nvPr/>
        </p:nvSpPr>
        <p:spPr>
          <a:xfrm>
            <a:off x="256032" y="4203192"/>
            <a:ext cx="8622792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5" name="Rectangle 24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9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1" name="Picture 20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3" name="Rectangle 22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4" name="Straight Connector 23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391399" y="609600"/>
            <a:ext cx="1416423" cy="5516563"/>
          </a:xfrm>
        </p:spPr>
        <p:txBody>
          <a:bodyPr vert="eaVert">
            <a:normAutofit/>
          </a:bodyPr>
          <a:lstStyle>
            <a:lvl1pPr>
              <a:defRPr sz="36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78222" y="609600"/>
            <a:ext cx="6279777" cy="5516563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26" name="Rectangle 25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  <p:sp>
        <p:nvSpPr>
          <p:cNvPr id="18" name="Rectangle 17"/>
          <p:cNvSpPr/>
          <p:nvPr/>
        </p:nvSpPr>
        <p:spPr>
          <a:xfrm rot="5400000">
            <a:off x="4242277" y="3274090"/>
            <a:ext cx="6135624" cy="64008"/>
          </a:xfrm>
          <a:prstGeom prst="rect">
            <a:avLst/>
          </a:prstGeom>
          <a:solidFill>
            <a:schemeClr val="bg2">
              <a:lumMod val="40000"/>
              <a:lumOff val="60000"/>
            </a:schemeClr>
          </a:solidFill>
          <a:ln w="3175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15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7" name="Picture 16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9" name="Rectangle 18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0" name="Straight Connector 19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1" name="Rectangle 20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Slide with Pictu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 descr="PaperPanel-Title.jpg"/>
          <p:cNvPicPr>
            <a:picLocks noChangeAspect="1"/>
          </p:cNvPicPr>
          <p:nvPr/>
        </p:nvPicPr>
        <p:blipFill>
          <a:blip r:embed="rId2"/>
          <a:srcRect r="2128"/>
          <a:stretch>
            <a:fillRect/>
          </a:stretch>
        </p:blipFill>
        <p:spPr>
          <a:xfrm>
            <a:off x="486873" y="411480"/>
            <a:ext cx="8170255" cy="6035040"/>
          </a:xfrm>
          <a:prstGeom prst="rect">
            <a:avLst/>
          </a:prstGeom>
          <a:noFill/>
          <a:ln w="12700">
            <a:noFill/>
          </a:ln>
          <a:effectLst>
            <a:outerShdw blurRad="63500" sx="101000" sy="101000" algn="ctr" rotWithShape="0">
              <a:prstClr val="black">
                <a:alpha val="40000"/>
              </a:prstClr>
            </a:outerShdw>
          </a:effectLst>
          <a:scene3d>
            <a:camera prst="perspectiveFront" fov="4800000"/>
            <a:lightRig rig="threePt" dir="t"/>
          </a:scene3d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00113" y="3442447"/>
            <a:ext cx="7345362" cy="1532965"/>
          </a:xfrm>
        </p:spPr>
        <p:txBody>
          <a:bodyPr anchor="b" anchorCtr="0">
            <a:normAutofit/>
          </a:bodyPr>
          <a:lstStyle>
            <a:lvl1pPr>
              <a:defRPr sz="540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00113" y="5029200"/>
            <a:ext cx="7345362" cy="990600"/>
          </a:xfrm>
        </p:spPr>
        <p:txBody>
          <a:bodyPr>
            <a:normAutofit/>
          </a:bodyPr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569259" y="6122894"/>
            <a:ext cx="2133600" cy="259317"/>
          </a:xfrm>
        </p:spPr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5638800" y="6124401"/>
            <a:ext cx="2895600" cy="257810"/>
          </a:xfrm>
        </p:spPr>
        <p:txBody>
          <a:bodyPr/>
          <a:lstStyle/>
          <a:p>
            <a:r>
              <a:rPr lang="en-US" dirty="0"/>
              <a:t>Ding Yuan, ECE454</a:t>
            </a:r>
          </a:p>
        </p:txBody>
      </p:sp>
      <p:grpSp>
        <p:nvGrpSpPr>
          <p:cNvPr id="6" name="Group 11"/>
          <p:cNvGrpSpPr/>
          <p:nvPr/>
        </p:nvGrpSpPr>
        <p:grpSpPr>
          <a:xfrm>
            <a:off x="562842" y="475488"/>
            <a:ext cx="7982713" cy="5888736"/>
            <a:chOff x="562842" y="475488"/>
            <a:chExt cx="7982713" cy="5888736"/>
          </a:xfrm>
        </p:grpSpPr>
        <p:sp>
          <p:nvSpPr>
            <p:cNvPr id="8" name="Rectangle 7"/>
            <p:cNvSpPr>
              <a:spLocks/>
            </p:cNvSpPr>
            <p:nvPr/>
          </p:nvSpPr>
          <p:spPr>
            <a:xfrm>
              <a:off x="562843" y="475488"/>
              <a:ext cx="7982712" cy="5888736"/>
            </a:xfrm>
            <a:prstGeom prst="rect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  <p:cxnSp>
          <p:nvCxnSpPr>
            <p:cNvPr id="9" name="Straight Connector 8"/>
            <p:cNvCxnSpPr/>
            <p:nvPr/>
          </p:nvCxnSpPr>
          <p:spPr>
            <a:xfrm>
              <a:off x="562842" y="6133646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  <p:cxnSp>
          <p:nvCxnSpPr>
            <p:cNvPr id="11" name="Straight Connector 10"/>
            <p:cNvCxnSpPr/>
            <p:nvPr/>
          </p:nvCxnSpPr>
          <p:spPr>
            <a:xfrm>
              <a:off x="562842" y="3427528"/>
              <a:ext cx="7982712" cy="1472"/>
            </a:xfrm>
            <a:prstGeom prst="line">
              <a:avLst/>
            </a:prstGeom>
            <a:noFill/>
            <a:ln w="12700">
              <a:solidFill>
                <a:schemeClr val="tx2">
                  <a:lumMod val="9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</p:cxnSp>
      </p:grpSp>
      <p:sp>
        <p:nvSpPr>
          <p:cNvPr id="14" name="Picture Placeholder 13"/>
          <p:cNvSpPr>
            <a:spLocks noGrp="1"/>
          </p:cNvSpPr>
          <p:nvPr>
            <p:ph type="pic" sz="quarter" idx="12"/>
          </p:nvPr>
        </p:nvSpPr>
        <p:spPr>
          <a:xfrm>
            <a:off x="636493" y="533400"/>
            <a:ext cx="7836408" cy="2828925"/>
          </a:xfrm>
        </p:spPr>
        <p:txBody>
          <a:bodyPr>
            <a:normAutofit/>
          </a:bodyPr>
          <a:lstStyle>
            <a:lvl1pPr>
              <a:buNone/>
              <a:defRPr sz="2000"/>
            </a:lvl1pPr>
          </a:lstStyle>
          <a:p>
            <a:r>
              <a:rPr lang="en-US" dirty="0"/>
              <a:t>Click icon to add picture</a:t>
            </a:r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2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5" name="Picture 2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8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7" name="Rectangle 2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8" name="Straight Connector 2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1371600"/>
            <a:ext cx="7345362" cy="1676400"/>
          </a:xfrm>
        </p:spPr>
        <p:txBody>
          <a:bodyPr anchor="b" anchorCtr="0">
            <a:noAutofit/>
          </a:bodyPr>
          <a:lstStyle>
            <a:lvl1pPr algn="ctr">
              <a:defRPr sz="5400" b="0" i="0" cap="none" baseline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3" y="3134566"/>
            <a:ext cx="7345362" cy="1500187"/>
          </a:xfrm>
        </p:spPr>
        <p:txBody>
          <a:bodyPr anchor="t" anchorCtr="0"/>
          <a:lstStyle>
            <a:lvl1pPr marL="0" indent="0" algn="ctr">
              <a:spcBef>
                <a:spcPts val="300"/>
              </a:spcBef>
              <a:buNone/>
              <a:defRPr sz="20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1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5" name="Picture 14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9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17" name="Rectangle 16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18" name="Straight Connector 17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19" name="Rectangle 18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00111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199" y="2147888"/>
            <a:ext cx="3566160" cy="3927475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" name="Group 16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8" name="Picture 17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11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0" name="Rectangle 19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1" name="Straight Connector 20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2" name="Rectangle 21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301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32301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945539" y="1708990"/>
            <a:ext cx="3566160" cy="832503"/>
          </a:xfrm>
        </p:spPr>
        <p:txBody>
          <a:bodyPr anchor="ctr" anchorCtr="0">
            <a:noAutofit/>
          </a:bodyPr>
          <a:lstStyle>
            <a:lvl1pPr marL="0" indent="0" algn="ctr">
              <a:spcBef>
                <a:spcPts val="300"/>
              </a:spcBef>
              <a:buNone/>
              <a:defRPr sz="28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945539" y="2590801"/>
            <a:ext cx="3566160" cy="3484562"/>
          </a:xfrm>
        </p:spPr>
        <p:txBody>
          <a:bodyPr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30" name="Straight Connector 29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  <p:cxnSp>
        <p:nvCxnSpPr>
          <p:cNvPr id="23" name="Straight Connector 22"/>
          <p:cNvCxnSpPr/>
          <p:nvPr/>
        </p:nvCxnSpPr>
        <p:spPr>
          <a:xfrm rot="16200000" flipH="1">
            <a:off x="2217480" y="4026438"/>
            <a:ext cx="4711326" cy="2286"/>
          </a:xfrm>
          <a:prstGeom prst="line">
            <a:avLst/>
          </a:prstGeom>
          <a:noFill/>
          <a:ln w="12700">
            <a:solidFill>
              <a:schemeClr val="tx2">
                <a:lumMod val="9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cxn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6" name="Group 18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20" name="Picture 19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7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2" name="Rectangle 21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3" name="Straight Connector 22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  <p:sp>
            <p:nvSpPr>
              <p:cNvPr id="24" name="Rectangle 23"/>
              <p:cNvSpPr/>
              <p:nvPr/>
            </p:nvSpPr>
            <p:spPr>
              <a:xfrm>
                <a:off x="247157" y="1612392"/>
                <a:ext cx="8622792" cy="64008"/>
              </a:xfrm>
              <a:prstGeom prst="rect">
                <a:avLst/>
              </a:prstGeom>
              <a:solidFill>
                <a:schemeClr val="bg2">
                  <a:lumMod val="40000"/>
                  <a:lumOff val="60000"/>
                </a:schemeClr>
              </a:solidFill>
              <a:ln w="3175">
                <a:solidFill>
                  <a:schemeClr val="tx2"/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</p:grp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" name="Group 17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pic>
          <p:nvPicPr>
            <p:cNvPr id="19" name="Picture 18" descr="PaperPanel-Base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182880" y="173699"/>
              <a:ext cx="8778240" cy="6510602"/>
            </a:xfrm>
            <a:prstGeom prst="rect">
              <a:avLst/>
            </a:prstGeom>
            <a:noFill/>
            <a:ln w="12700">
              <a:noFill/>
            </a:ln>
            <a:effectLst>
              <a:outerShdw blurRad="63500" sx="101000" sy="101000" algn="ctr" rotWithShape="0">
                <a:prstClr val="black">
                  <a:alpha val="40000"/>
                </a:prstClr>
              </a:outerShdw>
            </a:effectLst>
            <a:scene3d>
              <a:camera prst="perspectiveFront" fov="4800000"/>
              <a:lightRig rig="threePt" dir="t"/>
            </a:scene3d>
          </p:spPr>
        </p:pic>
        <p:grpSp>
          <p:nvGrpSpPr>
            <p:cNvPr id="6" name="Group 10"/>
            <p:cNvGrpSpPr/>
            <p:nvPr/>
          </p:nvGrpSpPr>
          <p:grpSpPr>
            <a:xfrm>
              <a:off x="256032" y="237744"/>
              <a:ext cx="8622792" cy="6364224"/>
              <a:chOff x="247157" y="247430"/>
              <a:chExt cx="8622792" cy="6364224"/>
            </a:xfrm>
          </p:grpSpPr>
          <p:sp>
            <p:nvSpPr>
              <p:cNvPr id="21" name="Rectangle 20"/>
              <p:cNvSpPr>
                <a:spLocks/>
              </p:cNvSpPr>
              <p:nvPr/>
            </p:nvSpPr>
            <p:spPr>
              <a:xfrm>
                <a:off x="247157" y="247430"/>
                <a:ext cx="8622792" cy="6364224"/>
              </a:xfrm>
              <a:prstGeom prst="rect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/>
              </a:p>
            </p:txBody>
          </p:sp>
          <p:cxnSp>
            <p:nvCxnSpPr>
              <p:cNvPr id="22" name="Straight Connector 21"/>
              <p:cNvCxnSpPr/>
              <p:nvPr/>
            </p:nvCxnSpPr>
            <p:spPr>
              <a:xfrm>
                <a:off x="247157" y="6389024"/>
                <a:ext cx="8622792" cy="1588"/>
              </a:xfrm>
              <a:prstGeom prst="line">
                <a:avLst/>
              </a:prstGeom>
              <a:noFill/>
              <a:ln w="12700">
                <a:solidFill>
                  <a:schemeClr val="tx2">
                    <a:lumMod val="9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</p:cxnSp>
        </p:grp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33"/>
          <p:cNvGrpSpPr/>
          <p:nvPr/>
        </p:nvGrpSpPr>
        <p:grpSpPr>
          <a:xfrm>
            <a:off x="182880" y="173699"/>
            <a:ext cx="8778240" cy="6510602"/>
            <a:chOff x="182880" y="173699"/>
            <a:chExt cx="8778240" cy="6510602"/>
          </a:xfrm>
        </p:grpSpPr>
        <p:grpSp>
          <p:nvGrpSpPr>
            <p:cNvPr id="9" name="Group 26"/>
            <p:cNvGrpSpPr/>
            <p:nvPr/>
          </p:nvGrpSpPr>
          <p:grpSpPr>
            <a:xfrm>
              <a:off x="182880" y="173699"/>
              <a:ext cx="8778240" cy="6510602"/>
              <a:chOff x="182880" y="173699"/>
              <a:chExt cx="8778240" cy="6510602"/>
            </a:xfrm>
          </p:grpSpPr>
          <p:pic>
            <p:nvPicPr>
              <p:cNvPr id="28" name="Picture 27" descr="PaperPanel-Base.jpg"/>
              <p:cNvPicPr>
                <a:picLocks noChangeAspect="1"/>
              </p:cNvPicPr>
              <p:nvPr/>
            </p:nvPicPr>
            <p:blipFill>
              <a:blip r:embed="rId2"/>
              <a:stretch>
                <a:fillRect/>
              </a:stretch>
            </p:blipFill>
            <p:spPr>
              <a:xfrm>
                <a:off x="182880" y="173699"/>
                <a:ext cx="8778240" cy="6510602"/>
              </a:xfrm>
              <a:prstGeom prst="rect">
                <a:avLst/>
              </a:prstGeom>
              <a:noFill/>
              <a:ln w="12700">
                <a:noFill/>
              </a:ln>
              <a:effectLst>
                <a:outerShdw blurRad="63500" sx="101000" sy="101000" algn="ctr" rotWithShape="0">
                  <a:prstClr val="black">
                    <a:alpha val="40000"/>
                  </a:prstClr>
                </a:outerShdw>
              </a:effectLst>
              <a:scene3d>
                <a:camera prst="perspectiveFront" fov="4800000"/>
                <a:lightRig rig="threePt" dir="t"/>
              </a:scene3d>
            </p:spPr>
          </p:pic>
          <p:grpSp>
            <p:nvGrpSpPr>
              <p:cNvPr id="10" name="Group 10"/>
              <p:cNvGrpSpPr/>
              <p:nvPr/>
            </p:nvGrpSpPr>
            <p:grpSpPr>
              <a:xfrm>
                <a:off x="256032" y="237744"/>
                <a:ext cx="8622792" cy="6364224"/>
                <a:chOff x="247157" y="247430"/>
                <a:chExt cx="8622792" cy="6364224"/>
              </a:xfrm>
            </p:grpSpPr>
            <p:sp>
              <p:nvSpPr>
                <p:cNvPr id="30" name="Rectangle 29"/>
                <p:cNvSpPr>
                  <a:spLocks/>
                </p:cNvSpPr>
                <p:nvPr/>
              </p:nvSpPr>
              <p:spPr>
                <a:xfrm>
                  <a:off x="247157" y="247430"/>
                  <a:ext cx="8622792" cy="6364224"/>
                </a:xfrm>
                <a:prstGeom prst="rect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/>
                </a:p>
              </p:txBody>
            </p: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47157" y="6389024"/>
                  <a:ext cx="8622792" cy="1588"/>
                </a:xfrm>
                <a:prstGeom prst="line">
                  <a:avLst/>
                </a:prstGeom>
                <a:noFill/>
                <a:ln w="12700">
                  <a:solidFill>
                    <a:schemeClr val="tx2">
                      <a:lumMod val="90000"/>
                    </a:schemeClr>
                  </a:solidFill>
                </a:ln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</p:cxnSp>
          </p:grpSp>
        </p:grpSp>
        <p:sp>
          <p:nvSpPr>
            <p:cNvPr id="33" name="Rectangle 32"/>
            <p:cNvSpPr/>
            <p:nvPr/>
          </p:nvSpPr>
          <p:spPr>
            <a:xfrm rot="5400000">
              <a:off x="801086" y="3274090"/>
              <a:ext cx="6135624" cy="64008"/>
            </a:xfrm>
            <a:prstGeom prst="rect">
              <a:avLst/>
            </a:prstGeom>
            <a:solidFill>
              <a:schemeClr val="bg2">
                <a:lumMod val="40000"/>
                <a:lumOff val="60000"/>
              </a:schemeClr>
            </a:solidFill>
            <a:ln w="3175">
              <a:solidFill>
                <a:schemeClr val="tx2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225" y="1169892"/>
            <a:ext cx="3008313" cy="914400"/>
          </a:xfrm>
        </p:spPr>
        <p:txBody>
          <a:bodyPr anchor="b">
            <a:normAutofit/>
          </a:bodyPr>
          <a:lstStyle>
            <a:lvl1pPr algn="l">
              <a:defRPr sz="2800" b="0"/>
            </a:lvl1pPr>
          </a:lstStyle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28319" y="609600"/>
            <a:ext cx="4114800" cy="5465763"/>
          </a:xfrm>
        </p:spPr>
        <p:txBody>
          <a:bodyPr>
            <a:normAutofit/>
          </a:bodyPr>
          <a:lstStyle>
            <a:lvl1pPr>
              <a:defRPr sz="2400" baseline="0"/>
            </a:lvl1pPr>
            <a:lvl2pPr>
              <a:defRPr sz="2200" baseline="0"/>
            </a:lvl2pPr>
            <a:lvl3pPr>
              <a:defRPr sz="2000" baseline="0"/>
            </a:lvl3pPr>
            <a:lvl4pPr>
              <a:defRPr sz="1800" baseline="0"/>
            </a:lvl4pPr>
            <a:lvl5pPr>
              <a:defRPr sz="1800" baseline="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0225" y="2147888"/>
            <a:ext cx="3008313" cy="3262313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lnSpc>
                <a:spcPct val="120000"/>
              </a:lnSpc>
              <a:buNone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lnSpc>
                <a:spcPct val="110000"/>
              </a:lnSpc>
              <a:spcBef>
                <a:spcPts val="2000"/>
              </a:spcBef>
              <a:buClr>
                <a:schemeClr val="bg1">
                  <a:lumMod val="75000"/>
                  <a:lumOff val="25000"/>
                </a:schemeClr>
              </a:buClr>
              <a:buFont typeface="Arial" pitchFamily="34" charset="0"/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Ding Yuan, ECE454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9E29E33-B620-47F9-BB04-8846C2A5AFCC}" type="slidenum">
              <a:rPr kumimoji="0" lang="en-US" smtClean="0"/>
              <a:pPr/>
              <a:t>‹#›</a:t>
            </a:fld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900113" y="244158"/>
            <a:ext cx="7345362" cy="13398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900112" y="2133601"/>
            <a:ext cx="7345363" cy="39319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243840" y="6371591"/>
            <a:ext cx="2133600" cy="2593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</a:defRPr>
            </a:lvl1pPr>
          </a:lstStyle>
          <a:p>
            <a:r>
              <a:rPr lang="en-CA" dirty="0"/>
              <a:t>9/10/13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958840" y="6371591"/>
            <a:ext cx="2895600" cy="25781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Brush Script MT" pitchFamily="66" charset="0"/>
                <a:ea typeface="+mn-ea"/>
                <a:cs typeface="+mn-cs"/>
              </a:defRPr>
            </a:lvl1pPr>
          </a:lstStyle>
          <a:p>
            <a:r>
              <a:rPr lang="en-US" dirty="0"/>
              <a:t>Ding Yuan, ECE454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191000" y="6356350"/>
            <a:ext cx="762000" cy="27146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marL="0" algn="ctr" defTabSz="914400" rtl="0" eaLnBrk="1" latinLnBrk="0" hangingPunct="1">
              <a:defRPr sz="1200" kern="1200">
                <a:solidFill>
                  <a:schemeClr val="bg2">
                    <a:lumMod val="60000"/>
                    <a:lumOff val="40000"/>
                  </a:schemeClr>
                </a:solidFill>
                <a:latin typeface="+mn-lt"/>
                <a:ea typeface="+mn-ea"/>
                <a:cs typeface="+mn-cs"/>
              </a:defRPr>
            </a:lvl1pPr>
          </a:lstStyle>
          <a:p>
            <a:fld id="{5BCC3F0E-9362-6D47-9781-DB401EE9B6B9}" type="slidenum">
              <a:rPr lang="en-US" smtClean="0"/>
              <a:pPr/>
              <a:t>‹#›</a:t>
            </a:fld>
            <a:endParaRPr lang="en-US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758" r:id="rId1"/>
    <p:sldLayoutId id="2147483759" r:id="rId2"/>
    <p:sldLayoutId id="2147483760" r:id="rId3"/>
    <p:sldLayoutId id="2147483761" r:id="rId4"/>
    <p:sldLayoutId id="2147483762" r:id="rId5"/>
    <p:sldLayoutId id="2147483763" r:id="rId6"/>
    <p:sldLayoutId id="2147483764" r:id="rId7"/>
    <p:sldLayoutId id="2147483765" r:id="rId8"/>
    <p:sldLayoutId id="2147483766" r:id="rId9"/>
    <p:sldLayoutId id="2147483767" r:id="rId10"/>
    <p:sldLayoutId id="2147483768" r:id="rId11"/>
    <p:sldLayoutId id="2147483769" r:id="rId12"/>
    <p:sldLayoutId id="2147483770" r:id="rId13"/>
    <p:sldLayoutId id="2147483771" r:id="rId14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800" kern="120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ts val="20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5794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2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8080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036638" indent="-228600" algn="l" defTabSz="914400" rtl="0" eaLnBrk="1" latinLnBrk="0" hangingPunct="1">
        <a:spcBef>
          <a:spcPts val="600"/>
        </a:spcBef>
        <a:buClr>
          <a:schemeClr val="bg2">
            <a:lumMod val="60000"/>
            <a:lumOff val="40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1265238" indent="-228600" algn="l" defTabSz="914400" rtl="0" eaLnBrk="1" latinLnBrk="0" hangingPunct="1">
        <a:spcBef>
          <a:spcPts val="600"/>
        </a:spcBef>
        <a:buClr>
          <a:schemeClr val="tx1">
            <a:lumMod val="75000"/>
            <a:lumOff val="25000"/>
          </a:schemeClr>
        </a:buClr>
        <a:buFont typeface="Arial" pitchFamily="34" charset="0"/>
        <a:buChar char="•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804333" y="1123950"/>
            <a:ext cx="7452255" cy="1924050"/>
          </a:xfrm>
        </p:spPr>
        <p:txBody>
          <a:bodyPr/>
          <a:lstStyle/>
          <a:p>
            <a:r>
              <a:rPr lang="en-US" sz="4000" dirty="0"/>
              <a:t>ECE 244</a:t>
            </a:r>
            <a:br>
              <a:rPr lang="en-US" sz="4000" dirty="0"/>
            </a:br>
            <a:r>
              <a:rPr lang="en-US" sz="4000" dirty="0"/>
              <a:t>Programming Fundamentals</a:t>
            </a:r>
            <a:br>
              <a:rPr lang="en-US" sz="4000" dirty="0"/>
            </a:br>
            <a:r>
              <a:rPr lang="en-US" sz="4000" dirty="0" err="1"/>
              <a:t>Lec</a:t>
            </a:r>
            <a:r>
              <a:rPr lang="en-US" sz="4000" dirty="0"/>
              <a:t>. 9: </a:t>
            </a:r>
            <a:r>
              <a:rPr lang="en-US" sz="4400" i="1" dirty="0"/>
              <a:t>Class destructors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14400" y="3527777"/>
            <a:ext cx="7342188" cy="1752600"/>
          </a:xfrm>
        </p:spPr>
        <p:txBody>
          <a:bodyPr>
            <a:noAutofit/>
          </a:bodyPr>
          <a:lstStyle/>
          <a:p>
            <a:r>
              <a:rPr lang="en-US" sz="2800" dirty="0"/>
              <a:t>Ding Yuan</a:t>
            </a:r>
          </a:p>
          <a:p>
            <a:r>
              <a:rPr lang="en-US" sz="2800" dirty="0"/>
              <a:t>ECE Dept., University of Toronto</a:t>
            </a:r>
          </a:p>
          <a:p>
            <a:r>
              <a:rPr lang="en-US" sz="2800" dirty="0"/>
              <a:t>http://www.eecg.toronto.edu/~yuan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Review: constructors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Special member functions whose job is to initialize data in object</a:t>
            </a:r>
          </a:p>
          <a:p>
            <a:r>
              <a:rPr lang="en-US" dirty="0"/>
              <a:t>Gets called automatically when object is instantiated</a:t>
            </a:r>
          </a:p>
          <a:p>
            <a:r>
              <a:rPr lang="en-US" dirty="0"/>
              <a:t>Never called directly by any function</a:t>
            </a:r>
          </a:p>
        </p:txBody>
      </p:sp>
    </p:spTree>
    <p:extLst>
      <p:ext uri="{BB962C8B-B14F-4D97-AF65-F5344CB8AC3E}">
        <p14:creationId xmlns:p14="http://schemas.microsoft.com/office/powerpoint/2010/main" val="57545248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Destructors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Complement of constructor</a:t>
            </a:r>
          </a:p>
          <a:p>
            <a:r>
              <a:rPr lang="en-US" dirty="0"/>
              <a:t>Automatically called when an object is destroyed</a:t>
            </a:r>
          </a:p>
          <a:p>
            <a:r>
              <a:rPr lang="en-US" dirty="0"/>
              <a:t>Not required to have a destructor (more on this later)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2252133" y="4876800"/>
            <a:ext cx="18466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80268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Example 1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1347" y="1687093"/>
            <a:ext cx="3370672" cy="45243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class B {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private</a:t>
            </a:r>
            <a:r>
              <a:rPr lang="en-US" dirty="0">
                <a:latin typeface="Courier"/>
                <a:cs typeface="Courier"/>
              </a:rPr>
              <a:t>:</a:t>
            </a:r>
          </a:p>
          <a:p>
            <a:r>
              <a:rPr lang="en-US" dirty="0">
                <a:latin typeface="Courier"/>
                <a:cs typeface="Courier"/>
              </a:rPr>
              <a:t>  char *name;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public</a:t>
            </a:r>
            <a:r>
              <a:rPr lang="en-US" dirty="0">
                <a:latin typeface="Courier"/>
                <a:cs typeface="Courier"/>
              </a:rPr>
              <a:t>:</a:t>
            </a:r>
          </a:p>
          <a:p>
            <a:r>
              <a:rPr lang="en-US" dirty="0">
                <a:latin typeface="Courier"/>
                <a:cs typeface="Courier"/>
              </a:rPr>
              <a:t>  B();</a:t>
            </a:r>
          </a:p>
          <a:p>
            <a:r>
              <a:rPr lang="en-US" dirty="0">
                <a:latin typeface="Courier"/>
                <a:cs typeface="Courier"/>
              </a:rPr>
              <a:t>  B(char*);</a:t>
            </a:r>
          </a:p>
          <a:p>
            <a:r>
              <a:rPr lang="en-US" dirty="0">
                <a:latin typeface="Courier"/>
                <a:cs typeface="Courier"/>
              </a:rPr>
              <a:t>  ..</a:t>
            </a:r>
          </a:p>
          <a:p>
            <a:r>
              <a:rPr lang="en-US" dirty="0">
                <a:latin typeface="Courier"/>
                <a:cs typeface="Courier"/>
              </a:rPr>
              <a:t>}; </a:t>
            </a:r>
          </a:p>
          <a:p>
            <a:r>
              <a:rPr lang="en-US" dirty="0">
                <a:latin typeface="Courier"/>
                <a:cs typeface="Courier"/>
              </a:rPr>
              <a:t>B::B (char *_name) {</a:t>
            </a:r>
          </a:p>
          <a:p>
            <a:r>
              <a:rPr lang="en-US" dirty="0">
                <a:latin typeface="Courier"/>
                <a:cs typeface="Courier"/>
              </a:rPr>
              <a:t>  name = new char[100];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strcpy</a:t>
            </a:r>
            <a:r>
              <a:rPr lang="en-US" dirty="0">
                <a:latin typeface="Courier"/>
                <a:cs typeface="Courier"/>
              </a:rPr>
              <a:t>(name, _name);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  <a:p>
            <a:r>
              <a:rPr lang="en-US" dirty="0">
                <a:latin typeface="Courier"/>
                <a:cs typeface="Courier"/>
              </a:rPr>
              <a:t>B::B() {</a:t>
            </a:r>
          </a:p>
          <a:p>
            <a:r>
              <a:rPr lang="en-US" dirty="0">
                <a:latin typeface="Courier"/>
                <a:cs typeface="Courier"/>
              </a:rPr>
              <a:t>  name = NULL;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  <a:p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490913" y="1782455"/>
            <a:ext cx="5297488" cy="3931920"/>
          </a:xfrm>
        </p:spPr>
        <p:txBody>
          <a:bodyPr/>
          <a:lstStyle/>
          <a:p>
            <a:r>
              <a:rPr lang="en-US" dirty="0"/>
              <a:t>Problem?</a:t>
            </a:r>
          </a:p>
          <a:p>
            <a:pPr lvl="1"/>
            <a:r>
              <a:rPr lang="en-US" dirty="0"/>
              <a:t>If B is instantiated with: B b(“John”); then a char array is dynamically allocated. When b is then destroyed, the allocated array remains on the heap, with nothing referencing it!</a:t>
            </a:r>
          </a:p>
          <a:p>
            <a:pPr lvl="2"/>
            <a:r>
              <a:rPr lang="en-US" dirty="0">
                <a:solidFill>
                  <a:srgbClr val="FF0000"/>
                </a:solidFill>
              </a:rPr>
              <a:t>Memory leak!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4052809" y="4920022"/>
            <a:ext cx="4063282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dirty="0">
                <a:latin typeface="Courier New"/>
                <a:cs typeface="Courier New"/>
              </a:rPr>
              <a:t>Memory:</a:t>
            </a:r>
          </a:p>
          <a:p>
            <a:endParaRPr lang="en-US" sz="1400" dirty="0">
              <a:latin typeface="Courier New"/>
              <a:cs typeface="Courier New"/>
            </a:endParaRPr>
          </a:p>
          <a:p>
            <a:r>
              <a:rPr lang="en-US" sz="1400" dirty="0" err="1">
                <a:latin typeface="Courier New"/>
                <a:cs typeface="Courier New"/>
              </a:rPr>
              <a:t>addr</a:t>
            </a:r>
            <a:r>
              <a:rPr lang="en-US" sz="1400" dirty="0">
                <a:latin typeface="Courier New"/>
                <a:cs typeface="Courier New"/>
              </a:rPr>
              <a:t>. : 0  1  2  3  4  5  6  7  8  9</a:t>
            </a:r>
          </a:p>
        </p:txBody>
      </p:sp>
      <p:graphicFrame>
        <p:nvGraphicFramePr>
          <p:cNvPr id="7" name="Tab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041688891"/>
              </p:ext>
            </p:extLst>
          </p:nvPr>
        </p:nvGraphicFramePr>
        <p:xfrm>
          <a:off x="4911507" y="4891031"/>
          <a:ext cx="3262920" cy="457200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2629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26292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</a:tblGrid>
              <a:tr h="195385"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endParaRPr lang="en-US" sz="2400" dirty="0"/>
                    </a:p>
                  </a:txBody>
                  <a:tcPr>
                    <a:lnL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rgbClr r="0" g="0" b="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grpSp>
        <p:nvGrpSpPr>
          <p:cNvPr id="8" name="Group 7"/>
          <p:cNvGrpSpPr/>
          <p:nvPr/>
        </p:nvGrpSpPr>
        <p:grpSpPr>
          <a:xfrm>
            <a:off x="5241489" y="4410665"/>
            <a:ext cx="1260231" cy="892999"/>
            <a:chOff x="1416536" y="2645662"/>
            <a:chExt cx="1260231" cy="892999"/>
          </a:xfrm>
        </p:grpSpPr>
        <p:sp>
          <p:nvSpPr>
            <p:cNvPr id="9" name="TextBox 8"/>
            <p:cNvSpPr txBox="1"/>
            <p:nvPr/>
          </p:nvSpPr>
          <p:spPr>
            <a:xfrm>
              <a:off x="1416536" y="3169329"/>
              <a:ext cx="1260231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pPr algn="ctr"/>
              <a:r>
                <a:rPr lang="en-US" dirty="0"/>
                <a:t>5</a:t>
              </a:r>
            </a:p>
          </p:txBody>
        </p:sp>
        <p:sp>
          <p:nvSpPr>
            <p:cNvPr id="10" name="Left Brace 9"/>
            <p:cNvSpPr/>
            <p:nvPr/>
          </p:nvSpPr>
          <p:spPr>
            <a:xfrm rot="5400000">
              <a:off x="1985592" y="2458619"/>
              <a:ext cx="170963" cy="1172308"/>
            </a:xfrm>
            <a:prstGeom prst="leftBrace">
              <a:avLst/>
            </a:prstGeom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1" name="TextBox 10"/>
            <p:cNvSpPr txBox="1"/>
            <p:nvPr/>
          </p:nvSpPr>
          <p:spPr>
            <a:xfrm>
              <a:off x="1694745" y="2645662"/>
              <a:ext cx="72579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dirty="0"/>
                <a:t>name</a:t>
              </a:r>
            </a:p>
          </p:txBody>
        </p:sp>
      </p:grpSp>
      <p:grpSp>
        <p:nvGrpSpPr>
          <p:cNvPr id="12" name="Group 11"/>
          <p:cNvGrpSpPr/>
          <p:nvPr/>
        </p:nvGrpSpPr>
        <p:grpSpPr>
          <a:xfrm>
            <a:off x="6549589" y="4410665"/>
            <a:ext cx="1849344" cy="892999"/>
            <a:chOff x="1416536" y="2645662"/>
            <a:chExt cx="1849344" cy="892999"/>
          </a:xfrm>
        </p:grpSpPr>
        <p:sp>
          <p:nvSpPr>
            <p:cNvPr id="13" name="TextBox 12"/>
            <p:cNvSpPr txBox="1"/>
            <p:nvPr/>
          </p:nvSpPr>
          <p:spPr>
            <a:xfrm>
              <a:off x="1416536" y="3169329"/>
              <a:ext cx="1849344" cy="369332"/>
            </a:xfrm>
            <a:prstGeom prst="rect">
              <a:avLst/>
            </a:prstGeom>
            <a:solidFill>
              <a:schemeClr val="bg1">
                <a:lumMod val="75000"/>
              </a:schemeClr>
            </a:solidFill>
          </p:spPr>
          <p:txBody>
            <a:bodyPr wrap="square" rtlCol="0">
              <a:spAutoFit/>
            </a:bodyPr>
            <a:lstStyle/>
            <a:p>
              <a:r>
                <a:rPr lang="en-US" b="1" dirty="0">
                  <a:solidFill>
                    <a:srgbClr val="FF0000"/>
                  </a:solidFill>
                </a:rPr>
                <a:t>J    o   h    n</a:t>
              </a:r>
            </a:p>
          </p:txBody>
        </p:sp>
        <p:sp>
          <p:nvSpPr>
            <p:cNvPr id="15" name="TextBox 14"/>
            <p:cNvSpPr txBox="1"/>
            <p:nvPr/>
          </p:nvSpPr>
          <p:spPr>
            <a:xfrm>
              <a:off x="1897945" y="2645662"/>
              <a:ext cx="184666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endParaRPr lang="en-US" dirty="0"/>
            </a:p>
          </p:txBody>
        </p:sp>
      </p:grpSp>
      <p:cxnSp>
        <p:nvCxnSpPr>
          <p:cNvPr id="16" name="Curved Connector 15"/>
          <p:cNvCxnSpPr>
            <a:endCxn id="7" idx="2"/>
          </p:cNvCxnSpPr>
          <p:nvPr/>
        </p:nvCxnSpPr>
        <p:spPr>
          <a:xfrm>
            <a:off x="5871608" y="5303664"/>
            <a:ext cx="671359" cy="44567"/>
          </a:xfrm>
          <a:prstGeom prst="curvedConnector4">
            <a:avLst>
              <a:gd name="adj1" fmla="val 1244"/>
              <a:gd name="adj2" fmla="val 612936"/>
            </a:avLst>
          </a:prstGeom>
          <a:ln>
            <a:solidFill>
              <a:srgbClr val="FF0000"/>
            </a:solidFill>
            <a:tailEnd type="triangle" w="med" len="med"/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010896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Fix: destructor!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1347" y="1687093"/>
            <a:ext cx="3370672" cy="480131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class B {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private</a:t>
            </a:r>
            <a:r>
              <a:rPr lang="en-US" dirty="0">
                <a:latin typeface="Courier"/>
                <a:cs typeface="Courier"/>
              </a:rPr>
              <a:t>:</a:t>
            </a:r>
          </a:p>
          <a:p>
            <a:r>
              <a:rPr lang="en-US" dirty="0">
                <a:latin typeface="Courier"/>
                <a:cs typeface="Courier"/>
              </a:rPr>
              <a:t>  char *name;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public</a:t>
            </a:r>
            <a:r>
              <a:rPr lang="en-US" dirty="0">
                <a:latin typeface="Courier"/>
                <a:cs typeface="Courier"/>
              </a:rPr>
              <a:t>:</a:t>
            </a:r>
          </a:p>
          <a:p>
            <a:r>
              <a:rPr lang="en-US" dirty="0">
                <a:latin typeface="Courier"/>
                <a:cs typeface="Courier"/>
              </a:rPr>
              <a:t>  B();</a:t>
            </a:r>
          </a:p>
          <a:p>
            <a:r>
              <a:rPr lang="en-US" dirty="0">
                <a:latin typeface="Courier"/>
                <a:cs typeface="Courier"/>
              </a:rPr>
              <a:t>  B(char*);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b="1" dirty="0">
                <a:solidFill>
                  <a:srgbClr val="FF0000"/>
                </a:solidFill>
                <a:latin typeface="Courier"/>
                <a:cs typeface="Courier"/>
              </a:rPr>
              <a:t>~</a:t>
            </a:r>
            <a:r>
              <a:rPr lang="en-US" dirty="0">
                <a:latin typeface="Courier"/>
                <a:cs typeface="Courier"/>
              </a:rPr>
              <a:t>B();</a:t>
            </a:r>
          </a:p>
          <a:p>
            <a:r>
              <a:rPr lang="en-US" dirty="0">
                <a:latin typeface="Courier"/>
                <a:cs typeface="Courier"/>
              </a:rPr>
              <a:t>}; </a:t>
            </a:r>
          </a:p>
          <a:p>
            <a:r>
              <a:rPr lang="en-US" dirty="0">
                <a:latin typeface="Courier"/>
                <a:cs typeface="Courier"/>
              </a:rPr>
              <a:t>B::B (char *_name) {</a:t>
            </a:r>
          </a:p>
          <a:p>
            <a:r>
              <a:rPr lang="en-US" dirty="0">
                <a:latin typeface="Courier"/>
                <a:cs typeface="Courier"/>
              </a:rPr>
              <a:t>  name = new char[100];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strcpy</a:t>
            </a:r>
            <a:r>
              <a:rPr lang="en-US" dirty="0">
                <a:latin typeface="Courier"/>
                <a:cs typeface="Courier"/>
              </a:rPr>
              <a:t>(name, _name);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B::~B() {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if (name != NULL)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    delete [] name;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}</a:t>
            </a:r>
          </a:p>
          <a:p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490913" y="1782455"/>
            <a:ext cx="5297488" cy="4296612"/>
          </a:xfrm>
        </p:spPr>
        <p:txBody>
          <a:bodyPr>
            <a:normAutofit fontScale="92500"/>
          </a:bodyPr>
          <a:lstStyle/>
          <a:p>
            <a:r>
              <a:rPr lang="en-US" dirty="0"/>
              <a:t>Destructor: `~’ followed by class name</a:t>
            </a:r>
          </a:p>
          <a:p>
            <a:r>
              <a:rPr lang="en-US" dirty="0"/>
              <a:t>Cannot take any parameter!</a:t>
            </a:r>
          </a:p>
          <a:p>
            <a:r>
              <a:rPr lang="en-US" dirty="0"/>
              <a:t>Cannot return any type!</a:t>
            </a:r>
          </a:p>
          <a:p>
            <a:r>
              <a:rPr lang="en-US" dirty="0"/>
              <a:t>Must be public</a:t>
            </a:r>
          </a:p>
          <a:p>
            <a:endParaRPr lang="en-US" dirty="0"/>
          </a:p>
          <a:p>
            <a:r>
              <a:rPr lang="en-US" dirty="0"/>
              <a:t>If you used a “new” (or </a:t>
            </a:r>
            <a:r>
              <a:rPr lang="en-US" dirty="0" err="1"/>
              <a:t>malloc</a:t>
            </a:r>
            <a:r>
              <a:rPr lang="en-US" dirty="0"/>
              <a:t>) anywhere in your class, you likely need a destructor with a “delete”!</a:t>
            </a:r>
          </a:p>
        </p:txBody>
      </p:sp>
    </p:spTree>
    <p:extLst>
      <p:ext uri="{BB962C8B-B14F-4D97-AF65-F5344CB8AC3E}">
        <p14:creationId xmlns:p14="http://schemas.microsoft.com/office/powerpoint/2010/main" val="199624879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Example 2: Time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73455" y="1747101"/>
            <a:ext cx="5348818" cy="3931920"/>
          </a:xfrm>
        </p:spPr>
        <p:txBody>
          <a:bodyPr/>
          <a:lstStyle/>
          <a:p>
            <a:r>
              <a:rPr lang="en-US" dirty="0"/>
              <a:t>Do we need destructor?</a:t>
            </a:r>
          </a:p>
          <a:p>
            <a:pPr lvl="1"/>
            <a:r>
              <a:rPr lang="en-US" dirty="0">
                <a:solidFill>
                  <a:schemeClr val="tx1"/>
                </a:solidFill>
              </a:rPr>
              <a:t>No! B/c you did not allocate memory dynamically!</a:t>
            </a:r>
          </a:p>
        </p:txBody>
      </p:sp>
      <p:sp>
        <p:nvSpPr>
          <p:cNvPr id="4" name="TextBox 3"/>
          <p:cNvSpPr txBox="1"/>
          <p:nvPr/>
        </p:nvSpPr>
        <p:spPr>
          <a:xfrm>
            <a:off x="351347" y="1687093"/>
            <a:ext cx="5309980" cy="45243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urier"/>
                <a:cs typeface="Courier"/>
              </a:rPr>
              <a:t>// </a:t>
            </a:r>
            <a:r>
              <a:rPr lang="en-US" dirty="0" err="1">
                <a:latin typeface="Courier"/>
                <a:cs typeface="Courier"/>
              </a:rPr>
              <a:t>Time.h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latin typeface="Courier"/>
                <a:cs typeface="Courier"/>
              </a:rPr>
              <a:t>class Time {</a:t>
            </a:r>
          </a:p>
          <a:p>
            <a:r>
              <a:rPr lang="en-US" dirty="0">
                <a:solidFill>
                  <a:srgbClr val="000000"/>
                </a:solidFill>
                <a:latin typeface="Courier"/>
                <a:cs typeface="Courier"/>
              </a:rPr>
              <a:t>private</a:t>
            </a:r>
            <a:r>
              <a:rPr lang="en-US" dirty="0">
                <a:latin typeface="Courier"/>
                <a:cs typeface="Courier"/>
              </a:rPr>
              <a:t>: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minute;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int</a:t>
            </a:r>
            <a:r>
              <a:rPr lang="en-US" dirty="0">
                <a:latin typeface="Courier"/>
                <a:cs typeface="Courier"/>
              </a:rPr>
              <a:t> second;</a:t>
            </a: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public</a:t>
            </a:r>
            <a:r>
              <a:rPr lang="en-US" dirty="0">
                <a:latin typeface="Courier"/>
                <a:cs typeface="Courier"/>
              </a:rPr>
              <a:t>:</a:t>
            </a:r>
          </a:p>
          <a:p>
            <a:r>
              <a:rPr lang="en-US" dirty="0">
                <a:latin typeface="Courier"/>
                <a:cs typeface="Courier"/>
              </a:rPr>
              <a:t>  Time(); </a:t>
            </a:r>
          </a:p>
          <a:p>
            <a:r>
              <a:rPr lang="en-US" dirty="0">
                <a:latin typeface="Courier"/>
                <a:cs typeface="Courier"/>
              </a:rPr>
              <a:t>  .. ..</a:t>
            </a:r>
          </a:p>
          <a:p>
            <a:r>
              <a:rPr lang="en-US" dirty="0">
                <a:latin typeface="Courier"/>
                <a:cs typeface="Courier"/>
              </a:rPr>
              <a:t>}; </a:t>
            </a:r>
          </a:p>
          <a:p>
            <a:r>
              <a:rPr lang="en-US" dirty="0">
                <a:latin typeface="Courier"/>
                <a:cs typeface="Courier"/>
              </a:rPr>
              <a:t>// </a:t>
            </a:r>
            <a:r>
              <a:rPr lang="en-US" dirty="0" err="1">
                <a:latin typeface="Courier"/>
                <a:cs typeface="Courier"/>
              </a:rPr>
              <a:t>time.cc</a:t>
            </a:r>
            <a:endParaRPr lang="en-US" dirty="0">
              <a:latin typeface="Courier"/>
              <a:cs typeface="Courier"/>
            </a:endParaRPr>
          </a:p>
          <a:p>
            <a:r>
              <a:rPr lang="en-US" dirty="0">
                <a:solidFill>
                  <a:srgbClr val="FF0000"/>
                </a:solidFill>
                <a:latin typeface="Courier"/>
                <a:cs typeface="Courier"/>
              </a:rPr>
              <a:t>Time::Time()</a:t>
            </a:r>
          </a:p>
          <a:p>
            <a:r>
              <a:rPr lang="en-US" dirty="0">
                <a:latin typeface="Courier"/>
                <a:cs typeface="Courier"/>
              </a:rPr>
              <a:t>{</a:t>
            </a:r>
          </a:p>
          <a:p>
            <a:r>
              <a:rPr lang="en-US" dirty="0">
                <a:latin typeface="Courier"/>
                <a:cs typeface="Courier"/>
              </a:rPr>
              <a:t>  second = minute = 0;</a:t>
            </a:r>
          </a:p>
          <a:p>
            <a:r>
              <a:rPr lang="en-US" dirty="0">
                <a:latin typeface="Courier"/>
                <a:cs typeface="Courier"/>
              </a:rPr>
              <a:t>  </a:t>
            </a:r>
            <a:r>
              <a:rPr lang="en-US" dirty="0" err="1">
                <a:latin typeface="Courier"/>
                <a:cs typeface="Courier"/>
              </a:rPr>
              <a:t>cout</a:t>
            </a:r>
            <a:r>
              <a:rPr lang="en-US" dirty="0">
                <a:latin typeface="Courier"/>
                <a:cs typeface="Courier"/>
              </a:rPr>
              <a:t> &lt;&lt; “Time initialized” &lt;&lt; </a:t>
            </a:r>
            <a:r>
              <a:rPr lang="en-US" dirty="0" err="1">
                <a:latin typeface="Courier"/>
                <a:cs typeface="Courier"/>
              </a:rPr>
              <a:t>endl</a:t>
            </a:r>
            <a:r>
              <a:rPr lang="en-US" dirty="0">
                <a:latin typeface="Courier"/>
                <a:cs typeface="Courier"/>
              </a:rPr>
              <a:t>;</a:t>
            </a:r>
          </a:p>
          <a:p>
            <a:r>
              <a:rPr lang="en-US" dirty="0">
                <a:latin typeface="Courier"/>
                <a:cs typeface="Courier"/>
              </a:rPr>
              <a:t>}</a:t>
            </a:r>
          </a:p>
          <a:p>
            <a:endParaRPr lang="en-US" dirty="0">
              <a:solidFill>
                <a:srgbClr val="008000"/>
              </a:solidFill>
              <a:latin typeface="Courier"/>
              <a:cs typeface="Courier"/>
            </a:endParaRPr>
          </a:p>
        </p:txBody>
      </p:sp>
    </p:spTree>
    <p:extLst>
      <p:ext uri="{BB962C8B-B14F-4D97-AF65-F5344CB8AC3E}">
        <p14:creationId xmlns:p14="http://schemas.microsoft.com/office/powerpoint/2010/main" val="22489688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00113" y="-60636"/>
            <a:ext cx="7345362" cy="1339850"/>
          </a:xfrm>
        </p:spPr>
        <p:txBody>
          <a:bodyPr>
            <a:normAutofit/>
          </a:bodyPr>
          <a:lstStyle/>
          <a:p>
            <a:r>
              <a:rPr lang="en-US" dirty="0"/>
              <a:t>Example 3: linked list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59627" y="1044105"/>
            <a:ext cx="7481515" cy="1377463"/>
          </a:xfrm>
          <a:prstGeom prst="rect">
            <a:avLst/>
          </a:prstGeom>
        </p:spPr>
      </p:pic>
      <p:sp>
        <p:nvSpPr>
          <p:cNvPr id="6" name="TextBox 5"/>
          <p:cNvSpPr txBox="1"/>
          <p:nvPr/>
        </p:nvSpPr>
        <p:spPr>
          <a:xfrm>
            <a:off x="1327207" y="1618593"/>
            <a:ext cx="3023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5</a:t>
            </a:r>
          </a:p>
        </p:txBody>
      </p:sp>
      <p:sp>
        <p:nvSpPr>
          <p:cNvPr id="7" name="TextBox 6"/>
          <p:cNvSpPr txBox="1"/>
          <p:nvPr/>
        </p:nvSpPr>
        <p:spPr>
          <a:xfrm>
            <a:off x="3003607" y="1638131"/>
            <a:ext cx="53767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187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4562776" y="1638131"/>
            <a:ext cx="420007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23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6239175" y="1638131"/>
            <a:ext cx="302336" cy="369332"/>
          </a:xfrm>
          <a:prstGeom prst="rect">
            <a:avLst/>
          </a:prstGeom>
          <a:solidFill>
            <a:schemeClr val="bg1"/>
          </a:solidFill>
        </p:spPr>
        <p:txBody>
          <a:bodyPr wrap="none" rtlCol="0">
            <a:spAutoFit/>
          </a:bodyPr>
          <a:lstStyle/>
          <a:p>
            <a:r>
              <a:rPr lang="en-US" dirty="0"/>
              <a:t>3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6404" y="2726276"/>
            <a:ext cx="3484397" cy="369331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class Node {</a:t>
            </a:r>
          </a:p>
          <a:p>
            <a:r>
              <a:rPr lang="en-US" dirty="0">
                <a:latin typeface="Consolas"/>
                <a:cs typeface="Consolas"/>
              </a:rPr>
              <a:t>  private:</a:t>
            </a:r>
          </a:p>
          <a:p>
            <a:r>
              <a:rPr lang="en-US" dirty="0">
                <a:latin typeface="Consolas"/>
                <a:cs typeface="Consolas"/>
              </a:rPr>
              <a:t>    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data;</a:t>
            </a:r>
          </a:p>
          <a:p>
            <a:r>
              <a:rPr lang="en-US" dirty="0">
                <a:latin typeface="Consolas"/>
                <a:cs typeface="Consolas"/>
              </a:rPr>
              <a:t>    Node *next;</a:t>
            </a:r>
          </a:p>
          <a:p>
            <a:r>
              <a:rPr lang="en-US" dirty="0">
                <a:latin typeface="Consolas"/>
                <a:cs typeface="Consolas"/>
              </a:rPr>
              <a:t>  public:</a:t>
            </a:r>
          </a:p>
          <a:p>
            <a:r>
              <a:rPr lang="en-US" dirty="0">
                <a:latin typeface="Consolas"/>
                <a:cs typeface="Consolas"/>
              </a:rPr>
              <a:t>    Node(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d, Node *n) { </a:t>
            </a:r>
          </a:p>
          <a:p>
            <a:r>
              <a:rPr lang="en-US" dirty="0">
                <a:latin typeface="Consolas"/>
                <a:cs typeface="Consolas"/>
              </a:rPr>
              <a:t>      data = d; next = n; </a:t>
            </a:r>
          </a:p>
          <a:p>
            <a:r>
              <a:rPr lang="en-US" dirty="0">
                <a:latin typeface="Consolas"/>
                <a:cs typeface="Consolas"/>
              </a:rPr>
              <a:t>    }</a:t>
            </a:r>
          </a:p>
          <a:p>
            <a:r>
              <a:rPr lang="en-US" dirty="0">
                <a:latin typeface="Consolas"/>
                <a:cs typeface="Consolas"/>
              </a:rPr>
              <a:t>    ~Node() { </a:t>
            </a:r>
          </a:p>
          <a:p>
            <a:r>
              <a:rPr lang="en-US" dirty="0">
                <a:latin typeface="Consolas"/>
                <a:cs typeface="Consolas"/>
              </a:rPr>
              <a:t>      if (next != NULL) </a:t>
            </a:r>
          </a:p>
          <a:p>
            <a:r>
              <a:rPr lang="en-US" dirty="0">
                <a:latin typeface="Consolas"/>
                <a:cs typeface="Consolas"/>
              </a:rPr>
              <a:t>       </a:t>
            </a:r>
            <a:r>
              <a:rPr lang="en-US" b="1" dirty="0">
                <a:solidFill>
                  <a:srgbClr val="008000"/>
                </a:solidFill>
                <a:latin typeface="Consolas"/>
                <a:cs typeface="Consolas"/>
              </a:rPr>
              <a:t>delete</a:t>
            </a:r>
            <a:r>
              <a:rPr lang="en-US" dirty="0">
                <a:latin typeface="Consolas"/>
                <a:cs typeface="Consolas"/>
              </a:rPr>
              <a:t> next;</a:t>
            </a:r>
          </a:p>
          <a:p>
            <a:r>
              <a:rPr lang="en-US" dirty="0">
                <a:latin typeface="Consolas"/>
                <a:cs typeface="Consolas"/>
              </a:rPr>
              <a:t>    }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4415724" y="2269085"/>
            <a:ext cx="4499699" cy="424731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latin typeface="Consolas"/>
                <a:cs typeface="Consolas"/>
              </a:rPr>
              <a:t>class List {</a:t>
            </a:r>
          </a:p>
          <a:p>
            <a:r>
              <a:rPr lang="en-US" dirty="0">
                <a:latin typeface="Consolas"/>
                <a:cs typeface="Consolas"/>
              </a:rPr>
              <a:t>  private:</a:t>
            </a:r>
          </a:p>
          <a:p>
            <a:r>
              <a:rPr lang="en-US" dirty="0">
                <a:latin typeface="Consolas"/>
                <a:cs typeface="Consolas"/>
              </a:rPr>
              <a:t>    Node *head;</a:t>
            </a:r>
          </a:p>
          <a:p>
            <a:r>
              <a:rPr lang="en-US" dirty="0">
                <a:latin typeface="Consolas"/>
                <a:cs typeface="Consolas"/>
              </a:rPr>
              <a:t>  public:</a:t>
            </a:r>
          </a:p>
          <a:p>
            <a:r>
              <a:rPr lang="en-US" dirty="0">
                <a:latin typeface="Consolas"/>
                <a:cs typeface="Consolas"/>
              </a:rPr>
              <a:t>    void insert (</a:t>
            </a:r>
            <a:r>
              <a:rPr lang="en-US" dirty="0" err="1">
                <a:latin typeface="Consolas"/>
                <a:cs typeface="Consolas"/>
              </a:rPr>
              <a:t>int</a:t>
            </a:r>
            <a:r>
              <a:rPr lang="en-US" dirty="0">
                <a:latin typeface="Consolas"/>
                <a:cs typeface="Consolas"/>
              </a:rPr>
              <a:t> d) {</a:t>
            </a:r>
          </a:p>
          <a:p>
            <a:r>
              <a:rPr lang="en-US" dirty="0">
                <a:latin typeface="Consolas"/>
                <a:cs typeface="Consolas"/>
              </a:rPr>
              <a:t>      head=</a:t>
            </a:r>
            <a:r>
              <a:rPr lang="en-US" b="1" dirty="0">
                <a:solidFill>
                  <a:srgbClr val="008000"/>
                </a:solidFill>
                <a:latin typeface="Consolas"/>
                <a:cs typeface="Consolas"/>
              </a:rPr>
              <a:t>new</a:t>
            </a:r>
            <a:r>
              <a:rPr lang="en-US" dirty="0">
                <a:solidFill>
                  <a:srgbClr val="008000"/>
                </a:solidFill>
                <a:latin typeface="Consolas"/>
                <a:cs typeface="Consolas"/>
              </a:rPr>
              <a:t> </a:t>
            </a:r>
            <a:r>
              <a:rPr lang="en-US" dirty="0">
                <a:latin typeface="Consolas"/>
                <a:cs typeface="Consolas"/>
              </a:rPr>
              <a:t>Node (d, head);</a:t>
            </a:r>
          </a:p>
          <a:p>
            <a:r>
              <a:rPr lang="en-US" dirty="0">
                <a:latin typeface="Consolas"/>
                <a:cs typeface="Consolas"/>
              </a:rPr>
              <a:t>    }</a:t>
            </a:r>
          </a:p>
          <a:p>
            <a:r>
              <a:rPr lang="en-US" dirty="0">
                <a:latin typeface="Consolas"/>
                <a:cs typeface="Consolas"/>
              </a:rPr>
              <a:t>    ~List(){</a:t>
            </a:r>
          </a:p>
          <a:p>
            <a:r>
              <a:rPr lang="en-US" dirty="0">
                <a:latin typeface="Consolas"/>
                <a:cs typeface="Consolas"/>
              </a:rPr>
              <a:t>      if (head!=NULL) </a:t>
            </a:r>
            <a:r>
              <a:rPr lang="en-US" b="1" dirty="0">
                <a:solidFill>
                  <a:srgbClr val="008000"/>
                </a:solidFill>
                <a:latin typeface="Consolas"/>
                <a:cs typeface="Consolas"/>
              </a:rPr>
              <a:t>delete</a:t>
            </a:r>
            <a:r>
              <a:rPr lang="en-US" dirty="0">
                <a:latin typeface="Consolas"/>
                <a:cs typeface="Consolas"/>
              </a:rPr>
              <a:t> head;</a:t>
            </a:r>
          </a:p>
          <a:p>
            <a:r>
              <a:rPr lang="en-US" dirty="0">
                <a:latin typeface="Consolas"/>
                <a:cs typeface="Consolas"/>
              </a:rPr>
              <a:t>    }</a:t>
            </a:r>
          </a:p>
          <a:p>
            <a:r>
              <a:rPr lang="en-US" dirty="0">
                <a:latin typeface="Consolas"/>
                <a:cs typeface="Consolas"/>
              </a:rPr>
              <a:t>}</a:t>
            </a:r>
          </a:p>
          <a:p>
            <a:r>
              <a:rPr lang="en-US" dirty="0">
                <a:latin typeface="Consolas"/>
                <a:cs typeface="Consolas"/>
              </a:rPr>
              <a:t>// main</a:t>
            </a:r>
          </a:p>
          <a:p>
            <a:r>
              <a:rPr lang="en-US" dirty="0">
                <a:latin typeface="Consolas"/>
                <a:cs typeface="Consolas"/>
              </a:rPr>
              <a:t>List *p = new List;</a:t>
            </a:r>
          </a:p>
          <a:p>
            <a:r>
              <a:rPr lang="en-US" dirty="0">
                <a:latin typeface="Consolas"/>
                <a:cs typeface="Consolas"/>
              </a:rPr>
              <a:t>p-&gt;insert(3); p-&gt;insert(23);..</a:t>
            </a:r>
          </a:p>
          <a:p>
            <a:r>
              <a:rPr lang="en-US" b="1" dirty="0">
                <a:solidFill>
                  <a:srgbClr val="008000"/>
                </a:solidFill>
                <a:latin typeface="Consolas"/>
                <a:cs typeface="Consolas"/>
              </a:rPr>
              <a:t>delete</a:t>
            </a:r>
            <a:r>
              <a:rPr lang="en-US" dirty="0">
                <a:latin typeface="Consolas"/>
                <a:cs typeface="Consolas"/>
              </a:rPr>
              <a:t> p;</a:t>
            </a:r>
          </a:p>
        </p:txBody>
      </p:sp>
    </p:spTree>
    <p:extLst>
      <p:ext uri="{BB962C8B-B14F-4D97-AF65-F5344CB8AC3E}">
        <p14:creationId xmlns:p14="http://schemas.microsoft.com/office/powerpoint/2010/main" val="159056576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l">
  <a:themeElements>
    <a:clrScheme name="Capital">
      <a:dk1>
        <a:srgbClr val="FFFFFF"/>
      </a:dk1>
      <a:lt1>
        <a:srgbClr val="000000"/>
      </a:lt1>
      <a:dk2>
        <a:srgbClr val="7C8F97"/>
      </a:dk2>
      <a:lt2>
        <a:srgbClr val="D1D0C8"/>
      </a:lt2>
      <a:accent1>
        <a:srgbClr val="4B5A60"/>
      </a:accent1>
      <a:accent2>
        <a:srgbClr val="9C5238"/>
      </a:accent2>
      <a:accent3>
        <a:srgbClr val="504539"/>
      </a:accent3>
      <a:accent4>
        <a:srgbClr val="C1AD79"/>
      </a:accent4>
      <a:accent5>
        <a:srgbClr val="667559"/>
      </a:accent5>
      <a:accent6>
        <a:srgbClr val="BAD6AD"/>
      </a:accent6>
      <a:hlink>
        <a:srgbClr val="524A82"/>
      </a:hlink>
      <a:folHlink>
        <a:srgbClr val="8F9954"/>
      </a:folHlink>
    </a:clrScheme>
    <a:fontScheme name="Capital">
      <a:majorFont>
        <a:latin typeface="Calisto MT"/>
        <a:ea typeface=""/>
        <a:cs typeface=""/>
        <a:font script="Jpan" typeface="ＭＳ 明朝"/>
      </a:majorFont>
      <a:minorFont>
        <a:latin typeface="Calisto MT"/>
        <a:ea typeface=""/>
        <a:cs typeface=""/>
        <a:font script="Jpan" typeface="ＭＳ 明朝"/>
      </a:minorFont>
    </a:fontScheme>
    <a:fmtScheme name="Capital">
      <a: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satMod val="150000"/>
                <a:lumMod val="50000"/>
              </a:schemeClr>
              <a:schemeClr val="phClr">
                <a:satMod val="300000"/>
                <a:lumMod val="125000"/>
              </a:schemeClr>
            </a:duotone>
          </a:blip>
          <a:tile tx="0" ty="0" sx="100000" sy="100000" flip="none" algn="tl"/>
        </a:blipFill>
        <a:blipFill rotWithShape="1">
          <a:blip xmlns:r="http://schemas.openxmlformats.org/officeDocument/2006/relationships" r:embed="rId2">
            <a:duotone>
              <a:schemeClr val="phClr">
                <a:satMod val="135000"/>
                <a:lumMod val="80000"/>
              </a:schemeClr>
              <a:schemeClr val="phClr">
                <a:satMod val="250000"/>
                <a:lumMod val="150000"/>
              </a:schemeClr>
            </a:duotone>
          </a:blip>
          <a:stretch/>
        </a:blip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31750" cap="flat" cmpd="sng" algn="ctr">
          <a:solidFill>
            <a:schemeClr val="phClr">
              <a:shade val="90000"/>
            </a:schemeClr>
          </a:solidFill>
          <a:prstDash val="solid"/>
        </a:ln>
        <a:ln w="44450" cap="flat" cmpd="sng" algn="ctr">
          <a:solidFill>
            <a:schemeClr val="phClr">
              <a:shade val="85000"/>
            </a:schemeClr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63500" sx="101000" sy="101000" algn="ctr" rotWithShape="0">
              <a:srgbClr val="000000">
                <a:alpha val="40000"/>
              </a:srgbClr>
            </a:outerShdw>
          </a:effectLst>
          <a:scene3d>
            <a:camera prst="perspectiveFront" fov="3000000"/>
            <a:lightRig rig="threePt" dir="tl"/>
          </a:scene3d>
          <a:sp3d>
            <a:bevelT w="0" h="0"/>
          </a:sp3d>
        </a:effectStyle>
        <a:effectStyle>
          <a:effectLst>
            <a:innerShdw blurRad="190500">
              <a:srgbClr val="000000">
                <a:alpha val="50000"/>
              </a:srgbClr>
            </a:innerShdw>
          </a:effectLst>
          <a:scene3d>
            <a:camera prst="perspectiveFront" fov="4800000"/>
            <a:lightRig rig="twoPt" dir="t">
              <a:rot lat="0" lon="0" rev="4800000"/>
            </a:lightRig>
          </a:scene3d>
          <a:sp3d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blipFill rotWithShape="1">
          <a:blip xmlns:r="http://schemas.openxmlformats.org/officeDocument/2006/relationships" r:embed="rId3">
            <a:duotone>
              <a:schemeClr val="phClr">
                <a:satMod val="150000"/>
                <a:lumMod val="50000"/>
              </a:schemeClr>
              <a:schemeClr val="phClr">
                <a:satMod val="400000"/>
                <a:lumMod val="160000"/>
              </a:schemeClr>
            </a:duotone>
          </a:blip>
          <a:stretch/>
        </a:blipFill>
      </a:bgFillStyleLst>
    </a:fmtScheme>
  </a:themeElements>
  <a:objectDefaults>
    <a:spDef>
      <a:spPr/>
      <a:bodyPr rtlCol="0" anchor="ctr"/>
      <a:lstStyle>
        <a:defPPr algn="ctr">
          <a:defRPr/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Capital.thmx</Template>
  <TotalTime>48491</TotalTime>
  <Words>573</Words>
  <Application>Microsoft Macintosh PowerPoint</Application>
  <PresentationFormat>On-screen Show (4:3)</PresentationFormat>
  <Paragraphs>120</Paragraphs>
  <Slides>7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5" baseType="lpstr">
      <vt:lpstr>Brush Script MT</vt:lpstr>
      <vt:lpstr>Arial</vt:lpstr>
      <vt:lpstr>Calibri</vt:lpstr>
      <vt:lpstr>Calisto MT</vt:lpstr>
      <vt:lpstr>Consolas</vt:lpstr>
      <vt:lpstr>Courier</vt:lpstr>
      <vt:lpstr>Courier New</vt:lpstr>
      <vt:lpstr>Capital</vt:lpstr>
      <vt:lpstr>ECE 244 Programming Fundamentals Lec. 9: Class destructors</vt:lpstr>
      <vt:lpstr>Review: constructors</vt:lpstr>
      <vt:lpstr>Destructors</vt:lpstr>
      <vt:lpstr>Example 1</vt:lpstr>
      <vt:lpstr>Fix: destructor!</vt:lpstr>
      <vt:lpstr>Example 2: Time</vt:lpstr>
      <vt:lpstr>Example 3: linked list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Operating Systems ECE344</dc:title>
  <dc:creator>apple</dc:creator>
  <cp:lastModifiedBy>Ding Yuan</cp:lastModifiedBy>
  <cp:revision>364</cp:revision>
  <cp:lastPrinted>2014-09-05T01:43:19Z</cp:lastPrinted>
  <dcterms:created xsi:type="dcterms:W3CDTF">2013-01-10T16:28:45Z</dcterms:created>
  <dcterms:modified xsi:type="dcterms:W3CDTF">2022-09-25T15:09:40Z</dcterms:modified>
</cp:coreProperties>
</file>