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57" r:id="rId1"/>
  </p:sldMasterIdLst>
  <p:notesMasterIdLst>
    <p:notesMasterId r:id="rId37"/>
  </p:notesMasterIdLst>
  <p:handoutMasterIdLst>
    <p:handoutMasterId r:id="rId38"/>
  </p:handoutMasterIdLst>
  <p:sldIdLst>
    <p:sldId id="256" r:id="rId2"/>
    <p:sldId id="316" r:id="rId3"/>
    <p:sldId id="261" r:id="rId4"/>
    <p:sldId id="318" r:id="rId5"/>
    <p:sldId id="317" r:id="rId6"/>
    <p:sldId id="324" r:id="rId7"/>
    <p:sldId id="323" r:id="rId8"/>
    <p:sldId id="258" r:id="rId9"/>
    <p:sldId id="260" r:id="rId10"/>
    <p:sldId id="259" r:id="rId11"/>
    <p:sldId id="263" r:id="rId12"/>
    <p:sldId id="264" r:id="rId13"/>
    <p:sldId id="267" r:id="rId14"/>
    <p:sldId id="266" r:id="rId15"/>
    <p:sldId id="265" r:id="rId16"/>
    <p:sldId id="273" r:id="rId17"/>
    <p:sldId id="271" r:id="rId18"/>
    <p:sldId id="272" r:id="rId19"/>
    <p:sldId id="274" r:id="rId20"/>
    <p:sldId id="276" r:id="rId21"/>
    <p:sldId id="277" r:id="rId22"/>
    <p:sldId id="278" r:id="rId23"/>
    <p:sldId id="280" r:id="rId24"/>
    <p:sldId id="286" r:id="rId25"/>
    <p:sldId id="287" r:id="rId26"/>
    <p:sldId id="326" r:id="rId27"/>
    <p:sldId id="288" r:id="rId28"/>
    <p:sldId id="289" r:id="rId29"/>
    <p:sldId id="313" r:id="rId30"/>
    <p:sldId id="297" r:id="rId31"/>
    <p:sldId id="290" r:id="rId32"/>
    <p:sldId id="291" r:id="rId33"/>
    <p:sldId id="301" r:id="rId34"/>
    <p:sldId id="327" r:id="rId35"/>
    <p:sldId id="302"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clrMru>
    <a:srgbClr val="9C006B"/>
    <a:srgbClr val="9C254C"/>
    <a:srgbClr val="A3ABFF"/>
    <a:srgbClr val="567CFF"/>
    <a:srgbClr val="FFFA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809" autoAdjust="0"/>
  </p:normalViewPr>
  <p:slideViewPr>
    <p:cSldViewPr snapToGrid="0" snapToObjects="1">
      <p:cViewPr varScale="1">
        <p:scale>
          <a:sx n="105" d="100"/>
          <a:sy n="105" d="100"/>
        </p:scale>
        <p:origin x="627" y="6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4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ng yuan" userId="80052418_tp_dropbox" providerId="OAuth2" clId="{E5836E14-C6BA-B641-BB88-A085B73FC69F}"/>
    <pc:docChg chg="addSld">
      <pc:chgData name="ding yuan" userId="80052418_tp_dropbox" providerId="OAuth2" clId="{E5836E14-C6BA-B641-BB88-A085B73FC69F}" dt="2020-04-06T20:51:12.569" v="0" actId="680"/>
      <pc:docMkLst>
        <pc:docMk/>
      </pc:docMkLst>
      <pc:sldChg chg="new">
        <pc:chgData name="ding yuan" userId="80052418_tp_dropbox" providerId="OAuth2" clId="{E5836E14-C6BA-B641-BB88-A085B73FC69F}" dt="2020-04-06T20:51:12.569" v="0" actId="680"/>
        <pc:sldMkLst>
          <pc:docMk/>
          <pc:sldMk cId="4138488982" sldId="33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B85FA19-4AE7-394C-8E06-B4A0FB3E5AA8}" type="datetimeFigureOut">
              <a:rPr lang="en-US" smtClean="0"/>
              <a:pPr/>
              <a:t>3/21/2021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63C84F-422D-1049-B727-5B751ACDABC4}" type="slidenum">
              <a:rPr lang="en-US" smtClean="0"/>
              <a:pPr/>
              <a:t>‹#›</a:t>
            </a:fld>
            <a:endParaRPr lang="en-US"/>
          </a:p>
        </p:txBody>
      </p:sp>
    </p:spTree>
    <p:extLst>
      <p:ext uri="{BB962C8B-B14F-4D97-AF65-F5344CB8AC3E}">
        <p14:creationId xmlns:p14="http://schemas.microsoft.com/office/powerpoint/2010/main" val="42033683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6991A4-6061-8E40-B3BF-9224535D7C20}" type="datetimeFigureOut">
              <a:rPr lang="en-US" smtClean="0"/>
              <a:pPr/>
              <a:t>3/21/2021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639927-3662-3B4E-89DF-65C239F3E8BD}" type="slidenum">
              <a:rPr lang="en-US" smtClean="0"/>
              <a:pPr/>
              <a:t>‹#›</a:t>
            </a:fld>
            <a:endParaRPr lang="en-US"/>
          </a:p>
        </p:txBody>
      </p:sp>
    </p:spTree>
    <p:extLst>
      <p:ext uri="{BB962C8B-B14F-4D97-AF65-F5344CB8AC3E}">
        <p14:creationId xmlns:p14="http://schemas.microsoft.com/office/powerpoint/2010/main" val="12536387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639927-3662-3B4E-89DF-65C239F3E8B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a:t>
            </a:r>
            <a:r>
              <a:rPr lang="en-US" baseline="0" dirty="0"/>
              <a:t> question: how do we find files?</a:t>
            </a:r>
            <a:endParaRPr lang="en-US" dirty="0"/>
          </a:p>
        </p:txBody>
      </p:sp>
      <p:sp>
        <p:nvSpPr>
          <p:cNvPr id="4" name="Slide Number Placeholder 3"/>
          <p:cNvSpPr>
            <a:spLocks noGrp="1"/>
          </p:cNvSpPr>
          <p:nvPr>
            <p:ph type="sldNum" sz="quarter" idx="10"/>
          </p:nvPr>
        </p:nvSpPr>
        <p:spPr/>
        <p:txBody>
          <a:bodyPr/>
          <a:lstStyle/>
          <a:p>
            <a:fld id="{E3639927-3662-3B4E-89DF-65C239F3E8BD}" type="slidenum">
              <a:rPr lang="en-US" smtClean="0"/>
              <a:pPr/>
              <a:t>25</a:t>
            </a:fld>
            <a:endParaRPr lang="en-US"/>
          </a:p>
        </p:txBody>
      </p:sp>
    </p:spTree>
    <p:extLst>
      <p:ext uri="{BB962C8B-B14F-4D97-AF65-F5344CB8AC3E}">
        <p14:creationId xmlns:p14="http://schemas.microsoft.com/office/powerpoint/2010/main" val="2342129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Draw a graph: /bin/bash</a:t>
            </a:r>
          </a:p>
          <a:p>
            <a:r>
              <a:rPr lang="en-US" dirty="0"/>
              <a:t>stat /</a:t>
            </a:r>
            <a:r>
              <a:rPr lang="en-US" baseline="0" dirty="0"/>
              <a:t> --- all info in </a:t>
            </a:r>
            <a:r>
              <a:rPr lang="en-US" baseline="0" dirty="0" err="1"/>
              <a:t>inode</a:t>
            </a:r>
            <a:r>
              <a:rPr lang="en-US" baseline="0" dirty="0"/>
              <a:t> are there</a:t>
            </a:r>
            <a:endParaRPr lang="en-US" dirty="0"/>
          </a:p>
        </p:txBody>
      </p:sp>
      <p:sp>
        <p:nvSpPr>
          <p:cNvPr id="4" name="Slide Number Placeholder 3"/>
          <p:cNvSpPr>
            <a:spLocks noGrp="1"/>
          </p:cNvSpPr>
          <p:nvPr>
            <p:ph type="sldNum" sz="quarter" idx="10"/>
          </p:nvPr>
        </p:nvSpPr>
        <p:spPr/>
        <p:txBody>
          <a:bodyPr/>
          <a:lstStyle/>
          <a:p>
            <a:fld id="{E3639927-3662-3B4E-89DF-65C239F3E8BD}" type="slidenum">
              <a:rPr lang="en-US" smtClean="0"/>
              <a:pPr/>
              <a:t>27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Inodes</a:t>
            </a:r>
            <a:r>
              <a:rPr lang="en-US" dirty="0"/>
              <a:t> describe where to find a file</a:t>
            </a:r>
            <a:r>
              <a:rPr lang="en-US" baseline="0" dirty="0"/>
              <a:t> on disk</a:t>
            </a:r>
          </a:p>
          <a:p>
            <a:r>
              <a:rPr lang="en-US" baseline="0" dirty="0" err="1"/>
              <a:t>Dir</a:t>
            </a:r>
            <a:r>
              <a:rPr lang="en-US" baseline="0" dirty="0"/>
              <a:t> describes what are the files and subdirectories in the current </a:t>
            </a:r>
            <a:r>
              <a:rPr lang="en-US" baseline="0" dirty="0" err="1"/>
              <a:t>dir</a:t>
            </a:r>
            <a:r>
              <a:rPr lang="en-US" baseline="0" dirty="0"/>
              <a:t>!</a:t>
            </a:r>
            <a:endParaRPr lang="en-US" dirty="0"/>
          </a:p>
        </p:txBody>
      </p:sp>
      <p:sp>
        <p:nvSpPr>
          <p:cNvPr id="4" name="Slide Number Placeholder 3"/>
          <p:cNvSpPr>
            <a:spLocks noGrp="1"/>
          </p:cNvSpPr>
          <p:nvPr>
            <p:ph type="sldNum" sz="quarter" idx="10"/>
          </p:nvPr>
        </p:nvSpPr>
        <p:spPr/>
        <p:txBody>
          <a:bodyPr/>
          <a:lstStyle/>
          <a:p>
            <a:fld id="{E3639927-3662-3B4E-89DF-65C239F3E8BD}" type="slidenum">
              <a:rPr lang="en-US" smtClean="0"/>
              <a:pPr/>
              <a:t>28</a:t>
            </a:fld>
            <a:endParaRPr lang="en-US"/>
          </a:p>
        </p:txBody>
      </p:sp>
    </p:spTree>
    <p:extLst>
      <p:ext uri="{BB962C8B-B14F-4D97-AF65-F5344CB8AC3E}">
        <p14:creationId xmlns:p14="http://schemas.microsoft.com/office/powerpoint/2010/main" val="4089976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639927-3662-3B4E-89DF-65C239F3E8BD}" type="slidenum">
              <a:rPr lang="en-US" smtClean="0"/>
              <a:pPr/>
              <a:t>29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639927-3662-3B4E-89DF-65C239F3E8BD}" type="slidenum">
              <a:rPr lang="en-US" smtClean="0"/>
              <a:pPr/>
              <a:t>30</a:t>
            </a:fld>
            <a:endParaRPr lang="en-US"/>
          </a:p>
        </p:txBody>
      </p:sp>
    </p:spTree>
    <p:extLst>
      <p:ext uri="{BB962C8B-B14F-4D97-AF65-F5344CB8AC3E}">
        <p14:creationId xmlns:p14="http://schemas.microsoft.com/office/powerpoint/2010/main" val="3824525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639927-3662-3B4E-89DF-65C239F3E8BD}" type="slidenum">
              <a:rPr lang="en-US" smtClean="0"/>
              <a:pPr/>
              <a:t>31</a:t>
            </a:fld>
            <a:endParaRPr lang="en-US"/>
          </a:p>
        </p:txBody>
      </p:sp>
    </p:spTree>
    <p:extLst>
      <p:ext uri="{BB962C8B-B14F-4D97-AF65-F5344CB8AC3E}">
        <p14:creationId xmlns:p14="http://schemas.microsoft.com/office/powerpoint/2010/main" val="1660185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a pic on </a:t>
            </a:r>
            <a:r>
              <a:rPr lang="en-US"/>
              <a:t>the blackboard.</a:t>
            </a:r>
          </a:p>
        </p:txBody>
      </p:sp>
      <p:sp>
        <p:nvSpPr>
          <p:cNvPr id="4" name="Slide Number Placeholder 3"/>
          <p:cNvSpPr>
            <a:spLocks noGrp="1"/>
          </p:cNvSpPr>
          <p:nvPr>
            <p:ph type="sldNum" sz="quarter" idx="10"/>
          </p:nvPr>
        </p:nvSpPr>
        <p:spPr/>
        <p:txBody>
          <a:bodyPr/>
          <a:lstStyle/>
          <a:p>
            <a:fld id="{E3639927-3662-3B4E-89DF-65C239F3E8BD}" type="slidenum">
              <a:rPr lang="en-US" smtClean="0"/>
              <a:pPr/>
              <a:t>33</a:t>
            </a:fld>
            <a:endParaRPr lang="en-US"/>
          </a:p>
        </p:txBody>
      </p:sp>
    </p:spTree>
    <p:extLst>
      <p:ext uri="{BB962C8B-B14F-4D97-AF65-F5344CB8AC3E}">
        <p14:creationId xmlns:p14="http://schemas.microsoft.com/office/powerpoint/2010/main" val="2169954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sldNum" sz="quarter" idx="5"/>
          </p:nvPr>
        </p:nvSpPr>
        <p:spPr>
          <a:noFill/>
        </p:spPr>
        <p:txBody>
          <a:bodyPr/>
          <a:lstStyle/>
          <a:p>
            <a:fld id="{E364E4AF-B82C-CD4D-BB20-5E620095AC6D}" type="slidenum">
              <a:rPr lang="en-US"/>
              <a:pPr/>
              <a:t>35</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r>
              <a:rPr lang="en-US" dirty="0">
                <a:latin typeface="Arial" pitchFamily="27" charset="0"/>
              </a:rPr>
              <a:t>Recall:</a:t>
            </a:r>
            <a:r>
              <a:rPr lang="en-US" baseline="0" dirty="0">
                <a:latin typeface="Arial" pitchFamily="27" charset="0"/>
              </a:rPr>
              <a:t> cylinder: all the tracks on every single surface that have the same distance to the center of the disk. </a:t>
            </a:r>
          </a:p>
          <a:p>
            <a:r>
              <a:rPr lang="en-US" baseline="0" dirty="0">
                <a:latin typeface="Arial" pitchFamily="27" charset="0"/>
              </a:rPr>
              <a:t>Cylinder group: a group of cylinders that are </a:t>
            </a:r>
            <a:r>
              <a:rPr lang="en-US" baseline="0" dirty="0" err="1">
                <a:latin typeface="Arial" pitchFamily="27" charset="0"/>
              </a:rPr>
              <a:t>adjuscent</a:t>
            </a:r>
            <a:r>
              <a:rPr lang="en-US" baseline="0" dirty="0">
                <a:latin typeface="Arial" pitchFamily="27" charset="0"/>
              </a:rPr>
              <a:t> to each other --- short seek time. </a:t>
            </a:r>
            <a:endParaRPr lang="en-US" dirty="0">
              <a:latin typeface="Arial" pitchFamily="27"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639927-3662-3B4E-89DF-65C239F3E8BD}" type="slidenum">
              <a:rPr lang="en-US" smtClean="0"/>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3639927-3662-3B4E-89DF-65C239F3E8BD}" type="slidenum">
              <a:rPr lang="en-US" smtClean="0"/>
              <a:pPr/>
              <a:t>12</a:t>
            </a:fld>
            <a:endParaRPr lang="en-US"/>
          </a:p>
        </p:txBody>
      </p:sp>
    </p:spTree>
    <p:extLst>
      <p:ext uri="{BB962C8B-B14F-4D97-AF65-F5344CB8AC3E}">
        <p14:creationId xmlns:p14="http://schemas.microsoft.com/office/powerpoint/2010/main" val="3725896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checked – still the same</a:t>
            </a:r>
          </a:p>
          <a:p>
            <a:r>
              <a:rPr lang="en-US" dirty="0"/>
              <a:t>HDD data transfer rate depends upon the rotational speed of the platters and the data recording density. Because heat and vibration limit rotational speed, advancing density becomes the main method to improve sequential transfer rates. Higher speeds require a more powerful spindle motor, which creates more heat. While areal density advances by increasing both the number of tracks across the disk and the number of sectors per track, only the latter increases the data transfer rate for a given rpm. Since data transfer rate performance only tracks one of the two components of areal density, its performance improves at a lower rate</a:t>
            </a:r>
          </a:p>
        </p:txBody>
      </p:sp>
      <p:sp>
        <p:nvSpPr>
          <p:cNvPr id="4" name="Slide Number Placeholder 3"/>
          <p:cNvSpPr>
            <a:spLocks noGrp="1"/>
          </p:cNvSpPr>
          <p:nvPr>
            <p:ph type="sldNum" sz="quarter" idx="10"/>
          </p:nvPr>
        </p:nvSpPr>
        <p:spPr/>
        <p:txBody>
          <a:bodyPr/>
          <a:lstStyle/>
          <a:p>
            <a:fld id="{E3639927-3662-3B4E-89DF-65C239F3E8BD}" type="slidenum">
              <a:rPr lang="en-US" smtClean="0"/>
              <a:pPr/>
              <a:t>15</a:t>
            </a:fld>
            <a:endParaRPr lang="en-US"/>
          </a:p>
        </p:txBody>
      </p:sp>
    </p:spTree>
    <p:extLst>
      <p:ext uri="{BB962C8B-B14F-4D97-AF65-F5344CB8AC3E}">
        <p14:creationId xmlns:p14="http://schemas.microsoft.com/office/powerpoint/2010/main" val="2597265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But do you directly program with disk block? you don’t!</a:t>
            </a:r>
          </a:p>
        </p:txBody>
      </p:sp>
      <p:sp>
        <p:nvSpPr>
          <p:cNvPr id="4" name="Slide Number Placeholder 3"/>
          <p:cNvSpPr>
            <a:spLocks noGrp="1"/>
          </p:cNvSpPr>
          <p:nvPr>
            <p:ph type="sldNum" sz="quarter" idx="10"/>
          </p:nvPr>
        </p:nvSpPr>
        <p:spPr/>
        <p:txBody>
          <a:bodyPr/>
          <a:lstStyle/>
          <a:p>
            <a:fld id="{E3639927-3662-3B4E-89DF-65C239F3E8BD}" type="slidenum">
              <a:rPr lang="en-US" smtClean="0"/>
              <a:pPr/>
              <a:t>17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transfer Access</a:t>
            </a:r>
            <a:r>
              <a:rPr lang="en-US" baseline="0" dirty="0"/>
              <a:t> control list to capability based security model </a:t>
            </a:r>
            <a:endParaRPr lang="en-US" dirty="0"/>
          </a:p>
        </p:txBody>
      </p:sp>
      <p:sp>
        <p:nvSpPr>
          <p:cNvPr id="4" name="Slide Number Placeholder 3"/>
          <p:cNvSpPr>
            <a:spLocks noGrp="1"/>
          </p:cNvSpPr>
          <p:nvPr>
            <p:ph type="sldNum" sz="quarter" idx="10"/>
          </p:nvPr>
        </p:nvSpPr>
        <p:spPr/>
        <p:txBody>
          <a:bodyPr/>
          <a:lstStyle/>
          <a:p>
            <a:fld id="{E3639927-3662-3B4E-89DF-65C239F3E8BD}" type="slidenum">
              <a:rPr lang="en-US" smtClean="0"/>
              <a:pPr/>
              <a:t>19</a:t>
            </a:fld>
            <a:endParaRPr lang="en-US"/>
          </a:p>
        </p:txBody>
      </p:sp>
    </p:spTree>
    <p:extLst>
      <p:ext uri="{BB962C8B-B14F-4D97-AF65-F5344CB8AC3E}">
        <p14:creationId xmlns:p14="http://schemas.microsoft.com/office/powerpoint/2010/main" val="231158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639927-3662-3B4E-89DF-65C239F3E8BD}" type="slidenum">
              <a:rPr lang="en-US" smtClean="0"/>
              <a:pPr/>
              <a:t>20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/one/two/three</a:t>
            </a:r>
            <a:r>
              <a:rPr lang="en-US" baseline="0" dirty="0"/>
              <a:t> --- like virtual </a:t>
            </a:r>
            <a:r>
              <a:rPr lang="en-US" baseline="0" dirty="0" err="1"/>
              <a:t>addr</a:t>
            </a:r>
            <a:endParaRPr lang="en-US" dirty="0"/>
          </a:p>
        </p:txBody>
      </p:sp>
      <p:sp>
        <p:nvSpPr>
          <p:cNvPr id="4" name="Slide Number Placeholder 3"/>
          <p:cNvSpPr>
            <a:spLocks noGrp="1"/>
          </p:cNvSpPr>
          <p:nvPr>
            <p:ph type="sldNum" sz="quarter" idx="10"/>
          </p:nvPr>
        </p:nvSpPr>
        <p:spPr/>
        <p:txBody>
          <a:bodyPr/>
          <a:lstStyle/>
          <a:p>
            <a:fld id="{E3639927-3662-3B4E-89DF-65C239F3E8BD}" type="slidenum">
              <a:rPr lang="en-US" smtClean="0"/>
              <a:pPr/>
              <a:t>23</a:t>
            </a:fld>
            <a:endParaRPr lang="en-US"/>
          </a:p>
        </p:txBody>
      </p:sp>
    </p:spTree>
    <p:extLst>
      <p:ext uri="{BB962C8B-B14F-4D97-AF65-F5344CB8AC3E}">
        <p14:creationId xmlns:p14="http://schemas.microsoft.com/office/powerpoint/2010/main" val="1481983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is in the “Master Block”?</a:t>
            </a:r>
          </a:p>
          <a:p>
            <a:r>
              <a:rPr lang="en-US" dirty="0"/>
              <a:t>swap space,</a:t>
            </a:r>
            <a:r>
              <a:rPr lang="en-US" baseline="0" dirty="0"/>
              <a:t> where on disk? beginning. </a:t>
            </a:r>
            <a:endParaRPr lang="en-US" dirty="0"/>
          </a:p>
        </p:txBody>
      </p:sp>
      <p:sp>
        <p:nvSpPr>
          <p:cNvPr id="4" name="Slide Number Placeholder 3"/>
          <p:cNvSpPr>
            <a:spLocks noGrp="1"/>
          </p:cNvSpPr>
          <p:nvPr>
            <p:ph type="sldNum" sz="quarter" idx="10"/>
          </p:nvPr>
        </p:nvSpPr>
        <p:spPr/>
        <p:txBody>
          <a:bodyPr/>
          <a:lstStyle/>
          <a:p>
            <a:fld id="{E3639927-3662-3B4E-89DF-65C239F3E8BD}" type="slidenum">
              <a:rPr lang="en-US" smtClean="0"/>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17"/>
          <p:cNvGrpSpPr/>
          <p:nvPr/>
        </p:nvGrpSpPr>
        <p:grpSpPr>
          <a:xfrm>
            <a:off x="486873" y="411480"/>
            <a:ext cx="8170255" cy="6035040"/>
            <a:chOff x="486873" y="411480"/>
            <a:chExt cx="8170255" cy="6035040"/>
          </a:xfrm>
        </p:grpSpPr>
        <p:pic>
          <p:nvPicPr>
            <p:cNvPr id="12" name="Picture 11" descr="PaperPanel-Title.jpg"/>
            <p:cNvPicPr>
              <a:picLocks noChangeAspect="1"/>
            </p:cNvPicPr>
            <p:nvPr/>
          </p:nvPicPr>
          <p:blipFill>
            <a:blip r:embed="rId2"/>
            <a:srcRect r="2128"/>
            <a:stretch>
              <a:fillRect/>
            </a:stretch>
          </p:blipFill>
          <p:spPr>
            <a:xfrm>
              <a:off x="486873" y="411480"/>
              <a:ext cx="8170255" cy="6035040"/>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sp>
          <p:nvSpPr>
            <p:cNvPr id="14" name="Rectangle 13"/>
            <p:cNvSpPr>
              <a:spLocks/>
            </p:cNvSpPr>
            <p:nvPr/>
          </p:nvSpPr>
          <p:spPr>
            <a:xfrm>
              <a:off x="562843" y="475488"/>
              <a:ext cx="7982712" cy="5888736"/>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5" name="Straight Connector 14"/>
            <p:cNvCxnSpPr/>
            <p:nvPr/>
          </p:nvCxnSpPr>
          <p:spPr>
            <a:xfrm>
              <a:off x="562842" y="6133646"/>
              <a:ext cx="7982712" cy="1472"/>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562843" y="457200"/>
              <a:ext cx="7982712" cy="25786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914400" y="3429000"/>
            <a:ext cx="7342188"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573741" y="6122894"/>
            <a:ext cx="2133600" cy="259317"/>
          </a:xfrm>
        </p:spPr>
        <p:txBody>
          <a:bodyPr/>
          <a:lstStyle/>
          <a:p>
            <a:fld id="{E94280E0-5323-9C49-9A0B-67D0054264B5}" type="datetime4">
              <a:rPr lang="en-CA" smtClean="0"/>
              <a:t>March 21, 2021</a:t>
            </a:fld>
            <a:endParaRPr lang="en-US"/>
          </a:p>
        </p:txBody>
      </p:sp>
      <p:sp>
        <p:nvSpPr>
          <p:cNvPr id="5" name="Footer Placeholder 4"/>
          <p:cNvSpPr>
            <a:spLocks noGrp="1"/>
          </p:cNvSpPr>
          <p:nvPr>
            <p:ph type="ftr" sz="quarter" idx="11"/>
          </p:nvPr>
        </p:nvSpPr>
        <p:spPr>
          <a:xfrm>
            <a:off x="5638800" y="6122894"/>
            <a:ext cx="2895600" cy="257810"/>
          </a:xfrm>
        </p:spPr>
        <p:txBody>
          <a:bodyPr/>
          <a:lstStyle/>
          <a:p>
            <a:r>
              <a:rPr lang="en-US"/>
              <a:t>ECE344 - Operating Systems - Ding Yuan</a:t>
            </a:r>
          </a:p>
        </p:txBody>
      </p:sp>
      <p:sp>
        <p:nvSpPr>
          <p:cNvPr id="6" name="Slide Number Placeholder 5"/>
          <p:cNvSpPr>
            <a:spLocks noGrp="1"/>
          </p:cNvSpPr>
          <p:nvPr>
            <p:ph type="sldNum" sz="quarter" idx="12"/>
          </p:nvPr>
        </p:nvSpPr>
        <p:spPr>
          <a:xfrm>
            <a:off x="4191000" y="6122894"/>
            <a:ext cx="762000" cy="271463"/>
          </a:xfrm>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8" name="Group 33"/>
          <p:cNvGrpSpPr/>
          <p:nvPr/>
        </p:nvGrpSpPr>
        <p:grpSpPr>
          <a:xfrm>
            <a:off x="182880" y="173699"/>
            <a:ext cx="8778240" cy="6510602"/>
            <a:chOff x="182880" y="173699"/>
            <a:chExt cx="8778240" cy="6510602"/>
          </a:xfrm>
        </p:grpSpPr>
        <p:grpSp>
          <p:nvGrpSpPr>
            <p:cNvPr id="9" name="Group 26"/>
            <p:cNvGrpSpPr/>
            <p:nvPr/>
          </p:nvGrpSpPr>
          <p:grpSpPr>
            <a:xfrm>
              <a:off x="182880" y="173699"/>
              <a:ext cx="8778240" cy="6510602"/>
              <a:chOff x="182880" y="173699"/>
              <a:chExt cx="8778240" cy="6510602"/>
            </a:xfrm>
          </p:grpSpPr>
          <p:pic>
            <p:nvPicPr>
              <p:cNvPr id="21" name="Picture 20"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10"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4" name="Straight Connector 23"/>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Rectangle 19"/>
            <p:cNvSpPr/>
            <p:nvPr/>
          </p:nvSpPr>
          <p:spPr>
            <a:xfrm rot="5400000">
              <a:off x="801086" y="3274090"/>
              <a:ext cx="6135624"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en-US"/>
              <a:t>Click to edit Master title style</a:t>
            </a:r>
            <a:endParaRPr/>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DE1C71-F560-2649-9C24-DF02385E8DFE}" type="datetime4">
              <a:rPr lang="en-CA" smtClean="0"/>
              <a:t>March 21, 2021</a:t>
            </a:fld>
            <a:endParaRPr lang="en-US"/>
          </a:p>
        </p:txBody>
      </p:sp>
      <p:sp>
        <p:nvSpPr>
          <p:cNvPr id="6" name="Footer Placeholder 5"/>
          <p:cNvSpPr>
            <a:spLocks noGrp="1"/>
          </p:cNvSpPr>
          <p:nvPr>
            <p:ph type="ftr" sz="quarter" idx="11"/>
          </p:nvPr>
        </p:nvSpPr>
        <p:spPr/>
        <p:txBody>
          <a:bodyPr/>
          <a:lstStyle/>
          <a:p>
            <a:r>
              <a:rPr lang="en-US"/>
              <a:t>ECE344 - Operating Systems - Ding Yuan</a:t>
            </a:r>
          </a:p>
        </p:txBody>
      </p:sp>
      <p:sp>
        <p:nvSpPr>
          <p:cNvPr id="7" name="Slide Number Placeholder 6"/>
          <p:cNvSpPr>
            <a:spLocks noGrp="1"/>
          </p:cNvSpPr>
          <p:nvPr>
            <p:ph type="sldNum" sz="quarter" idx="12"/>
          </p:nvPr>
        </p:nvSpPr>
        <p:spPr/>
        <p:txBody>
          <a:bodyPr/>
          <a:lstStyle/>
          <a:p>
            <a:fld id="{5BCC3F0E-9362-6D47-9781-DB401EE9B6B9}" type="slidenum">
              <a:rPr lang="en-US" smtClean="0"/>
              <a:pPr/>
              <a:t>‹#›</a:t>
            </a:fld>
            <a:endParaRPr lang="en-US"/>
          </a:p>
        </p:txBody>
      </p:sp>
      <p:sp>
        <p:nvSpPr>
          <p:cNvPr id="15" name="Rectangle 14"/>
          <p:cNvSpPr/>
          <p:nvPr/>
        </p:nvSpPr>
        <p:spPr>
          <a:xfrm rot="10800000">
            <a:off x="258763" y="1594462"/>
            <a:ext cx="3575304"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Picture Placeholder 16"/>
          <p:cNvSpPr>
            <a:spLocks noGrp="1"/>
          </p:cNvSpPr>
          <p:nvPr>
            <p:ph type="pic" sz="quarter" idx="13"/>
          </p:nvPr>
        </p:nvSpPr>
        <p:spPr>
          <a:xfrm>
            <a:off x="352892" y="310123"/>
            <a:ext cx="3398837" cy="1204912"/>
          </a:xfrm>
        </p:spPr>
        <p:txBody>
          <a:bodyPr>
            <a:normAutofit/>
          </a:bodyPr>
          <a:lstStyle>
            <a:lvl1pPr>
              <a:buNone/>
              <a:defRPr sz="1800"/>
            </a:lvl1pPr>
          </a:lstStyle>
          <a:p>
            <a:r>
              <a:rPr lang="en-US"/>
              <a:t>Click icon to add picture</a:t>
            </a:r>
            <a:endParaRPr/>
          </a:p>
        </p:txBody>
      </p:sp>
      <p:sp>
        <p:nvSpPr>
          <p:cNvPr id="25" name="Rectangle 24"/>
          <p:cNvSpPr/>
          <p:nvPr/>
        </p:nvSpPr>
        <p:spPr>
          <a:xfrm rot="10800000">
            <a:off x="258763" y="1594462"/>
            <a:ext cx="3575304"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32"/>
          <p:cNvGrpSpPr/>
          <p:nvPr/>
        </p:nvGrpSpPr>
        <p:grpSpPr>
          <a:xfrm>
            <a:off x="182880" y="173699"/>
            <a:ext cx="8778240" cy="6510602"/>
            <a:chOff x="182880" y="173699"/>
            <a:chExt cx="8778240" cy="6510602"/>
          </a:xfrm>
        </p:grpSpPr>
        <p:grpSp>
          <p:nvGrpSpPr>
            <p:cNvPr id="9" name="Group 26"/>
            <p:cNvGrpSpPr/>
            <p:nvPr/>
          </p:nvGrpSpPr>
          <p:grpSpPr>
            <a:xfrm>
              <a:off x="182880" y="173699"/>
              <a:ext cx="8778240" cy="6510602"/>
              <a:chOff x="182880" y="173699"/>
              <a:chExt cx="8778240" cy="6510602"/>
            </a:xfrm>
          </p:grpSpPr>
          <p:pic>
            <p:nvPicPr>
              <p:cNvPr id="36" name="Picture 35"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10" name="Group 10"/>
              <p:cNvGrpSpPr/>
              <p:nvPr/>
            </p:nvGrpSpPr>
            <p:grpSpPr>
              <a:xfrm>
                <a:off x="256032" y="237744"/>
                <a:ext cx="8622792" cy="6364224"/>
                <a:chOff x="247157" y="247430"/>
                <a:chExt cx="8622792" cy="6364224"/>
              </a:xfrm>
            </p:grpSpPr>
            <p:sp>
              <p:nvSpPr>
                <p:cNvPr id="38" name="Rectangle 37"/>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9" name="Straight Connector 38"/>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5" name="Rectangle 34"/>
            <p:cNvSpPr/>
            <p:nvPr/>
          </p:nvSpPr>
          <p:spPr>
            <a:xfrm rot="5400000">
              <a:off x="801086" y="3274090"/>
              <a:ext cx="6135624"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4338559" y="612775"/>
            <a:ext cx="4114800" cy="54681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530352" y="2670048"/>
            <a:ext cx="3008376" cy="3401568"/>
          </a:xfrm>
        </p:spPr>
        <p:txBody>
          <a:bodyPr vert="horz" lIns="91440" tIns="45720" rIns="91440" bIns="45720" rtlCol="0">
            <a:normAutofit/>
          </a:bodyPr>
          <a:lstStyle>
            <a:lvl1pPr marL="0" indent="0">
              <a:lnSpc>
                <a:spcPct val="120000"/>
              </a:lnSpc>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a:t>Click to edit Master text styles</a:t>
            </a:r>
          </a:p>
        </p:txBody>
      </p:sp>
      <p:sp>
        <p:nvSpPr>
          <p:cNvPr id="5" name="Date Placeholder 4"/>
          <p:cNvSpPr>
            <a:spLocks noGrp="1"/>
          </p:cNvSpPr>
          <p:nvPr>
            <p:ph type="dt" sz="half" idx="10"/>
          </p:nvPr>
        </p:nvSpPr>
        <p:spPr/>
        <p:txBody>
          <a:bodyPr/>
          <a:lstStyle/>
          <a:p>
            <a:fld id="{92BD9908-5F03-EF45-9E79-1B6A8F7578C4}" type="datetime4">
              <a:rPr lang="en-CA" smtClean="0"/>
              <a:t>March 21, 2021</a:t>
            </a:fld>
            <a:endParaRPr lang="en-US"/>
          </a:p>
        </p:txBody>
      </p:sp>
      <p:sp>
        <p:nvSpPr>
          <p:cNvPr id="6" name="Footer Placeholder 5"/>
          <p:cNvSpPr>
            <a:spLocks noGrp="1"/>
          </p:cNvSpPr>
          <p:nvPr>
            <p:ph type="ftr" sz="quarter" idx="11"/>
          </p:nvPr>
        </p:nvSpPr>
        <p:spPr/>
        <p:txBody>
          <a:bodyPr/>
          <a:lstStyle/>
          <a:p>
            <a:r>
              <a:rPr lang="en-US"/>
              <a:t>ECE344 - Operating Systems - Ding Yuan</a:t>
            </a:r>
          </a:p>
        </p:txBody>
      </p:sp>
      <p:sp>
        <p:nvSpPr>
          <p:cNvPr id="7" name="Slide Number Placeholder 6"/>
          <p:cNvSpPr>
            <a:spLocks noGrp="1"/>
          </p:cNvSpPr>
          <p:nvPr>
            <p:ph type="sldNum" sz="quarter" idx="12"/>
          </p:nvPr>
        </p:nvSpPr>
        <p:spPr/>
        <p:txBody>
          <a:bodyPr/>
          <a:lstStyle/>
          <a:p>
            <a:fld id="{5BCC3F0E-9362-6D47-9781-DB401EE9B6B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8" name="Group 26"/>
          <p:cNvGrpSpPr/>
          <p:nvPr/>
        </p:nvGrpSpPr>
        <p:grpSpPr>
          <a:xfrm>
            <a:off x="182880" y="173699"/>
            <a:ext cx="8778240" cy="6510602"/>
            <a:chOff x="182880" y="173699"/>
            <a:chExt cx="8778240" cy="6510602"/>
          </a:xfrm>
        </p:grpSpPr>
        <p:pic>
          <p:nvPicPr>
            <p:cNvPr id="36" name="Picture 35"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9" name="Group 10"/>
            <p:cNvGrpSpPr/>
            <p:nvPr/>
          </p:nvGrpSpPr>
          <p:grpSpPr>
            <a:xfrm>
              <a:off x="256032" y="237744"/>
              <a:ext cx="8622792" cy="6364224"/>
              <a:chOff x="247157" y="247430"/>
              <a:chExt cx="8622792" cy="6364224"/>
            </a:xfrm>
          </p:grpSpPr>
          <p:sp>
            <p:nvSpPr>
              <p:cNvPr id="38" name="Rectangle 37"/>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9" name="Straight Connector 38"/>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en-US"/>
              <a:t>Click to edit Master title style</a:t>
            </a:r>
            <a:endParaRPr/>
          </a:p>
        </p:txBody>
      </p:sp>
      <p:sp>
        <p:nvSpPr>
          <p:cNvPr id="3" name="Picture Placeholder 2"/>
          <p:cNvSpPr>
            <a:spLocks noGrp="1"/>
          </p:cNvSpPr>
          <p:nvPr>
            <p:ph type="pic" idx="1"/>
          </p:nvPr>
        </p:nvSpPr>
        <p:spPr>
          <a:xfrm>
            <a:off x="356347" y="331694"/>
            <a:ext cx="8421624" cy="378310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530351" y="5271247"/>
            <a:ext cx="8021977" cy="1013011"/>
          </a:xfrm>
        </p:spPr>
        <p:txBody>
          <a:bodyPr vert="horz" lIns="91440" tIns="45720" rIns="91440" bIns="45720" rtlCol="0">
            <a:normAutofit/>
          </a:bodyPr>
          <a:lstStyle>
            <a:lvl1pPr marL="0" indent="0">
              <a:spcBef>
                <a:spcPts val="30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a:t>Click to edit Master text styles</a:t>
            </a:r>
          </a:p>
        </p:txBody>
      </p:sp>
      <p:sp>
        <p:nvSpPr>
          <p:cNvPr id="5" name="Date Placeholder 4"/>
          <p:cNvSpPr>
            <a:spLocks noGrp="1"/>
          </p:cNvSpPr>
          <p:nvPr>
            <p:ph type="dt" sz="half" idx="10"/>
          </p:nvPr>
        </p:nvSpPr>
        <p:spPr/>
        <p:txBody>
          <a:bodyPr/>
          <a:lstStyle/>
          <a:p>
            <a:fld id="{8C4F7090-1EAC-A544-9CD7-B54AB8B60E33}" type="datetime4">
              <a:rPr lang="en-CA" smtClean="0"/>
              <a:t>March 21, 2021</a:t>
            </a:fld>
            <a:endParaRPr lang="en-US"/>
          </a:p>
        </p:txBody>
      </p:sp>
      <p:sp>
        <p:nvSpPr>
          <p:cNvPr id="6" name="Footer Placeholder 5"/>
          <p:cNvSpPr>
            <a:spLocks noGrp="1"/>
          </p:cNvSpPr>
          <p:nvPr>
            <p:ph type="ftr" sz="quarter" idx="11"/>
          </p:nvPr>
        </p:nvSpPr>
        <p:spPr/>
        <p:txBody>
          <a:bodyPr/>
          <a:lstStyle/>
          <a:p>
            <a:r>
              <a:rPr lang="en-US"/>
              <a:t>ECE344 - Operating Systems - Ding Yuan</a:t>
            </a:r>
          </a:p>
        </p:txBody>
      </p:sp>
      <p:sp>
        <p:nvSpPr>
          <p:cNvPr id="7" name="Slide Number Placeholder 6"/>
          <p:cNvSpPr>
            <a:spLocks noGrp="1"/>
          </p:cNvSpPr>
          <p:nvPr>
            <p:ph type="sldNum" sz="quarter" idx="12"/>
          </p:nvPr>
        </p:nvSpPr>
        <p:spPr/>
        <p:txBody>
          <a:bodyPr/>
          <a:lstStyle/>
          <a:p>
            <a:fld id="{5BCC3F0E-9362-6D47-9781-DB401EE9B6B9}" type="slidenum">
              <a:rPr lang="en-US" smtClean="0"/>
              <a:pPr/>
              <a:t>‹#›</a:t>
            </a:fld>
            <a:endParaRPr lang="en-US"/>
          </a:p>
        </p:txBody>
      </p:sp>
      <p:sp>
        <p:nvSpPr>
          <p:cNvPr id="15" name="Rectangle 14"/>
          <p:cNvSpPr/>
          <p:nvPr/>
        </p:nvSpPr>
        <p:spPr>
          <a:xfrm>
            <a:off x="256032" y="4203192"/>
            <a:ext cx="8622792"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Rectangle 19"/>
          <p:cNvSpPr/>
          <p:nvPr/>
        </p:nvSpPr>
        <p:spPr>
          <a:xfrm>
            <a:off x="256032" y="4203192"/>
            <a:ext cx="8622792"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19"/>
          <p:cNvGrpSpPr/>
          <p:nvPr/>
        </p:nvGrpSpPr>
        <p:grpSpPr>
          <a:xfrm>
            <a:off x="182880" y="173699"/>
            <a:ext cx="8778240" cy="6510602"/>
            <a:chOff x="182880" y="173699"/>
            <a:chExt cx="8778240" cy="6510602"/>
          </a:xfrm>
        </p:grpSpPr>
        <p:pic>
          <p:nvPicPr>
            <p:cNvPr id="21" name="Picture 20"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8"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4" name="Straight Connector 23"/>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Rectangle 24"/>
              <p:cNvSpPr/>
              <p:nvPr/>
            </p:nvSpPr>
            <p:spPr>
              <a:xfrm>
                <a:off x="247157" y="1612392"/>
                <a:ext cx="8622792"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F8BCCB3-95A8-1347-BF67-291BAE8C40FD}" type="datetime4">
              <a:rPr lang="en-CA" smtClean="0"/>
              <a:t>March 21, 2021</a:t>
            </a:fld>
            <a:endParaRPr lang="en-US"/>
          </a:p>
        </p:txBody>
      </p:sp>
      <p:sp>
        <p:nvSpPr>
          <p:cNvPr id="5" name="Footer Placeholder 4"/>
          <p:cNvSpPr>
            <a:spLocks noGrp="1"/>
          </p:cNvSpPr>
          <p:nvPr>
            <p:ph type="ftr" sz="quarter" idx="11"/>
          </p:nvPr>
        </p:nvSpPr>
        <p:spPr/>
        <p:txBody>
          <a:bodyPr/>
          <a:lstStyle/>
          <a:p>
            <a:r>
              <a:rPr lang="en-US"/>
              <a:t>ECE344 - Operating Systems - Ding Yuan</a:t>
            </a:r>
          </a:p>
        </p:txBody>
      </p:sp>
      <p:sp>
        <p:nvSpPr>
          <p:cNvPr id="6" name="Slide Number Placeholder 5"/>
          <p:cNvSpPr>
            <a:spLocks noGrp="1"/>
          </p:cNvSpPr>
          <p:nvPr>
            <p:ph type="sldNum" sz="quarter" idx="12"/>
          </p:nvPr>
        </p:nvSpPr>
        <p:spPr/>
        <p:txBody>
          <a:bodyPr/>
          <a:lstStyle/>
          <a:p>
            <a:fld id="{5BCC3F0E-9362-6D47-9781-DB401EE9B6B9}"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19"/>
          <p:cNvGrpSpPr/>
          <p:nvPr/>
        </p:nvGrpSpPr>
        <p:grpSpPr>
          <a:xfrm>
            <a:off x="182880" y="173699"/>
            <a:ext cx="8778240" cy="6510602"/>
            <a:chOff x="182880" y="173699"/>
            <a:chExt cx="8778240" cy="6510602"/>
          </a:xfrm>
        </p:grpSpPr>
        <p:pic>
          <p:nvPicPr>
            <p:cNvPr id="21" name="Picture 20"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8"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4" name="Straight Connector 23"/>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en-US"/>
              <a:t>Click to edit Master title style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67952FC-D6FD-9F44-A487-5CF29889DB65}" type="datetime4">
              <a:rPr lang="en-CA" smtClean="0"/>
              <a:t>March 21, 2021</a:t>
            </a:fld>
            <a:endParaRPr lang="en-US"/>
          </a:p>
        </p:txBody>
      </p:sp>
      <p:sp>
        <p:nvSpPr>
          <p:cNvPr id="5" name="Footer Placeholder 4"/>
          <p:cNvSpPr>
            <a:spLocks noGrp="1"/>
          </p:cNvSpPr>
          <p:nvPr>
            <p:ph type="ftr" sz="quarter" idx="11"/>
          </p:nvPr>
        </p:nvSpPr>
        <p:spPr/>
        <p:txBody>
          <a:bodyPr/>
          <a:lstStyle/>
          <a:p>
            <a:r>
              <a:rPr lang="en-US"/>
              <a:t>ECE344 - Operating Systems - Ding Yuan</a:t>
            </a:r>
          </a:p>
        </p:txBody>
      </p:sp>
      <p:sp>
        <p:nvSpPr>
          <p:cNvPr id="6" name="Slide Number Placeholder 5"/>
          <p:cNvSpPr>
            <a:spLocks noGrp="1"/>
          </p:cNvSpPr>
          <p:nvPr>
            <p:ph type="sldNum" sz="quarter" idx="12"/>
          </p:nvPr>
        </p:nvSpPr>
        <p:spPr/>
        <p:txBody>
          <a:bodyPr/>
          <a:lstStyle/>
          <a:p>
            <a:fld id="{5BCC3F0E-9362-6D47-9781-DB401EE9B6B9}" type="slidenum">
              <a:rPr lang="en-US" smtClean="0"/>
              <a:pPr/>
              <a:t>‹#›</a:t>
            </a:fld>
            <a:endParaRPr lang="en-US"/>
          </a:p>
        </p:txBody>
      </p:sp>
      <p:sp>
        <p:nvSpPr>
          <p:cNvPr id="26" name="Rectangle 25"/>
          <p:cNvSpPr/>
          <p:nvPr/>
        </p:nvSpPr>
        <p:spPr>
          <a:xfrm rot="5400000">
            <a:off x="4242277" y="3274090"/>
            <a:ext cx="6135624"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rot="5400000">
            <a:off x="4242277" y="3274090"/>
            <a:ext cx="6135624"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15"/>
          <p:cNvGrpSpPr/>
          <p:nvPr/>
        </p:nvGrpSpPr>
        <p:grpSpPr>
          <a:xfrm>
            <a:off x="182880" y="173699"/>
            <a:ext cx="8778240" cy="6510602"/>
            <a:chOff x="182880" y="173699"/>
            <a:chExt cx="8778240" cy="6510602"/>
          </a:xfrm>
        </p:grpSpPr>
        <p:pic>
          <p:nvPicPr>
            <p:cNvPr id="17" name="Picture 16"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247157" y="1612392"/>
                <a:ext cx="8622792"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CE68A63D-7E06-514D-AE22-F804A0E29728}" type="datetime4">
              <a:rPr lang="en-CA" smtClean="0"/>
              <a:t>March 21, 2021</a:t>
            </a:fld>
            <a:endParaRPr lang="en-US"/>
          </a:p>
        </p:txBody>
      </p:sp>
      <p:sp>
        <p:nvSpPr>
          <p:cNvPr id="5" name="Footer Placeholder 4"/>
          <p:cNvSpPr>
            <a:spLocks noGrp="1"/>
          </p:cNvSpPr>
          <p:nvPr>
            <p:ph type="ftr" sz="quarter" idx="11"/>
          </p:nvPr>
        </p:nvSpPr>
        <p:spPr/>
        <p:txBody>
          <a:bodyPr/>
          <a:lstStyle/>
          <a:p>
            <a:r>
              <a:rPr lang="en-US"/>
              <a:t>ECE344 - Operating Systems - Ding Yuan</a:t>
            </a:r>
          </a:p>
        </p:txBody>
      </p:sp>
      <p:sp>
        <p:nvSpPr>
          <p:cNvPr id="6" name="Slide Number Placeholder 5"/>
          <p:cNvSpPr>
            <a:spLocks noGrp="1"/>
          </p:cNvSpPr>
          <p:nvPr>
            <p:ph type="sldNum" sz="quarter" idx="12"/>
          </p:nvPr>
        </p:nvSpPr>
        <p:spPr/>
        <p:txBody>
          <a:bodyPr/>
          <a:lstStyle/>
          <a:p>
            <a:fld id="{5BCC3F0E-9362-6D47-9781-DB401EE9B6B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pic>
        <p:nvPicPr>
          <p:cNvPr id="7" name="Picture 6" descr="PaperPanel-Title.jpg"/>
          <p:cNvPicPr>
            <a:picLocks noChangeAspect="1"/>
          </p:cNvPicPr>
          <p:nvPr/>
        </p:nvPicPr>
        <p:blipFill>
          <a:blip r:embed="rId2"/>
          <a:srcRect r="2128"/>
          <a:stretch>
            <a:fillRect/>
          </a:stretch>
        </p:blipFill>
        <p:spPr>
          <a:xfrm>
            <a:off x="486873" y="411480"/>
            <a:ext cx="8170255" cy="6035040"/>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sp>
        <p:nvSpPr>
          <p:cNvPr id="2" name="Title 1"/>
          <p:cNvSpPr>
            <a:spLocks noGrp="1"/>
          </p:cNvSpPr>
          <p:nvPr>
            <p:ph type="ctrTitle"/>
          </p:nvPr>
        </p:nvSpPr>
        <p:spPr>
          <a:xfrm>
            <a:off x="900113" y="3442447"/>
            <a:ext cx="7345362" cy="1532965"/>
          </a:xfrm>
        </p:spPr>
        <p:txBody>
          <a:bodyPr anchor="b" anchorCtr="0">
            <a:norm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569259" y="6122894"/>
            <a:ext cx="2133600" cy="259317"/>
          </a:xfrm>
        </p:spPr>
        <p:txBody>
          <a:bodyPr/>
          <a:lstStyle/>
          <a:p>
            <a:fld id="{29D4D5F2-3988-8448-BAA5-211BF0860AC4}" type="datetime4">
              <a:rPr lang="en-CA" smtClean="0"/>
              <a:t>March 21, 2021</a:t>
            </a:fld>
            <a:endParaRPr lang="en-US"/>
          </a:p>
        </p:txBody>
      </p:sp>
      <p:sp>
        <p:nvSpPr>
          <p:cNvPr id="5" name="Footer Placeholder 4"/>
          <p:cNvSpPr>
            <a:spLocks noGrp="1"/>
          </p:cNvSpPr>
          <p:nvPr>
            <p:ph type="ftr" sz="quarter" idx="11"/>
          </p:nvPr>
        </p:nvSpPr>
        <p:spPr>
          <a:xfrm>
            <a:off x="5638800" y="6124401"/>
            <a:ext cx="2895600" cy="257810"/>
          </a:xfrm>
        </p:spPr>
        <p:txBody>
          <a:bodyPr/>
          <a:lstStyle/>
          <a:p>
            <a:r>
              <a:rPr lang="en-US"/>
              <a:t>ECE344 - Operating Systems - Ding Yuan</a:t>
            </a:r>
          </a:p>
        </p:txBody>
      </p:sp>
      <p:grpSp>
        <p:nvGrpSpPr>
          <p:cNvPr id="6" name="Group 11"/>
          <p:cNvGrpSpPr/>
          <p:nvPr/>
        </p:nvGrpSpPr>
        <p:grpSpPr>
          <a:xfrm>
            <a:off x="562842" y="475488"/>
            <a:ext cx="7982713" cy="5888736"/>
            <a:chOff x="562842" y="475488"/>
            <a:chExt cx="7982713" cy="5888736"/>
          </a:xfrm>
        </p:grpSpPr>
        <p:sp>
          <p:nvSpPr>
            <p:cNvPr id="8" name="Rectangle 7"/>
            <p:cNvSpPr>
              <a:spLocks/>
            </p:cNvSpPr>
            <p:nvPr/>
          </p:nvSpPr>
          <p:spPr>
            <a:xfrm>
              <a:off x="562843" y="475488"/>
              <a:ext cx="7982712" cy="5888736"/>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a:off x="562842" y="6133646"/>
              <a:ext cx="7982712" cy="1472"/>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562842" y="3427528"/>
              <a:ext cx="7982712" cy="1472"/>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 name="Picture Placeholder 13"/>
          <p:cNvSpPr>
            <a:spLocks noGrp="1"/>
          </p:cNvSpPr>
          <p:nvPr>
            <p:ph type="pic" sz="quarter" idx="12"/>
          </p:nvPr>
        </p:nvSpPr>
        <p:spPr>
          <a:xfrm>
            <a:off x="636493" y="533400"/>
            <a:ext cx="7836408" cy="2828925"/>
          </a:xfrm>
        </p:spPr>
        <p:txBody>
          <a:bodyPr>
            <a:normAutofit/>
          </a:bodyPr>
          <a:lstStyle>
            <a:lvl1pPr>
              <a:buNone/>
              <a:defRPr sz="2000"/>
            </a:lvl1pPr>
          </a:lstStyle>
          <a:p>
            <a:r>
              <a:rPr lang="en-US"/>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 name="Group 23"/>
          <p:cNvGrpSpPr/>
          <p:nvPr/>
        </p:nvGrpSpPr>
        <p:grpSpPr>
          <a:xfrm>
            <a:off x="182880" y="173699"/>
            <a:ext cx="8778240" cy="6510602"/>
            <a:chOff x="182880" y="173699"/>
            <a:chExt cx="8778240" cy="6510602"/>
          </a:xfrm>
        </p:grpSpPr>
        <p:pic>
          <p:nvPicPr>
            <p:cNvPr id="25" name="Picture 24"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8" name="Group 10"/>
            <p:cNvGrpSpPr/>
            <p:nvPr/>
          </p:nvGrpSpPr>
          <p:grpSpPr>
            <a:xfrm>
              <a:off x="256032" y="237744"/>
              <a:ext cx="8622792" cy="6364224"/>
              <a:chOff x="247157" y="247430"/>
              <a:chExt cx="8622792" cy="6364224"/>
            </a:xfrm>
          </p:grpSpPr>
          <p:sp>
            <p:nvSpPr>
              <p:cNvPr id="27" name="Rectangle 26"/>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8" name="Straight Connector 27"/>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chorCtr="0">
            <a:noAutofit/>
          </a:bodyPr>
          <a:lstStyle>
            <a:lvl1pPr algn="ctr">
              <a:defRPr sz="5400" b="0" i="0" cap="none" baseline="0"/>
            </a:lvl1pPr>
          </a:lstStyle>
          <a:p>
            <a:r>
              <a:rPr lang="en-US"/>
              <a:t>Click to edit Master title style</a:t>
            </a:r>
            <a:endParaRPr/>
          </a:p>
        </p:txBody>
      </p:sp>
      <p:sp>
        <p:nvSpPr>
          <p:cNvPr id="3" name="Text Placeholder 2"/>
          <p:cNvSpPr>
            <a:spLocks noGrp="1"/>
          </p:cNvSpPr>
          <p:nvPr>
            <p:ph type="body" idx="1"/>
          </p:nvPr>
        </p:nvSpPr>
        <p:spPr>
          <a:xfrm>
            <a:off x="900113" y="3134566"/>
            <a:ext cx="7345362" cy="1500187"/>
          </a:xfrm>
        </p:spPr>
        <p:txBody>
          <a:bodyPr anchor="t" anchorCtr="0"/>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995243-F1E3-B849-83B9-3C81B5CCA8A9}" type="datetime4">
              <a:rPr lang="en-CA" smtClean="0"/>
              <a:t>March 21, 2021</a:t>
            </a:fld>
            <a:endParaRPr lang="en-US"/>
          </a:p>
        </p:txBody>
      </p:sp>
      <p:sp>
        <p:nvSpPr>
          <p:cNvPr id="5" name="Footer Placeholder 4"/>
          <p:cNvSpPr>
            <a:spLocks noGrp="1"/>
          </p:cNvSpPr>
          <p:nvPr>
            <p:ph type="ftr" sz="quarter" idx="11"/>
          </p:nvPr>
        </p:nvSpPr>
        <p:spPr/>
        <p:txBody>
          <a:bodyPr/>
          <a:lstStyle/>
          <a:p>
            <a:r>
              <a:rPr lang="en-US"/>
              <a:t>ECE344 - Operating Systems - Ding Yuan</a:t>
            </a:r>
          </a:p>
        </p:txBody>
      </p:sp>
      <p:sp>
        <p:nvSpPr>
          <p:cNvPr id="6" name="Slide Number Placeholder 5"/>
          <p:cNvSpPr>
            <a:spLocks noGrp="1"/>
          </p:cNvSpPr>
          <p:nvPr>
            <p:ph type="sldNum" sz="quarter" idx="12"/>
          </p:nvPr>
        </p:nvSpPr>
        <p:spPr/>
        <p:txBody>
          <a:bodyPr/>
          <a:lstStyle/>
          <a:p>
            <a:fld id="{5BCC3F0E-9362-6D47-9781-DB401EE9B6B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13"/>
          <p:cNvGrpSpPr/>
          <p:nvPr/>
        </p:nvGrpSpPr>
        <p:grpSpPr>
          <a:xfrm>
            <a:off x="182880" y="173699"/>
            <a:ext cx="8778240" cy="6510602"/>
            <a:chOff x="182880" y="173699"/>
            <a:chExt cx="8778240" cy="6510602"/>
          </a:xfrm>
        </p:grpSpPr>
        <p:pic>
          <p:nvPicPr>
            <p:cNvPr id="15" name="Picture 14"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9" name="Group 10"/>
            <p:cNvGrpSpPr/>
            <p:nvPr/>
          </p:nvGrpSpPr>
          <p:grpSpPr>
            <a:xfrm>
              <a:off x="256032" y="237744"/>
              <a:ext cx="8622792" cy="6364224"/>
              <a:chOff x="247157" y="247430"/>
              <a:chExt cx="8622792" cy="6364224"/>
            </a:xfrm>
          </p:grpSpPr>
          <p:sp>
            <p:nvSpPr>
              <p:cNvPr id="17" name="Rectangle 16"/>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8" name="Straight Connector 17"/>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9" name="Rectangle 18"/>
              <p:cNvSpPr/>
              <p:nvPr/>
            </p:nvSpPr>
            <p:spPr>
              <a:xfrm>
                <a:off x="247157" y="1612392"/>
                <a:ext cx="8622792"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54A05BB-130F-8F41-ACE4-598663E5BE72}" type="datetime4">
              <a:rPr lang="en-CA" smtClean="0"/>
              <a:t>March 21, 2021</a:t>
            </a:fld>
            <a:endParaRPr lang="en-US"/>
          </a:p>
        </p:txBody>
      </p:sp>
      <p:sp>
        <p:nvSpPr>
          <p:cNvPr id="6" name="Footer Placeholder 5"/>
          <p:cNvSpPr>
            <a:spLocks noGrp="1"/>
          </p:cNvSpPr>
          <p:nvPr>
            <p:ph type="ftr" sz="quarter" idx="11"/>
          </p:nvPr>
        </p:nvSpPr>
        <p:spPr/>
        <p:txBody>
          <a:bodyPr/>
          <a:lstStyle/>
          <a:p>
            <a:r>
              <a:rPr lang="en-US"/>
              <a:t>ECE344 - Operating Systems - Ding Yuan</a:t>
            </a:r>
          </a:p>
        </p:txBody>
      </p:sp>
      <p:sp>
        <p:nvSpPr>
          <p:cNvPr id="7" name="Slide Number Placeholder 6"/>
          <p:cNvSpPr>
            <a:spLocks noGrp="1"/>
          </p:cNvSpPr>
          <p:nvPr>
            <p:ph type="sldNum" sz="quarter" idx="12"/>
          </p:nvPr>
        </p:nvSpPr>
        <p:spPr/>
        <p:txBody>
          <a:bodyPr/>
          <a:lstStyle/>
          <a:p>
            <a:fld id="{5BCC3F0E-9362-6D47-9781-DB401EE9B6B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16"/>
          <p:cNvGrpSpPr/>
          <p:nvPr/>
        </p:nvGrpSpPr>
        <p:grpSpPr>
          <a:xfrm>
            <a:off x="182880" y="173699"/>
            <a:ext cx="8778240" cy="6510602"/>
            <a:chOff x="182880" y="173699"/>
            <a:chExt cx="8778240" cy="6510602"/>
          </a:xfrm>
        </p:grpSpPr>
        <p:pic>
          <p:nvPicPr>
            <p:cNvPr id="18" name="Picture 17"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11" name="Group 10"/>
            <p:cNvGrpSpPr/>
            <p:nvPr/>
          </p:nvGrpSpPr>
          <p:grpSpPr>
            <a:xfrm>
              <a:off x="256032" y="237744"/>
              <a:ext cx="8622792" cy="6364224"/>
              <a:chOff x="247157" y="247430"/>
              <a:chExt cx="8622792" cy="6364224"/>
            </a:xfrm>
          </p:grpSpPr>
          <p:sp>
            <p:nvSpPr>
              <p:cNvPr id="20" name="Rectangle 19"/>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1" name="Straight Connector 20"/>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2" name="Rectangle 21"/>
              <p:cNvSpPr/>
              <p:nvPr/>
            </p:nvSpPr>
            <p:spPr>
              <a:xfrm>
                <a:off x="247157" y="1612392"/>
                <a:ext cx="8622792"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32301"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945539"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79C91F0-F6F5-5242-A68C-A2CAFF696531}" type="datetime4">
              <a:rPr lang="en-CA" smtClean="0"/>
              <a:t>March 21, 2021</a:t>
            </a:fld>
            <a:endParaRPr lang="en-US"/>
          </a:p>
        </p:txBody>
      </p:sp>
      <p:sp>
        <p:nvSpPr>
          <p:cNvPr id="8" name="Footer Placeholder 7"/>
          <p:cNvSpPr>
            <a:spLocks noGrp="1"/>
          </p:cNvSpPr>
          <p:nvPr>
            <p:ph type="ftr" sz="quarter" idx="11"/>
          </p:nvPr>
        </p:nvSpPr>
        <p:spPr/>
        <p:txBody>
          <a:bodyPr/>
          <a:lstStyle/>
          <a:p>
            <a:r>
              <a:rPr lang="en-US"/>
              <a:t>ECE344 - Operating Systems - Ding Yuan</a:t>
            </a:r>
          </a:p>
        </p:txBody>
      </p:sp>
      <p:sp>
        <p:nvSpPr>
          <p:cNvPr id="9" name="Slide Number Placeholder 8"/>
          <p:cNvSpPr>
            <a:spLocks noGrp="1"/>
          </p:cNvSpPr>
          <p:nvPr>
            <p:ph type="sldNum" sz="quarter" idx="12"/>
          </p:nvPr>
        </p:nvSpPr>
        <p:spPr/>
        <p:txBody>
          <a:bodyPr/>
          <a:lstStyle/>
          <a:p>
            <a:fld id="{5BCC3F0E-9362-6D47-9781-DB401EE9B6B9}" type="slidenum">
              <a:rPr lang="en-US" smtClean="0"/>
              <a:pPr/>
              <a:t>‹#›</a:t>
            </a:fld>
            <a:endParaRPr lang="en-US"/>
          </a:p>
        </p:txBody>
      </p:sp>
      <p:cxnSp>
        <p:nvCxnSpPr>
          <p:cNvPr id="30" name="Straight Connector 29"/>
          <p:cNvCxnSpPr/>
          <p:nvPr/>
        </p:nvCxnSpPr>
        <p:spPr>
          <a:xfrm rot="16200000" flipH="1">
            <a:off x="2217480" y="4026438"/>
            <a:ext cx="4711326" cy="2286"/>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p:cNvCxnSpPr/>
          <p:nvPr/>
        </p:nvCxnSpPr>
        <p:spPr>
          <a:xfrm rot="16200000" flipH="1">
            <a:off x="2217480" y="4026438"/>
            <a:ext cx="4711326" cy="2286"/>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6" name="Group 18"/>
          <p:cNvGrpSpPr/>
          <p:nvPr/>
        </p:nvGrpSpPr>
        <p:grpSpPr>
          <a:xfrm>
            <a:off x="182880" y="173699"/>
            <a:ext cx="8778240" cy="6510602"/>
            <a:chOff x="182880" y="173699"/>
            <a:chExt cx="8778240" cy="6510602"/>
          </a:xfrm>
        </p:grpSpPr>
        <p:pic>
          <p:nvPicPr>
            <p:cNvPr id="20" name="Picture 19"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7" name="Group 10"/>
            <p:cNvGrpSpPr/>
            <p:nvPr/>
          </p:nvGrpSpPr>
          <p:grpSpPr>
            <a:xfrm>
              <a:off x="256032" y="237744"/>
              <a:ext cx="8622792" cy="6364224"/>
              <a:chOff x="247157" y="247430"/>
              <a:chExt cx="8622792" cy="6364224"/>
            </a:xfrm>
          </p:grpSpPr>
          <p:sp>
            <p:nvSpPr>
              <p:cNvPr id="22" name="Rectangle 21"/>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3" name="Straight Connector 22"/>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4" name="Rectangle 23"/>
              <p:cNvSpPr/>
              <p:nvPr/>
            </p:nvSpPr>
            <p:spPr>
              <a:xfrm>
                <a:off x="247157" y="1612392"/>
                <a:ext cx="8622792"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35491897-7F7F-DE42-A0C6-A6F6C233FFEA}" type="datetime4">
              <a:rPr lang="en-CA" smtClean="0"/>
              <a:t>March 21, 2021</a:t>
            </a:fld>
            <a:endParaRPr lang="en-US"/>
          </a:p>
        </p:txBody>
      </p:sp>
      <p:sp>
        <p:nvSpPr>
          <p:cNvPr id="4" name="Footer Placeholder 3"/>
          <p:cNvSpPr>
            <a:spLocks noGrp="1"/>
          </p:cNvSpPr>
          <p:nvPr>
            <p:ph type="ftr" sz="quarter" idx="11"/>
          </p:nvPr>
        </p:nvSpPr>
        <p:spPr/>
        <p:txBody>
          <a:bodyPr/>
          <a:lstStyle/>
          <a:p>
            <a:r>
              <a:rPr lang="en-US"/>
              <a:t>ECE344 - Operating Systems - Ding Yuan</a:t>
            </a:r>
          </a:p>
        </p:txBody>
      </p:sp>
      <p:sp>
        <p:nvSpPr>
          <p:cNvPr id="5" name="Slide Number Placeholder 4"/>
          <p:cNvSpPr>
            <a:spLocks noGrp="1"/>
          </p:cNvSpPr>
          <p:nvPr>
            <p:ph type="sldNum" sz="quarter" idx="12"/>
          </p:nvPr>
        </p:nvSpPr>
        <p:spPr/>
        <p:txBody>
          <a:bodyPr/>
          <a:lstStyle/>
          <a:p>
            <a:fld id="{5BCC3F0E-9362-6D47-9781-DB401EE9B6B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17"/>
          <p:cNvGrpSpPr/>
          <p:nvPr/>
        </p:nvGrpSpPr>
        <p:grpSpPr>
          <a:xfrm>
            <a:off x="182880" y="173699"/>
            <a:ext cx="8778240" cy="6510602"/>
            <a:chOff x="182880" y="173699"/>
            <a:chExt cx="8778240" cy="6510602"/>
          </a:xfrm>
        </p:grpSpPr>
        <p:pic>
          <p:nvPicPr>
            <p:cNvPr id="19" name="Picture 18"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6" name="Group 10"/>
            <p:cNvGrpSpPr/>
            <p:nvPr/>
          </p:nvGrpSpPr>
          <p:grpSpPr>
            <a:xfrm>
              <a:off x="256032" y="237744"/>
              <a:ext cx="8622792" cy="6364224"/>
              <a:chOff x="247157" y="247430"/>
              <a:chExt cx="8622792" cy="6364224"/>
            </a:xfrm>
          </p:grpSpPr>
          <p:sp>
            <p:nvSpPr>
              <p:cNvPr id="21" name="Rectangle 20"/>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2" name="Straight Connector 21"/>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Date Placeholder 1"/>
          <p:cNvSpPr>
            <a:spLocks noGrp="1"/>
          </p:cNvSpPr>
          <p:nvPr>
            <p:ph type="dt" sz="half" idx="10"/>
          </p:nvPr>
        </p:nvSpPr>
        <p:spPr/>
        <p:txBody>
          <a:bodyPr/>
          <a:lstStyle/>
          <a:p>
            <a:fld id="{13A17D49-C949-9042-914C-36774408A670}" type="datetime4">
              <a:rPr lang="en-CA" smtClean="0"/>
              <a:t>March 21, 2021</a:t>
            </a:fld>
            <a:endParaRPr lang="en-US"/>
          </a:p>
        </p:txBody>
      </p:sp>
      <p:sp>
        <p:nvSpPr>
          <p:cNvPr id="3" name="Footer Placeholder 2"/>
          <p:cNvSpPr>
            <a:spLocks noGrp="1"/>
          </p:cNvSpPr>
          <p:nvPr>
            <p:ph type="ftr" sz="quarter" idx="11"/>
          </p:nvPr>
        </p:nvSpPr>
        <p:spPr/>
        <p:txBody>
          <a:bodyPr/>
          <a:lstStyle/>
          <a:p>
            <a:r>
              <a:rPr lang="en-US"/>
              <a:t>ECE344 - Operating Systems - Ding Yuan</a:t>
            </a:r>
          </a:p>
        </p:txBody>
      </p:sp>
      <p:sp>
        <p:nvSpPr>
          <p:cNvPr id="4" name="Slide Number Placeholder 3"/>
          <p:cNvSpPr>
            <a:spLocks noGrp="1"/>
          </p:cNvSpPr>
          <p:nvPr>
            <p:ph type="sldNum" sz="quarter" idx="12"/>
          </p:nvPr>
        </p:nvSpPr>
        <p:spPr/>
        <p:txBody>
          <a:bodyPr/>
          <a:lstStyle/>
          <a:p>
            <a:fld id="{5BCC3F0E-9362-6D47-9781-DB401EE9B6B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33"/>
          <p:cNvGrpSpPr/>
          <p:nvPr/>
        </p:nvGrpSpPr>
        <p:grpSpPr>
          <a:xfrm>
            <a:off x="182880" y="173699"/>
            <a:ext cx="8778240" cy="6510602"/>
            <a:chOff x="182880" y="173699"/>
            <a:chExt cx="8778240" cy="6510602"/>
          </a:xfrm>
        </p:grpSpPr>
        <p:grpSp>
          <p:nvGrpSpPr>
            <p:cNvPr id="9" name="Group 26"/>
            <p:cNvGrpSpPr/>
            <p:nvPr/>
          </p:nvGrpSpPr>
          <p:grpSpPr>
            <a:xfrm>
              <a:off x="182880" y="173699"/>
              <a:ext cx="8778240" cy="6510602"/>
              <a:chOff x="182880" y="173699"/>
              <a:chExt cx="8778240" cy="6510602"/>
            </a:xfrm>
          </p:grpSpPr>
          <p:pic>
            <p:nvPicPr>
              <p:cNvPr id="28" name="Picture 27"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10" name="Group 10"/>
              <p:cNvGrpSpPr/>
              <p:nvPr/>
            </p:nvGrpSpPr>
            <p:grpSpPr>
              <a:xfrm>
                <a:off x="256032" y="237744"/>
                <a:ext cx="8622792" cy="6364224"/>
                <a:chOff x="247157" y="247430"/>
                <a:chExt cx="8622792" cy="6364224"/>
              </a:xfrm>
            </p:grpSpPr>
            <p:sp>
              <p:nvSpPr>
                <p:cNvPr id="30" name="Rectangle 29"/>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1" name="Straight Connector 30"/>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3" name="Rectangle 32"/>
            <p:cNvSpPr/>
            <p:nvPr/>
          </p:nvSpPr>
          <p:spPr>
            <a:xfrm rot="5400000">
              <a:off x="801086" y="3274090"/>
              <a:ext cx="6135624"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en-US"/>
              <a:t>Click to edit Master title style</a:t>
            </a:r>
            <a:endParaRPr/>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30225" y="2147888"/>
            <a:ext cx="3008313" cy="3262313"/>
          </a:xfrm>
        </p:spPr>
        <p:txBody>
          <a:bodyPr vert="horz" lIns="91440" tIns="45720" rIns="91440" bIns="45720" rtlCol="0">
            <a:normAutofit/>
          </a:bodyPr>
          <a:lstStyle>
            <a:lvl1pPr marL="0" indent="0">
              <a:lnSpc>
                <a:spcPct val="120000"/>
              </a:lnSpc>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bg1">
                  <a:lumMod val="75000"/>
                  <a:lumOff val="25000"/>
                </a:schemeClr>
              </a:buClr>
              <a:buFont typeface="Arial" pitchFamily="34" charset="0"/>
              <a:buNone/>
            </a:pPr>
            <a:r>
              <a:rPr lang="en-US"/>
              <a:t>Click to edit Master text styles</a:t>
            </a:r>
          </a:p>
        </p:txBody>
      </p:sp>
      <p:sp>
        <p:nvSpPr>
          <p:cNvPr id="5" name="Date Placeholder 4"/>
          <p:cNvSpPr>
            <a:spLocks noGrp="1"/>
          </p:cNvSpPr>
          <p:nvPr>
            <p:ph type="dt" sz="half" idx="10"/>
          </p:nvPr>
        </p:nvSpPr>
        <p:spPr/>
        <p:txBody>
          <a:bodyPr/>
          <a:lstStyle/>
          <a:p>
            <a:fld id="{E2780546-7102-564C-A8E9-751F6612A9EA}" type="datetime4">
              <a:rPr lang="en-CA" smtClean="0"/>
              <a:t>March 21, 2021</a:t>
            </a:fld>
            <a:endParaRPr lang="en-US"/>
          </a:p>
        </p:txBody>
      </p:sp>
      <p:sp>
        <p:nvSpPr>
          <p:cNvPr id="6" name="Footer Placeholder 5"/>
          <p:cNvSpPr>
            <a:spLocks noGrp="1"/>
          </p:cNvSpPr>
          <p:nvPr>
            <p:ph type="ftr" sz="quarter" idx="11"/>
          </p:nvPr>
        </p:nvSpPr>
        <p:spPr/>
        <p:txBody>
          <a:bodyPr/>
          <a:lstStyle/>
          <a:p>
            <a:r>
              <a:rPr lang="en-US"/>
              <a:t>ECE344 - Operating Systems - Ding Yuan</a:t>
            </a:r>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244158"/>
            <a:ext cx="7345362" cy="1339850"/>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900112" y="2133601"/>
            <a:ext cx="7345363"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243840" y="6371591"/>
            <a:ext cx="2133600" cy="259317"/>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defRPr>
            </a:lvl1pPr>
          </a:lstStyle>
          <a:p>
            <a:fld id="{0D6F8F99-CF20-2740-A0BC-07E40F7E1F47}" type="datetime4">
              <a:rPr lang="en-CA" smtClean="0"/>
              <a:t>March 21, 2021</a:t>
            </a:fld>
            <a:endParaRPr lang="en-US"/>
          </a:p>
        </p:txBody>
      </p:sp>
      <p:sp>
        <p:nvSpPr>
          <p:cNvPr id="5" name="Footer Placeholder 4"/>
          <p:cNvSpPr>
            <a:spLocks noGrp="1"/>
          </p:cNvSpPr>
          <p:nvPr>
            <p:ph type="ftr" sz="quarter" idx="3"/>
          </p:nvPr>
        </p:nvSpPr>
        <p:spPr>
          <a:xfrm>
            <a:off x="5958840" y="6371591"/>
            <a:ext cx="2895600" cy="257810"/>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r>
              <a:rPr lang="en-US"/>
              <a:t>ECE344 - Operating Systems - Ding Yuan</a:t>
            </a:r>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440" tIns="45720" rIns="91440" bIns="45720" rtlCol="0" anchor="ctr"/>
          <a:lstStyle>
            <a:lvl1pPr marL="0" algn="ctr" defTabSz="914400" rtl="0" eaLnBrk="1" latinLnBrk="0" hangingPunct="1">
              <a:defRPr sz="1200" kern="1200">
                <a:solidFill>
                  <a:schemeClr val="bg2">
                    <a:lumMod val="60000"/>
                    <a:lumOff val="40000"/>
                  </a:schemeClr>
                </a:solidFill>
                <a:latin typeface="+mn-lt"/>
                <a:ea typeface="+mn-ea"/>
                <a:cs typeface="+mn-cs"/>
              </a:defRPr>
            </a:lvl1pPr>
          </a:lstStyle>
          <a:p>
            <a:fld id="{5BCC3F0E-9362-6D47-9781-DB401EE9B6B9}"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Lst>
  <p:hf hdr="0" dt="0"/>
  <p:txStyles>
    <p:titleStyle>
      <a:lvl1pPr algn="ctr" defTabSz="914400" rtl="0" eaLnBrk="1" latinLnBrk="0" hangingPunct="1">
        <a:spcBef>
          <a:spcPct val="0"/>
        </a:spcBef>
        <a:buNone/>
        <a:defRPr sz="48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youtube.com/watch?v=kdmLvl1n82U"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7010" y="1533414"/>
            <a:ext cx="7342188" cy="1924050"/>
          </a:xfrm>
        </p:spPr>
        <p:txBody>
          <a:bodyPr/>
          <a:lstStyle/>
          <a:p>
            <a:r>
              <a:rPr lang="en-US" sz="4400" dirty="0">
                <a:solidFill>
                  <a:srgbClr val="008000"/>
                </a:solidFill>
              </a:rPr>
              <a:t>Operating Systems</a:t>
            </a:r>
            <a:r>
              <a:rPr lang="en-US" sz="4400" dirty="0"/>
              <a:t/>
            </a:r>
            <a:br>
              <a:rPr lang="en-US" sz="4400" dirty="0"/>
            </a:br>
            <a:r>
              <a:rPr lang="en-US" sz="4400" dirty="0">
                <a:solidFill>
                  <a:srgbClr val="008000"/>
                </a:solidFill>
              </a:rPr>
              <a:t>ECE344</a:t>
            </a:r>
            <a:r>
              <a:rPr lang="en-US" sz="4400" dirty="0"/>
              <a:t/>
            </a:r>
            <a:br>
              <a:rPr lang="en-US" sz="4400" dirty="0"/>
            </a:br>
            <a:endParaRPr lang="en-US" sz="3800" i="1" dirty="0">
              <a:solidFill>
                <a:srgbClr val="FF0000"/>
              </a:solidFill>
            </a:endParaRPr>
          </a:p>
        </p:txBody>
      </p:sp>
      <p:sp>
        <p:nvSpPr>
          <p:cNvPr id="3" name="Subtitle 2"/>
          <p:cNvSpPr>
            <a:spLocks noGrp="1"/>
          </p:cNvSpPr>
          <p:nvPr>
            <p:ph type="subTitle" idx="1"/>
          </p:nvPr>
        </p:nvSpPr>
        <p:spPr>
          <a:xfrm>
            <a:off x="804492" y="4832139"/>
            <a:ext cx="7342188" cy="781109"/>
          </a:xfrm>
        </p:spPr>
        <p:txBody>
          <a:bodyPr>
            <a:noAutofit/>
          </a:bodyPr>
          <a:lstStyle/>
          <a:p>
            <a:r>
              <a:rPr lang="en-US" sz="2800" dirty="0"/>
              <a:t>Ding Yuan</a:t>
            </a:r>
          </a:p>
        </p:txBody>
      </p:sp>
      <p:sp>
        <p:nvSpPr>
          <p:cNvPr id="5" name="TextBox 4"/>
          <p:cNvSpPr txBox="1"/>
          <p:nvPr/>
        </p:nvSpPr>
        <p:spPr>
          <a:xfrm>
            <a:off x="804492" y="3286510"/>
            <a:ext cx="7557033" cy="677108"/>
          </a:xfrm>
          <a:prstGeom prst="rect">
            <a:avLst/>
          </a:prstGeom>
          <a:noFill/>
        </p:spPr>
        <p:txBody>
          <a:bodyPr wrap="square" rtlCol="0">
            <a:spAutoFit/>
          </a:bodyPr>
          <a:lstStyle/>
          <a:p>
            <a:pPr algn="ctr"/>
            <a:r>
              <a:rPr lang="en-US" sz="3800" i="1" dirty="0">
                <a:solidFill>
                  <a:srgbClr val="FF6600"/>
                </a:solidFill>
              </a:rPr>
              <a:t>Lecture 11: </a:t>
            </a:r>
            <a:r>
              <a:rPr lang="en-US" sz="3800" dirty="0">
                <a:solidFill>
                  <a:srgbClr val="FF6600"/>
                </a:solidFill>
                <a:effectLst>
                  <a:outerShdw blurRad="38100" dist="38100" dir="2700000" algn="tl">
                    <a:srgbClr val="C0C0C0"/>
                  </a:outerShdw>
                </a:effectLst>
              </a:rPr>
              <a:t>File System</a:t>
            </a:r>
            <a:endParaRPr lang="en-US" sz="3800" dirty="0">
              <a:solidFill>
                <a:srgbClr val="FF66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hard disk work?</a:t>
            </a:r>
          </a:p>
        </p:txBody>
      </p:sp>
      <p:sp>
        <p:nvSpPr>
          <p:cNvPr id="3" name="Content Placeholder 2"/>
          <p:cNvSpPr>
            <a:spLocks noGrp="1"/>
          </p:cNvSpPr>
          <p:nvPr>
            <p:ph idx="1"/>
          </p:nvPr>
        </p:nvSpPr>
        <p:spPr>
          <a:xfrm>
            <a:off x="900112" y="1784753"/>
            <a:ext cx="7345363" cy="4280768"/>
          </a:xfrm>
        </p:spPr>
        <p:txBody>
          <a:bodyPr>
            <a:normAutofit lnSpcReduction="10000"/>
          </a:bodyPr>
          <a:lstStyle/>
          <a:p>
            <a:r>
              <a:rPr lang="en-US" dirty="0">
                <a:hlinkClick r:id="rId2"/>
              </a:rPr>
              <a:t>http://www.youtube.com/watch?v=kdmLvl1n82U</a:t>
            </a:r>
            <a:endParaRPr lang="en-US" dirty="0"/>
          </a:p>
          <a:p>
            <a:r>
              <a:rPr lang="en-US" dirty="0"/>
              <a:t>https://</a:t>
            </a:r>
            <a:r>
              <a:rPr lang="en-US" dirty="0" err="1"/>
              <a:t>youtu.be</a:t>
            </a:r>
            <a:r>
              <a:rPr lang="en-US" dirty="0"/>
              <a:t>/9eMWG3fwiEU?t=11</a:t>
            </a:r>
          </a:p>
          <a:p>
            <a:r>
              <a:rPr lang="en-US" dirty="0"/>
              <a:t>Disk components</a:t>
            </a:r>
          </a:p>
          <a:p>
            <a:pPr lvl="1"/>
            <a:r>
              <a:rPr lang="en-US" dirty="0"/>
              <a:t>Platters</a:t>
            </a:r>
          </a:p>
          <a:p>
            <a:pPr lvl="1"/>
            <a:r>
              <a:rPr lang="en-US" dirty="0"/>
              <a:t>Surfaces</a:t>
            </a:r>
          </a:p>
          <a:p>
            <a:pPr lvl="1"/>
            <a:r>
              <a:rPr lang="en-US" dirty="0"/>
              <a:t>Tracks</a:t>
            </a:r>
          </a:p>
          <a:p>
            <a:pPr lvl="1"/>
            <a:r>
              <a:rPr lang="en-US" dirty="0"/>
              <a:t>Cylinders</a:t>
            </a:r>
          </a:p>
          <a:p>
            <a:pPr lvl="1"/>
            <a:r>
              <a:rPr lang="en-US" dirty="0"/>
              <a:t>Sectors</a:t>
            </a:r>
          </a:p>
          <a:p>
            <a:pPr lvl="1"/>
            <a:r>
              <a:rPr lang="en-US" dirty="0"/>
              <a:t>Arm</a:t>
            </a:r>
          </a:p>
          <a:p>
            <a:pPr lvl="1"/>
            <a:r>
              <a:rPr lang="en-US" dirty="0"/>
              <a:t>Heads</a:t>
            </a:r>
          </a:p>
        </p:txBody>
      </p:sp>
      <p:sp>
        <p:nvSpPr>
          <p:cNvPr id="5" name="Footer Placeholder 4"/>
          <p:cNvSpPr>
            <a:spLocks noGrp="1"/>
          </p:cNvSpPr>
          <p:nvPr>
            <p:ph type="ftr" sz="quarter" idx="11"/>
          </p:nvPr>
        </p:nvSpPr>
        <p:spPr/>
        <p:txBody>
          <a:bodyPr/>
          <a:lstStyle/>
          <a:p>
            <a:r>
              <a:rPr lang="en-US"/>
              <a:t>ECE344 - Operating Systems - Ding Yuan</a:t>
            </a:r>
          </a:p>
        </p:txBody>
      </p:sp>
      <p:sp>
        <p:nvSpPr>
          <p:cNvPr id="6" name="Slide Number Placeholder 5"/>
          <p:cNvSpPr>
            <a:spLocks noGrp="1"/>
          </p:cNvSpPr>
          <p:nvPr>
            <p:ph type="sldNum" sz="quarter" idx="12"/>
          </p:nvPr>
        </p:nvSpPr>
        <p:spPr/>
        <p:txBody>
          <a:bodyPr/>
          <a:lstStyle/>
          <a:p>
            <a:fld id="{5BCC3F0E-9362-6D47-9781-DB401EE9B6B9}" type="slidenum">
              <a:rPr lang="en-US" smtClean="0"/>
              <a:pPr/>
              <a:t>10</a:t>
            </a:fld>
            <a:endParaRPr lang="en-US"/>
          </a:p>
        </p:txBody>
      </p:sp>
      <p:pic>
        <p:nvPicPr>
          <p:cNvPr id="7" name="Picture 6"/>
          <p:cNvPicPr>
            <a:picLocks noChangeAspect="1"/>
          </p:cNvPicPr>
          <p:nvPr/>
        </p:nvPicPr>
        <p:blipFill>
          <a:blip r:embed="rId3"/>
          <a:stretch>
            <a:fillRect/>
          </a:stretch>
        </p:blipFill>
        <p:spPr>
          <a:xfrm>
            <a:off x="3708831" y="2854957"/>
            <a:ext cx="4799940" cy="312621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113" y="42138"/>
            <a:ext cx="7345362" cy="1339850"/>
          </a:xfrm>
        </p:spPr>
        <p:txBody>
          <a:bodyPr/>
          <a:lstStyle/>
          <a:p>
            <a:r>
              <a:rPr lang="en-US" dirty="0"/>
              <a:t>Another View of Disk</a:t>
            </a:r>
          </a:p>
        </p:txBody>
      </p:sp>
      <p:sp>
        <p:nvSpPr>
          <p:cNvPr id="5" name="Footer Placeholder 4"/>
          <p:cNvSpPr>
            <a:spLocks noGrp="1"/>
          </p:cNvSpPr>
          <p:nvPr>
            <p:ph type="ftr" sz="quarter" idx="11"/>
          </p:nvPr>
        </p:nvSpPr>
        <p:spPr/>
        <p:txBody>
          <a:bodyPr/>
          <a:lstStyle/>
          <a:p>
            <a:r>
              <a:rPr lang="en-US"/>
              <a:t>ECE344 - Operating Systems - Ding Yuan</a:t>
            </a:r>
          </a:p>
        </p:txBody>
      </p:sp>
      <p:sp>
        <p:nvSpPr>
          <p:cNvPr id="6" name="Slide Number Placeholder 5"/>
          <p:cNvSpPr>
            <a:spLocks noGrp="1"/>
          </p:cNvSpPr>
          <p:nvPr>
            <p:ph type="sldNum" sz="quarter" idx="12"/>
          </p:nvPr>
        </p:nvSpPr>
        <p:spPr/>
        <p:txBody>
          <a:bodyPr/>
          <a:lstStyle/>
          <a:p>
            <a:fld id="{5BCC3F0E-9362-6D47-9781-DB401EE9B6B9}" type="slidenum">
              <a:rPr lang="en-US" smtClean="0"/>
              <a:pPr/>
              <a:t>11</a:t>
            </a:fld>
            <a:endParaRPr lang="en-US"/>
          </a:p>
        </p:txBody>
      </p:sp>
      <p:pic>
        <p:nvPicPr>
          <p:cNvPr id="7" name="Picture 6"/>
          <p:cNvPicPr>
            <a:picLocks noChangeAspect="1"/>
          </p:cNvPicPr>
          <p:nvPr/>
        </p:nvPicPr>
        <p:blipFill>
          <a:blip r:embed="rId2"/>
          <a:stretch>
            <a:fillRect/>
          </a:stretch>
        </p:blipFill>
        <p:spPr>
          <a:xfrm>
            <a:off x="1630731" y="1063196"/>
            <a:ext cx="5865758" cy="522505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Footer Placeholder 4"/>
          <p:cNvSpPr>
            <a:spLocks noGrp="1"/>
          </p:cNvSpPr>
          <p:nvPr>
            <p:ph type="ftr" sz="quarter" idx="11"/>
          </p:nvPr>
        </p:nvSpPr>
        <p:spPr>
          <a:noFill/>
        </p:spPr>
        <p:txBody>
          <a:bodyPr/>
          <a:lstStyle/>
          <a:p>
            <a:r>
              <a:rPr lang="en-US"/>
              <a:t>ECE344 - Operating Systems - Ding Yuan</a:t>
            </a:r>
            <a:endParaRPr lang="en-US" sz="1400" b="0">
              <a:latin typeface="Times New Roman" charset="0"/>
            </a:endParaRPr>
          </a:p>
        </p:txBody>
      </p:sp>
      <p:sp>
        <p:nvSpPr>
          <p:cNvPr id="7172" name="Slide Number Placeholder 5"/>
          <p:cNvSpPr>
            <a:spLocks noGrp="1"/>
          </p:cNvSpPr>
          <p:nvPr>
            <p:ph type="sldNum" sz="quarter" idx="12"/>
          </p:nvPr>
        </p:nvSpPr>
        <p:spPr>
          <a:noFill/>
        </p:spPr>
        <p:txBody>
          <a:bodyPr/>
          <a:lstStyle/>
          <a:p>
            <a:fld id="{9F444BCD-CA75-EF45-8D84-02EE7300E5E5}" type="slidenum">
              <a:rPr lang="en-US"/>
              <a:pPr/>
              <a:t>12</a:t>
            </a:fld>
            <a:endParaRPr lang="en-US"/>
          </a:p>
        </p:txBody>
      </p:sp>
      <p:sp>
        <p:nvSpPr>
          <p:cNvPr id="539650" name="Rectangle 2"/>
          <p:cNvSpPr>
            <a:spLocks noGrp="1" noChangeArrowheads="1"/>
          </p:cNvSpPr>
          <p:nvPr>
            <p:ph type="title"/>
          </p:nvPr>
        </p:nvSpPr>
        <p:spPr/>
        <p:txBody>
          <a:bodyPr/>
          <a:lstStyle/>
          <a:p>
            <a:pPr>
              <a:defRPr/>
            </a:pPr>
            <a:r>
              <a:rPr lang="en-US"/>
              <a:t>Disk Interaction</a:t>
            </a:r>
          </a:p>
        </p:txBody>
      </p:sp>
      <p:sp>
        <p:nvSpPr>
          <p:cNvPr id="7174" name="Rectangle 3"/>
          <p:cNvSpPr>
            <a:spLocks noGrp="1" noChangeArrowheads="1"/>
          </p:cNvSpPr>
          <p:nvPr>
            <p:ph type="body" idx="1"/>
          </p:nvPr>
        </p:nvSpPr>
        <p:spPr>
          <a:xfrm>
            <a:off x="533956" y="1760496"/>
            <a:ext cx="8067068" cy="4595853"/>
          </a:xfrm>
        </p:spPr>
        <p:txBody>
          <a:bodyPr>
            <a:normAutofit fontScale="92500" lnSpcReduction="10000"/>
          </a:bodyPr>
          <a:lstStyle/>
          <a:p>
            <a:r>
              <a:rPr lang="en-US" dirty="0"/>
              <a:t>Specifying disk requests requires a lot of info:</a:t>
            </a:r>
          </a:p>
          <a:p>
            <a:pPr lvl="1"/>
            <a:r>
              <a:rPr lang="en-US" dirty="0"/>
              <a:t>Cylinder #, surface #, sector #, transfer size…</a:t>
            </a:r>
          </a:p>
          <a:p>
            <a:r>
              <a:rPr lang="en-US" dirty="0"/>
              <a:t>Older disks required the OS to specify all of this</a:t>
            </a:r>
          </a:p>
          <a:p>
            <a:pPr lvl="1"/>
            <a:r>
              <a:rPr lang="en-US" dirty="0"/>
              <a:t>The OS needed to know all disk parameters</a:t>
            </a:r>
          </a:p>
          <a:p>
            <a:r>
              <a:rPr lang="en-US" dirty="0"/>
              <a:t>Modern disks are more complicated</a:t>
            </a:r>
          </a:p>
          <a:p>
            <a:pPr lvl="1"/>
            <a:r>
              <a:rPr lang="en-US" dirty="0"/>
              <a:t>Not all sectors are the same size, sectors are remapped, etc.</a:t>
            </a:r>
          </a:p>
          <a:p>
            <a:r>
              <a:rPr lang="en-US" dirty="0"/>
              <a:t>Current disks provide a higher-level interface (SCSI)</a:t>
            </a:r>
          </a:p>
          <a:p>
            <a:pPr lvl="1"/>
            <a:r>
              <a:rPr lang="en-US" dirty="0"/>
              <a:t>The disk exports its data as a logical array of blocks [0…N]</a:t>
            </a:r>
          </a:p>
          <a:p>
            <a:pPr lvl="2"/>
            <a:r>
              <a:rPr lang="en-US" dirty="0"/>
              <a:t>Disk maps logical blocks to cylinder/surface/track/sector</a:t>
            </a:r>
          </a:p>
          <a:p>
            <a:pPr lvl="1"/>
            <a:r>
              <a:rPr lang="en-US" dirty="0"/>
              <a:t>Only need to specify the logical block # to read/write</a:t>
            </a:r>
          </a:p>
          <a:p>
            <a:pPr lvl="1"/>
            <a:r>
              <a:rPr lang="en-US" dirty="0"/>
              <a:t>But now the disk parameters are hidden from the OS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Disk Performance</a:t>
            </a:r>
          </a:p>
        </p:txBody>
      </p:sp>
      <p:sp>
        <p:nvSpPr>
          <p:cNvPr id="3" name="Content Placeholder 2"/>
          <p:cNvSpPr>
            <a:spLocks noGrp="1"/>
          </p:cNvSpPr>
          <p:nvPr>
            <p:ph idx="1"/>
          </p:nvPr>
        </p:nvSpPr>
        <p:spPr>
          <a:xfrm>
            <a:off x="900112" y="1931581"/>
            <a:ext cx="7345363" cy="3931920"/>
          </a:xfrm>
        </p:spPr>
        <p:txBody>
          <a:bodyPr/>
          <a:lstStyle/>
          <a:p>
            <a:r>
              <a:rPr lang="en-US" dirty="0"/>
              <a:t>Random disk access is </a:t>
            </a:r>
            <a:r>
              <a:rPr lang="en-US" i="1" u="sng" dirty="0"/>
              <a:t>SLOW</a:t>
            </a:r>
            <a:r>
              <a:rPr lang="en-US" dirty="0"/>
              <a:t>!</a:t>
            </a:r>
          </a:p>
        </p:txBody>
      </p:sp>
      <p:pic>
        <p:nvPicPr>
          <p:cNvPr id="4" name="Picture 3" descr="disk_head.jpg"/>
          <p:cNvPicPr>
            <a:picLocks noChangeAspect="1"/>
          </p:cNvPicPr>
          <p:nvPr/>
        </p:nvPicPr>
        <p:blipFill>
          <a:blip r:embed="rId2"/>
          <a:stretch>
            <a:fillRect/>
          </a:stretch>
        </p:blipFill>
        <p:spPr>
          <a:xfrm>
            <a:off x="1934251" y="2437942"/>
            <a:ext cx="4289583" cy="3141320"/>
          </a:xfrm>
          <a:prstGeom prst="rect">
            <a:avLst/>
          </a:prstGeom>
        </p:spPr>
      </p:pic>
      <p:sp>
        <p:nvSpPr>
          <p:cNvPr id="7" name="Freeform 6"/>
          <p:cNvSpPr/>
          <p:nvPr/>
        </p:nvSpPr>
        <p:spPr>
          <a:xfrm>
            <a:off x="3839373" y="3937998"/>
            <a:ext cx="203912" cy="466035"/>
          </a:xfrm>
          <a:custGeom>
            <a:avLst/>
            <a:gdLst>
              <a:gd name="connsiteX0" fmla="*/ 203912 w 203912"/>
              <a:gd name="connsiteY0" fmla="*/ 291272 h 291272"/>
              <a:gd name="connsiteX1" fmla="*/ 5826 w 203912"/>
              <a:gd name="connsiteY1" fmla="*/ 186414 h 291272"/>
              <a:gd name="connsiteX2" fmla="*/ 168956 w 203912"/>
              <a:gd name="connsiteY2" fmla="*/ 0 h 291272"/>
            </a:gdLst>
            <a:ahLst/>
            <a:cxnLst>
              <a:cxn ang="0">
                <a:pos x="connsiteX0" y="connsiteY0"/>
              </a:cxn>
              <a:cxn ang="0">
                <a:pos x="connsiteX1" y="connsiteY1"/>
              </a:cxn>
              <a:cxn ang="0">
                <a:pos x="connsiteX2" y="connsiteY2"/>
              </a:cxn>
            </a:cxnLst>
            <a:rect l="l" t="t" r="r" b="b"/>
            <a:pathLst>
              <a:path w="203912" h="291272">
                <a:moveTo>
                  <a:pt x="203912" y="291272"/>
                </a:moveTo>
                <a:cubicBezTo>
                  <a:pt x="107782" y="263115"/>
                  <a:pt x="11652" y="234959"/>
                  <a:pt x="5826" y="186414"/>
                </a:cubicBezTo>
                <a:cubicBezTo>
                  <a:pt x="0" y="137869"/>
                  <a:pt x="84478" y="68934"/>
                  <a:pt x="168956" y="0"/>
                </a:cubicBezTo>
              </a:path>
            </a:pathLst>
          </a:custGeom>
          <a:noFill/>
          <a:ln w="38100" cap="flat" cmpd="sng" algn="ctr">
            <a:solidFill>
              <a:srgbClr val="FF00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ectangle 7"/>
          <p:cNvSpPr/>
          <p:nvPr/>
        </p:nvSpPr>
        <p:spPr>
          <a:xfrm>
            <a:off x="3122767" y="3393311"/>
            <a:ext cx="209738" cy="171855"/>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16"/>
          <p:cNvGrpSpPr/>
          <p:nvPr/>
        </p:nvGrpSpPr>
        <p:grpSpPr>
          <a:xfrm>
            <a:off x="2400336" y="2703001"/>
            <a:ext cx="932169" cy="690310"/>
            <a:chOff x="2400336" y="2703001"/>
            <a:chExt cx="932169" cy="690310"/>
          </a:xfrm>
          <a:solidFill>
            <a:srgbClr val="FFFFFF"/>
          </a:solidFill>
        </p:grpSpPr>
        <p:cxnSp>
          <p:nvCxnSpPr>
            <p:cNvPr id="10" name="Straight Arrow Connector 9"/>
            <p:cNvCxnSpPr>
              <a:endCxn id="8" idx="0"/>
            </p:cNvCxnSpPr>
            <p:nvPr/>
          </p:nvCxnSpPr>
          <p:spPr>
            <a:xfrm>
              <a:off x="2831464" y="3064178"/>
              <a:ext cx="396172" cy="329133"/>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sp>
          <p:nvSpPr>
            <p:cNvPr id="11" name="Rounded Rectangle 10"/>
            <p:cNvSpPr/>
            <p:nvPr/>
          </p:nvSpPr>
          <p:spPr>
            <a:xfrm>
              <a:off x="2400336" y="2703001"/>
              <a:ext cx="932169" cy="361177"/>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Data</a:t>
              </a:r>
            </a:p>
          </p:txBody>
        </p:sp>
      </p:grpSp>
      <p:sp>
        <p:nvSpPr>
          <p:cNvPr id="13" name="Freeform 12"/>
          <p:cNvSpPr/>
          <p:nvPr/>
        </p:nvSpPr>
        <p:spPr>
          <a:xfrm>
            <a:off x="2986826" y="3518566"/>
            <a:ext cx="998199" cy="471861"/>
          </a:xfrm>
          <a:custGeom>
            <a:avLst/>
            <a:gdLst>
              <a:gd name="connsiteX0" fmla="*/ 182550 w 998199"/>
              <a:gd name="connsiteY0" fmla="*/ 0 h 471861"/>
              <a:gd name="connsiteX1" fmla="*/ 7768 w 998199"/>
              <a:gd name="connsiteY1" fmla="*/ 186414 h 471861"/>
              <a:gd name="connsiteX2" fmla="*/ 135942 w 998199"/>
              <a:gd name="connsiteY2" fmla="*/ 361177 h 471861"/>
              <a:gd name="connsiteX3" fmla="*/ 403940 w 998199"/>
              <a:gd name="connsiteY3" fmla="*/ 454385 h 471861"/>
              <a:gd name="connsiteX4" fmla="*/ 648635 w 998199"/>
              <a:gd name="connsiteY4" fmla="*/ 466035 h 471861"/>
              <a:gd name="connsiteX5" fmla="*/ 916634 w 998199"/>
              <a:gd name="connsiteY5" fmla="*/ 442734 h 471861"/>
              <a:gd name="connsiteX6" fmla="*/ 998199 w 998199"/>
              <a:gd name="connsiteY6" fmla="*/ 431083 h 47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199" h="471861">
                <a:moveTo>
                  <a:pt x="182550" y="0"/>
                </a:moveTo>
                <a:cubicBezTo>
                  <a:pt x="99043" y="63109"/>
                  <a:pt x="15536" y="126218"/>
                  <a:pt x="7768" y="186414"/>
                </a:cubicBezTo>
                <a:cubicBezTo>
                  <a:pt x="0" y="246610"/>
                  <a:pt x="69913" y="316515"/>
                  <a:pt x="135942" y="361177"/>
                </a:cubicBezTo>
                <a:cubicBezTo>
                  <a:pt x="201971" y="405839"/>
                  <a:pt x="318491" y="436909"/>
                  <a:pt x="403940" y="454385"/>
                </a:cubicBezTo>
                <a:cubicBezTo>
                  <a:pt x="489389" y="471861"/>
                  <a:pt x="563186" y="467977"/>
                  <a:pt x="648635" y="466035"/>
                </a:cubicBezTo>
                <a:cubicBezTo>
                  <a:pt x="734084" y="464093"/>
                  <a:pt x="858373" y="448559"/>
                  <a:pt x="916634" y="442734"/>
                </a:cubicBezTo>
                <a:cubicBezTo>
                  <a:pt x="974895" y="436909"/>
                  <a:pt x="998199" y="431083"/>
                  <a:pt x="998199" y="431083"/>
                </a:cubicBezTo>
              </a:path>
            </a:pathLst>
          </a:custGeom>
          <a:ln w="38100" cap="flat" cmpd="sng" algn="ctr">
            <a:solidFill>
              <a:srgbClr val="FF00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Rectangle 13"/>
          <p:cNvSpPr/>
          <p:nvPr/>
        </p:nvSpPr>
        <p:spPr>
          <a:xfrm>
            <a:off x="3228559" y="3277738"/>
            <a:ext cx="209738" cy="171855"/>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369307" y="3197118"/>
            <a:ext cx="209738" cy="171855"/>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17"/>
          <p:cNvGrpSpPr/>
          <p:nvPr/>
        </p:nvGrpSpPr>
        <p:grpSpPr>
          <a:xfrm>
            <a:off x="2913030" y="4236260"/>
            <a:ext cx="932170" cy="528950"/>
            <a:chOff x="2481902" y="2050309"/>
            <a:chExt cx="932170" cy="528950"/>
          </a:xfrm>
          <a:solidFill>
            <a:srgbClr val="FFFFFF"/>
          </a:solidFill>
        </p:grpSpPr>
        <p:cxnSp>
          <p:nvCxnSpPr>
            <p:cNvPr id="19" name="Straight Arrow Connector 18"/>
            <p:cNvCxnSpPr>
              <a:stCxn id="20" idx="0"/>
              <a:endCxn id="7" idx="1"/>
            </p:cNvCxnSpPr>
            <p:nvPr/>
          </p:nvCxnSpPr>
          <p:spPr>
            <a:xfrm rot="5400000" flipH="1" flipV="1">
              <a:off x="3097143" y="1901154"/>
              <a:ext cx="167773" cy="466084"/>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sp>
          <p:nvSpPr>
            <p:cNvPr id="20" name="Rounded Rectangle 19"/>
            <p:cNvSpPr/>
            <p:nvPr/>
          </p:nvSpPr>
          <p:spPr>
            <a:xfrm>
              <a:off x="2481902" y="2218082"/>
              <a:ext cx="932169" cy="361177"/>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Seek</a:t>
              </a:r>
            </a:p>
          </p:txBody>
        </p:sp>
      </p:grpSp>
      <p:grpSp>
        <p:nvGrpSpPr>
          <p:cNvPr id="9" name="Group 23"/>
          <p:cNvGrpSpPr/>
          <p:nvPr/>
        </p:nvGrpSpPr>
        <p:grpSpPr>
          <a:xfrm>
            <a:off x="1118604" y="3834304"/>
            <a:ext cx="2004163" cy="569730"/>
            <a:chOff x="1899298" y="2218082"/>
            <a:chExt cx="2004163" cy="569730"/>
          </a:xfrm>
          <a:solidFill>
            <a:srgbClr val="FFFFFF"/>
          </a:solidFill>
        </p:grpSpPr>
        <p:cxnSp>
          <p:nvCxnSpPr>
            <p:cNvPr id="25" name="Straight Arrow Connector 24"/>
            <p:cNvCxnSpPr>
              <a:stCxn id="26" idx="0"/>
              <a:endCxn id="13" idx="2"/>
            </p:cNvCxnSpPr>
            <p:nvPr/>
          </p:nvCxnSpPr>
          <p:spPr>
            <a:xfrm rot="16200000" flipH="1">
              <a:off x="3257353" y="1617413"/>
              <a:ext cx="45439" cy="1246777"/>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sp>
          <p:nvSpPr>
            <p:cNvPr id="26" name="Rounded Rectangle 25"/>
            <p:cNvSpPr/>
            <p:nvPr/>
          </p:nvSpPr>
          <p:spPr>
            <a:xfrm>
              <a:off x="1899298" y="2218082"/>
              <a:ext cx="1514774" cy="56973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Rotational delay</a:t>
              </a:r>
            </a:p>
          </p:txBody>
        </p:sp>
      </p:grpSp>
      <p:sp>
        <p:nvSpPr>
          <p:cNvPr id="30" name="Rounded Rectangle 29"/>
          <p:cNvSpPr/>
          <p:nvPr/>
        </p:nvSpPr>
        <p:spPr>
          <a:xfrm>
            <a:off x="5699494" y="2368036"/>
            <a:ext cx="2920166" cy="112722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Access data sequentially: only suffer one seek and rotational delay</a:t>
            </a:r>
          </a:p>
        </p:txBody>
      </p:sp>
      <p:sp>
        <p:nvSpPr>
          <p:cNvPr id="31" name="Rounded Rectangle 30"/>
          <p:cNvSpPr/>
          <p:nvPr/>
        </p:nvSpPr>
        <p:spPr>
          <a:xfrm>
            <a:off x="5747026" y="4533595"/>
            <a:ext cx="3107414" cy="1127224"/>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Random disk access: suffers one seek and rotational delay every time!</a:t>
            </a:r>
          </a:p>
        </p:txBody>
      </p:sp>
      <p:sp>
        <p:nvSpPr>
          <p:cNvPr id="22" name="Slide Number Placeholder 21"/>
          <p:cNvSpPr>
            <a:spLocks noGrp="1"/>
          </p:cNvSpPr>
          <p:nvPr>
            <p:ph type="sldNum" sz="quarter" idx="12"/>
          </p:nvPr>
        </p:nvSpPr>
        <p:spPr/>
        <p:txBody>
          <a:bodyPr/>
          <a:lstStyle/>
          <a:p>
            <a:fld id="{5BCC3F0E-9362-6D47-9781-DB401EE9B6B9}" type="slidenum">
              <a:rPr lang="en-US" smtClean="0"/>
              <a:pPr/>
              <a:t>13</a:t>
            </a:fld>
            <a:endParaRPr lang="en-US"/>
          </a:p>
        </p:txBody>
      </p:sp>
      <p:sp>
        <p:nvSpPr>
          <p:cNvPr id="23" name="Footer Placeholder 22"/>
          <p:cNvSpPr>
            <a:spLocks noGrp="1"/>
          </p:cNvSpPr>
          <p:nvPr>
            <p:ph type="ftr" sz="quarter" idx="11"/>
          </p:nvPr>
        </p:nvSpPr>
        <p:spPr/>
        <p:txBody>
          <a:bodyPr/>
          <a:lstStyle/>
          <a:p>
            <a:r>
              <a:rPr lang="en-US"/>
              <a:t>ECE344 - Operating Systems - Ding Yuan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grpId="1" nodeType="clickEffect">
                                  <p:stCondLst>
                                    <p:cond delay="0"/>
                                  </p:stCondLst>
                                  <p:childTnLst>
                                    <p:animMotion origin="layout" path="M -4.56786E-6 -2.64168E-6 L 0.04599 -0.04418 " pathEditMode="relative" ptsTypes="AA">
                                      <p:cBhvr>
                                        <p:cTn id="40" dur="1000" fill="hold"/>
                                        <p:tgtEl>
                                          <p:spTgt spid="15"/>
                                        </p:tgtEl>
                                        <p:attrNameLst>
                                          <p:attrName>ppt_x</p:attrName>
                                          <p:attrName>ppt_y</p:attrName>
                                        </p:attrNameLst>
                                      </p:cBhvr>
                                    </p:animMotion>
                                  </p:childTnLst>
                                </p:cTn>
                              </p:par>
                              <p:par>
                                <p:cTn id="41" presetID="0" presetClass="path" presetSubtype="0" accel="50000" decel="50000" fill="hold" grpId="1" nodeType="withEffect">
                                  <p:stCondLst>
                                    <p:cond delay="0"/>
                                  </p:stCondLst>
                                  <p:childTnLst>
                                    <p:animMotion origin="layout" path="M -6.73724E-6 -1.88758E-6 L 0.11072 0.02545 " pathEditMode="relative" ptsTypes="AA">
                                      <p:cBhvr>
                                        <p:cTn id="42" dur="1000" fill="hold"/>
                                        <p:tgtEl>
                                          <p:spTgt spid="14"/>
                                        </p:tgtEl>
                                        <p:attrNameLst>
                                          <p:attrName>ppt_x</p:attrName>
                                          <p:attrName>ppt_y</p:attrName>
                                        </p:attrNameLst>
                                      </p:cBhvr>
                                    </p:animMotion>
                                  </p:child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animBg="1"/>
      <p:bldP spid="13" grpId="0" animBg="1"/>
      <p:bldP spid="14" grpId="0" animBg="1"/>
      <p:bldP spid="14" grpId="1" animBg="1"/>
      <p:bldP spid="15" grpId="0" animBg="1"/>
      <p:bldP spid="15" grpId="1" animBg="1"/>
      <p:bldP spid="3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Footer Placeholder 4"/>
          <p:cNvSpPr>
            <a:spLocks noGrp="1"/>
          </p:cNvSpPr>
          <p:nvPr>
            <p:ph type="ftr" sz="quarter" idx="11"/>
          </p:nvPr>
        </p:nvSpPr>
        <p:spPr>
          <a:noFill/>
        </p:spPr>
        <p:txBody>
          <a:bodyPr/>
          <a:lstStyle/>
          <a:p>
            <a:r>
              <a:rPr lang="en-US"/>
              <a:t>ECE344 - Operating Systems - Ding Yuan</a:t>
            </a:r>
            <a:endParaRPr lang="en-US" sz="1400" b="0">
              <a:latin typeface="Times New Roman" charset="0"/>
            </a:endParaRPr>
          </a:p>
        </p:txBody>
      </p:sp>
      <p:sp>
        <p:nvSpPr>
          <p:cNvPr id="9220" name="Slide Number Placeholder 5"/>
          <p:cNvSpPr>
            <a:spLocks noGrp="1"/>
          </p:cNvSpPr>
          <p:nvPr>
            <p:ph type="sldNum" sz="quarter" idx="12"/>
          </p:nvPr>
        </p:nvSpPr>
        <p:spPr>
          <a:noFill/>
        </p:spPr>
        <p:txBody>
          <a:bodyPr/>
          <a:lstStyle/>
          <a:p>
            <a:fld id="{801D0104-3097-4642-8981-3EC95BDFD1C0}" type="slidenum">
              <a:rPr lang="en-US"/>
              <a:pPr/>
              <a:t>14</a:t>
            </a:fld>
            <a:endParaRPr lang="en-US"/>
          </a:p>
        </p:txBody>
      </p:sp>
      <p:sp>
        <p:nvSpPr>
          <p:cNvPr id="541698" name="Rectangle 2"/>
          <p:cNvSpPr>
            <a:spLocks noGrp="1" noChangeArrowheads="1"/>
          </p:cNvSpPr>
          <p:nvPr>
            <p:ph type="title"/>
          </p:nvPr>
        </p:nvSpPr>
        <p:spPr/>
        <p:txBody>
          <a:bodyPr/>
          <a:lstStyle/>
          <a:p>
            <a:pPr>
              <a:defRPr/>
            </a:pPr>
            <a:r>
              <a:rPr lang="en-US"/>
              <a:t>Disk Performance</a:t>
            </a:r>
          </a:p>
        </p:txBody>
      </p:sp>
      <p:sp>
        <p:nvSpPr>
          <p:cNvPr id="9222" name="Rectangle 3"/>
          <p:cNvSpPr>
            <a:spLocks noGrp="1" noChangeArrowheads="1"/>
          </p:cNvSpPr>
          <p:nvPr>
            <p:ph type="body" idx="1"/>
          </p:nvPr>
        </p:nvSpPr>
        <p:spPr>
          <a:xfrm>
            <a:off x="541490" y="1773360"/>
            <a:ext cx="8077200" cy="4419600"/>
          </a:xfrm>
        </p:spPr>
        <p:txBody>
          <a:bodyPr>
            <a:normAutofit lnSpcReduction="10000"/>
          </a:bodyPr>
          <a:lstStyle/>
          <a:p>
            <a:r>
              <a:rPr lang="en-US" dirty="0"/>
              <a:t>Disk request performance depends upon three steps</a:t>
            </a:r>
          </a:p>
          <a:p>
            <a:pPr lvl="1"/>
            <a:r>
              <a:rPr lang="en-US" dirty="0"/>
              <a:t>Seek – moving the disk arm to the correct cylinder</a:t>
            </a:r>
          </a:p>
          <a:p>
            <a:pPr lvl="2"/>
            <a:r>
              <a:rPr lang="en-US" dirty="0"/>
              <a:t>Depends on how fast disk arm can move (</a:t>
            </a:r>
            <a:r>
              <a:rPr lang="en-US" dirty="0">
                <a:solidFill>
                  <a:srgbClr val="0000FF"/>
                </a:solidFill>
              </a:rPr>
              <a:t>increasing very slowly</a:t>
            </a:r>
            <a:r>
              <a:rPr lang="en-US" dirty="0"/>
              <a:t>)</a:t>
            </a:r>
          </a:p>
          <a:p>
            <a:pPr lvl="1"/>
            <a:r>
              <a:rPr lang="en-US" dirty="0"/>
              <a:t>Rotation – waiting for the sector to rotate under the head</a:t>
            </a:r>
          </a:p>
          <a:p>
            <a:pPr lvl="2"/>
            <a:r>
              <a:rPr lang="en-US" dirty="0"/>
              <a:t>Depends on rotation rate of disk (</a:t>
            </a:r>
            <a:r>
              <a:rPr lang="en-US" dirty="0">
                <a:solidFill>
                  <a:srgbClr val="D60093"/>
                </a:solidFill>
              </a:rPr>
              <a:t>increasing, but slowly</a:t>
            </a:r>
            <a:r>
              <a:rPr lang="en-US" dirty="0"/>
              <a:t>)</a:t>
            </a:r>
          </a:p>
          <a:p>
            <a:pPr lvl="1"/>
            <a:r>
              <a:rPr lang="en-US" dirty="0"/>
              <a:t>Transfer – transferring data from surface into disk controller electronics, sending it back to the host</a:t>
            </a:r>
          </a:p>
          <a:p>
            <a:pPr lvl="2"/>
            <a:r>
              <a:rPr lang="en-US" dirty="0"/>
              <a:t>Depends on density (</a:t>
            </a:r>
            <a:r>
              <a:rPr lang="en-US" dirty="0">
                <a:solidFill>
                  <a:srgbClr val="FF0000"/>
                </a:solidFill>
              </a:rPr>
              <a:t>increasing quickly</a:t>
            </a:r>
            <a:r>
              <a:rPr lang="en-US" dirty="0"/>
              <a:t>)</a:t>
            </a:r>
          </a:p>
          <a:p>
            <a:r>
              <a:rPr lang="en-US" dirty="0"/>
              <a:t>When the OS uses the disk, it tries to minimize the cost of all of these steps</a:t>
            </a:r>
          </a:p>
          <a:p>
            <a:pPr lvl="1"/>
            <a:r>
              <a:rPr lang="en-US" dirty="0"/>
              <a:t>Particularly seeks and rotation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953000" y="571504"/>
            <a:ext cx="2798988" cy="2798988"/>
          </a:xfrm>
          <a:prstGeom prst="rect">
            <a:avLst/>
          </a:prstGeom>
        </p:spPr>
      </p:pic>
      <p:sp>
        <p:nvSpPr>
          <p:cNvPr id="2" name="Title 1"/>
          <p:cNvSpPr>
            <a:spLocks noGrp="1"/>
          </p:cNvSpPr>
          <p:nvPr>
            <p:ph type="title"/>
          </p:nvPr>
        </p:nvSpPr>
        <p:spPr/>
        <p:txBody>
          <a:bodyPr/>
          <a:lstStyle/>
          <a:p>
            <a:r>
              <a:rPr lang="en-US" dirty="0"/>
              <a:t>Disks: 2016</a:t>
            </a:r>
          </a:p>
        </p:txBody>
      </p:sp>
      <p:sp>
        <p:nvSpPr>
          <p:cNvPr id="3" name="Content Placeholder 2"/>
          <p:cNvSpPr>
            <a:spLocks noGrp="1"/>
          </p:cNvSpPr>
          <p:nvPr>
            <p:ph idx="1"/>
          </p:nvPr>
        </p:nvSpPr>
        <p:spPr>
          <a:xfrm>
            <a:off x="447370" y="1641728"/>
            <a:ext cx="7798106" cy="4772342"/>
          </a:xfrm>
        </p:spPr>
        <p:txBody>
          <a:bodyPr>
            <a:noAutofit/>
          </a:bodyPr>
          <a:lstStyle/>
          <a:p>
            <a:r>
              <a:rPr lang="en-US" dirty="0">
                <a:solidFill>
                  <a:srgbClr val="000000"/>
                </a:solidFill>
              </a:rPr>
              <a:t>Seagate Cheetah 3.5" (</a:t>
            </a:r>
            <a:r>
              <a:rPr lang="en-US" dirty="0">
                <a:solidFill>
                  <a:srgbClr val="0000FF"/>
                </a:solidFill>
              </a:rPr>
              <a:t>server</a:t>
            </a:r>
            <a:r>
              <a:rPr lang="en-US" dirty="0">
                <a:solidFill>
                  <a:srgbClr val="000000"/>
                </a:solidFill>
              </a:rPr>
              <a:t>)</a:t>
            </a:r>
          </a:p>
          <a:p>
            <a:pPr lvl="1"/>
            <a:r>
              <a:rPr lang="en-US" sz="2400" dirty="0">
                <a:solidFill>
                  <a:srgbClr val="000000"/>
                </a:solidFill>
              </a:rPr>
              <a:t>capacity: 300 - 600 GB</a:t>
            </a:r>
          </a:p>
          <a:p>
            <a:pPr lvl="1"/>
            <a:r>
              <a:rPr lang="en-US" sz="2400" dirty="0">
                <a:solidFill>
                  <a:srgbClr val="000000"/>
                </a:solidFill>
              </a:rPr>
              <a:t>rotational speed: 15,000 RPM</a:t>
            </a:r>
          </a:p>
          <a:p>
            <a:pPr lvl="1"/>
            <a:r>
              <a:rPr lang="en-US" sz="2400" dirty="0">
                <a:solidFill>
                  <a:srgbClr val="000000"/>
                </a:solidFill>
              </a:rPr>
              <a:t>sequential read performance: 122 MB/s - 204 MB/s </a:t>
            </a:r>
          </a:p>
          <a:p>
            <a:pPr lvl="1"/>
            <a:r>
              <a:rPr lang="en-US" sz="2400" dirty="0">
                <a:solidFill>
                  <a:srgbClr val="000000"/>
                </a:solidFill>
              </a:rPr>
              <a:t>seek time (average): 3.4 ms</a:t>
            </a:r>
          </a:p>
          <a:p>
            <a:r>
              <a:rPr lang="en-US" dirty="0">
                <a:solidFill>
                  <a:srgbClr val="000000"/>
                </a:solidFill>
              </a:rPr>
              <a:t>Seagate Barracuda 3.5" (</a:t>
            </a:r>
            <a:r>
              <a:rPr lang="en-US" dirty="0">
                <a:solidFill>
                  <a:srgbClr val="0000FF"/>
                </a:solidFill>
              </a:rPr>
              <a:t>desktop</a:t>
            </a:r>
            <a:r>
              <a:rPr lang="en-US" dirty="0">
                <a:solidFill>
                  <a:srgbClr val="000000"/>
                </a:solidFill>
              </a:rPr>
              <a:t>)</a:t>
            </a:r>
          </a:p>
          <a:p>
            <a:pPr lvl="1"/>
            <a:r>
              <a:rPr lang="en-US" sz="2400" dirty="0">
                <a:solidFill>
                  <a:srgbClr val="000000"/>
                </a:solidFill>
              </a:rPr>
              <a:t>capacity: 250 GB – 4TB</a:t>
            </a:r>
          </a:p>
          <a:p>
            <a:pPr lvl="1"/>
            <a:r>
              <a:rPr lang="en-US" sz="2400" dirty="0">
                <a:solidFill>
                  <a:srgbClr val="000000"/>
                </a:solidFill>
              </a:rPr>
              <a:t>rotational speed: 7,200 RPM</a:t>
            </a:r>
          </a:p>
          <a:p>
            <a:pPr lvl="1"/>
            <a:r>
              <a:rPr lang="en-US" sz="2400" dirty="0">
                <a:solidFill>
                  <a:srgbClr val="000000"/>
                </a:solidFill>
              </a:rPr>
              <a:t>sequential read performance: 125 MB/s - 146 MB/s </a:t>
            </a:r>
          </a:p>
          <a:p>
            <a:pPr lvl="1"/>
            <a:r>
              <a:rPr lang="en-US" sz="2400" dirty="0">
                <a:solidFill>
                  <a:srgbClr val="000000"/>
                </a:solidFill>
              </a:rPr>
              <a:t>seek time (average): 8.5 ms</a:t>
            </a:r>
          </a:p>
        </p:txBody>
      </p:sp>
      <p:sp>
        <p:nvSpPr>
          <p:cNvPr id="5" name="Footer Placeholder 4"/>
          <p:cNvSpPr>
            <a:spLocks noGrp="1"/>
          </p:cNvSpPr>
          <p:nvPr>
            <p:ph type="ftr" sz="quarter" idx="11"/>
          </p:nvPr>
        </p:nvSpPr>
        <p:spPr/>
        <p:txBody>
          <a:bodyPr/>
          <a:lstStyle/>
          <a:p>
            <a:r>
              <a:rPr lang="en-US"/>
              <a:t>ECE344 - Operating Systems - Ding Yuan</a:t>
            </a:r>
          </a:p>
        </p:txBody>
      </p:sp>
      <p:sp>
        <p:nvSpPr>
          <p:cNvPr id="6" name="Slide Number Placeholder 5"/>
          <p:cNvSpPr>
            <a:spLocks noGrp="1"/>
          </p:cNvSpPr>
          <p:nvPr>
            <p:ph type="sldNum" sz="quarter" idx="12"/>
          </p:nvPr>
        </p:nvSpPr>
        <p:spPr/>
        <p:txBody>
          <a:bodyPr/>
          <a:lstStyle/>
          <a:p>
            <a:fld id="{5BCC3F0E-9362-6D47-9781-DB401EE9B6B9}" type="slidenum">
              <a:rPr lang="en-US" smtClean="0"/>
              <a:pPr/>
              <a:t>15</a:t>
            </a:fld>
            <a:endParaRPr lang="en-US"/>
          </a:p>
        </p:txBody>
      </p:sp>
      <p:pic>
        <p:nvPicPr>
          <p:cNvPr id="8" name="Picture 7"/>
          <p:cNvPicPr>
            <a:picLocks noChangeAspect="1"/>
          </p:cNvPicPr>
          <p:nvPr/>
        </p:nvPicPr>
        <p:blipFill>
          <a:blip r:embed="rId4"/>
          <a:stretch>
            <a:fillRect/>
          </a:stretch>
        </p:blipFill>
        <p:spPr>
          <a:xfrm>
            <a:off x="5958840" y="3559263"/>
            <a:ext cx="1862284" cy="186228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But do you directly program on “disk”?</a:t>
            </a:r>
          </a:p>
        </p:txBody>
      </p:sp>
      <p:sp>
        <p:nvSpPr>
          <p:cNvPr id="3" name="Content Placeholder 2"/>
          <p:cNvSpPr>
            <a:spLocks noGrp="1"/>
          </p:cNvSpPr>
          <p:nvPr>
            <p:ph idx="1"/>
          </p:nvPr>
        </p:nvSpPr>
        <p:spPr>
          <a:xfrm>
            <a:off x="420340" y="1992491"/>
            <a:ext cx="3671886" cy="3931920"/>
          </a:xfrm>
          <a:ln>
            <a:solidFill>
              <a:schemeClr val="accent2">
                <a:lumMod val="50000"/>
              </a:schemeClr>
            </a:solidFill>
          </a:ln>
        </p:spPr>
        <p:txBody>
          <a:bodyPr>
            <a:normAutofit/>
          </a:bodyPr>
          <a:lstStyle/>
          <a:p>
            <a:pPr algn="ctr">
              <a:buNone/>
            </a:pPr>
            <a:r>
              <a:rPr lang="en-US" sz="2800" i="1" u="sng" dirty="0">
                <a:cs typeface="Courier"/>
              </a:rPr>
              <a:t>Life with an OS</a:t>
            </a:r>
            <a:endParaRPr lang="en-US" sz="2800" dirty="0">
              <a:latin typeface="Courier"/>
              <a:cs typeface="Courier"/>
            </a:endParaRPr>
          </a:p>
          <a:p>
            <a:pPr>
              <a:buNone/>
            </a:pPr>
            <a:r>
              <a:rPr lang="en-US" sz="1800" dirty="0">
                <a:latin typeface="Courier"/>
                <a:cs typeface="Courier"/>
              </a:rPr>
              <a:t>file = open (“test.txt”, O_WRONLY);</a:t>
            </a:r>
          </a:p>
          <a:p>
            <a:pPr>
              <a:buNone/>
            </a:pPr>
            <a:r>
              <a:rPr lang="en-US" sz="1800" dirty="0">
                <a:latin typeface="Courier"/>
                <a:cs typeface="Courier"/>
              </a:rPr>
              <a:t>write (file, “test”, 4);</a:t>
            </a:r>
          </a:p>
          <a:p>
            <a:pPr>
              <a:buNone/>
            </a:pPr>
            <a:r>
              <a:rPr lang="en-US" sz="1800" dirty="0">
                <a:latin typeface="Courier"/>
                <a:cs typeface="Courier"/>
              </a:rPr>
              <a:t>close (file);</a:t>
            </a:r>
          </a:p>
          <a:p>
            <a:pPr algn="ctr">
              <a:buNone/>
            </a:pPr>
            <a:endParaRPr lang="en-US" sz="1800" dirty="0">
              <a:latin typeface="Courier"/>
              <a:cs typeface="Courier"/>
            </a:endParaRPr>
          </a:p>
        </p:txBody>
      </p:sp>
      <p:sp>
        <p:nvSpPr>
          <p:cNvPr id="5" name="Content Placeholder 2"/>
          <p:cNvSpPr txBox="1">
            <a:spLocks/>
          </p:cNvSpPr>
          <p:nvPr/>
        </p:nvSpPr>
        <p:spPr>
          <a:xfrm>
            <a:off x="4205113" y="1964269"/>
            <a:ext cx="4543775" cy="3931920"/>
          </a:xfrm>
          <a:prstGeom prst="rect">
            <a:avLst/>
          </a:prstGeom>
          <a:ln>
            <a:solidFill>
              <a:srgbClr val="4E291C"/>
            </a:solidFill>
          </a:ln>
        </p:spPr>
        <p:txBody>
          <a:bodyPr vert="horz" lIns="91440" tIns="45720" rIns="91440" bIns="45720" rtlCol="0">
            <a:normAutofit/>
          </a:bodyPr>
          <a:lstStyle/>
          <a:p>
            <a:pPr marL="342900" indent="-342900" algn="ctr" defTabSz="914400">
              <a:spcBef>
                <a:spcPts val="2000"/>
              </a:spcBef>
              <a:buClr>
                <a:schemeClr val="tx1">
                  <a:lumMod val="75000"/>
                  <a:lumOff val="25000"/>
                </a:schemeClr>
              </a:buClr>
            </a:pPr>
            <a:r>
              <a:rPr lang="en-US" sz="2800" i="1" u="sng" dirty="0">
                <a:solidFill>
                  <a:schemeClr val="tx1">
                    <a:lumMod val="75000"/>
                    <a:lumOff val="25000"/>
                  </a:schemeClr>
                </a:solidFill>
                <a:cs typeface="Courier"/>
              </a:rPr>
              <a:t>Life </a:t>
            </a:r>
            <a:r>
              <a:rPr lang="en-US" sz="2800" i="1" u="sng" dirty="0">
                <a:solidFill>
                  <a:srgbClr val="FF0000"/>
                </a:solidFill>
                <a:cs typeface="Courier"/>
              </a:rPr>
              <a:t>without </a:t>
            </a:r>
            <a:r>
              <a:rPr lang="en-US" sz="2800" i="1" u="sng" dirty="0">
                <a:solidFill>
                  <a:schemeClr val="tx1">
                    <a:lumMod val="75000"/>
                    <a:lumOff val="25000"/>
                  </a:schemeClr>
                </a:solidFill>
                <a:cs typeface="Courier"/>
              </a:rPr>
              <a:t>an OS</a:t>
            </a:r>
            <a:endParaRPr kumimoji="0" lang="en-US" sz="280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ts val="2000"/>
              </a:spcBef>
              <a:spcAft>
                <a:spcPts val="0"/>
              </a:spcAft>
              <a:buClr>
                <a:schemeClr val="tx1">
                  <a:lumMod val="75000"/>
                  <a:lumOff val="25000"/>
                </a:schemeClr>
              </a:buClr>
              <a:buSzTx/>
              <a:buFont typeface="Arial" pitchFamily="34" charset="0"/>
              <a:buChar char="•"/>
              <a:tabLst/>
              <a:defRPr/>
            </a:pPr>
            <a:r>
              <a:rPr kumimoji="0" lang="en-US" sz="2200" u="none" strike="noStrike" kern="1200" cap="none" spc="0" normalizeH="0" baseline="0" noProof="0" dirty="0">
                <a:ln>
                  <a:noFill/>
                </a:ln>
                <a:solidFill>
                  <a:schemeClr val="tx1">
                    <a:lumMod val="75000"/>
                    <a:lumOff val="25000"/>
                  </a:schemeClr>
                </a:solidFill>
                <a:effectLst/>
                <a:uLnTx/>
                <a:uFillTx/>
                <a:latin typeface="+mn-lt"/>
                <a:ea typeface="+mn-ea"/>
                <a:cs typeface="+mn-cs"/>
              </a:rPr>
              <a:t>Where is this</a:t>
            </a:r>
            <a:r>
              <a:rPr kumimoji="0" lang="en-US" sz="2200" u="none" strike="noStrike" kern="1200" cap="none" spc="0" normalizeH="0" noProof="0" dirty="0">
                <a:ln>
                  <a:noFill/>
                </a:ln>
                <a:solidFill>
                  <a:schemeClr val="tx1">
                    <a:lumMod val="75000"/>
                    <a:lumOff val="25000"/>
                  </a:schemeClr>
                </a:solidFill>
                <a:effectLst/>
                <a:uLnTx/>
                <a:uFillTx/>
                <a:latin typeface="+mn-lt"/>
                <a:ea typeface="+mn-ea"/>
                <a:cs typeface="+mn-cs"/>
              </a:rPr>
              <a:t> file on disk? </a:t>
            </a:r>
            <a:r>
              <a:rPr lang="en-US" sz="2200" baseline="0" dirty="0">
                <a:solidFill>
                  <a:schemeClr val="tx1">
                    <a:lumMod val="75000"/>
                    <a:lumOff val="25000"/>
                  </a:schemeClr>
                </a:solidFill>
              </a:rPr>
              <a:t>Which</a:t>
            </a:r>
            <a:r>
              <a:rPr lang="en-US" sz="2200" dirty="0">
                <a:solidFill>
                  <a:schemeClr val="tx1">
                    <a:lumMod val="75000"/>
                    <a:lumOff val="25000"/>
                  </a:schemeClr>
                </a:solidFill>
              </a:rPr>
              <a:t> platter, track, and sectors?</a:t>
            </a:r>
          </a:p>
          <a:p>
            <a:pPr marL="342900" indent="-342900" defTabSz="914400">
              <a:spcBef>
                <a:spcPts val="2000"/>
              </a:spcBef>
              <a:buClr>
                <a:schemeClr val="tx1">
                  <a:lumMod val="75000"/>
                  <a:lumOff val="25000"/>
                </a:schemeClr>
              </a:buClr>
              <a:buFont typeface="Arial" pitchFamily="34" charset="0"/>
              <a:buChar char="•"/>
            </a:pPr>
            <a:r>
              <a:rPr lang="en-US" sz="2200" dirty="0">
                <a:solidFill>
                  <a:schemeClr val="tx1">
                    <a:lumMod val="75000"/>
                    <a:lumOff val="25000"/>
                  </a:schemeClr>
                </a:solidFill>
              </a:rPr>
              <a:t>Code needs to change on a different system</a:t>
            </a:r>
          </a:p>
          <a:p>
            <a:pPr marL="342900" indent="-342900" defTabSz="914400">
              <a:spcBef>
                <a:spcPts val="2000"/>
              </a:spcBef>
              <a:buClr>
                <a:schemeClr val="tx1">
                  <a:lumMod val="75000"/>
                  <a:lumOff val="25000"/>
                </a:schemeClr>
              </a:buClr>
            </a:pPr>
            <a:endParaRPr kumimoji="0" lang="en-US" sz="2400" b="1"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ts val="2000"/>
              </a:spcBef>
              <a:spcAft>
                <a:spcPts val="0"/>
              </a:spcAft>
              <a:buClr>
                <a:schemeClr val="tx1">
                  <a:lumMod val="75000"/>
                  <a:lumOff val="25000"/>
                </a:schemeClr>
              </a:buClr>
              <a:buSzTx/>
              <a:buFont typeface="Arial" pitchFamily="34" charset="0"/>
              <a:buChar char="•"/>
              <a:tabLst/>
              <a:defRPr/>
            </a:pPr>
            <a:endParaRPr kumimoji="0" lang="en-US" sz="2400" b="1"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pic>
        <p:nvPicPr>
          <p:cNvPr id="6" name="Picture 5"/>
          <p:cNvPicPr>
            <a:picLocks noChangeAspect="1"/>
          </p:cNvPicPr>
          <p:nvPr/>
        </p:nvPicPr>
        <p:blipFill>
          <a:blip r:embed="rId2"/>
          <a:stretch>
            <a:fillRect/>
          </a:stretch>
        </p:blipFill>
        <p:spPr>
          <a:xfrm>
            <a:off x="4205113" y="4323134"/>
            <a:ext cx="2052730" cy="1767091"/>
          </a:xfrm>
          <a:prstGeom prst="rect">
            <a:avLst/>
          </a:prstGeom>
        </p:spPr>
      </p:pic>
      <p:pic>
        <p:nvPicPr>
          <p:cNvPr id="7" name="Picture 6"/>
          <p:cNvPicPr>
            <a:picLocks noChangeAspect="1"/>
          </p:cNvPicPr>
          <p:nvPr/>
        </p:nvPicPr>
        <p:blipFill>
          <a:blip r:embed="rId3"/>
          <a:stretch>
            <a:fillRect/>
          </a:stretch>
        </p:blipFill>
        <p:spPr>
          <a:xfrm>
            <a:off x="6641185" y="4441471"/>
            <a:ext cx="1449069" cy="1333499"/>
          </a:xfrm>
          <a:prstGeom prst="rect">
            <a:avLst/>
          </a:prstGeom>
        </p:spPr>
      </p:pic>
      <p:sp>
        <p:nvSpPr>
          <p:cNvPr id="9" name="Slide Number Placeholder 8"/>
          <p:cNvSpPr>
            <a:spLocks noGrp="1"/>
          </p:cNvSpPr>
          <p:nvPr>
            <p:ph type="sldNum" sz="quarter" idx="12"/>
          </p:nvPr>
        </p:nvSpPr>
        <p:spPr/>
        <p:txBody>
          <a:bodyPr/>
          <a:lstStyle/>
          <a:p>
            <a:fld id="{5BCC3F0E-9362-6D47-9781-DB401EE9B6B9}" type="slidenum">
              <a:rPr lang="en-US" smtClean="0"/>
              <a:pPr/>
              <a:t>16</a:t>
            </a:fld>
            <a:endParaRPr lang="en-US"/>
          </a:p>
        </p:txBody>
      </p:sp>
      <p:sp>
        <p:nvSpPr>
          <p:cNvPr id="10" name="Footer Placeholder 9"/>
          <p:cNvSpPr>
            <a:spLocks noGrp="1"/>
          </p:cNvSpPr>
          <p:nvPr>
            <p:ph type="ftr" sz="quarter" idx="11"/>
          </p:nvPr>
        </p:nvSpPr>
        <p:spPr/>
        <p:txBody>
          <a:bodyPr/>
          <a:lstStyle/>
          <a:p>
            <a:r>
              <a:rPr lang="en-US"/>
              <a:t>ECE344 - Operating Systems - Ding Yuan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Footer Placeholder 4"/>
          <p:cNvSpPr>
            <a:spLocks noGrp="1"/>
          </p:cNvSpPr>
          <p:nvPr>
            <p:ph type="ftr" sz="quarter" idx="11"/>
          </p:nvPr>
        </p:nvSpPr>
        <p:spPr>
          <a:noFill/>
        </p:spPr>
        <p:txBody>
          <a:bodyPr/>
          <a:lstStyle/>
          <a:p>
            <a:r>
              <a:rPr lang="en-US"/>
              <a:t>ECE344 - Operating Systems - Ding Yuan</a:t>
            </a:r>
            <a:endParaRPr lang="en-US" sz="1400" b="0">
              <a:latin typeface="Times New Roman" charset="0"/>
            </a:endParaRPr>
          </a:p>
        </p:txBody>
      </p:sp>
      <p:sp>
        <p:nvSpPr>
          <p:cNvPr id="12292" name="Slide Number Placeholder 5"/>
          <p:cNvSpPr>
            <a:spLocks noGrp="1"/>
          </p:cNvSpPr>
          <p:nvPr>
            <p:ph type="sldNum" sz="quarter" idx="12"/>
          </p:nvPr>
        </p:nvSpPr>
        <p:spPr>
          <a:noFill/>
        </p:spPr>
        <p:txBody>
          <a:bodyPr/>
          <a:lstStyle/>
          <a:p>
            <a:fld id="{E6B033DE-8B91-EA49-BC42-C4E28F165EB3}" type="slidenum">
              <a:rPr lang="en-US"/>
              <a:pPr/>
              <a:t>17</a:t>
            </a:fld>
            <a:endParaRPr lang="en-US"/>
          </a:p>
        </p:txBody>
      </p:sp>
      <p:sp>
        <p:nvSpPr>
          <p:cNvPr id="510978" name="Rectangle 2"/>
          <p:cNvSpPr>
            <a:spLocks noGrp="1" noChangeArrowheads="1"/>
          </p:cNvSpPr>
          <p:nvPr>
            <p:ph type="title"/>
          </p:nvPr>
        </p:nvSpPr>
        <p:spPr/>
        <p:txBody>
          <a:bodyPr/>
          <a:lstStyle/>
          <a:p>
            <a:pPr>
              <a:defRPr/>
            </a:pPr>
            <a:r>
              <a:rPr lang="en-US"/>
              <a:t>File Systems</a:t>
            </a:r>
          </a:p>
        </p:txBody>
      </p:sp>
      <p:sp>
        <p:nvSpPr>
          <p:cNvPr id="12294" name="Rectangle 3"/>
          <p:cNvSpPr>
            <a:spLocks noGrp="1" noChangeArrowheads="1"/>
          </p:cNvSpPr>
          <p:nvPr>
            <p:ph type="body" idx="1"/>
          </p:nvPr>
        </p:nvSpPr>
        <p:spPr/>
        <p:txBody>
          <a:bodyPr/>
          <a:lstStyle/>
          <a:p>
            <a:r>
              <a:rPr lang="en-US" dirty="0"/>
              <a:t>File systems </a:t>
            </a:r>
          </a:p>
          <a:p>
            <a:pPr lvl="1"/>
            <a:r>
              <a:rPr lang="en-US" dirty="0"/>
              <a:t>Implement an abstraction (</a:t>
            </a:r>
            <a:r>
              <a:rPr lang="en-US" dirty="0">
                <a:solidFill>
                  <a:srgbClr val="0000FF"/>
                </a:solidFill>
              </a:rPr>
              <a:t>files</a:t>
            </a:r>
            <a:r>
              <a:rPr lang="en-US" dirty="0"/>
              <a:t>) for secondary storage</a:t>
            </a:r>
          </a:p>
          <a:p>
            <a:pPr lvl="1"/>
            <a:r>
              <a:rPr lang="en-US" dirty="0"/>
              <a:t>Organize files logically (</a:t>
            </a:r>
            <a:r>
              <a:rPr lang="en-US" dirty="0">
                <a:solidFill>
                  <a:srgbClr val="0000FF"/>
                </a:solidFill>
              </a:rPr>
              <a:t>directories</a:t>
            </a:r>
            <a:r>
              <a:rPr lang="en-US" dirty="0"/>
              <a:t>)</a:t>
            </a:r>
          </a:p>
          <a:p>
            <a:pPr lvl="1"/>
            <a:r>
              <a:rPr lang="en-US" dirty="0"/>
              <a:t>Permit sharing of data between processes, people, and machines</a:t>
            </a:r>
          </a:p>
          <a:p>
            <a:pPr lvl="1"/>
            <a:r>
              <a:rPr lang="en-US" dirty="0"/>
              <a:t>Protect data from unwanted access (security)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oter Placeholder 4"/>
          <p:cNvSpPr>
            <a:spLocks noGrp="1"/>
          </p:cNvSpPr>
          <p:nvPr>
            <p:ph type="ftr" sz="quarter" idx="11"/>
          </p:nvPr>
        </p:nvSpPr>
        <p:spPr>
          <a:noFill/>
        </p:spPr>
        <p:txBody>
          <a:bodyPr/>
          <a:lstStyle/>
          <a:p>
            <a:r>
              <a:rPr lang="en-US"/>
              <a:t>ECE344 - Operating Systems - Ding Yuan</a:t>
            </a:r>
            <a:endParaRPr lang="en-US" sz="1400" b="0">
              <a:latin typeface="Times New Roman" charset="0"/>
            </a:endParaRPr>
          </a:p>
        </p:txBody>
      </p:sp>
      <p:sp>
        <p:nvSpPr>
          <p:cNvPr id="13316" name="Slide Number Placeholder 5"/>
          <p:cNvSpPr>
            <a:spLocks noGrp="1"/>
          </p:cNvSpPr>
          <p:nvPr>
            <p:ph type="sldNum" sz="quarter" idx="12"/>
          </p:nvPr>
        </p:nvSpPr>
        <p:spPr>
          <a:noFill/>
        </p:spPr>
        <p:txBody>
          <a:bodyPr/>
          <a:lstStyle/>
          <a:p>
            <a:fld id="{49145B5E-528B-9941-95C8-C708B7893FDE}" type="slidenum">
              <a:rPr lang="en-US"/>
              <a:pPr/>
              <a:t>18</a:t>
            </a:fld>
            <a:endParaRPr lang="en-US"/>
          </a:p>
        </p:txBody>
      </p:sp>
      <p:sp>
        <p:nvSpPr>
          <p:cNvPr id="512002" name="Rectangle 2"/>
          <p:cNvSpPr>
            <a:spLocks noGrp="1" noChangeArrowheads="1"/>
          </p:cNvSpPr>
          <p:nvPr>
            <p:ph type="title"/>
          </p:nvPr>
        </p:nvSpPr>
        <p:spPr/>
        <p:txBody>
          <a:bodyPr/>
          <a:lstStyle/>
          <a:p>
            <a:pPr>
              <a:defRPr/>
            </a:pPr>
            <a:r>
              <a:rPr lang="en-US"/>
              <a:t>Files</a:t>
            </a:r>
          </a:p>
        </p:txBody>
      </p:sp>
      <p:sp>
        <p:nvSpPr>
          <p:cNvPr id="13318" name="Rectangle 3"/>
          <p:cNvSpPr>
            <a:spLocks noGrp="1" noChangeArrowheads="1"/>
          </p:cNvSpPr>
          <p:nvPr>
            <p:ph type="body" idx="1"/>
          </p:nvPr>
        </p:nvSpPr>
        <p:spPr>
          <a:xfrm>
            <a:off x="570352" y="1643490"/>
            <a:ext cx="7924800" cy="4648200"/>
          </a:xfrm>
        </p:spPr>
        <p:txBody>
          <a:bodyPr>
            <a:normAutofit fontScale="92500" lnSpcReduction="10000"/>
          </a:bodyPr>
          <a:lstStyle/>
          <a:p>
            <a:r>
              <a:rPr lang="en-US" dirty="0"/>
              <a:t>A file is data with some properties</a:t>
            </a:r>
          </a:p>
          <a:p>
            <a:pPr lvl="1"/>
            <a:r>
              <a:rPr lang="en-US" dirty="0"/>
              <a:t>Contents, size, owner, last read/write time, protection, etc.</a:t>
            </a:r>
          </a:p>
          <a:p>
            <a:r>
              <a:rPr lang="en-US" dirty="0"/>
              <a:t>A file can also have a type</a:t>
            </a:r>
          </a:p>
          <a:p>
            <a:pPr lvl="1"/>
            <a:r>
              <a:rPr lang="en-US" dirty="0"/>
              <a:t>Understood by other parts of the OS or runtime libraries</a:t>
            </a:r>
          </a:p>
          <a:p>
            <a:pPr lvl="2"/>
            <a:r>
              <a:rPr lang="en-US" dirty="0"/>
              <a:t>Executable, dll, souce, object, text, etc.</a:t>
            </a:r>
          </a:p>
          <a:p>
            <a:pPr lvl="1"/>
            <a:r>
              <a:rPr lang="en-US" dirty="0"/>
              <a:t>Understood by the file system</a:t>
            </a:r>
          </a:p>
          <a:p>
            <a:pPr lvl="2"/>
            <a:r>
              <a:rPr lang="en-US" dirty="0"/>
              <a:t>Block/character device, directory, link, etc.</a:t>
            </a:r>
          </a:p>
          <a:p>
            <a:r>
              <a:rPr lang="en-US" dirty="0"/>
              <a:t>A file’s type can be encoded in its name or contents</a:t>
            </a:r>
          </a:p>
          <a:p>
            <a:pPr lvl="1"/>
            <a:r>
              <a:rPr lang="en-US" dirty="0"/>
              <a:t>Windows encodes type in name</a:t>
            </a:r>
          </a:p>
          <a:p>
            <a:pPr lvl="2"/>
            <a:r>
              <a:rPr lang="en-US" dirty="0"/>
              <a:t>.com, .exe, .bat, .dll, .jpg, etc.</a:t>
            </a:r>
          </a:p>
          <a:p>
            <a:pPr lvl="1"/>
            <a:r>
              <a:rPr lang="en-US" dirty="0"/>
              <a:t>Unix encodes type in contents</a:t>
            </a:r>
          </a:p>
          <a:p>
            <a:pPr lvl="2"/>
            <a:r>
              <a:rPr lang="en-US" dirty="0"/>
              <a:t>Magic numbers, initial characters (e.g., #! for shell scripts)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Footer Placeholder 5"/>
          <p:cNvSpPr>
            <a:spLocks noGrp="1"/>
          </p:cNvSpPr>
          <p:nvPr>
            <p:ph type="ftr" sz="quarter" idx="11"/>
          </p:nvPr>
        </p:nvSpPr>
        <p:spPr>
          <a:noFill/>
        </p:spPr>
        <p:txBody>
          <a:bodyPr/>
          <a:lstStyle/>
          <a:p>
            <a:r>
              <a:rPr lang="en-US"/>
              <a:t>ECE344 - Operating Systems - Ding Yuan</a:t>
            </a:r>
            <a:endParaRPr lang="en-US" sz="1400" b="0">
              <a:latin typeface="Times New Roman" charset="0"/>
            </a:endParaRPr>
          </a:p>
        </p:txBody>
      </p:sp>
      <p:sp>
        <p:nvSpPr>
          <p:cNvPr id="14340" name="Slide Number Placeholder 6"/>
          <p:cNvSpPr>
            <a:spLocks noGrp="1"/>
          </p:cNvSpPr>
          <p:nvPr>
            <p:ph type="sldNum" sz="quarter" idx="12"/>
          </p:nvPr>
        </p:nvSpPr>
        <p:spPr>
          <a:noFill/>
        </p:spPr>
        <p:txBody>
          <a:bodyPr/>
          <a:lstStyle/>
          <a:p>
            <a:fld id="{F553C1A4-53C0-724D-B234-B565F0549019}" type="slidenum">
              <a:rPr lang="en-US"/>
              <a:pPr/>
              <a:t>19</a:t>
            </a:fld>
            <a:endParaRPr lang="en-US"/>
          </a:p>
        </p:txBody>
      </p:sp>
      <p:sp>
        <p:nvSpPr>
          <p:cNvPr id="515074" name="Rectangle 2"/>
          <p:cNvSpPr>
            <a:spLocks noGrp="1" noChangeArrowheads="1"/>
          </p:cNvSpPr>
          <p:nvPr>
            <p:ph type="title"/>
          </p:nvPr>
        </p:nvSpPr>
        <p:spPr/>
        <p:txBody>
          <a:bodyPr/>
          <a:lstStyle/>
          <a:p>
            <a:pPr>
              <a:defRPr/>
            </a:pPr>
            <a:r>
              <a:rPr lang="en-US"/>
              <a:t>Basic File Operations</a:t>
            </a:r>
          </a:p>
        </p:txBody>
      </p:sp>
      <p:sp>
        <p:nvSpPr>
          <p:cNvPr id="14342" name="Rectangle 3"/>
          <p:cNvSpPr>
            <a:spLocks noGrp="1" noChangeArrowheads="1"/>
          </p:cNvSpPr>
          <p:nvPr>
            <p:ph type="body" sz="half" idx="1"/>
          </p:nvPr>
        </p:nvSpPr>
        <p:spPr>
          <a:xfrm>
            <a:off x="634975" y="1760498"/>
            <a:ext cx="3831296" cy="4314866"/>
          </a:xfrm>
        </p:spPr>
        <p:txBody>
          <a:bodyPr>
            <a:normAutofit fontScale="92500" lnSpcReduction="20000"/>
          </a:bodyPr>
          <a:lstStyle/>
          <a:p>
            <a:pPr>
              <a:buFont typeface="Monotype Sorts" charset="2"/>
              <a:buNone/>
            </a:pPr>
            <a:r>
              <a:rPr lang="en-US" sz="2000" dirty="0">
                <a:solidFill>
                  <a:srgbClr val="0000FF"/>
                </a:solidFill>
              </a:rPr>
              <a:t>Unix</a:t>
            </a:r>
          </a:p>
          <a:p>
            <a:r>
              <a:rPr lang="en-US" sz="2000" dirty="0"/>
              <a:t>creat(name)</a:t>
            </a:r>
          </a:p>
          <a:p>
            <a:r>
              <a:rPr lang="en-US" sz="2000" dirty="0"/>
              <a:t>open(name, how)</a:t>
            </a:r>
          </a:p>
          <a:p>
            <a:r>
              <a:rPr lang="en-US" sz="2000" dirty="0"/>
              <a:t>read(fd, buf, len)</a:t>
            </a:r>
          </a:p>
          <a:p>
            <a:r>
              <a:rPr lang="en-US" sz="2000" dirty="0"/>
              <a:t>write(fd, buf, len)</a:t>
            </a:r>
          </a:p>
          <a:p>
            <a:r>
              <a:rPr lang="en-US" sz="2000" dirty="0"/>
              <a:t>sync(fd)</a:t>
            </a:r>
          </a:p>
          <a:p>
            <a:r>
              <a:rPr lang="en-US" sz="2000" dirty="0"/>
              <a:t>seek(fd, pos)</a:t>
            </a:r>
          </a:p>
          <a:p>
            <a:r>
              <a:rPr lang="en-US" sz="2000" dirty="0"/>
              <a:t>close(fd)</a:t>
            </a:r>
          </a:p>
          <a:p>
            <a:r>
              <a:rPr lang="en-US" sz="2000" dirty="0"/>
              <a:t>unlink(name)</a:t>
            </a:r>
          </a:p>
        </p:txBody>
      </p:sp>
      <p:sp>
        <p:nvSpPr>
          <p:cNvPr id="14343" name="Rectangle 4"/>
          <p:cNvSpPr>
            <a:spLocks noGrp="1" noChangeArrowheads="1"/>
          </p:cNvSpPr>
          <p:nvPr>
            <p:ph type="body" sz="half" idx="2"/>
          </p:nvPr>
        </p:nvSpPr>
        <p:spPr>
          <a:xfrm>
            <a:off x="4466270" y="1760498"/>
            <a:ext cx="4134753" cy="4595852"/>
          </a:xfrm>
        </p:spPr>
        <p:txBody>
          <a:bodyPr>
            <a:normAutofit fontScale="70000" lnSpcReduction="20000"/>
          </a:bodyPr>
          <a:lstStyle/>
          <a:p>
            <a:pPr>
              <a:buFont typeface="Monotype Sorts" charset="2"/>
              <a:buNone/>
            </a:pPr>
            <a:r>
              <a:rPr lang="en-US" sz="2000" dirty="0">
                <a:solidFill>
                  <a:srgbClr val="0000FF"/>
                </a:solidFill>
              </a:rPr>
              <a:t>Windows</a:t>
            </a:r>
          </a:p>
          <a:p>
            <a:r>
              <a:rPr lang="en-US" sz="2000" dirty="0"/>
              <a:t>CreateFile(name, CREATE)</a:t>
            </a:r>
          </a:p>
          <a:p>
            <a:r>
              <a:rPr lang="en-US" sz="2000" dirty="0"/>
              <a:t>CreateFile(name, OPEN)</a:t>
            </a:r>
          </a:p>
          <a:p>
            <a:r>
              <a:rPr lang="en-US" sz="2000" dirty="0"/>
              <a:t>ReadFile(handle, …)</a:t>
            </a:r>
          </a:p>
          <a:p>
            <a:r>
              <a:rPr lang="en-US" sz="2000" dirty="0"/>
              <a:t>WriteFile(handle, …)</a:t>
            </a:r>
          </a:p>
          <a:p>
            <a:r>
              <a:rPr lang="en-US" sz="2000" dirty="0"/>
              <a:t>FlushFileBuffers(handle, …)</a:t>
            </a:r>
          </a:p>
          <a:p>
            <a:r>
              <a:rPr lang="en-US" sz="2000" dirty="0"/>
              <a:t>SetFilePointer(handle, …)</a:t>
            </a:r>
          </a:p>
          <a:p>
            <a:r>
              <a:rPr lang="en-US" sz="2000" dirty="0"/>
              <a:t>CloseHandle(handle, …)</a:t>
            </a:r>
          </a:p>
          <a:p>
            <a:r>
              <a:rPr lang="en-US" sz="2000" dirty="0"/>
              <a:t>DeleteFile(name)</a:t>
            </a:r>
          </a:p>
          <a:p>
            <a:r>
              <a:rPr lang="en-US" sz="2000" dirty="0"/>
              <a:t>CopyFile(name)</a:t>
            </a:r>
          </a:p>
          <a:p>
            <a:r>
              <a:rPr lang="en-US" sz="2000" dirty="0"/>
              <a:t>MoveFile(name)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Big picture: performance gap</a:t>
            </a:r>
          </a:p>
        </p:txBody>
      </p:sp>
      <p:sp>
        <p:nvSpPr>
          <p:cNvPr id="4" name="Footer Placeholder 3"/>
          <p:cNvSpPr>
            <a:spLocks noGrp="1"/>
          </p:cNvSpPr>
          <p:nvPr>
            <p:ph type="ftr" sz="quarter" idx="11"/>
          </p:nvPr>
        </p:nvSpPr>
        <p:spPr/>
        <p:txBody>
          <a:bodyPr/>
          <a:lstStyle/>
          <a:p>
            <a:r>
              <a:rPr lang="en-US"/>
              <a:t>ECE344 - Operating Systems - Ding Yuan</a:t>
            </a:r>
          </a:p>
        </p:txBody>
      </p:sp>
      <p:sp>
        <p:nvSpPr>
          <p:cNvPr id="5" name="Slide Number Placeholder 4"/>
          <p:cNvSpPr>
            <a:spLocks noGrp="1"/>
          </p:cNvSpPr>
          <p:nvPr>
            <p:ph type="sldNum" sz="quarter" idx="12"/>
          </p:nvPr>
        </p:nvSpPr>
        <p:spPr/>
        <p:txBody>
          <a:bodyPr/>
          <a:lstStyle/>
          <a:p>
            <a:fld id="{5BCC3F0E-9362-6D47-9781-DB401EE9B6B9}" type="slidenum">
              <a:rPr lang="en-US" smtClean="0"/>
              <a:pPr/>
              <a:t>2</a:t>
            </a:fld>
            <a:endParaRPr lang="en-US"/>
          </a:p>
        </p:txBody>
      </p:sp>
      <p:pic>
        <p:nvPicPr>
          <p:cNvPr id="6" name="Picture 5"/>
          <p:cNvPicPr>
            <a:picLocks noChangeAspect="1"/>
          </p:cNvPicPr>
          <p:nvPr/>
        </p:nvPicPr>
        <p:blipFill>
          <a:blip r:embed="rId2"/>
          <a:stretch>
            <a:fillRect/>
          </a:stretch>
        </p:blipFill>
        <p:spPr>
          <a:xfrm>
            <a:off x="736600" y="1866177"/>
            <a:ext cx="7670800" cy="4292600"/>
          </a:xfrm>
          <a:prstGeom prst="rect">
            <a:avLst/>
          </a:prstGeom>
        </p:spPr>
      </p:pic>
    </p:spTree>
    <p:extLst>
      <p:ext uri="{BB962C8B-B14F-4D97-AF65-F5344CB8AC3E}">
        <p14:creationId xmlns:p14="http://schemas.microsoft.com/office/powerpoint/2010/main" val="2769032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Footer Placeholder 4"/>
          <p:cNvSpPr>
            <a:spLocks noGrp="1"/>
          </p:cNvSpPr>
          <p:nvPr>
            <p:ph type="ftr" sz="quarter" idx="11"/>
          </p:nvPr>
        </p:nvSpPr>
        <p:spPr>
          <a:noFill/>
        </p:spPr>
        <p:txBody>
          <a:bodyPr/>
          <a:lstStyle/>
          <a:p>
            <a:r>
              <a:rPr lang="en-US"/>
              <a:t>ECE344 - Operating Systems - Ding Yuan</a:t>
            </a:r>
            <a:endParaRPr lang="en-US" sz="1400" b="0">
              <a:latin typeface="Times New Roman" charset="0"/>
            </a:endParaRPr>
          </a:p>
        </p:txBody>
      </p:sp>
      <p:sp>
        <p:nvSpPr>
          <p:cNvPr id="16388" name="Slide Number Placeholder 5"/>
          <p:cNvSpPr>
            <a:spLocks noGrp="1"/>
          </p:cNvSpPr>
          <p:nvPr>
            <p:ph type="sldNum" sz="quarter" idx="12"/>
          </p:nvPr>
        </p:nvSpPr>
        <p:spPr>
          <a:noFill/>
        </p:spPr>
        <p:txBody>
          <a:bodyPr/>
          <a:lstStyle/>
          <a:p>
            <a:fld id="{A1FCC0C7-8952-9A43-8A1D-0D2511C062BB}" type="slidenum">
              <a:rPr lang="en-US"/>
              <a:pPr/>
              <a:t>20</a:t>
            </a:fld>
            <a:endParaRPr lang="en-US"/>
          </a:p>
        </p:txBody>
      </p:sp>
      <p:sp>
        <p:nvSpPr>
          <p:cNvPr id="518146" name="Rectangle 2"/>
          <p:cNvSpPr>
            <a:spLocks noGrp="1" noChangeArrowheads="1"/>
          </p:cNvSpPr>
          <p:nvPr>
            <p:ph type="title"/>
          </p:nvPr>
        </p:nvSpPr>
        <p:spPr/>
        <p:txBody>
          <a:bodyPr/>
          <a:lstStyle/>
          <a:p>
            <a:pPr>
              <a:defRPr/>
            </a:pPr>
            <a:r>
              <a:rPr lang="en-US"/>
              <a:t>Directories</a:t>
            </a:r>
          </a:p>
        </p:txBody>
      </p:sp>
      <p:sp>
        <p:nvSpPr>
          <p:cNvPr id="16390" name="Rectangle 3"/>
          <p:cNvSpPr>
            <a:spLocks noGrp="1" noChangeArrowheads="1"/>
          </p:cNvSpPr>
          <p:nvPr>
            <p:ph type="body" idx="1"/>
          </p:nvPr>
        </p:nvSpPr>
        <p:spPr>
          <a:xfrm>
            <a:off x="404080" y="1688348"/>
            <a:ext cx="8219464" cy="4538132"/>
          </a:xfrm>
        </p:spPr>
        <p:txBody>
          <a:bodyPr>
            <a:normAutofit/>
          </a:bodyPr>
          <a:lstStyle/>
          <a:p>
            <a:r>
              <a:rPr lang="en-US" dirty="0"/>
              <a:t>Directories serve two purposes</a:t>
            </a:r>
          </a:p>
          <a:p>
            <a:pPr lvl="1"/>
            <a:r>
              <a:rPr lang="en-US" dirty="0"/>
              <a:t>For users, they provide a structured way to organize files</a:t>
            </a:r>
          </a:p>
          <a:p>
            <a:pPr lvl="1"/>
            <a:r>
              <a:rPr lang="en-US" dirty="0"/>
              <a:t>For the file system, they provide a convenient naming interface that allows the implementation to separate logical file organization from physical file placement on the disk</a:t>
            </a:r>
          </a:p>
          <a:p>
            <a:r>
              <a:rPr lang="en-US" dirty="0"/>
              <a:t>Most file systems support multi-level directories</a:t>
            </a:r>
          </a:p>
          <a:p>
            <a:pPr lvl="1"/>
            <a:r>
              <a:rPr lang="en-US" dirty="0"/>
              <a:t>Naming hierarchies (/, /usr, /usr/local/, …)</a:t>
            </a:r>
          </a:p>
          <a:p>
            <a:r>
              <a:rPr lang="en-US" dirty="0"/>
              <a:t>Most file systems support the notion of a current directory</a:t>
            </a:r>
          </a:p>
          <a:p>
            <a:pPr lvl="1"/>
            <a:r>
              <a:rPr lang="en-US" dirty="0"/>
              <a:t>Relative names specified with respect to current directory</a:t>
            </a:r>
          </a:p>
          <a:p>
            <a:pPr lvl="1"/>
            <a:r>
              <a:rPr lang="en-US" dirty="0"/>
              <a:t>Absolute names start from the root of directory tree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Footer Placeholder 4"/>
          <p:cNvSpPr>
            <a:spLocks noGrp="1"/>
          </p:cNvSpPr>
          <p:nvPr>
            <p:ph type="ftr" sz="quarter" idx="11"/>
          </p:nvPr>
        </p:nvSpPr>
        <p:spPr>
          <a:noFill/>
        </p:spPr>
        <p:txBody>
          <a:bodyPr/>
          <a:lstStyle/>
          <a:p>
            <a:r>
              <a:rPr lang="en-US"/>
              <a:t>ECE344 - Operating Systems - Ding Yuan</a:t>
            </a:r>
            <a:endParaRPr lang="en-US" sz="1400" b="0">
              <a:latin typeface="Times New Roman" charset="0"/>
            </a:endParaRPr>
          </a:p>
        </p:txBody>
      </p:sp>
      <p:sp>
        <p:nvSpPr>
          <p:cNvPr id="17412" name="Slide Number Placeholder 5"/>
          <p:cNvSpPr>
            <a:spLocks noGrp="1"/>
          </p:cNvSpPr>
          <p:nvPr>
            <p:ph type="sldNum" sz="quarter" idx="12"/>
          </p:nvPr>
        </p:nvSpPr>
        <p:spPr>
          <a:noFill/>
        </p:spPr>
        <p:txBody>
          <a:bodyPr/>
          <a:lstStyle/>
          <a:p>
            <a:fld id="{159BC024-F225-C14E-B4C3-3400D4C33669}" type="slidenum">
              <a:rPr lang="en-US"/>
              <a:pPr/>
              <a:t>21</a:t>
            </a:fld>
            <a:endParaRPr lang="en-US"/>
          </a:p>
        </p:txBody>
      </p:sp>
      <p:sp>
        <p:nvSpPr>
          <p:cNvPr id="519170" name="Rectangle 2"/>
          <p:cNvSpPr>
            <a:spLocks noGrp="1" noChangeArrowheads="1"/>
          </p:cNvSpPr>
          <p:nvPr>
            <p:ph type="title"/>
          </p:nvPr>
        </p:nvSpPr>
        <p:spPr/>
        <p:txBody>
          <a:bodyPr/>
          <a:lstStyle/>
          <a:p>
            <a:pPr>
              <a:defRPr/>
            </a:pPr>
            <a:r>
              <a:rPr lang="en-US"/>
              <a:t>Directory Internals</a:t>
            </a:r>
          </a:p>
        </p:txBody>
      </p:sp>
      <p:sp>
        <p:nvSpPr>
          <p:cNvPr id="17414" name="Rectangle 3"/>
          <p:cNvSpPr>
            <a:spLocks noGrp="1" noChangeArrowheads="1"/>
          </p:cNvSpPr>
          <p:nvPr>
            <p:ph type="body" idx="1"/>
          </p:nvPr>
        </p:nvSpPr>
        <p:spPr>
          <a:xfrm>
            <a:off x="663838" y="1875939"/>
            <a:ext cx="7581638" cy="4189582"/>
          </a:xfrm>
        </p:spPr>
        <p:txBody>
          <a:bodyPr>
            <a:normAutofit/>
          </a:bodyPr>
          <a:lstStyle/>
          <a:p>
            <a:r>
              <a:rPr lang="en-US" dirty="0"/>
              <a:t>A directory is a list of entries </a:t>
            </a:r>
          </a:p>
          <a:p>
            <a:pPr lvl="1"/>
            <a:r>
              <a:rPr lang="en-US" dirty="0"/>
              <a:t>&lt;name, location&gt;</a:t>
            </a:r>
          </a:p>
          <a:p>
            <a:pPr lvl="1"/>
            <a:r>
              <a:rPr lang="en-US" dirty="0"/>
              <a:t>Name is just the name of the file or directory</a:t>
            </a:r>
          </a:p>
          <a:p>
            <a:pPr lvl="1"/>
            <a:r>
              <a:rPr lang="en-US" dirty="0"/>
              <a:t>Location depends upon how file is represented on disk</a:t>
            </a:r>
          </a:p>
          <a:p>
            <a:r>
              <a:rPr lang="en-US" dirty="0"/>
              <a:t>List is usually unordered (effectively random)</a:t>
            </a:r>
          </a:p>
          <a:p>
            <a:pPr lvl="1"/>
            <a:r>
              <a:rPr lang="en-US" dirty="0"/>
              <a:t>Entries usually sorted by program that reads directory</a:t>
            </a:r>
          </a:p>
          <a:p>
            <a:r>
              <a:rPr lang="en-US" dirty="0"/>
              <a:t>Directories typically stored in files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Footer Placeholder 5"/>
          <p:cNvSpPr>
            <a:spLocks noGrp="1"/>
          </p:cNvSpPr>
          <p:nvPr>
            <p:ph type="ftr" sz="quarter" idx="11"/>
          </p:nvPr>
        </p:nvSpPr>
        <p:spPr>
          <a:noFill/>
        </p:spPr>
        <p:txBody>
          <a:bodyPr/>
          <a:lstStyle/>
          <a:p>
            <a:r>
              <a:rPr lang="en-US"/>
              <a:t>ECE344 - Operating Systems - Ding Yuan</a:t>
            </a:r>
            <a:endParaRPr lang="en-US" sz="1400" b="0">
              <a:latin typeface="Times New Roman" charset="0"/>
            </a:endParaRPr>
          </a:p>
        </p:txBody>
      </p:sp>
      <p:sp>
        <p:nvSpPr>
          <p:cNvPr id="18436" name="Slide Number Placeholder 6"/>
          <p:cNvSpPr>
            <a:spLocks noGrp="1"/>
          </p:cNvSpPr>
          <p:nvPr>
            <p:ph type="sldNum" sz="quarter" idx="12"/>
          </p:nvPr>
        </p:nvSpPr>
        <p:spPr>
          <a:noFill/>
        </p:spPr>
        <p:txBody>
          <a:bodyPr/>
          <a:lstStyle/>
          <a:p>
            <a:fld id="{F7AE204D-6407-5C44-B1BE-FF75B93212DD}" type="slidenum">
              <a:rPr lang="en-US"/>
              <a:pPr/>
              <a:t>22</a:t>
            </a:fld>
            <a:endParaRPr lang="en-US"/>
          </a:p>
        </p:txBody>
      </p:sp>
      <p:sp>
        <p:nvSpPr>
          <p:cNvPr id="522242" name="Rectangle 2"/>
          <p:cNvSpPr>
            <a:spLocks noGrp="1" noChangeArrowheads="1"/>
          </p:cNvSpPr>
          <p:nvPr>
            <p:ph type="title"/>
          </p:nvPr>
        </p:nvSpPr>
        <p:spPr/>
        <p:txBody>
          <a:bodyPr/>
          <a:lstStyle/>
          <a:p>
            <a:pPr>
              <a:defRPr/>
            </a:pPr>
            <a:r>
              <a:rPr lang="en-US"/>
              <a:t>Basic Directory Operations</a:t>
            </a:r>
          </a:p>
        </p:txBody>
      </p:sp>
      <p:sp>
        <p:nvSpPr>
          <p:cNvPr id="18438" name="Rectangle 3"/>
          <p:cNvSpPr>
            <a:spLocks noGrp="1" noChangeArrowheads="1"/>
          </p:cNvSpPr>
          <p:nvPr>
            <p:ph type="body" sz="half" idx="1"/>
          </p:nvPr>
        </p:nvSpPr>
        <p:spPr>
          <a:xfrm>
            <a:off x="432776" y="1819998"/>
            <a:ext cx="4114800" cy="4419600"/>
          </a:xfrm>
        </p:spPr>
        <p:txBody>
          <a:bodyPr/>
          <a:lstStyle/>
          <a:p>
            <a:pPr>
              <a:buFont typeface="Monotype Sorts" charset="2"/>
              <a:buNone/>
            </a:pPr>
            <a:r>
              <a:rPr lang="en-US" sz="2000" dirty="0">
                <a:solidFill>
                  <a:srgbClr val="0000FF"/>
                </a:solidFill>
              </a:rPr>
              <a:t>Unix</a:t>
            </a:r>
          </a:p>
          <a:p>
            <a:r>
              <a:rPr lang="en-US" sz="2000" dirty="0"/>
              <a:t>Directories implemented in files</a:t>
            </a:r>
          </a:p>
          <a:p>
            <a:pPr lvl="1"/>
            <a:r>
              <a:rPr lang="en-US" sz="1800" dirty="0"/>
              <a:t>Use file ops to create dirs</a:t>
            </a:r>
          </a:p>
          <a:p>
            <a:r>
              <a:rPr lang="en-US" sz="2000" dirty="0"/>
              <a:t>C runtime library provides a higher-level abstraction for reading directories</a:t>
            </a:r>
          </a:p>
          <a:p>
            <a:pPr lvl="1"/>
            <a:r>
              <a:rPr lang="en-US" sz="1800" dirty="0"/>
              <a:t>opendir(name)</a:t>
            </a:r>
          </a:p>
          <a:p>
            <a:pPr lvl="1"/>
            <a:r>
              <a:rPr lang="en-US" sz="1800" dirty="0"/>
              <a:t>readdir(DIR)</a:t>
            </a:r>
          </a:p>
          <a:p>
            <a:pPr lvl="1"/>
            <a:r>
              <a:rPr lang="en-US" sz="1800" dirty="0"/>
              <a:t>seekdir(DIR)</a:t>
            </a:r>
          </a:p>
          <a:p>
            <a:pPr lvl="1"/>
            <a:r>
              <a:rPr lang="en-US" sz="1800" dirty="0"/>
              <a:t>closedir(DIR)</a:t>
            </a:r>
          </a:p>
          <a:p>
            <a:endParaRPr lang="en-US" sz="2000" dirty="0"/>
          </a:p>
          <a:p>
            <a:endParaRPr lang="en-US" sz="2000" dirty="0"/>
          </a:p>
        </p:txBody>
      </p:sp>
      <p:sp>
        <p:nvSpPr>
          <p:cNvPr id="18439" name="Rectangle 4"/>
          <p:cNvSpPr>
            <a:spLocks noGrp="1" noChangeArrowheads="1"/>
          </p:cNvSpPr>
          <p:nvPr>
            <p:ph type="body" sz="half" idx="2"/>
          </p:nvPr>
        </p:nvSpPr>
        <p:spPr>
          <a:xfrm>
            <a:off x="4648199" y="1793769"/>
            <a:ext cx="3566160" cy="3927475"/>
          </a:xfrm>
        </p:spPr>
        <p:txBody>
          <a:bodyPr/>
          <a:lstStyle/>
          <a:p>
            <a:pPr>
              <a:buFont typeface="Monotype Sorts" charset="2"/>
              <a:buNone/>
            </a:pPr>
            <a:r>
              <a:rPr lang="en-US" sz="2000" dirty="0">
                <a:solidFill>
                  <a:srgbClr val="0000FF"/>
                </a:solidFill>
              </a:rPr>
              <a:t>NT</a:t>
            </a:r>
          </a:p>
          <a:p>
            <a:r>
              <a:rPr lang="en-US" sz="2000" dirty="0"/>
              <a:t>Explicit dir operations</a:t>
            </a:r>
          </a:p>
          <a:p>
            <a:pPr lvl="1"/>
            <a:r>
              <a:rPr lang="en-US" sz="1800" dirty="0"/>
              <a:t>CreateDirectory(name)</a:t>
            </a:r>
          </a:p>
          <a:p>
            <a:pPr lvl="1"/>
            <a:r>
              <a:rPr lang="en-US" sz="1800" dirty="0"/>
              <a:t>RemoveDirectory(name)</a:t>
            </a:r>
          </a:p>
          <a:p>
            <a:r>
              <a:rPr lang="en-US" sz="2000" dirty="0"/>
              <a:t>Very different method for reading directory entries</a:t>
            </a:r>
          </a:p>
          <a:p>
            <a:pPr lvl="1"/>
            <a:r>
              <a:rPr lang="en-US" sz="1800" dirty="0"/>
              <a:t>FindFirstFile(pattern)</a:t>
            </a:r>
          </a:p>
          <a:p>
            <a:pPr lvl="1"/>
            <a:r>
              <a:rPr lang="en-US" sz="1800" dirty="0"/>
              <a:t>FindNextFile()</a:t>
            </a:r>
          </a:p>
          <a:p>
            <a:endParaRPr lang="en-US" sz="2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Footer Placeholder 4"/>
          <p:cNvSpPr>
            <a:spLocks noGrp="1"/>
          </p:cNvSpPr>
          <p:nvPr>
            <p:ph type="ftr" sz="quarter" idx="11"/>
          </p:nvPr>
        </p:nvSpPr>
        <p:spPr>
          <a:noFill/>
        </p:spPr>
        <p:txBody>
          <a:bodyPr/>
          <a:lstStyle/>
          <a:p>
            <a:r>
              <a:rPr lang="en-US"/>
              <a:t>ECE344 - Operating Systems - Ding Yuan</a:t>
            </a:r>
            <a:endParaRPr lang="en-US" sz="1400" b="0">
              <a:latin typeface="Times New Roman" charset="0"/>
            </a:endParaRPr>
          </a:p>
        </p:txBody>
      </p:sp>
      <p:sp>
        <p:nvSpPr>
          <p:cNvPr id="19460" name="Slide Number Placeholder 5"/>
          <p:cNvSpPr>
            <a:spLocks noGrp="1"/>
          </p:cNvSpPr>
          <p:nvPr>
            <p:ph type="sldNum" sz="quarter" idx="12"/>
          </p:nvPr>
        </p:nvSpPr>
        <p:spPr>
          <a:noFill/>
        </p:spPr>
        <p:txBody>
          <a:bodyPr/>
          <a:lstStyle/>
          <a:p>
            <a:fld id="{6BB75ECA-5E8E-3B4D-BD90-2EF49A5930A0}" type="slidenum">
              <a:rPr lang="en-US"/>
              <a:pPr/>
              <a:t>23</a:t>
            </a:fld>
            <a:endParaRPr lang="en-US"/>
          </a:p>
        </p:txBody>
      </p:sp>
      <p:sp>
        <p:nvSpPr>
          <p:cNvPr id="520194" name="Rectangle 2"/>
          <p:cNvSpPr>
            <a:spLocks noGrp="1" noChangeArrowheads="1"/>
          </p:cNvSpPr>
          <p:nvPr>
            <p:ph type="title"/>
          </p:nvPr>
        </p:nvSpPr>
        <p:spPr/>
        <p:txBody>
          <a:bodyPr/>
          <a:lstStyle/>
          <a:p>
            <a:pPr>
              <a:defRPr/>
            </a:pPr>
            <a:r>
              <a:rPr lang="en-US"/>
              <a:t>Path Name Translation</a:t>
            </a:r>
          </a:p>
        </p:txBody>
      </p:sp>
      <p:sp>
        <p:nvSpPr>
          <p:cNvPr id="19462" name="Rectangle 3"/>
          <p:cNvSpPr>
            <a:spLocks noGrp="1" noChangeArrowheads="1"/>
          </p:cNvSpPr>
          <p:nvPr>
            <p:ph type="body" idx="1"/>
          </p:nvPr>
        </p:nvSpPr>
        <p:spPr>
          <a:xfrm>
            <a:off x="610618" y="1758382"/>
            <a:ext cx="7803694" cy="4597967"/>
          </a:xfrm>
        </p:spPr>
        <p:txBody>
          <a:bodyPr>
            <a:normAutofit fontScale="92500" lnSpcReduction="10000"/>
          </a:bodyPr>
          <a:lstStyle/>
          <a:p>
            <a:r>
              <a:rPr lang="en-US"/>
              <a:t>Let’s say you want to open “/one/two/three”</a:t>
            </a:r>
          </a:p>
          <a:p>
            <a:r>
              <a:rPr lang="en-US"/>
              <a:t>What does the file system do?</a:t>
            </a:r>
          </a:p>
          <a:p>
            <a:pPr lvl="1"/>
            <a:r>
              <a:rPr lang="en-US"/>
              <a:t>Open directory “/” (well known, can always find)</a:t>
            </a:r>
          </a:p>
          <a:p>
            <a:pPr lvl="1"/>
            <a:r>
              <a:rPr lang="en-US"/>
              <a:t>Search for the entry “one”, get location of “one” (in dir entry)</a:t>
            </a:r>
          </a:p>
          <a:p>
            <a:pPr lvl="1"/>
            <a:r>
              <a:rPr lang="en-US"/>
              <a:t>Open directory “one”, search for “two”, get location of “two”</a:t>
            </a:r>
          </a:p>
          <a:p>
            <a:pPr lvl="1"/>
            <a:r>
              <a:rPr lang="en-US"/>
              <a:t>Open directory “two”, search for “three”, get location of “three”</a:t>
            </a:r>
          </a:p>
          <a:p>
            <a:pPr lvl="1"/>
            <a:r>
              <a:rPr lang="en-US"/>
              <a:t>Open file “three”</a:t>
            </a:r>
          </a:p>
          <a:p>
            <a:r>
              <a:rPr lang="en-US"/>
              <a:t>Systems spend a lot of time walking directory paths</a:t>
            </a:r>
          </a:p>
          <a:p>
            <a:pPr lvl="1"/>
            <a:r>
              <a:rPr lang="en-US"/>
              <a:t>This is why open is separate from read/write</a:t>
            </a:r>
          </a:p>
          <a:p>
            <a:pPr lvl="1"/>
            <a:r>
              <a:rPr lang="en-US"/>
              <a:t>OS will cache prefix lookups for performance</a:t>
            </a:r>
          </a:p>
          <a:p>
            <a:pPr lvl="2"/>
            <a:r>
              <a:rPr lang="en-US"/>
              <a:t>/a/b, /a/bb, /a/bbb, etc., all share “/a” prefix</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Footer Placeholder 4"/>
          <p:cNvSpPr>
            <a:spLocks noGrp="1"/>
          </p:cNvSpPr>
          <p:nvPr>
            <p:ph type="ftr" sz="quarter" idx="11"/>
          </p:nvPr>
        </p:nvSpPr>
        <p:spPr>
          <a:noFill/>
        </p:spPr>
        <p:txBody>
          <a:bodyPr/>
          <a:lstStyle/>
          <a:p>
            <a:r>
              <a:rPr lang="en-US"/>
              <a:t>ECE344 - Operating Systems - Ding Yuan</a:t>
            </a:r>
            <a:endParaRPr lang="en-US" sz="1400" b="0">
              <a:latin typeface="Times New Roman" charset="0"/>
            </a:endParaRPr>
          </a:p>
        </p:txBody>
      </p:sp>
      <p:sp>
        <p:nvSpPr>
          <p:cNvPr id="24580" name="Slide Number Placeholder 5"/>
          <p:cNvSpPr>
            <a:spLocks noGrp="1"/>
          </p:cNvSpPr>
          <p:nvPr>
            <p:ph type="sldNum" sz="quarter" idx="12"/>
          </p:nvPr>
        </p:nvSpPr>
        <p:spPr>
          <a:noFill/>
        </p:spPr>
        <p:txBody>
          <a:bodyPr/>
          <a:lstStyle/>
          <a:p>
            <a:fld id="{CC7BBF1D-EB03-EF42-8E72-DE3077DAE67B}" type="slidenum">
              <a:rPr lang="en-US"/>
              <a:pPr/>
              <a:t>24</a:t>
            </a:fld>
            <a:endParaRPr lang="en-US"/>
          </a:p>
        </p:txBody>
      </p:sp>
      <p:sp>
        <p:nvSpPr>
          <p:cNvPr id="528386" name="Rectangle 2"/>
          <p:cNvSpPr>
            <a:spLocks noGrp="1" noChangeArrowheads="1"/>
          </p:cNvSpPr>
          <p:nvPr>
            <p:ph type="title"/>
          </p:nvPr>
        </p:nvSpPr>
        <p:spPr/>
        <p:txBody>
          <a:bodyPr/>
          <a:lstStyle/>
          <a:p>
            <a:pPr>
              <a:defRPr/>
            </a:pPr>
            <a:r>
              <a:rPr lang="en-US"/>
              <a:t>File System Layout</a:t>
            </a:r>
          </a:p>
        </p:txBody>
      </p:sp>
      <p:sp>
        <p:nvSpPr>
          <p:cNvPr id="24582" name="Rectangle 3"/>
          <p:cNvSpPr>
            <a:spLocks noGrp="1" noChangeArrowheads="1"/>
          </p:cNvSpPr>
          <p:nvPr>
            <p:ph type="body" idx="1"/>
          </p:nvPr>
        </p:nvSpPr>
        <p:spPr>
          <a:xfrm>
            <a:off x="685800" y="1795576"/>
            <a:ext cx="8077200" cy="4419600"/>
          </a:xfrm>
        </p:spPr>
        <p:txBody>
          <a:bodyPr>
            <a:normAutofit fontScale="92500" lnSpcReduction="20000"/>
          </a:bodyPr>
          <a:lstStyle/>
          <a:p>
            <a:pPr>
              <a:buFont typeface="Monotype Sorts" charset="2"/>
              <a:buNone/>
            </a:pPr>
            <a:r>
              <a:rPr lang="en-US" dirty="0"/>
              <a:t>How do file systems use the disk to store files?</a:t>
            </a:r>
          </a:p>
          <a:p>
            <a:r>
              <a:rPr lang="en-US" dirty="0"/>
              <a:t>File systems define a block size (e.g., </a:t>
            </a:r>
            <a:r>
              <a:rPr lang="en-US" dirty="0">
                <a:solidFill>
                  <a:srgbClr val="FF0000"/>
                </a:solidFill>
              </a:rPr>
              <a:t>4KB</a:t>
            </a:r>
            <a:r>
              <a:rPr lang="en-US" dirty="0"/>
              <a:t>)</a:t>
            </a:r>
          </a:p>
          <a:p>
            <a:pPr lvl="1"/>
            <a:r>
              <a:rPr lang="en-US" dirty="0"/>
              <a:t>Disk space is allocated in granularity of blocks</a:t>
            </a:r>
          </a:p>
          <a:p>
            <a:r>
              <a:rPr lang="en-US" dirty="0"/>
              <a:t>A “Master Block” determines location of root directory</a:t>
            </a:r>
          </a:p>
          <a:p>
            <a:pPr lvl="1"/>
            <a:r>
              <a:rPr lang="en-US" dirty="0"/>
              <a:t>Always at a well-known disk location</a:t>
            </a:r>
          </a:p>
          <a:p>
            <a:pPr lvl="1"/>
            <a:r>
              <a:rPr lang="en-US" dirty="0"/>
              <a:t>Often replicated across disk for reliability</a:t>
            </a:r>
          </a:p>
          <a:p>
            <a:r>
              <a:rPr lang="en-US" dirty="0"/>
              <a:t>A free map determines which blocks are free, allocated</a:t>
            </a:r>
          </a:p>
          <a:p>
            <a:pPr lvl="1"/>
            <a:r>
              <a:rPr lang="en-US" dirty="0"/>
              <a:t>Usually a bitmap, one bit per block on the disk</a:t>
            </a:r>
          </a:p>
          <a:p>
            <a:pPr lvl="1"/>
            <a:r>
              <a:rPr lang="en-US" dirty="0"/>
              <a:t>Also stored on disk, cached in memory for performance</a:t>
            </a:r>
          </a:p>
          <a:p>
            <a:r>
              <a:rPr lang="en-US" dirty="0"/>
              <a:t>Remaining disk blocks used to store files (and dirs)</a:t>
            </a:r>
          </a:p>
          <a:p>
            <a:pPr lvl="1"/>
            <a:r>
              <a:rPr lang="en-US" dirty="0"/>
              <a:t>There are many ways to do this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Footer Placeholder 4"/>
          <p:cNvSpPr>
            <a:spLocks noGrp="1"/>
          </p:cNvSpPr>
          <p:nvPr>
            <p:ph type="ftr" sz="quarter" idx="11"/>
          </p:nvPr>
        </p:nvSpPr>
        <p:spPr>
          <a:noFill/>
        </p:spPr>
        <p:txBody>
          <a:bodyPr/>
          <a:lstStyle/>
          <a:p>
            <a:r>
              <a:rPr lang="en-US"/>
              <a:t>ECE344 - Operating Systems - Ding Yuan</a:t>
            </a:r>
            <a:endParaRPr lang="en-US" sz="1400" b="0">
              <a:latin typeface="Times New Roman" charset="0"/>
            </a:endParaRPr>
          </a:p>
        </p:txBody>
      </p:sp>
      <p:sp>
        <p:nvSpPr>
          <p:cNvPr id="25604" name="Slide Number Placeholder 5"/>
          <p:cNvSpPr>
            <a:spLocks noGrp="1"/>
          </p:cNvSpPr>
          <p:nvPr>
            <p:ph type="sldNum" sz="quarter" idx="12"/>
          </p:nvPr>
        </p:nvSpPr>
        <p:spPr>
          <a:noFill/>
        </p:spPr>
        <p:txBody>
          <a:bodyPr/>
          <a:lstStyle/>
          <a:p>
            <a:fld id="{7EBC5013-2A5D-7540-8BA4-A4081185C88E}" type="slidenum">
              <a:rPr lang="en-US"/>
              <a:pPr/>
              <a:t>25</a:t>
            </a:fld>
            <a:endParaRPr lang="en-US"/>
          </a:p>
        </p:txBody>
      </p:sp>
      <p:sp>
        <p:nvSpPr>
          <p:cNvPr id="529410" name="Rectangle 2"/>
          <p:cNvSpPr>
            <a:spLocks noGrp="1" noChangeArrowheads="1"/>
          </p:cNvSpPr>
          <p:nvPr>
            <p:ph type="title"/>
          </p:nvPr>
        </p:nvSpPr>
        <p:spPr/>
        <p:txBody>
          <a:bodyPr/>
          <a:lstStyle/>
          <a:p>
            <a:pPr>
              <a:defRPr/>
            </a:pPr>
            <a:r>
              <a:rPr lang="en-US"/>
              <a:t>Disk Layout Strategies</a:t>
            </a:r>
          </a:p>
        </p:txBody>
      </p:sp>
      <p:sp>
        <p:nvSpPr>
          <p:cNvPr id="25606" name="Rectangle 3"/>
          <p:cNvSpPr>
            <a:spLocks noGrp="1" noChangeArrowheads="1"/>
          </p:cNvSpPr>
          <p:nvPr>
            <p:ph type="body" idx="1"/>
          </p:nvPr>
        </p:nvSpPr>
        <p:spPr>
          <a:xfrm>
            <a:off x="685800" y="1661255"/>
            <a:ext cx="7924800" cy="4724400"/>
          </a:xfrm>
        </p:spPr>
        <p:txBody>
          <a:bodyPr>
            <a:normAutofit lnSpcReduction="10000"/>
          </a:bodyPr>
          <a:lstStyle/>
          <a:p>
            <a:r>
              <a:rPr lang="en-US" dirty="0"/>
              <a:t>Files span multiple disk blocks</a:t>
            </a:r>
          </a:p>
          <a:p>
            <a:r>
              <a:rPr lang="en-US" dirty="0"/>
              <a:t>How do you find all of the blocks for a file?</a:t>
            </a:r>
          </a:p>
          <a:p>
            <a:pPr marL="808038" lvl="1" indent="-457200">
              <a:buNone/>
            </a:pPr>
            <a:r>
              <a:rPr lang="en-US" dirty="0"/>
              <a:t>1. Contiguous allocation</a:t>
            </a:r>
          </a:p>
          <a:p>
            <a:pPr marL="1036638" lvl="2" indent="-457200"/>
            <a:r>
              <a:rPr lang="en-US" dirty="0"/>
              <a:t>Fast, simplifies directory access</a:t>
            </a:r>
          </a:p>
          <a:p>
            <a:pPr lvl="2"/>
            <a:r>
              <a:rPr lang="en-US" dirty="0"/>
              <a:t>Inflexible, causes fragmentation, needs compaction</a:t>
            </a:r>
          </a:p>
          <a:p>
            <a:pPr marL="808038" lvl="1" indent="-457200">
              <a:buNone/>
            </a:pPr>
            <a:r>
              <a:rPr lang="en-US" dirty="0"/>
              <a:t>2. Linked structure</a:t>
            </a:r>
          </a:p>
          <a:p>
            <a:pPr lvl="2"/>
            <a:r>
              <a:rPr lang="en-US" dirty="0"/>
              <a:t>Each block points to the next, directory points to the first</a:t>
            </a:r>
          </a:p>
          <a:p>
            <a:pPr lvl="2"/>
            <a:r>
              <a:rPr lang="en-US" dirty="0"/>
              <a:t>Good for sequential access, bad for all others</a:t>
            </a:r>
          </a:p>
          <a:p>
            <a:pPr lvl="1">
              <a:buFont typeface="ZapfDingbats" pitchFamily="82" charset="2"/>
              <a:buNone/>
            </a:pPr>
            <a:r>
              <a:rPr lang="en-US" dirty="0"/>
              <a:t>3. Indexed structure (indirection, hierarchy)</a:t>
            </a:r>
          </a:p>
          <a:p>
            <a:pPr lvl="2"/>
            <a:r>
              <a:rPr lang="en-US" dirty="0"/>
              <a:t>An “index block” contains pointers to many other blocks</a:t>
            </a:r>
          </a:p>
          <a:p>
            <a:pPr lvl="2"/>
            <a:r>
              <a:rPr lang="en-US" dirty="0"/>
              <a:t>Handles random better, still good for sequential</a:t>
            </a:r>
          </a:p>
          <a:p>
            <a:pPr lvl="2"/>
            <a:r>
              <a:rPr lang="en-US" dirty="0"/>
              <a:t>May need multiple index blocks (linked together)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Logical layout: </a:t>
            </a:r>
            <a:r>
              <a:rPr lang="en-US" sz="3600" dirty="0" err="1"/>
              <a:t>inode</a:t>
            </a:r>
            <a:r>
              <a:rPr lang="en-US" sz="3600" dirty="0"/>
              <a:t> (index node)</a:t>
            </a:r>
          </a:p>
        </p:txBody>
      </p:sp>
      <p:sp>
        <p:nvSpPr>
          <p:cNvPr id="3" name="Slide Number Placeholder 2"/>
          <p:cNvSpPr>
            <a:spLocks noGrp="1"/>
          </p:cNvSpPr>
          <p:nvPr>
            <p:ph type="sldNum" sz="quarter" idx="12"/>
          </p:nvPr>
        </p:nvSpPr>
        <p:spPr/>
        <p:txBody>
          <a:bodyPr/>
          <a:lstStyle/>
          <a:p>
            <a:fld id="{2EB030FC-7B75-4DE9-8211-4838FE3022EF}" type="slidenum">
              <a:rPr lang="zh-CN" altLang="en-US" smtClean="0"/>
              <a:pPr/>
              <a:t>26</a:t>
            </a:fld>
            <a:endParaRPr lang="zh-CN" altLang="en-US"/>
          </a:p>
        </p:txBody>
      </p:sp>
      <p:pic>
        <p:nvPicPr>
          <p:cNvPr id="6" name="Picture 5"/>
          <p:cNvPicPr>
            <a:picLocks noChangeAspect="1"/>
          </p:cNvPicPr>
          <p:nvPr/>
        </p:nvPicPr>
        <p:blipFill>
          <a:blip r:embed="rId2"/>
          <a:stretch>
            <a:fillRect/>
          </a:stretch>
        </p:blipFill>
        <p:spPr>
          <a:xfrm>
            <a:off x="827584" y="1196752"/>
            <a:ext cx="6750801" cy="5464499"/>
          </a:xfrm>
          <a:prstGeom prst="rect">
            <a:avLst/>
          </a:prstGeom>
        </p:spPr>
      </p:pic>
    </p:spTree>
    <p:extLst>
      <p:ext uri="{BB962C8B-B14F-4D97-AF65-F5344CB8AC3E}">
        <p14:creationId xmlns:p14="http://schemas.microsoft.com/office/powerpoint/2010/main" val="2093708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Footer Placeholder 4"/>
          <p:cNvSpPr>
            <a:spLocks noGrp="1"/>
          </p:cNvSpPr>
          <p:nvPr>
            <p:ph type="ftr" sz="quarter" idx="11"/>
          </p:nvPr>
        </p:nvSpPr>
        <p:spPr>
          <a:noFill/>
        </p:spPr>
        <p:txBody>
          <a:bodyPr/>
          <a:lstStyle/>
          <a:p>
            <a:r>
              <a:rPr lang="en-US"/>
              <a:t>ECE344 - Operating Systems - Ding Yuan</a:t>
            </a:r>
            <a:endParaRPr lang="en-US" sz="1400" b="0">
              <a:latin typeface="Times New Roman" charset="0"/>
            </a:endParaRPr>
          </a:p>
        </p:txBody>
      </p:sp>
      <p:sp>
        <p:nvSpPr>
          <p:cNvPr id="26628" name="Slide Number Placeholder 5"/>
          <p:cNvSpPr>
            <a:spLocks noGrp="1"/>
          </p:cNvSpPr>
          <p:nvPr>
            <p:ph type="sldNum" sz="quarter" idx="12"/>
          </p:nvPr>
        </p:nvSpPr>
        <p:spPr>
          <a:noFill/>
        </p:spPr>
        <p:txBody>
          <a:bodyPr/>
          <a:lstStyle/>
          <a:p>
            <a:fld id="{2C576838-6D32-5948-AC66-E30887993BAC}" type="slidenum">
              <a:rPr lang="en-US"/>
              <a:pPr/>
              <a:t>27</a:t>
            </a:fld>
            <a:endParaRPr lang="en-US"/>
          </a:p>
        </p:txBody>
      </p:sp>
      <p:sp>
        <p:nvSpPr>
          <p:cNvPr id="530434" name="Rectangle 2"/>
          <p:cNvSpPr>
            <a:spLocks noGrp="1" noChangeArrowheads="1"/>
          </p:cNvSpPr>
          <p:nvPr>
            <p:ph type="title"/>
          </p:nvPr>
        </p:nvSpPr>
        <p:spPr/>
        <p:txBody>
          <a:bodyPr/>
          <a:lstStyle/>
          <a:p>
            <a:pPr>
              <a:defRPr/>
            </a:pPr>
            <a:r>
              <a:rPr lang="en-US"/>
              <a:t>Unix Inodes</a:t>
            </a:r>
          </a:p>
        </p:txBody>
      </p:sp>
      <p:sp>
        <p:nvSpPr>
          <p:cNvPr id="26630" name="Rectangle 3"/>
          <p:cNvSpPr>
            <a:spLocks noGrp="1" noChangeArrowheads="1"/>
          </p:cNvSpPr>
          <p:nvPr>
            <p:ph type="body" idx="1"/>
          </p:nvPr>
        </p:nvSpPr>
        <p:spPr>
          <a:xfrm>
            <a:off x="685800" y="1722310"/>
            <a:ext cx="7924800" cy="1752600"/>
          </a:xfrm>
        </p:spPr>
        <p:txBody>
          <a:bodyPr>
            <a:normAutofit fontScale="92500" lnSpcReduction="20000"/>
          </a:bodyPr>
          <a:lstStyle/>
          <a:p>
            <a:r>
              <a:rPr lang="en-US" sz="2000" dirty="0"/>
              <a:t>Unix inodes implement an indexed structure for files</a:t>
            </a:r>
          </a:p>
          <a:p>
            <a:pPr lvl="1"/>
            <a:r>
              <a:rPr lang="en-US" sz="1800" i="1" dirty="0">
                <a:solidFill>
                  <a:srgbClr val="0000FF"/>
                </a:solidFill>
              </a:rPr>
              <a:t>Also store metadata info (protection, timestamps, length, ref count…)</a:t>
            </a:r>
          </a:p>
          <a:p>
            <a:r>
              <a:rPr lang="en-US" sz="2000" dirty="0"/>
              <a:t>Each inode contains 15 block pointers</a:t>
            </a:r>
          </a:p>
          <a:p>
            <a:pPr lvl="1"/>
            <a:r>
              <a:rPr lang="en-US" sz="1800" dirty="0"/>
              <a:t>First 12 are direct blocks (e.g., 4 KB blocks)</a:t>
            </a:r>
          </a:p>
          <a:p>
            <a:pPr lvl="1"/>
            <a:r>
              <a:rPr lang="en-US" sz="1800" dirty="0"/>
              <a:t>Then single, double, and triple indirect</a:t>
            </a:r>
          </a:p>
        </p:txBody>
      </p:sp>
      <p:sp>
        <p:nvSpPr>
          <p:cNvPr id="26631" name="Rectangle 4"/>
          <p:cNvSpPr>
            <a:spLocks noChangeArrowheads="1"/>
          </p:cNvSpPr>
          <p:nvPr/>
        </p:nvSpPr>
        <p:spPr bwMode="auto">
          <a:xfrm>
            <a:off x="2057400" y="4343400"/>
            <a:ext cx="838200" cy="228600"/>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32" name="Rectangle 7"/>
          <p:cNvSpPr>
            <a:spLocks noChangeArrowheads="1"/>
          </p:cNvSpPr>
          <p:nvPr/>
        </p:nvSpPr>
        <p:spPr bwMode="auto">
          <a:xfrm>
            <a:off x="2057400" y="4572000"/>
            <a:ext cx="838200" cy="228600"/>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33" name="Rectangle 8"/>
          <p:cNvSpPr>
            <a:spLocks noChangeArrowheads="1"/>
          </p:cNvSpPr>
          <p:nvPr/>
        </p:nvSpPr>
        <p:spPr bwMode="auto">
          <a:xfrm>
            <a:off x="2057400" y="5105400"/>
            <a:ext cx="838200" cy="228600"/>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34" name="Rectangle 9"/>
          <p:cNvSpPr>
            <a:spLocks noChangeArrowheads="1"/>
          </p:cNvSpPr>
          <p:nvPr/>
        </p:nvSpPr>
        <p:spPr bwMode="auto">
          <a:xfrm>
            <a:off x="2057400" y="5334000"/>
            <a:ext cx="838200" cy="228600"/>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35" name="Rectangle 10"/>
          <p:cNvSpPr>
            <a:spLocks noChangeArrowheads="1"/>
          </p:cNvSpPr>
          <p:nvPr/>
        </p:nvSpPr>
        <p:spPr bwMode="auto">
          <a:xfrm>
            <a:off x="2057400" y="5562600"/>
            <a:ext cx="838200" cy="228600"/>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36" name="Text Box 11"/>
          <p:cNvSpPr txBox="1">
            <a:spLocks noChangeArrowheads="1"/>
          </p:cNvSpPr>
          <p:nvPr/>
        </p:nvSpPr>
        <p:spPr bwMode="auto">
          <a:xfrm>
            <a:off x="2209800" y="4800600"/>
            <a:ext cx="609600" cy="336550"/>
          </a:xfrm>
          <a:prstGeom prst="rect">
            <a:avLst/>
          </a:prstGeom>
          <a:noFill/>
          <a:ln w="9525">
            <a:noFill/>
            <a:miter lim="800000"/>
            <a:headEnd/>
            <a:tailEnd type="none" w="med" len="lg"/>
          </a:ln>
        </p:spPr>
        <p:txBody>
          <a:bodyPr>
            <a:prstTxWarp prst="textNoShape">
              <a:avLst/>
            </a:prstTxWarp>
            <a:spAutoFit/>
          </a:bodyPr>
          <a:lstStyle/>
          <a:p>
            <a:pPr algn="ctr">
              <a:spcBef>
                <a:spcPct val="50000"/>
              </a:spcBef>
            </a:pPr>
            <a:r>
              <a:rPr lang="en-US"/>
              <a:t>…</a:t>
            </a:r>
          </a:p>
        </p:txBody>
      </p:sp>
      <p:sp>
        <p:nvSpPr>
          <p:cNvPr id="26637" name="Text Box 12"/>
          <p:cNvSpPr txBox="1">
            <a:spLocks noChangeArrowheads="1"/>
          </p:cNvSpPr>
          <p:nvPr/>
        </p:nvSpPr>
        <p:spPr bwMode="auto">
          <a:xfrm>
            <a:off x="1447800" y="4267200"/>
            <a:ext cx="304800" cy="336550"/>
          </a:xfrm>
          <a:prstGeom prst="rect">
            <a:avLst/>
          </a:prstGeom>
          <a:noFill/>
          <a:ln w="9525">
            <a:noFill/>
            <a:miter lim="800000"/>
            <a:headEnd/>
            <a:tailEnd type="none" w="med" len="lg"/>
          </a:ln>
        </p:spPr>
        <p:txBody>
          <a:bodyPr>
            <a:prstTxWarp prst="textNoShape">
              <a:avLst/>
            </a:prstTxWarp>
            <a:spAutoFit/>
          </a:bodyPr>
          <a:lstStyle/>
          <a:p>
            <a:pPr>
              <a:spcBef>
                <a:spcPct val="50000"/>
              </a:spcBef>
            </a:pPr>
            <a:r>
              <a:rPr lang="en-US"/>
              <a:t>0</a:t>
            </a:r>
          </a:p>
        </p:txBody>
      </p:sp>
      <p:sp>
        <p:nvSpPr>
          <p:cNvPr id="26638" name="Text Box 14"/>
          <p:cNvSpPr txBox="1">
            <a:spLocks noChangeArrowheads="1"/>
          </p:cNvSpPr>
          <p:nvPr/>
        </p:nvSpPr>
        <p:spPr bwMode="auto">
          <a:xfrm>
            <a:off x="1371600" y="5029200"/>
            <a:ext cx="457200" cy="336550"/>
          </a:xfrm>
          <a:prstGeom prst="rect">
            <a:avLst/>
          </a:prstGeom>
          <a:noFill/>
          <a:ln w="9525">
            <a:noFill/>
            <a:miter lim="800000"/>
            <a:headEnd/>
            <a:tailEnd type="none" w="med" len="lg"/>
          </a:ln>
        </p:spPr>
        <p:txBody>
          <a:bodyPr>
            <a:prstTxWarp prst="textNoShape">
              <a:avLst/>
            </a:prstTxWarp>
            <a:spAutoFit/>
          </a:bodyPr>
          <a:lstStyle/>
          <a:p>
            <a:pPr>
              <a:spcBef>
                <a:spcPct val="50000"/>
              </a:spcBef>
            </a:pPr>
            <a:r>
              <a:rPr lang="en-US"/>
              <a:t>12</a:t>
            </a:r>
          </a:p>
        </p:txBody>
      </p:sp>
      <p:sp>
        <p:nvSpPr>
          <p:cNvPr id="26639" name="Text Box 16"/>
          <p:cNvSpPr txBox="1">
            <a:spLocks noChangeArrowheads="1"/>
          </p:cNvSpPr>
          <p:nvPr/>
        </p:nvSpPr>
        <p:spPr bwMode="auto">
          <a:xfrm>
            <a:off x="1371600" y="5257800"/>
            <a:ext cx="457200" cy="336550"/>
          </a:xfrm>
          <a:prstGeom prst="rect">
            <a:avLst/>
          </a:prstGeom>
          <a:noFill/>
          <a:ln w="9525">
            <a:noFill/>
            <a:miter lim="800000"/>
            <a:headEnd/>
            <a:tailEnd type="none" w="med" len="lg"/>
          </a:ln>
        </p:spPr>
        <p:txBody>
          <a:bodyPr>
            <a:prstTxWarp prst="textNoShape">
              <a:avLst/>
            </a:prstTxWarp>
            <a:spAutoFit/>
          </a:bodyPr>
          <a:lstStyle/>
          <a:p>
            <a:pPr>
              <a:spcBef>
                <a:spcPct val="50000"/>
              </a:spcBef>
            </a:pPr>
            <a:r>
              <a:rPr lang="en-US"/>
              <a:t>13</a:t>
            </a:r>
          </a:p>
        </p:txBody>
      </p:sp>
      <p:sp>
        <p:nvSpPr>
          <p:cNvPr id="26640" name="Text Box 17"/>
          <p:cNvSpPr txBox="1">
            <a:spLocks noChangeArrowheads="1"/>
          </p:cNvSpPr>
          <p:nvPr/>
        </p:nvSpPr>
        <p:spPr bwMode="auto">
          <a:xfrm>
            <a:off x="1371600" y="5486400"/>
            <a:ext cx="457200" cy="336550"/>
          </a:xfrm>
          <a:prstGeom prst="rect">
            <a:avLst/>
          </a:prstGeom>
          <a:noFill/>
          <a:ln w="9525">
            <a:noFill/>
            <a:miter lim="800000"/>
            <a:headEnd/>
            <a:tailEnd type="none" w="med" len="lg"/>
          </a:ln>
        </p:spPr>
        <p:txBody>
          <a:bodyPr>
            <a:prstTxWarp prst="textNoShape">
              <a:avLst/>
            </a:prstTxWarp>
            <a:spAutoFit/>
          </a:bodyPr>
          <a:lstStyle/>
          <a:p>
            <a:pPr>
              <a:spcBef>
                <a:spcPct val="50000"/>
              </a:spcBef>
            </a:pPr>
            <a:r>
              <a:rPr lang="en-US"/>
              <a:t>14</a:t>
            </a:r>
          </a:p>
        </p:txBody>
      </p:sp>
      <p:sp>
        <p:nvSpPr>
          <p:cNvPr id="26641" name="Text Box 18"/>
          <p:cNvSpPr txBox="1">
            <a:spLocks noChangeArrowheads="1"/>
          </p:cNvSpPr>
          <p:nvPr/>
        </p:nvSpPr>
        <p:spPr bwMode="auto">
          <a:xfrm>
            <a:off x="1447800" y="4495800"/>
            <a:ext cx="304800" cy="336550"/>
          </a:xfrm>
          <a:prstGeom prst="rect">
            <a:avLst/>
          </a:prstGeom>
          <a:noFill/>
          <a:ln w="9525">
            <a:noFill/>
            <a:miter lim="800000"/>
            <a:headEnd/>
            <a:tailEnd type="none" w="med" len="lg"/>
          </a:ln>
        </p:spPr>
        <p:txBody>
          <a:bodyPr>
            <a:prstTxWarp prst="textNoShape">
              <a:avLst/>
            </a:prstTxWarp>
            <a:spAutoFit/>
          </a:bodyPr>
          <a:lstStyle/>
          <a:p>
            <a:pPr>
              <a:spcBef>
                <a:spcPct val="50000"/>
              </a:spcBef>
            </a:pPr>
            <a:r>
              <a:rPr lang="en-US"/>
              <a:t>1</a:t>
            </a:r>
          </a:p>
        </p:txBody>
      </p:sp>
      <p:sp>
        <p:nvSpPr>
          <p:cNvPr id="26642" name="Rectangle 19"/>
          <p:cNvSpPr>
            <a:spLocks noChangeArrowheads="1"/>
          </p:cNvSpPr>
          <p:nvPr/>
        </p:nvSpPr>
        <p:spPr bwMode="auto">
          <a:xfrm>
            <a:off x="3200400" y="4114800"/>
            <a:ext cx="304800" cy="304800"/>
          </a:xfrm>
          <a:prstGeom prst="rect">
            <a:avLst/>
          </a:prstGeom>
          <a:solidFill>
            <a:schemeClr val="tx2"/>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43" name="Rectangle 20"/>
          <p:cNvSpPr>
            <a:spLocks noChangeArrowheads="1"/>
          </p:cNvSpPr>
          <p:nvPr/>
        </p:nvSpPr>
        <p:spPr bwMode="auto">
          <a:xfrm>
            <a:off x="3200400" y="4572000"/>
            <a:ext cx="304800" cy="304800"/>
          </a:xfrm>
          <a:prstGeom prst="rect">
            <a:avLst/>
          </a:prstGeom>
          <a:solidFill>
            <a:schemeClr val="tx2"/>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44" name="Line 22"/>
          <p:cNvSpPr>
            <a:spLocks noChangeShapeType="1"/>
          </p:cNvSpPr>
          <p:nvPr/>
        </p:nvSpPr>
        <p:spPr bwMode="auto">
          <a:xfrm flipV="1">
            <a:off x="2743200" y="4267200"/>
            <a:ext cx="457200" cy="228600"/>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sp>
        <p:nvSpPr>
          <p:cNvPr id="26645" name="Line 23"/>
          <p:cNvSpPr>
            <a:spLocks noChangeShapeType="1"/>
          </p:cNvSpPr>
          <p:nvPr/>
        </p:nvSpPr>
        <p:spPr bwMode="auto">
          <a:xfrm flipV="1">
            <a:off x="2819400" y="4724400"/>
            <a:ext cx="381000" cy="0"/>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grpSp>
        <p:nvGrpSpPr>
          <p:cNvPr id="2" name="Group 81"/>
          <p:cNvGrpSpPr>
            <a:grpSpLocks/>
          </p:cNvGrpSpPr>
          <p:nvPr/>
        </p:nvGrpSpPr>
        <p:grpSpPr bwMode="auto">
          <a:xfrm>
            <a:off x="4038600" y="3429000"/>
            <a:ext cx="1066800" cy="914400"/>
            <a:chOff x="2160" y="2160"/>
            <a:chExt cx="1056" cy="1008"/>
          </a:xfrm>
        </p:grpSpPr>
        <p:sp>
          <p:nvSpPr>
            <p:cNvPr id="26705" name="Rectangle 66"/>
            <p:cNvSpPr>
              <a:spLocks noChangeArrowheads="1"/>
            </p:cNvSpPr>
            <p:nvPr/>
          </p:nvSpPr>
          <p:spPr bwMode="auto">
            <a:xfrm>
              <a:off x="2160" y="2352"/>
              <a:ext cx="528" cy="144"/>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706" name="Rectangle 67"/>
            <p:cNvSpPr>
              <a:spLocks noChangeArrowheads="1"/>
            </p:cNvSpPr>
            <p:nvPr/>
          </p:nvSpPr>
          <p:spPr bwMode="auto">
            <a:xfrm>
              <a:off x="2160" y="2496"/>
              <a:ext cx="528" cy="144"/>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707" name="Rectangle 69"/>
            <p:cNvSpPr>
              <a:spLocks noChangeArrowheads="1"/>
            </p:cNvSpPr>
            <p:nvPr/>
          </p:nvSpPr>
          <p:spPr bwMode="auto">
            <a:xfrm>
              <a:off x="2160" y="2784"/>
              <a:ext cx="528" cy="144"/>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708" name="Rectangle 70"/>
            <p:cNvSpPr>
              <a:spLocks noChangeArrowheads="1"/>
            </p:cNvSpPr>
            <p:nvPr/>
          </p:nvSpPr>
          <p:spPr bwMode="auto">
            <a:xfrm>
              <a:off x="2160" y="2928"/>
              <a:ext cx="528" cy="144"/>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709" name="Rectangle 72"/>
            <p:cNvSpPr>
              <a:spLocks noChangeArrowheads="1"/>
            </p:cNvSpPr>
            <p:nvPr/>
          </p:nvSpPr>
          <p:spPr bwMode="auto">
            <a:xfrm>
              <a:off x="3024" y="2160"/>
              <a:ext cx="192" cy="192"/>
            </a:xfrm>
            <a:prstGeom prst="rect">
              <a:avLst/>
            </a:prstGeom>
            <a:solidFill>
              <a:schemeClr val="tx2"/>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710" name="Rectangle 73"/>
            <p:cNvSpPr>
              <a:spLocks noChangeArrowheads="1"/>
            </p:cNvSpPr>
            <p:nvPr/>
          </p:nvSpPr>
          <p:spPr bwMode="auto">
            <a:xfrm>
              <a:off x="3024" y="2448"/>
              <a:ext cx="192" cy="192"/>
            </a:xfrm>
            <a:prstGeom prst="rect">
              <a:avLst/>
            </a:prstGeom>
            <a:solidFill>
              <a:schemeClr val="tx2"/>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711" name="Line 74"/>
            <p:cNvSpPr>
              <a:spLocks noChangeShapeType="1"/>
            </p:cNvSpPr>
            <p:nvPr/>
          </p:nvSpPr>
          <p:spPr bwMode="auto">
            <a:xfrm flipV="1">
              <a:off x="2592" y="2256"/>
              <a:ext cx="432" cy="192"/>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sp>
          <p:nvSpPr>
            <p:cNvPr id="26712" name="Line 75"/>
            <p:cNvSpPr>
              <a:spLocks noChangeShapeType="1"/>
            </p:cNvSpPr>
            <p:nvPr/>
          </p:nvSpPr>
          <p:spPr bwMode="auto">
            <a:xfrm flipV="1">
              <a:off x="2592" y="2544"/>
              <a:ext cx="432" cy="48"/>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sp>
          <p:nvSpPr>
            <p:cNvPr id="26713" name="Rectangle 77"/>
            <p:cNvSpPr>
              <a:spLocks noChangeArrowheads="1"/>
            </p:cNvSpPr>
            <p:nvPr/>
          </p:nvSpPr>
          <p:spPr bwMode="auto">
            <a:xfrm>
              <a:off x="3024" y="2688"/>
              <a:ext cx="192" cy="192"/>
            </a:xfrm>
            <a:prstGeom prst="rect">
              <a:avLst/>
            </a:prstGeom>
            <a:solidFill>
              <a:schemeClr val="tx2"/>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714" name="Rectangle 78"/>
            <p:cNvSpPr>
              <a:spLocks noChangeArrowheads="1"/>
            </p:cNvSpPr>
            <p:nvPr/>
          </p:nvSpPr>
          <p:spPr bwMode="auto">
            <a:xfrm>
              <a:off x="3024" y="2976"/>
              <a:ext cx="192" cy="192"/>
            </a:xfrm>
            <a:prstGeom prst="rect">
              <a:avLst/>
            </a:prstGeom>
            <a:solidFill>
              <a:schemeClr val="tx2"/>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715" name="Line 79"/>
            <p:cNvSpPr>
              <a:spLocks noChangeShapeType="1"/>
            </p:cNvSpPr>
            <p:nvPr/>
          </p:nvSpPr>
          <p:spPr bwMode="auto">
            <a:xfrm flipV="1">
              <a:off x="2592" y="2784"/>
              <a:ext cx="432" cy="96"/>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sp>
          <p:nvSpPr>
            <p:cNvPr id="26716" name="Line 80"/>
            <p:cNvSpPr>
              <a:spLocks noChangeShapeType="1"/>
            </p:cNvSpPr>
            <p:nvPr/>
          </p:nvSpPr>
          <p:spPr bwMode="auto">
            <a:xfrm>
              <a:off x="2592" y="3024"/>
              <a:ext cx="432" cy="48"/>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grpSp>
      <p:sp>
        <p:nvSpPr>
          <p:cNvPr id="26647" name="Line 82"/>
          <p:cNvSpPr>
            <a:spLocks noChangeShapeType="1"/>
          </p:cNvSpPr>
          <p:nvPr/>
        </p:nvSpPr>
        <p:spPr bwMode="auto">
          <a:xfrm flipV="1">
            <a:off x="2667000" y="4256314"/>
            <a:ext cx="1371600" cy="1001486"/>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grpSp>
        <p:nvGrpSpPr>
          <p:cNvPr id="3" name="Group 109"/>
          <p:cNvGrpSpPr>
            <a:grpSpLocks/>
          </p:cNvGrpSpPr>
          <p:nvPr/>
        </p:nvGrpSpPr>
        <p:grpSpPr bwMode="auto">
          <a:xfrm>
            <a:off x="4191000" y="4495800"/>
            <a:ext cx="533400" cy="817563"/>
            <a:chOff x="1632" y="2989"/>
            <a:chExt cx="336" cy="515"/>
          </a:xfrm>
        </p:grpSpPr>
        <p:sp>
          <p:nvSpPr>
            <p:cNvPr id="26699" name="Rectangle 83"/>
            <p:cNvSpPr>
              <a:spLocks noChangeArrowheads="1"/>
            </p:cNvSpPr>
            <p:nvPr/>
          </p:nvSpPr>
          <p:spPr bwMode="auto">
            <a:xfrm>
              <a:off x="1632" y="2989"/>
              <a:ext cx="336" cy="81"/>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700" name="Rectangle 84"/>
            <p:cNvSpPr>
              <a:spLocks noChangeArrowheads="1"/>
            </p:cNvSpPr>
            <p:nvPr/>
          </p:nvSpPr>
          <p:spPr bwMode="auto">
            <a:xfrm>
              <a:off x="1632" y="3070"/>
              <a:ext cx="336" cy="81"/>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701" name="Rectangle 85"/>
            <p:cNvSpPr>
              <a:spLocks noChangeArrowheads="1"/>
            </p:cNvSpPr>
            <p:nvPr/>
          </p:nvSpPr>
          <p:spPr bwMode="auto">
            <a:xfrm>
              <a:off x="1632" y="3260"/>
              <a:ext cx="336" cy="81"/>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702" name="Rectangle 86"/>
            <p:cNvSpPr>
              <a:spLocks noChangeArrowheads="1"/>
            </p:cNvSpPr>
            <p:nvPr/>
          </p:nvSpPr>
          <p:spPr bwMode="auto">
            <a:xfrm>
              <a:off x="1632" y="3341"/>
              <a:ext cx="336" cy="82"/>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703" name="Rectangle 87"/>
            <p:cNvSpPr>
              <a:spLocks noChangeArrowheads="1"/>
            </p:cNvSpPr>
            <p:nvPr/>
          </p:nvSpPr>
          <p:spPr bwMode="auto">
            <a:xfrm>
              <a:off x="1632" y="3423"/>
              <a:ext cx="336" cy="81"/>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704" name="Text Box 88"/>
            <p:cNvSpPr txBox="1">
              <a:spLocks noChangeArrowheads="1"/>
            </p:cNvSpPr>
            <p:nvPr/>
          </p:nvSpPr>
          <p:spPr bwMode="auto">
            <a:xfrm>
              <a:off x="1693" y="3151"/>
              <a:ext cx="244" cy="154"/>
            </a:xfrm>
            <a:prstGeom prst="rect">
              <a:avLst/>
            </a:prstGeom>
            <a:noFill/>
            <a:ln w="9525">
              <a:noFill/>
              <a:miter lim="800000"/>
              <a:headEnd/>
              <a:tailEnd type="none" w="med" len="lg"/>
            </a:ln>
          </p:spPr>
          <p:txBody>
            <a:bodyPr>
              <a:prstTxWarp prst="textNoShape">
                <a:avLst/>
              </a:prstTxWarp>
              <a:spAutoFit/>
            </a:bodyPr>
            <a:lstStyle/>
            <a:p>
              <a:pPr algn="ctr">
                <a:spcBef>
                  <a:spcPct val="50000"/>
                </a:spcBef>
              </a:pPr>
              <a:r>
                <a:rPr lang="en-US" sz="1000">
                  <a:solidFill>
                    <a:schemeClr val="bg1"/>
                  </a:solidFill>
                </a:rPr>
                <a:t>…</a:t>
              </a:r>
            </a:p>
          </p:txBody>
        </p:sp>
      </p:grpSp>
      <p:sp>
        <p:nvSpPr>
          <p:cNvPr id="26649" name="Line 91"/>
          <p:cNvSpPr>
            <a:spLocks noChangeShapeType="1"/>
          </p:cNvSpPr>
          <p:nvPr/>
        </p:nvSpPr>
        <p:spPr bwMode="auto">
          <a:xfrm>
            <a:off x="4724400" y="4587144"/>
            <a:ext cx="838200" cy="583571"/>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grpSp>
        <p:nvGrpSpPr>
          <p:cNvPr id="4" name="Group 94"/>
          <p:cNvGrpSpPr>
            <a:grpSpLocks/>
          </p:cNvGrpSpPr>
          <p:nvPr/>
        </p:nvGrpSpPr>
        <p:grpSpPr bwMode="auto">
          <a:xfrm>
            <a:off x="5562600" y="4343400"/>
            <a:ext cx="1066800" cy="914400"/>
            <a:chOff x="2160" y="2160"/>
            <a:chExt cx="1056" cy="1008"/>
          </a:xfrm>
        </p:grpSpPr>
        <p:sp>
          <p:nvSpPr>
            <p:cNvPr id="26687" name="Rectangle 95"/>
            <p:cNvSpPr>
              <a:spLocks noChangeArrowheads="1"/>
            </p:cNvSpPr>
            <p:nvPr/>
          </p:nvSpPr>
          <p:spPr bwMode="auto">
            <a:xfrm>
              <a:off x="2160" y="2352"/>
              <a:ext cx="528" cy="144"/>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88" name="Rectangle 96"/>
            <p:cNvSpPr>
              <a:spLocks noChangeArrowheads="1"/>
            </p:cNvSpPr>
            <p:nvPr/>
          </p:nvSpPr>
          <p:spPr bwMode="auto">
            <a:xfrm>
              <a:off x="2160" y="2496"/>
              <a:ext cx="528" cy="144"/>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89" name="Rectangle 97"/>
            <p:cNvSpPr>
              <a:spLocks noChangeArrowheads="1"/>
            </p:cNvSpPr>
            <p:nvPr/>
          </p:nvSpPr>
          <p:spPr bwMode="auto">
            <a:xfrm>
              <a:off x="2160" y="2784"/>
              <a:ext cx="528" cy="144"/>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90" name="Rectangle 98"/>
            <p:cNvSpPr>
              <a:spLocks noChangeArrowheads="1"/>
            </p:cNvSpPr>
            <p:nvPr/>
          </p:nvSpPr>
          <p:spPr bwMode="auto">
            <a:xfrm>
              <a:off x="2160" y="2928"/>
              <a:ext cx="528" cy="144"/>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91" name="Rectangle 99"/>
            <p:cNvSpPr>
              <a:spLocks noChangeArrowheads="1"/>
            </p:cNvSpPr>
            <p:nvPr/>
          </p:nvSpPr>
          <p:spPr bwMode="auto">
            <a:xfrm>
              <a:off x="3024" y="2160"/>
              <a:ext cx="192" cy="192"/>
            </a:xfrm>
            <a:prstGeom prst="rect">
              <a:avLst/>
            </a:prstGeom>
            <a:solidFill>
              <a:schemeClr val="tx2"/>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92" name="Rectangle 100"/>
            <p:cNvSpPr>
              <a:spLocks noChangeArrowheads="1"/>
            </p:cNvSpPr>
            <p:nvPr/>
          </p:nvSpPr>
          <p:spPr bwMode="auto">
            <a:xfrm>
              <a:off x="3024" y="2448"/>
              <a:ext cx="192" cy="192"/>
            </a:xfrm>
            <a:prstGeom prst="rect">
              <a:avLst/>
            </a:prstGeom>
            <a:solidFill>
              <a:schemeClr val="tx2"/>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93" name="Line 101"/>
            <p:cNvSpPr>
              <a:spLocks noChangeShapeType="1"/>
            </p:cNvSpPr>
            <p:nvPr/>
          </p:nvSpPr>
          <p:spPr bwMode="auto">
            <a:xfrm flipV="1">
              <a:off x="2592" y="2256"/>
              <a:ext cx="432" cy="192"/>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sp>
          <p:nvSpPr>
            <p:cNvPr id="26694" name="Line 102"/>
            <p:cNvSpPr>
              <a:spLocks noChangeShapeType="1"/>
            </p:cNvSpPr>
            <p:nvPr/>
          </p:nvSpPr>
          <p:spPr bwMode="auto">
            <a:xfrm flipV="1">
              <a:off x="2592" y="2544"/>
              <a:ext cx="432" cy="48"/>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sp>
          <p:nvSpPr>
            <p:cNvPr id="26695" name="Rectangle 103"/>
            <p:cNvSpPr>
              <a:spLocks noChangeArrowheads="1"/>
            </p:cNvSpPr>
            <p:nvPr/>
          </p:nvSpPr>
          <p:spPr bwMode="auto">
            <a:xfrm>
              <a:off x="3024" y="2688"/>
              <a:ext cx="192" cy="192"/>
            </a:xfrm>
            <a:prstGeom prst="rect">
              <a:avLst/>
            </a:prstGeom>
            <a:solidFill>
              <a:schemeClr val="tx2"/>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96" name="Rectangle 104"/>
            <p:cNvSpPr>
              <a:spLocks noChangeArrowheads="1"/>
            </p:cNvSpPr>
            <p:nvPr/>
          </p:nvSpPr>
          <p:spPr bwMode="auto">
            <a:xfrm>
              <a:off x="3024" y="2976"/>
              <a:ext cx="192" cy="192"/>
            </a:xfrm>
            <a:prstGeom prst="rect">
              <a:avLst/>
            </a:prstGeom>
            <a:solidFill>
              <a:schemeClr val="tx2"/>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97" name="Line 105"/>
            <p:cNvSpPr>
              <a:spLocks noChangeShapeType="1"/>
            </p:cNvSpPr>
            <p:nvPr/>
          </p:nvSpPr>
          <p:spPr bwMode="auto">
            <a:xfrm flipV="1">
              <a:off x="2592" y="2784"/>
              <a:ext cx="432" cy="96"/>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sp>
          <p:nvSpPr>
            <p:cNvPr id="26698" name="Line 106"/>
            <p:cNvSpPr>
              <a:spLocks noChangeShapeType="1"/>
            </p:cNvSpPr>
            <p:nvPr/>
          </p:nvSpPr>
          <p:spPr bwMode="auto">
            <a:xfrm>
              <a:off x="2592" y="3024"/>
              <a:ext cx="432" cy="48"/>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grpSp>
      <p:sp>
        <p:nvSpPr>
          <p:cNvPr id="26651" name="Line 107"/>
          <p:cNvSpPr>
            <a:spLocks noChangeShapeType="1"/>
          </p:cNvSpPr>
          <p:nvPr/>
        </p:nvSpPr>
        <p:spPr bwMode="auto">
          <a:xfrm flipV="1">
            <a:off x="2667000" y="4724400"/>
            <a:ext cx="1524000" cy="762000"/>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grpSp>
        <p:nvGrpSpPr>
          <p:cNvPr id="5" name="Group 110"/>
          <p:cNvGrpSpPr>
            <a:grpSpLocks/>
          </p:cNvGrpSpPr>
          <p:nvPr/>
        </p:nvGrpSpPr>
        <p:grpSpPr bwMode="auto">
          <a:xfrm>
            <a:off x="4343400" y="5562600"/>
            <a:ext cx="533400" cy="817563"/>
            <a:chOff x="1632" y="2989"/>
            <a:chExt cx="336" cy="515"/>
          </a:xfrm>
        </p:grpSpPr>
        <p:sp>
          <p:nvSpPr>
            <p:cNvPr id="26681" name="Rectangle 111"/>
            <p:cNvSpPr>
              <a:spLocks noChangeArrowheads="1"/>
            </p:cNvSpPr>
            <p:nvPr/>
          </p:nvSpPr>
          <p:spPr bwMode="auto">
            <a:xfrm>
              <a:off x="1632" y="2989"/>
              <a:ext cx="336" cy="81"/>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82" name="Rectangle 112"/>
            <p:cNvSpPr>
              <a:spLocks noChangeArrowheads="1"/>
            </p:cNvSpPr>
            <p:nvPr/>
          </p:nvSpPr>
          <p:spPr bwMode="auto">
            <a:xfrm>
              <a:off x="1632" y="3070"/>
              <a:ext cx="336" cy="81"/>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83" name="Rectangle 113"/>
            <p:cNvSpPr>
              <a:spLocks noChangeArrowheads="1"/>
            </p:cNvSpPr>
            <p:nvPr/>
          </p:nvSpPr>
          <p:spPr bwMode="auto">
            <a:xfrm>
              <a:off x="1632" y="3260"/>
              <a:ext cx="336" cy="81"/>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84" name="Rectangle 114"/>
            <p:cNvSpPr>
              <a:spLocks noChangeArrowheads="1"/>
            </p:cNvSpPr>
            <p:nvPr/>
          </p:nvSpPr>
          <p:spPr bwMode="auto">
            <a:xfrm>
              <a:off x="1632" y="3341"/>
              <a:ext cx="336" cy="82"/>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85" name="Rectangle 115"/>
            <p:cNvSpPr>
              <a:spLocks noChangeArrowheads="1"/>
            </p:cNvSpPr>
            <p:nvPr/>
          </p:nvSpPr>
          <p:spPr bwMode="auto">
            <a:xfrm>
              <a:off x="1632" y="3423"/>
              <a:ext cx="336" cy="81"/>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86" name="Text Box 116"/>
            <p:cNvSpPr txBox="1">
              <a:spLocks noChangeArrowheads="1"/>
            </p:cNvSpPr>
            <p:nvPr/>
          </p:nvSpPr>
          <p:spPr bwMode="auto">
            <a:xfrm>
              <a:off x="1693" y="3151"/>
              <a:ext cx="244" cy="212"/>
            </a:xfrm>
            <a:prstGeom prst="rect">
              <a:avLst/>
            </a:prstGeom>
            <a:noFill/>
            <a:ln w="9525">
              <a:noFill/>
              <a:miter lim="800000"/>
              <a:headEnd/>
              <a:tailEnd type="none" w="med" len="lg"/>
            </a:ln>
          </p:spPr>
          <p:txBody>
            <a:bodyPr>
              <a:prstTxWarp prst="textNoShape">
                <a:avLst/>
              </a:prstTxWarp>
              <a:spAutoFit/>
            </a:bodyPr>
            <a:lstStyle/>
            <a:p>
              <a:pPr algn="ctr">
                <a:spcBef>
                  <a:spcPct val="50000"/>
                </a:spcBef>
              </a:pPr>
              <a:r>
                <a:rPr lang="en-US">
                  <a:solidFill>
                    <a:srgbClr val="FFFF00"/>
                  </a:solidFill>
                </a:rPr>
                <a:t>…</a:t>
              </a:r>
            </a:p>
          </p:txBody>
        </p:sp>
      </p:grpSp>
      <p:grpSp>
        <p:nvGrpSpPr>
          <p:cNvPr id="6" name="Group 117"/>
          <p:cNvGrpSpPr>
            <a:grpSpLocks/>
          </p:cNvGrpSpPr>
          <p:nvPr/>
        </p:nvGrpSpPr>
        <p:grpSpPr bwMode="auto">
          <a:xfrm>
            <a:off x="5791200" y="5562600"/>
            <a:ext cx="533400" cy="817563"/>
            <a:chOff x="1632" y="2989"/>
            <a:chExt cx="336" cy="515"/>
          </a:xfrm>
        </p:grpSpPr>
        <p:sp>
          <p:nvSpPr>
            <p:cNvPr id="26675" name="Rectangle 118"/>
            <p:cNvSpPr>
              <a:spLocks noChangeArrowheads="1"/>
            </p:cNvSpPr>
            <p:nvPr/>
          </p:nvSpPr>
          <p:spPr bwMode="auto">
            <a:xfrm>
              <a:off x="1632" y="2989"/>
              <a:ext cx="336" cy="81"/>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76" name="Rectangle 119"/>
            <p:cNvSpPr>
              <a:spLocks noChangeArrowheads="1"/>
            </p:cNvSpPr>
            <p:nvPr/>
          </p:nvSpPr>
          <p:spPr bwMode="auto">
            <a:xfrm>
              <a:off x="1632" y="3070"/>
              <a:ext cx="336" cy="81"/>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77" name="Rectangle 120"/>
            <p:cNvSpPr>
              <a:spLocks noChangeArrowheads="1"/>
            </p:cNvSpPr>
            <p:nvPr/>
          </p:nvSpPr>
          <p:spPr bwMode="auto">
            <a:xfrm>
              <a:off x="1632" y="3260"/>
              <a:ext cx="336" cy="81"/>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78" name="Rectangle 121"/>
            <p:cNvSpPr>
              <a:spLocks noChangeArrowheads="1"/>
            </p:cNvSpPr>
            <p:nvPr/>
          </p:nvSpPr>
          <p:spPr bwMode="auto">
            <a:xfrm>
              <a:off x="1632" y="3341"/>
              <a:ext cx="336" cy="82"/>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79" name="Rectangle 122"/>
            <p:cNvSpPr>
              <a:spLocks noChangeArrowheads="1"/>
            </p:cNvSpPr>
            <p:nvPr/>
          </p:nvSpPr>
          <p:spPr bwMode="auto">
            <a:xfrm>
              <a:off x="1632" y="3423"/>
              <a:ext cx="336" cy="81"/>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80" name="Text Box 123"/>
            <p:cNvSpPr txBox="1">
              <a:spLocks noChangeArrowheads="1"/>
            </p:cNvSpPr>
            <p:nvPr/>
          </p:nvSpPr>
          <p:spPr bwMode="auto">
            <a:xfrm>
              <a:off x="1693" y="3151"/>
              <a:ext cx="244" cy="212"/>
            </a:xfrm>
            <a:prstGeom prst="rect">
              <a:avLst/>
            </a:prstGeom>
            <a:noFill/>
            <a:ln w="9525">
              <a:noFill/>
              <a:miter lim="800000"/>
              <a:headEnd/>
              <a:tailEnd type="none" w="med" len="lg"/>
            </a:ln>
          </p:spPr>
          <p:txBody>
            <a:bodyPr>
              <a:prstTxWarp prst="textNoShape">
                <a:avLst/>
              </a:prstTxWarp>
              <a:spAutoFit/>
            </a:bodyPr>
            <a:lstStyle/>
            <a:p>
              <a:pPr algn="ctr">
                <a:spcBef>
                  <a:spcPct val="50000"/>
                </a:spcBef>
              </a:pPr>
              <a:r>
                <a:rPr lang="en-US">
                  <a:solidFill>
                    <a:srgbClr val="FFFF00"/>
                  </a:solidFill>
                </a:rPr>
                <a:t>…</a:t>
              </a:r>
            </a:p>
          </p:txBody>
        </p:sp>
      </p:grpSp>
      <p:grpSp>
        <p:nvGrpSpPr>
          <p:cNvPr id="7" name="Group 124"/>
          <p:cNvGrpSpPr>
            <a:grpSpLocks/>
          </p:cNvGrpSpPr>
          <p:nvPr/>
        </p:nvGrpSpPr>
        <p:grpSpPr bwMode="auto">
          <a:xfrm>
            <a:off x="6934200" y="5410200"/>
            <a:ext cx="1066800" cy="914400"/>
            <a:chOff x="2160" y="2160"/>
            <a:chExt cx="1056" cy="1008"/>
          </a:xfrm>
        </p:grpSpPr>
        <p:sp>
          <p:nvSpPr>
            <p:cNvPr id="26663" name="Rectangle 125"/>
            <p:cNvSpPr>
              <a:spLocks noChangeArrowheads="1"/>
            </p:cNvSpPr>
            <p:nvPr/>
          </p:nvSpPr>
          <p:spPr bwMode="auto">
            <a:xfrm>
              <a:off x="2160" y="2352"/>
              <a:ext cx="528" cy="144"/>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64" name="Rectangle 126"/>
            <p:cNvSpPr>
              <a:spLocks noChangeArrowheads="1"/>
            </p:cNvSpPr>
            <p:nvPr/>
          </p:nvSpPr>
          <p:spPr bwMode="auto">
            <a:xfrm>
              <a:off x="2160" y="2496"/>
              <a:ext cx="528" cy="144"/>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65" name="Rectangle 127"/>
            <p:cNvSpPr>
              <a:spLocks noChangeArrowheads="1"/>
            </p:cNvSpPr>
            <p:nvPr/>
          </p:nvSpPr>
          <p:spPr bwMode="auto">
            <a:xfrm>
              <a:off x="2160" y="2784"/>
              <a:ext cx="528" cy="144"/>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66" name="Rectangle 128"/>
            <p:cNvSpPr>
              <a:spLocks noChangeArrowheads="1"/>
            </p:cNvSpPr>
            <p:nvPr/>
          </p:nvSpPr>
          <p:spPr bwMode="auto">
            <a:xfrm>
              <a:off x="2160" y="2928"/>
              <a:ext cx="528" cy="144"/>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67" name="Rectangle 129"/>
            <p:cNvSpPr>
              <a:spLocks noChangeArrowheads="1"/>
            </p:cNvSpPr>
            <p:nvPr/>
          </p:nvSpPr>
          <p:spPr bwMode="auto">
            <a:xfrm>
              <a:off x="3024" y="2160"/>
              <a:ext cx="192" cy="192"/>
            </a:xfrm>
            <a:prstGeom prst="rect">
              <a:avLst/>
            </a:prstGeom>
            <a:solidFill>
              <a:schemeClr val="tx2"/>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68" name="Rectangle 130"/>
            <p:cNvSpPr>
              <a:spLocks noChangeArrowheads="1"/>
            </p:cNvSpPr>
            <p:nvPr/>
          </p:nvSpPr>
          <p:spPr bwMode="auto">
            <a:xfrm>
              <a:off x="3024" y="2448"/>
              <a:ext cx="192" cy="192"/>
            </a:xfrm>
            <a:prstGeom prst="rect">
              <a:avLst/>
            </a:prstGeom>
            <a:solidFill>
              <a:schemeClr val="tx2"/>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69" name="Line 131"/>
            <p:cNvSpPr>
              <a:spLocks noChangeShapeType="1"/>
            </p:cNvSpPr>
            <p:nvPr/>
          </p:nvSpPr>
          <p:spPr bwMode="auto">
            <a:xfrm flipV="1">
              <a:off x="2592" y="2256"/>
              <a:ext cx="432" cy="192"/>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sp>
          <p:nvSpPr>
            <p:cNvPr id="26670" name="Line 132"/>
            <p:cNvSpPr>
              <a:spLocks noChangeShapeType="1"/>
            </p:cNvSpPr>
            <p:nvPr/>
          </p:nvSpPr>
          <p:spPr bwMode="auto">
            <a:xfrm flipV="1">
              <a:off x="2592" y="2544"/>
              <a:ext cx="432" cy="48"/>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sp>
          <p:nvSpPr>
            <p:cNvPr id="26671" name="Rectangle 133"/>
            <p:cNvSpPr>
              <a:spLocks noChangeArrowheads="1"/>
            </p:cNvSpPr>
            <p:nvPr/>
          </p:nvSpPr>
          <p:spPr bwMode="auto">
            <a:xfrm>
              <a:off x="3024" y="2688"/>
              <a:ext cx="192" cy="192"/>
            </a:xfrm>
            <a:prstGeom prst="rect">
              <a:avLst/>
            </a:prstGeom>
            <a:solidFill>
              <a:schemeClr val="tx2"/>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72" name="Rectangle 134"/>
            <p:cNvSpPr>
              <a:spLocks noChangeArrowheads="1"/>
            </p:cNvSpPr>
            <p:nvPr/>
          </p:nvSpPr>
          <p:spPr bwMode="auto">
            <a:xfrm>
              <a:off x="3024" y="2976"/>
              <a:ext cx="192" cy="192"/>
            </a:xfrm>
            <a:prstGeom prst="rect">
              <a:avLst/>
            </a:prstGeom>
            <a:solidFill>
              <a:schemeClr val="tx2"/>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73" name="Line 135"/>
            <p:cNvSpPr>
              <a:spLocks noChangeShapeType="1"/>
            </p:cNvSpPr>
            <p:nvPr/>
          </p:nvSpPr>
          <p:spPr bwMode="auto">
            <a:xfrm flipV="1">
              <a:off x="2592" y="2784"/>
              <a:ext cx="432" cy="96"/>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sp>
          <p:nvSpPr>
            <p:cNvPr id="26674" name="Line 136"/>
            <p:cNvSpPr>
              <a:spLocks noChangeShapeType="1"/>
            </p:cNvSpPr>
            <p:nvPr/>
          </p:nvSpPr>
          <p:spPr bwMode="auto">
            <a:xfrm>
              <a:off x="2592" y="3024"/>
              <a:ext cx="432" cy="48"/>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grpSp>
      <p:sp>
        <p:nvSpPr>
          <p:cNvPr id="26655" name="Line 137"/>
          <p:cNvSpPr>
            <a:spLocks noChangeShapeType="1"/>
          </p:cNvSpPr>
          <p:nvPr/>
        </p:nvSpPr>
        <p:spPr bwMode="auto">
          <a:xfrm flipV="1">
            <a:off x="2667000" y="5638800"/>
            <a:ext cx="1676400" cy="76200"/>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sp>
        <p:nvSpPr>
          <p:cNvPr id="26656" name="Line 138"/>
          <p:cNvSpPr>
            <a:spLocks noChangeShapeType="1"/>
          </p:cNvSpPr>
          <p:nvPr/>
        </p:nvSpPr>
        <p:spPr bwMode="auto">
          <a:xfrm>
            <a:off x="6324600" y="5715000"/>
            <a:ext cx="609600" cy="0"/>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sp>
        <p:nvSpPr>
          <p:cNvPr id="26657" name="Line 139"/>
          <p:cNvSpPr>
            <a:spLocks noChangeShapeType="1"/>
          </p:cNvSpPr>
          <p:nvPr/>
        </p:nvSpPr>
        <p:spPr bwMode="auto">
          <a:xfrm flipV="1">
            <a:off x="4876800" y="5715000"/>
            <a:ext cx="914400" cy="0"/>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sp>
        <p:nvSpPr>
          <p:cNvPr id="26658" name="Rectangle 140"/>
          <p:cNvSpPr>
            <a:spLocks noChangeArrowheads="1"/>
          </p:cNvSpPr>
          <p:nvPr/>
        </p:nvSpPr>
        <p:spPr bwMode="auto">
          <a:xfrm>
            <a:off x="2057400" y="3886200"/>
            <a:ext cx="838200" cy="457200"/>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59" name="Text Box 141"/>
          <p:cNvSpPr txBox="1">
            <a:spLocks noChangeArrowheads="1"/>
          </p:cNvSpPr>
          <p:nvPr/>
        </p:nvSpPr>
        <p:spPr bwMode="auto">
          <a:xfrm>
            <a:off x="1905000" y="3962400"/>
            <a:ext cx="1066800" cy="274638"/>
          </a:xfrm>
          <a:prstGeom prst="rect">
            <a:avLst/>
          </a:prstGeom>
          <a:noFill/>
          <a:ln w="9525">
            <a:noFill/>
            <a:miter lim="800000"/>
            <a:headEnd/>
            <a:tailEnd type="none" w="med" len="lg"/>
          </a:ln>
        </p:spPr>
        <p:txBody>
          <a:bodyPr>
            <a:prstTxWarp prst="textNoShape">
              <a:avLst/>
            </a:prstTxWarp>
            <a:spAutoFit/>
          </a:bodyPr>
          <a:lstStyle/>
          <a:p>
            <a:pPr algn="ctr">
              <a:spcBef>
                <a:spcPct val="50000"/>
              </a:spcBef>
            </a:pPr>
            <a:r>
              <a:rPr lang="en-US" sz="1200">
                <a:solidFill>
                  <a:schemeClr val="accent2"/>
                </a:solidFill>
              </a:rPr>
              <a:t>  (Metadata)</a:t>
            </a:r>
          </a:p>
        </p:txBody>
      </p:sp>
      <p:sp>
        <p:nvSpPr>
          <p:cNvPr id="26660" name="Text Box 142"/>
          <p:cNvSpPr txBox="1">
            <a:spLocks noChangeArrowheads="1"/>
          </p:cNvSpPr>
          <p:nvPr/>
        </p:nvSpPr>
        <p:spPr bwMode="auto">
          <a:xfrm>
            <a:off x="1905000" y="5105400"/>
            <a:ext cx="1066800" cy="274638"/>
          </a:xfrm>
          <a:prstGeom prst="rect">
            <a:avLst/>
          </a:prstGeom>
          <a:noFill/>
          <a:ln w="9525">
            <a:noFill/>
            <a:miter lim="800000"/>
            <a:headEnd/>
            <a:tailEnd type="none" w="med" len="lg"/>
          </a:ln>
        </p:spPr>
        <p:txBody>
          <a:bodyPr>
            <a:prstTxWarp prst="textNoShape">
              <a:avLst/>
            </a:prstTxWarp>
            <a:spAutoFit/>
          </a:bodyPr>
          <a:lstStyle/>
          <a:p>
            <a:pPr algn="ctr">
              <a:spcBef>
                <a:spcPct val="50000"/>
              </a:spcBef>
            </a:pPr>
            <a:r>
              <a:rPr lang="en-US" sz="1200">
                <a:solidFill>
                  <a:schemeClr val="accent2"/>
                </a:solidFill>
              </a:rPr>
              <a:t>  (1)</a:t>
            </a:r>
          </a:p>
        </p:txBody>
      </p:sp>
      <p:sp>
        <p:nvSpPr>
          <p:cNvPr id="26661" name="Text Box 143"/>
          <p:cNvSpPr txBox="1">
            <a:spLocks noChangeArrowheads="1"/>
          </p:cNvSpPr>
          <p:nvPr/>
        </p:nvSpPr>
        <p:spPr bwMode="auto">
          <a:xfrm>
            <a:off x="1905000" y="5334000"/>
            <a:ext cx="1066800" cy="274638"/>
          </a:xfrm>
          <a:prstGeom prst="rect">
            <a:avLst/>
          </a:prstGeom>
          <a:noFill/>
          <a:ln w="9525">
            <a:noFill/>
            <a:miter lim="800000"/>
            <a:headEnd/>
            <a:tailEnd type="none" w="med" len="lg"/>
          </a:ln>
        </p:spPr>
        <p:txBody>
          <a:bodyPr>
            <a:prstTxWarp prst="textNoShape">
              <a:avLst/>
            </a:prstTxWarp>
            <a:spAutoFit/>
          </a:bodyPr>
          <a:lstStyle/>
          <a:p>
            <a:pPr algn="ctr">
              <a:spcBef>
                <a:spcPct val="50000"/>
              </a:spcBef>
            </a:pPr>
            <a:r>
              <a:rPr lang="en-US" sz="1200">
                <a:solidFill>
                  <a:schemeClr val="accent2"/>
                </a:solidFill>
              </a:rPr>
              <a:t>  (2)</a:t>
            </a:r>
          </a:p>
        </p:txBody>
      </p:sp>
      <p:sp>
        <p:nvSpPr>
          <p:cNvPr id="26662" name="Text Box 144"/>
          <p:cNvSpPr txBox="1">
            <a:spLocks noChangeArrowheads="1"/>
          </p:cNvSpPr>
          <p:nvPr/>
        </p:nvSpPr>
        <p:spPr bwMode="auto">
          <a:xfrm>
            <a:off x="1905000" y="5562600"/>
            <a:ext cx="1066800" cy="274638"/>
          </a:xfrm>
          <a:prstGeom prst="rect">
            <a:avLst/>
          </a:prstGeom>
          <a:noFill/>
          <a:ln w="9525">
            <a:noFill/>
            <a:miter lim="800000"/>
            <a:headEnd/>
            <a:tailEnd type="none" w="med" len="lg"/>
          </a:ln>
        </p:spPr>
        <p:txBody>
          <a:bodyPr>
            <a:prstTxWarp prst="textNoShape">
              <a:avLst/>
            </a:prstTxWarp>
            <a:spAutoFit/>
          </a:bodyPr>
          <a:lstStyle/>
          <a:p>
            <a:pPr algn="ctr">
              <a:spcBef>
                <a:spcPct val="50000"/>
              </a:spcBef>
            </a:pPr>
            <a:r>
              <a:rPr lang="en-US" sz="1200">
                <a:solidFill>
                  <a:schemeClr val="accent2"/>
                </a:solidFill>
              </a:rPr>
              <a:t>  (3)</a:t>
            </a:r>
          </a:p>
        </p:txBody>
      </p:sp>
      <p:sp>
        <p:nvSpPr>
          <p:cNvPr id="94" name="Line 22"/>
          <p:cNvSpPr>
            <a:spLocks noChangeShapeType="1"/>
          </p:cNvSpPr>
          <p:nvPr/>
        </p:nvSpPr>
        <p:spPr bwMode="auto">
          <a:xfrm flipV="1">
            <a:off x="4038600" y="3733799"/>
            <a:ext cx="0" cy="522515"/>
          </a:xfrm>
          <a:prstGeom prst="line">
            <a:avLst/>
          </a:prstGeom>
          <a:noFill/>
          <a:ln w="9525">
            <a:solidFill>
              <a:schemeClr val="accent2"/>
            </a:solidFill>
            <a:round/>
            <a:headEnd/>
            <a:tailEnd type="none" w="med" len="lg"/>
          </a:ln>
        </p:spPr>
        <p:txBody>
          <a:bodyPr wrap="none" anchor="ctr">
            <a:prstTxWarp prst="textNoShape">
              <a:avLst/>
            </a:prstTxWarp>
          </a:bodyPr>
          <a:lstStyle/>
          <a:p>
            <a:endParaRPr lang="en-US"/>
          </a:p>
        </p:txBody>
      </p:sp>
      <p:sp>
        <p:nvSpPr>
          <p:cNvPr id="95" name="Line 22"/>
          <p:cNvSpPr>
            <a:spLocks noChangeShapeType="1"/>
          </p:cNvSpPr>
          <p:nvPr/>
        </p:nvSpPr>
        <p:spPr bwMode="auto">
          <a:xfrm flipV="1">
            <a:off x="4569572" y="3727456"/>
            <a:ext cx="0" cy="522515"/>
          </a:xfrm>
          <a:prstGeom prst="line">
            <a:avLst/>
          </a:prstGeom>
          <a:noFill/>
          <a:ln w="9525">
            <a:solidFill>
              <a:schemeClr val="accent2"/>
            </a:solidFill>
            <a:round/>
            <a:headEnd/>
            <a:tailEnd type="none" w="med" len="lg"/>
          </a:ln>
        </p:spPr>
        <p:txBody>
          <a:bodyPr wrap="none" anchor="ctr">
            <a:prstTxWarp prst="textNoShape">
              <a:avLst/>
            </a:prstTxWarp>
          </a:bodyPr>
          <a:lstStyle/>
          <a:p>
            <a:endParaRPr lang="en-US"/>
          </a:p>
        </p:txBody>
      </p:sp>
      <p:sp>
        <p:nvSpPr>
          <p:cNvPr id="96" name="Line 22"/>
          <p:cNvSpPr>
            <a:spLocks noChangeShapeType="1"/>
          </p:cNvSpPr>
          <p:nvPr/>
        </p:nvSpPr>
        <p:spPr bwMode="auto">
          <a:xfrm flipV="1">
            <a:off x="4721972" y="4649149"/>
            <a:ext cx="0" cy="522515"/>
          </a:xfrm>
          <a:prstGeom prst="line">
            <a:avLst/>
          </a:prstGeom>
          <a:noFill/>
          <a:ln w="9525">
            <a:solidFill>
              <a:schemeClr val="accent2"/>
            </a:solidFill>
            <a:round/>
            <a:headEnd/>
            <a:tailEnd type="none" w="med" len="lg"/>
          </a:ln>
        </p:spPr>
        <p:txBody>
          <a:bodyPr wrap="none" anchor="ctr">
            <a:prstTxWarp prst="textNoShape">
              <a:avLst/>
            </a:prstTxWarp>
          </a:bodyPr>
          <a:lstStyle/>
          <a:p>
            <a:endParaRPr lang="en-US"/>
          </a:p>
        </p:txBody>
      </p:sp>
      <p:sp>
        <p:nvSpPr>
          <p:cNvPr id="97" name="Line 22"/>
          <p:cNvSpPr>
            <a:spLocks noChangeShapeType="1"/>
          </p:cNvSpPr>
          <p:nvPr/>
        </p:nvSpPr>
        <p:spPr bwMode="auto">
          <a:xfrm flipV="1">
            <a:off x="4190500" y="4691650"/>
            <a:ext cx="0" cy="522515"/>
          </a:xfrm>
          <a:prstGeom prst="line">
            <a:avLst/>
          </a:prstGeom>
          <a:noFill/>
          <a:ln w="9525">
            <a:solidFill>
              <a:schemeClr val="accent2"/>
            </a:solidFill>
            <a:round/>
            <a:headEnd/>
            <a:tailEnd type="none" w="med" len="lg"/>
          </a:ln>
        </p:spPr>
        <p:txBody>
          <a:bodyPr wrap="none" anchor="ctr">
            <a:prstTxWarp prst="textNoShape">
              <a:avLst/>
            </a:prstTxWarp>
          </a:bodyPr>
          <a:lstStyle/>
          <a:p>
            <a:endParaRPr lang="en-US"/>
          </a:p>
        </p:txBody>
      </p:sp>
      <p:sp>
        <p:nvSpPr>
          <p:cNvPr id="98" name="Line 22"/>
          <p:cNvSpPr>
            <a:spLocks noChangeShapeType="1"/>
          </p:cNvSpPr>
          <p:nvPr/>
        </p:nvSpPr>
        <p:spPr bwMode="auto">
          <a:xfrm flipV="1">
            <a:off x="5564100" y="4636463"/>
            <a:ext cx="0" cy="522515"/>
          </a:xfrm>
          <a:prstGeom prst="line">
            <a:avLst/>
          </a:prstGeom>
          <a:noFill/>
          <a:ln w="9525">
            <a:solidFill>
              <a:schemeClr val="accent2"/>
            </a:solidFill>
            <a:round/>
            <a:headEnd/>
            <a:tailEnd type="none" w="med" len="lg"/>
          </a:ln>
        </p:spPr>
        <p:txBody>
          <a:bodyPr wrap="none" anchor="ctr">
            <a:prstTxWarp prst="textNoShape">
              <a:avLst/>
            </a:prstTxWarp>
          </a:bodyPr>
          <a:lstStyle/>
          <a:p>
            <a:endParaRPr lang="en-US"/>
          </a:p>
        </p:txBody>
      </p:sp>
      <p:sp>
        <p:nvSpPr>
          <p:cNvPr id="99" name="Line 22"/>
          <p:cNvSpPr>
            <a:spLocks noChangeShapeType="1"/>
          </p:cNvSpPr>
          <p:nvPr/>
        </p:nvSpPr>
        <p:spPr bwMode="auto">
          <a:xfrm flipV="1">
            <a:off x="6095072" y="4617909"/>
            <a:ext cx="0" cy="522515"/>
          </a:xfrm>
          <a:prstGeom prst="line">
            <a:avLst/>
          </a:prstGeom>
          <a:noFill/>
          <a:ln w="9525">
            <a:solidFill>
              <a:schemeClr val="accent2"/>
            </a:solidFill>
            <a:round/>
            <a:headEnd/>
            <a:tailEnd type="none" w="med" len="lg"/>
          </a:ln>
        </p:spPr>
        <p:txBody>
          <a:bodyPr wrap="none" anchor="ctr">
            <a:prstTxWarp prst="textNoShape">
              <a:avLst/>
            </a:prstTxWarp>
          </a:bodyPr>
          <a:lstStyle/>
          <a:p>
            <a:endParaRPr lang="en-US"/>
          </a:p>
        </p:txBody>
      </p:sp>
      <p:sp>
        <p:nvSpPr>
          <p:cNvPr id="100" name="Line 22"/>
          <p:cNvSpPr>
            <a:spLocks noChangeShapeType="1"/>
          </p:cNvSpPr>
          <p:nvPr/>
        </p:nvSpPr>
        <p:spPr bwMode="auto">
          <a:xfrm flipV="1">
            <a:off x="4891940" y="5625079"/>
            <a:ext cx="0" cy="522515"/>
          </a:xfrm>
          <a:prstGeom prst="line">
            <a:avLst/>
          </a:prstGeom>
          <a:noFill/>
          <a:ln w="9525">
            <a:solidFill>
              <a:schemeClr val="accent2"/>
            </a:solidFill>
            <a:round/>
            <a:headEnd/>
            <a:tailEnd type="none" w="med" len="lg"/>
          </a:ln>
        </p:spPr>
        <p:txBody>
          <a:bodyPr wrap="none" anchor="ctr">
            <a:prstTxWarp prst="textNoShape">
              <a:avLst/>
            </a:prstTxWarp>
          </a:bodyPr>
          <a:lstStyle/>
          <a:p>
            <a:endParaRPr lang="en-US"/>
          </a:p>
        </p:txBody>
      </p:sp>
      <p:sp>
        <p:nvSpPr>
          <p:cNvPr id="101" name="Line 22"/>
          <p:cNvSpPr>
            <a:spLocks noChangeShapeType="1"/>
          </p:cNvSpPr>
          <p:nvPr/>
        </p:nvSpPr>
        <p:spPr bwMode="auto">
          <a:xfrm flipV="1">
            <a:off x="4348256" y="5692002"/>
            <a:ext cx="0" cy="522515"/>
          </a:xfrm>
          <a:prstGeom prst="line">
            <a:avLst/>
          </a:prstGeom>
          <a:noFill/>
          <a:ln w="9525">
            <a:solidFill>
              <a:schemeClr val="accent2"/>
            </a:solidFill>
            <a:round/>
            <a:headEnd/>
            <a:tailEnd type="none" w="med" len="lg"/>
          </a:ln>
        </p:spPr>
        <p:txBody>
          <a:bodyPr wrap="none" anchor="ctr">
            <a:prstTxWarp prst="textNoShape">
              <a:avLst/>
            </a:prstTxWarp>
          </a:bodyPr>
          <a:lstStyle/>
          <a:p>
            <a:endParaRPr lang="en-US"/>
          </a:p>
        </p:txBody>
      </p:sp>
      <p:sp>
        <p:nvSpPr>
          <p:cNvPr id="102" name="Line 22"/>
          <p:cNvSpPr>
            <a:spLocks noChangeShapeType="1"/>
          </p:cNvSpPr>
          <p:nvPr/>
        </p:nvSpPr>
        <p:spPr bwMode="auto">
          <a:xfrm flipV="1">
            <a:off x="5795128" y="5734503"/>
            <a:ext cx="0" cy="522515"/>
          </a:xfrm>
          <a:prstGeom prst="line">
            <a:avLst/>
          </a:prstGeom>
          <a:noFill/>
          <a:ln w="9525">
            <a:solidFill>
              <a:schemeClr val="accent2"/>
            </a:solidFill>
            <a:round/>
            <a:headEnd/>
            <a:tailEnd type="none" w="med" len="lg"/>
          </a:ln>
        </p:spPr>
        <p:txBody>
          <a:bodyPr wrap="none" anchor="ctr">
            <a:prstTxWarp prst="textNoShape">
              <a:avLst/>
            </a:prstTxWarp>
          </a:bodyPr>
          <a:lstStyle/>
          <a:p>
            <a:endParaRPr lang="en-US"/>
          </a:p>
        </p:txBody>
      </p:sp>
      <p:sp>
        <p:nvSpPr>
          <p:cNvPr id="103" name="Line 22"/>
          <p:cNvSpPr>
            <a:spLocks noChangeShapeType="1"/>
          </p:cNvSpPr>
          <p:nvPr/>
        </p:nvSpPr>
        <p:spPr bwMode="auto">
          <a:xfrm flipV="1">
            <a:off x="6326100" y="5679316"/>
            <a:ext cx="0" cy="522515"/>
          </a:xfrm>
          <a:prstGeom prst="line">
            <a:avLst/>
          </a:prstGeom>
          <a:noFill/>
          <a:ln w="9525">
            <a:solidFill>
              <a:schemeClr val="accent2"/>
            </a:solidFill>
            <a:round/>
            <a:headEnd/>
            <a:tailEnd type="none" w="med" len="lg"/>
          </a:ln>
        </p:spPr>
        <p:txBody>
          <a:bodyPr wrap="none" anchor="ctr">
            <a:prstTxWarp prst="textNoShape">
              <a:avLst/>
            </a:prstTxWarp>
          </a:bodyPr>
          <a:lstStyle/>
          <a:p>
            <a:endParaRPr lang="en-US"/>
          </a:p>
        </p:txBody>
      </p:sp>
      <p:sp>
        <p:nvSpPr>
          <p:cNvPr id="104" name="Line 22"/>
          <p:cNvSpPr>
            <a:spLocks noChangeShapeType="1"/>
          </p:cNvSpPr>
          <p:nvPr/>
        </p:nvSpPr>
        <p:spPr bwMode="auto">
          <a:xfrm flipV="1">
            <a:off x="6930344" y="5672973"/>
            <a:ext cx="0" cy="522515"/>
          </a:xfrm>
          <a:prstGeom prst="line">
            <a:avLst/>
          </a:prstGeom>
          <a:noFill/>
          <a:ln w="9525">
            <a:solidFill>
              <a:schemeClr val="accent2"/>
            </a:solidFill>
            <a:round/>
            <a:headEnd/>
            <a:tailEnd type="none" w="med" len="lg"/>
          </a:ln>
        </p:spPr>
        <p:txBody>
          <a:bodyPr wrap="none" anchor="ctr">
            <a:prstTxWarp prst="textNoShape">
              <a:avLst/>
            </a:prstTxWarp>
          </a:bodyPr>
          <a:lstStyle/>
          <a:p>
            <a:endParaRPr lang="en-US"/>
          </a:p>
        </p:txBody>
      </p:sp>
      <p:sp>
        <p:nvSpPr>
          <p:cNvPr id="105" name="Line 22"/>
          <p:cNvSpPr>
            <a:spLocks noChangeShapeType="1"/>
          </p:cNvSpPr>
          <p:nvPr/>
        </p:nvSpPr>
        <p:spPr bwMode="auto">
          <a:xfrm flipV="1">
            <a:off x="7461316" y="5666630"/>
            <a:ext cx="0" cy="522515"/>
          </a:xfrm>
          <a:prstGeom prst="line">
            <a:avLst/>
          </a:prstGeom>
          <a:noFill/>
          <a:ln w="9525">
            <a:solidFill>
              <a:schemeClr val="accent2"/>
            </a:solidFill>
            <a:round/>
            <a:headEnd/>
            <a:tailEnd type="none" w="med" len="lg"/>
          </a:ln>
        </p:spPr>
        <p:txBody>
          <a:bodyPr wrap="none" anchor="ctr">
            <a:prstTxWarp prst="textNoShape">
              <a:avLst/>
            </a:prstTxWarp>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Footer Placeholder 4"/>
          <p:cNvSpPr>
            <a:spLocks noGrp="1"/>
          </p:cNvSpPr>
          <p:nvPr>
            <p:ph type="ftr" sz="quarter" idx="11"/>
          </p:nvPr>
        </p:nvSpPr>
        <p:spPr>
          <a:noFill/>
        </p:spPr>
        <p:txBody>
          <a:bodyPr/>
          <a:lstStyle/>
          <a:p>
            <a:r>
              <a:rPr lang="en-US"/>
              <a:t>ECE344 - Operating Systems - Ding Yuan</a:t>
            </a:r>
            <a:endParaRPr lang="en-US" sz="1400" b="0">
              <a:latin typeface="Times New Roman" charset="0"/>
            </a:endParaRPr>
          </a:p>
        </p:txBody>
      </p:sp>
      <p:sp>
        <p:nvSpPr>
          <p:cNvPr id="27652" name="Slide Number Placeholder 5"/>
          <p:cNvSpPr>
            <a:spLocks noGrp="1"/>
          </p:cNvSpPr>
          <p:nvPr>
            <p:ph type="sldNum" sz="quarter" idx="12"/>
          </p:nvPr>
        </p:nvSpPr>
        <p:spPr>
          <a:noFill/>
        </p:spPr>
        <p:txBody>
          <a:bodyPr/>
          <a:lstStyle/>
          <a:p>
            <a:fld id="{61D0263C-F4E6-874B-BF68-8CEF51E8C109}" type="slidenum">
              <a:rPr lang="en-US"/>
              <a:pPr/>
              <a:t>28</a:t>
            </a:fld>
            <a:endParaRPr lang="en-US"/>
          </a:p>
        </p:txBody>
      </p:sp>
      <p:sp>
        <p:nvSpPr>
          <p:cNvPr id="531458" name="Rectangle 2"/>
          <p:cNvSpPr>
            <a:spLocks noGrp="1" noChangeArrowheads="1"/>
          </p:cNvSpPr>
          <p:nvPr>
            <p:ph type="title"/>
          </p:nvPr>
        </p:nvSpPr>
        <p:spPr/>
        <p:txBody>
          <a:bodyPr>
            <a:normAutofit fontScale="90000"/>
          </a:bodyPr>
          <a:lstStyle/>
          <a:p>
            <a:pPr>
              <a:defRPr/>
            </a:pPr>
            <a:r>
              <a:rPr lang="en-US"/>
              <a:t>Unix Inodes and Path Search</a:t>
            </a:r>
          </a:p>
        </p:txBody>
      </p:sp>
      <p:sp>
        <p:nvSpPr>
          <p:cNvPr id="27654" name="Rectangle 3"/>
          <p:cNvSpPr>
            <a:spLocks noGrp="1" noChangeArrowheads="1"/>
          </p:cNvSpPr>
          <p:nvPr>
            <p:ph type="body" idx="1"/>
          </p:nvPr>
        </p:nvSpPr>
        <p:spPr>
          <a:xfrm>
            <a:off x="292688" y="1649044"/>
            <a:ext cx="8366760" cy="4724400"/>
          </a:xfrm>
        </p:spPr>
        <p:txBody>
          <a:bodyPr>
            <a:normAutofit fontScale="92500"/>
          </a:bodyPr>
          <a:lstStyle/>
          <a:p>
            <a:r>
              <a:rPr lang="en-US" dirty="0"/>
              <a:t>Unix Inodes are </a:t>
            </a:r>
            <a:r>
              <a:rPr lang="en-US" dirty="0">
                <a:solidFill>
                  <a:srgbClr val="FF3300"/>
                </a:solidFill>
              </a:rPr>
              <a:t>not</a:t>
            </a:r>
            <a:r>
              <a:rPr lang="en-US" dirty="0"/>
              <a:t> directories</a:t>
            </a:r>
          </a:p>
          <a:p>
            <a:r>
              <a:rPr lang="en-US" dirty="0">
                <a:solidFill>
                  <a:srgbClr val="0000FF"/>
                </a:solidFill>
              </a:rPr>
              <a:t>Inodes describe where on the disk the blocks for a file are placed</a:t>
            </a:r>
          </a:p>
          <a:p>
            <a:pPr lvl="1"/>
            <a:r>
              <a:rPr lang="en-US" dirty="0"/>
              <a:t>Directories are files, so inodes also describe where the blocks for directories are placed on the disk</a:t>
            </a:r>
          </a:p>
          <a:p>
            <a:r>
              <a:rPr lang="en-US" dirty="0"/>
              <a:t>Directory entries map file names to inodes</a:t>
            </a:r>
          </a:p>
          <a:p>
            <a:pPr lvl="1"/>
            <a:r>
              <a:rPr lang="en-US" dirty="0"/>
              <a:t>To open “/one”, use Master Block to find inode for “/” on disk</a:t>
            </a:r>
          </a:p>
          <a:p>
            <a:pPr lvl="1"/>
            <a:r>
              <a:rPr lang="en-US" dirty="0"/>
              <a:t>Open “/”, look for entry for “one”</a:t>
            </a:r>
          </a:p>
          <a:p>
            <a:pPr lvl="1"/>
            <a:r>
              <a:rPr lang="en-US" dirty="0"/>
              <a:t>This entry gives the </a:t>
            </a:r>
            <a:r>
              <a:rPr lang="en-US" dirty="0" err="1"/>
              <a:t>inode</a:t>
            </a:r>
            <a:r>
              <a:rPr lang="en-US" dirty="0"/>
              <a:t> number for the </a:t>
            </a:r>
            <a:r>
              <a:rPr lang="en-US" dirty="0">
                <a:solidFill>
                  <a:srgbClr val="0000FF"/>
                </a:solidFill>
              </a:rPr>
              <a:t>inode</a:t>
            </a:r>
            <a:r>
              <a:rPr lang="en-US" dirty="0"/>
              <a:t> for “one”</a:t>
            </a:r>
          </a:p>
          <a:p>
            <a:pPr lvl="1"/>
            <a:r>
              <a:rPr lang="en-US" dirty="0"/>
              <a:t>Read the inode for “one” into memory</a:t>
            </a:r>
          </a:p>
          <a:p>
            <a:pPr lvl="1"/>
            <a:r>
              <a:rPr lang="en-US" dirty="0"/>
              <a:t>The inode says where first data block is on disk</a:t>
            </a:r>
          </a:p>
          <a:p>
            <a:pPr lvl="1"/>
            <a:r>
              <a:rPr lang="en-US" dirty="0"/>
              <a:t>Read that block into memory to access the data in the file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Footer Placeholder 4"/>
          <p:cNvSpPr>
            <a:spLocks noGrp="1"/>
          </p:cNvSpPr>
          <p:nvPr>
            <p:ph type="ftr" sz="quarter" idx="11"/>
          </p:nvPr>
        </p:nvSpPr>
        <p:spPr>
          <a:noFill/>
        </p:spPr>
        <p:txBody>
          <a:bodyPr/>
          <a:lstStyle/>
          <a:p>
            <a:r>
              <a:rPr lang="en-US"/>
              <a:t>ECE344 - Operating Systems - Ding Yuan</a:t>
            </a:r>
            <a:endParaRPr lang="en-US" sz="1400" b="0">
              <a:latin typeface="Times New Roman" charset="0"/>
            </a:endParaRPr>
          </a:p>
        </p:txBody>
      </p:sp>
      <p:sp>
        <p:nvSpPr>
          <p:cNvPr id="26628" name="Slide Number Placeholder 5"/>
          <p:cNvSpPr>
            <a:spLocks noGrp="1"/>
          </p:cNvSpPr>
          <p:nvPr>
            <p:ph type="sldNum" sz="quarter" idx="12"/>
          </p:nvPr>
        </p:nvSpPr>
        <p:spPr>
          <a:noFill/>
        </p:spPr>
        <p:txBody>
          <a:bodyPr/>
          <a:lstStyle/>
          <a:p>
            <a:fld id="{2C576838-6D32-5948-AC66-E30887993BAC}" type="slidenum">
              <a:rPr lang="en-US"/>
              <a:pPr/>
              <a:t>29</a:t>
            </a:fld>
            <a:endParaRPr lang="en-US"/>
          </a:p>
        </p:txBody>
      </p:sp>
      <p:sp>
        <p:nvSpPr>
          <p:cNvPr id="530434" name="Rectangle 2"/>
          <p:cNvSpPr>
            <a:spLocks noGrp="1" noChangeArrowheads="1"/>
          </p:cNvSpPr>
          <p:nvPr>
            <p:ph type="title"/>
          </p:nvPr>
        </p:nvSpPr>
        <p:spPr/>
        <p:txBody>
          <a:bodyPr/>
          <a:lstStyle/>
          <a:p>
            <a:pPr>
              <a:defRPr/>
            </a:pPr>
            <a:r>
              <a:rPr lang="en-US" dirty="0"/>
              <a:t>Example: read /bin/</a:t>
            </a:r>
            <a:r>
              <a:rPr lang="en-US" dirty="0" err="1"/>
              <a:t>ls</a:t>
            </a:r>
            <a:endParaRPr lang="en-US" dirty="0"/>
          </a:p>
        </p:txBody>
      </p:sp>
      <p:sp>
        <p:nvSpPr>
          <p:cNvPr id="26630" name="Rectangle 3"/>
          <p:cNvSpPr>
            <a:spLocks noGrp="1" noChangeArrowheads="1"/>
          </p:cNvSpPr>
          <p:nvPr>
            <p:ph type="body" idx="1"/>
          </p:nvPr>
        </p:nvSpPr>
        <p:spPr>
          <a:xfrm>
            <a:off x="685800" y="1722310"/>
            <a:ext cx="7924800" cy="1752600"/>
          </a:xfrm>
        </p:spPr>
        <p:txBody>
          <a:bodyPr>
            <a:normAutofit/>
          </a:bodyPr>
          <a:lstStyle/>
          <a:p>
            <a:r>
              <a:rPr lang="en-US" sz="2000" dirty="0"/>
              <a:t>/bin/</a:t>
            </a:r>
            <a:r>
              <a:rPr lang="en-US" sz="2000" dirty="0" err="1"/>
              <a:t>ls</a:t>
            </a:r>
            <a:endParaRPr lang="en-US" sz="1800" dirty="0"/>
          </a:p>
        </p:txBody>
      </p:sp>
      <p:sp>
        <p:nvSpPr>
          <p:cNvPr id="26631" name="Rectangle 4"/>
          <p:cNvSpPr>
            <a:spLocks noChangeArrowheads="1"/>
          </p:cNvSpPr>
          <p:nvPr/>
        </p:nvSpPr>
        <p:spPr bwMode="auto">
          <a:xfrm>
            <a:off x="838200" y="3017921"/>
            <a:ext cx="838200" cy="228600"/>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32" name="Rectangle 7"/>
          <p:cNvSpPr>
            <a:spLocks noChangeArrowheads="1"/>
          </p:cNvSpPr>
          <p:nvPr/>
        </p:nvSpPr>
        <p:spPr bwMode="auto">
          <a:xfrm>
            <a:off x="838200" y="3246521"/>
            <a:ext cx="838200" cy="228600"/>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36" name="Text Box 11"/>
          <p:cNvSpPr txBox="1">
            <a:spLocks noChangeArrowheads="1"/>
          </p:cNvSpPr>
          <p:nvPr/>
        </p:nvSpPr>
        <p:spPr bwMode="auto">
          <a:xfrm>
            <a:off x="990600" y="3475121"/>
            <a:ext cx="609600" cy="336550"/>
          </a:xfrm>
          <a:prstGeom prst="rect">
            <a:avLst/>
          </a:prstGeom>
          <a:noFill/>
          <a:ln w="9525">
            <a:noFill/>
            <a:miter lim="800000"/>
            <a:headEnd/>
            <a:tailEnd type="none" w="med" len="lg"/>
          </a:ln>
        </p:spPr>
        <p:txBody>
          <a:bodyPr>
            <a:prstTxWarp prst="textNoShape">
              <a:avLst/>
            </a:prstTxWarp>
            <a:spAutoFit/>
          </a:bodyPr>
          <a:lstStyle/>
          <a:p>
            <a:pPr algn="ctr">
              <a:spcBef>
                <a:spcPct val="50000"/>
              </a:spcBef>
            </a:pPr>
            <a:r>
              <a:rPr lang="en-US"/>
              <a:t>…</a:t>
            </a:r>
          </a:p>
        </p:txBody>
      </p:sp>
      <p:sp>
        <p:nvSpPr>
          <p:cNvPr id="26642" name="Rectangle 19"/>
          <p:cNvSpPr>
            <a:spLocks noChangeArrowheads="1"/>
          </p:cNvSpPr>
          <p:nvPr/>
        </p:nvSpPr>
        <p:spPr bwMode="auto">
          <a:xfrm>
            <a:off x="1981200" y="2789320"/>
            <a:ext cx="1215454" cy="1022351"/>
          </a:xfrm>
          <a:prstGeom prst="rect">
            <a:avLst/>
          </a:prstGeom>
          <a:solidFill>
            <a:schemeClr val="tx2"/>
          </a:solidFill>
          <a:ln w="9525">
            <a:solidFill>
              <a:schemeClr val="accent2"/>
            </a:solidFill>
            <a:miter lim="800000"/>
            <a:headEnd/>
            <a:tailEnd type="none" w="med" len="lg"/>
          </a:ln>
        </p:spPr>
        <p:txBody>
          <a:bodyPr wrap="none" anchor="ctr">
            <a:prstTxWarp prst="textNoShape">
              <a:avLst/>
            </a:prstTxWarp>
          </a:bodyPr>
          <a:lstStyle/>
          <a:p>
            <a:r>
              <a:rPr lang="en-US" dirty="0" err="1"/>
              <a:t>usr</a:t>
            </a:r>
            <a:r>
              <a:rPr lang="en-US" dirty="0"/>
              <a:t>  2783</a:t>
            </a:r>
          </a:p>
          <a:p>
            <a:r>
              <a:rPr lang="en-US" dirty="0"/>
              <a:t>bin  3512</a:t>
            </a:r>
          </a:p>
          <a:p>
            <a:r>
              <a:rPr lang="en-US" dirty="0"/>
              <a:t>.. ..</a:t>
            </a:r>
          </a:p>
        </p:txBody>
      </p:sp>
      <p:sp>
        <p:nvSpPr>
          <p:cNvPr id="26644" name="Line 22"/>
          <p:cNvSpPr>
            <a:spLocks noChangeShapeType="1"/>
          </p:cNvSpPr>
          <p:nvPr/>
        </p:nvSpPr>
        <p:spPr bwMode="auto">
          <a:xfrm flipV="1">
            <a:off x="1524000" y="2941721"/>
            <a:ext cx="457200" cy="228600"/>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sp>
        <p:nvSpPr>
          <p:cNvPr id="26647" name="Line 82"/>
          <p:cNvSpPr>
            <a:spLocks noChangeShapeType="1"/>
          </p:cNvSpPr>
          <p:nvPr/>
        </p:nvSpPr>
        <p:spPr bwMode="auto">
          <a:xfrm flipV="1">
            <a:off x="3068638" y="3140139"/>
            <a:ext cx="570374" cy="149924"/>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sp>
        <p:nvSpPr>
          <p:cNvPr id="26658" name="Rectangle 140"/>
          <p:cNvSpPr>
            <a:spLocks noChangeArrowheads="1"/>
          </p:cNvSpPr>
          <p:nvPr/>
        </p:nvSpPr>
        <p:spPr bwMode="auto">
          <a:xfrm>
            <a:off x="838200" y="2560721"/>
            <a:ext cx="838200" cy="457200"/>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26659" name="Text Box 141"/>
          <p:cNvSpPr txBox="1">
            <a:spLocks noChangeArrowheads="1"/>
          </p:cNvSpPr>
          <p:nvPr/>
        </p:nvSpPr>
        <p:spPr bwMode="auto">
          <a:xfrm>
            <a:off x="685800" y="2636921"/>
            <a:ext cx="1066800" cy="338554"/>
          </a:xfrm>
          <a:prstGeom prst="rect">
            <a:avLst/>
          </a:prstGeom>
          <a:noFill/>
          <a:ln w="9525">
            <a:noFill/>
            <a:miter lim="800000"/>
            <a:headEnd/>
            <a:tailEnd type="none" w="med" len="lg"/>
          </a:ln>
        </p:spPr>
        <p:txBody>
          <a:bodyPr>
            <a:prstTxWarp prst="textNoShape">
              <a:avLst/>
            </a:prstTxWarp>
            <a:spAutoFit/>
          </a:bodyPr>
          <a:lstStyle/>
          <a:p>
            <a:pPr algn="ctr">
              <a:spcBef>
                <a:spcPct val="50000"/>
              </a:spcBef>
            </a:pPr>
            <a:r>
              <a:rPr lang="en-US" sz="1600" dirty="0" err="1">
                <a:solidFill>
                  <a:schemeClr val="accent2"/>
                </a:solidFill>
              </a:rPr>
              <a:t>inode</a:t>
            </a:r>
            <a:r>
              <a:rPr lang="en-US" sz="1600" dirty="0">
                <a:solidFill>
                  <a:schemeClr val="accent2"/>
                </a:solidFill>
              </a:rPr>
              <a:t> of /</a:t>
            </a:r>
          </a:p>
        </p:txBody>
      </p:sp>
      <p:sp>
        <p:nvSpPr>
          <p:cNvPr id="106" name="Rectangle 4"/>
          <p:cNvSpPr>
            <a:spLocks noChangeArrowheads="1"/>
          </p:cNvSpPr>
          <p:nvPr/>
        </p:nvSpPr>
        <p:spPr bwMode="auto">
          <a:xfrm>
            <a:off x="3639012" y="3368740"/>
            <a:ext cx="838200" cy="228600"/>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107" name="Rectangle 7"/>
          <p:cNvSpPr>
            <a:spLocks noChangeArrowheads="1"/>
          </p:cNvSpPr>
          <p:nvPr/>
        </p:nvSpPr>
        <p:spPr bwMode="auto">
          <a:xfrm>
            <a:off x="3639012" y="3597340"/>
            <a:ext cx="838200" cy="228600"/>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109" name="Rectangle 19"/>
          <p:cNvSpPr>
            <a:spLocks noChangeArrowheads="1"/>
          </p:cNvSpPr>
          <p:nvPr/>
        </p:nvSpPr>
        <p:spPr bwMode="auto">
          <a:xfrm>
            <a:off x="4782012" y="3140139"/>
            <a:ext cx="1215454" cy="1022351"/>
          </a:xfrm>
          <a:prstGeom prst="rect">
            <a:avLst/>
          </a:prstGeom>
          <a:solidFill>
            <a:schemeClr val="tx2"/>
          </a:solidFill>
          <a:ln w="9525">
            <a:solidFill>
              <a:schemeClr val="accent2"/>
            </a:solidFill>
            <a:miter lim="800000"/>
            <a:headEnd/>
            <a:tailEnd type="none" w="med" len="lg"/>
          </a:ln>
        </p:spPr>
        <p:txBody>
          <a:bodyPr wrap="none" anchor="ctr">
            <a:prstTxWarp prst="textNoShape">
              <a:avLst/>
            </a:prstTxWarp>
          </a:bodyPr>
          <a:lstStyle/>
          <a:p>
            <a:r>
              <a:rPr lang="en-US" dirty="0"/>
              <a:t>cd  5193</a:t>
            </a:r>
          </a:p>
          <a:p>
            <a:r>
              <a:rPr lang="en-US" dirty="0" err="1"/>
              <a:t>ls</a:t>
            </a:r>
            <a:r>
              <a:rPr lang="en-US" dirty="0"/>
              <a:t>   5728</a:t>
            </a:r>
          </a:p>
          <a:p>
            <a:r>
              <a:rPr lang="en-US" dirty="0"/>
              <a:t>.. ..</a:t>
            </a:r>
          </a:p>
        </p:txBody>
      </p:sp>
      <p:sp>
        <p:nvSpPr>
          <p:cNvPr id="110" name="Line 22"/>
          <p:cNvSpPr>
            <a:spLocks noChangeShapeType="1"/>
          </p:cNvSpPr>
          <p:nvPr/>
        </p:nvSpPr>
        <p:spPr bwMode="auto">
          <a:xfrm flipV="1">
            <a:off x="4324812" y="3292540"/>
            <a:ext cx="457200" cy="228600"/>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sp>
        <p:nvSpPr>
          <p:cNvPr id="111" name="Rectangle 140"/>
          <p:cNvSpPr>
            <a:spLocks noChangeArrowheads="1"/>
          </p:cNvSpPr>
          <p:nvPr/>
        </p:nvSpPr>
        <p:spPr bwMode="auto">
          <a:xfrm>
            <a:off x="3639012" y="2911540"/>
            <a:ext cx="838200" cy="457200"/>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112" name="Text Box 141"/>
          <p:cNvSpPr txBox="1">
            <a:spLocks noChangeArrowheads="1"/>
          </p:cNvSpPr>
          <p:nvPr/>
        </p:nvSpPr>
        <p:spPr bwMode="auto">
          <a:xfrm>
            <a:off x="3026703" y="2551988"/>
            <a:ext cx="2021908" cy="338554"/>
          </a:xfrm>
          <a:prstGeom prst="rect">
            <a:avLst/>
          </a:prstGeom>
          <a:noFill/>
          <a:ln w="9525">
            <a:noFill/>
            <a:miter lim="800000"/>
            <a:headEnd/>
            <a:tailEnd type="none" w="med" len="lg"/>
          </a:ln>
        </p:spPr>
        <p:txBody>
          <a:bodyPr wrap="square">
            <a:prstTxWarp prst="textNoShape">
              <a:avLst/>
            </a:prstTxWarp>
            <a:spAutoFit/>
          </a:bodyPr>
          <a:lstStyle/>
          <a:p>
            <a:pPr algn="ctr">
              <a:spcBef>
                <a:spcPct val="50000"/>
              </a:spcBef>
            </a:pPr>
            <a:r>
              <a:rPr lang="en-US" sz="1600" dirty="0" err="1">
                <a:solidFill>
                  <a:schemeClr val="accent2"/>
                </a:solidFill>
              </a:rPr>
              <a:t>inode</a:t>
            </a:r>
            <a:r>
              <a:rPr lang="en-US" sz="1600" dirty="0">
                <a:solidFill>
                  <a:schemeClr val="accent2"/>
                </a:solidFill>
              </a:rPr>
              <a:t> of /bin</a:t>
            </a:r>
          </a:p>
        </p:txBody>
      </p:sp>
      <p:sp>
        <p:nvSpPr>
          <p:cNvPr id="113" name="Line 82"/>
          <p:cNvSpPr>
            <a:spLocks noChangeShapeType="1"/>
          </p:cNvSpPr>
          <p:nvPr/>
        </p:nvSpPr>
        <p:spPr bwMode="auto">
          <a:xfrm flipV="1">
            <a:off x="5704147" y="3597339"/>
            <a:ext cx="603536" cy="73723"/>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sp>
        <p:nvSpPr>
          <p:cNvPr id="114" name="Rectangle 4"/>
          <p:cNvSpPr>
            <a:spLocks noChangeArrowheads="1"/>
          </p:cNvSpPr>
          <p:nvPr/>
        </p:nvSpPr>
        <p:spPr bwMode="auto">
          <a:xfrm>
            <a:off x="6307683" y="3778278"/>
            <a:ext cx="838200" cy="228600"/>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115" name="Rectangle 7"/>
          <p:cNvSpPr>
            <a:spLocks noChangeArrowheads="1"/>
          </p:cNvSpPr>
          <p:nvPr/>
        </p:nvSpPr>
        <p:spPr bwMode="auto">
          <a:xfrm>
            <a:off x="6307683" y="4006878"/>
            <a:ext cx="838200" cy="228600"/>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116" name="Rectangle 140"/>
          <p:cNvSpPr>
            <a:spLocks noChangeArrowheads="1"/>
          </p:cNvSpPr>
          <p:nvPr/>
        </p:nvSpPr>
        <p:spPr bwMode="auto">
          <a:xfrm>
            <a:off x="6307683" y="3321078"/>
            <a:ext cx="838200" cy="457200"/>
          </a:xfrm>
          <a:prstGeom prst="rect">
            <a:avLst/>
          </a:prstGeom>
          <a:solidFill>
            <a:srgbClr val="FFFF00"/>
          </a:solidFill>
          <a:ln w="9525">
            <a:solidFill>
              <a:schemeClr val="accent2"/>
            </a:solidFill>
            <a:miter lim="800000"/>
            <a:headEnd/>
            <a:tailEnd type="none" w="med" len="lg"/>
          </a:ln>
        </p:spPr>
        <p:txBody>
          <a:bodyPr wrap="none" anchor="ctr">
            <a:prstTxWarp prst="textNoShape">
              <a:avLst/>
            </a:prstTxWarp>
          </a:bodyPr>
          <a:lstStyle/>
          <a:p>
            <a:endParaRPr lang="en-US"/>
          </a:p>
        </p:txBody>
      </p:sp>
      <p:sp>
        <p:nvSpPr>
          <p:cNvPr id="117" name="Text Box 141"/>
          <p:cNvSpPr txBox="1">
            <a:spLocks noChangeArrowheads="1"/>
          </p:cNvSpPr>
          <p:nvPr/>
        </p:nvSpPr>
        <p:spPr bwMode="auto">
          <a:xfrm>
            <a:off x="5983195" y="2911540"/>
            <a:ext cx="2075921" cy="338554"/>
          </a:xfrm>
          <a:prstGeom prst="rect">
            <a:avLst/>
          </a:prstGeom>
          <a:noFill/>
          <a:ln w="9525">
            <a:noFill/>
            <a:miter lim="800000"/>
            <a:headEnd/>
            <a:tailEnd type="none" w="med" len="lg"/>
          </a:ln>
        </p:spPr>
        <p:txBody>
          <a:bodyPr wrap="square">
            <a:prstTxWarp prst="textNoShape">
              <a:avLst/>
            </a:prstTxWarp>
            <a:spAutoFit/>
          </a:bodyPr>
          <a:lstStyle/>
          <a:p>
            <a:pPr algn="ctr">
              <a:spcBef>
                <a:spcPct val="50000"/>
              </a:spcBef>
            </a:pPr>
            <a:r>
              <a:rPr lang="en-US" sz="1600" dirty="0" err="1">
                <a:solidFill>
                  <a:schemeClr val="accent2"/>
                </a:solidFill>
              </a:rPr>
              <a:t>inode</a:t>
            </a:r>
            <a:r>
              <a:rPr lang="en-US" sz="1600" dirty="0">
                <a:solidFill>
                  <a:schemeClr val="accent2"/>
                </a:solidFill>
              </a:rPr>
              <a:t> of /bin/</a:t>
            </a:r>
            <a:r>
              <a:rPr lang="en-US" sz="1600" dirty="0" err="1">
                <a:solidFill>
                  <a:schemeClr val="accent2"/>
                </a:solidFill>
              </a:rPr>
              <a:t>ls</a:t>
            </a:r>
            <a:endParaRPr lang="en-US" sz="1600" dirty="0">
              <a:solidFill>
                <a:schemeClr val="accent2"/>
              </a:solidFill>
            </a:endParaRPr>
          </a:p>
        </p:txBody>
      </p:sp>
      <p:sp>
        <p:nvSpPr>
          <p:cNvPr id="118" name="Rectangle 19"/>
          <p:cNvSpPr>
            <a:spLocks noChangeArrowheads="1"/>
          </p:cNvSpPr>
          <p:nvPr/>
        </p:nvSpPr>
        <p:spPr bwMode="auto">
          <a:xfrm>
            <a:off x="7436648" y="3549678"/>
            <a:ext cx="1215454" cy="1022351"/>
          </a:xfrm>
          <a:prstGeom prst="rect">
            <a:avLst/>
          </a:prstGeom>
          <a:solidFill>
            <a:schemeClr val="tx2"/>
          </a:solidFill>
          <a:ln w="9525">
            <a:solidFill>
              <a:schemeClr val="accent2"/>
            </a:solidFill>
            <a:miter lim="800000"/>
            <a:headEnd/>
            <a:tailEnd type="none" w="med" len="lg"/>
          </a:ln>
        </p:spPr>
        <p:txBody>
          <a:bodyPr wrap="none" anchor="ctr">
            <a:prstTxWarp prst="textNoShape">
              <a:avLst/>
            </a:prstTxWarp>
          </a:bodyPr>
          <a:lstStyle/>
          <a:p>
            <a:r>
              <a:rPr lang="en-US" dirty="0"/>
              <a:t>instructions</a:t>
            </a:r>
          </a:p>
          <a:p>
            <a:r>
              <a:rPr lang="en-US" dirty="0"/>
              <a:t>of </a:t>
            </a:r>
            <a:r>
              <a:rPr lang="en-US" dirty="0" err="1"/>
              <a:t>ls</a:t>
            </a:r>
            <a:r>
              <a:rPr lang="en-US" dirty="0"/>
              <a:t>.. ..</a:t>
            </a:r>
          </a:p>
        </p:txBody>
      </p:sp>
      <p:sp>
        <p:nvSpPr>
          <p:cNvPr id="119" name="Line 22"/>
          <p:cNvSpPr>
            <a:spLocks noChangeShapeType="1"/>
          </p:cNvSpPr>
          <p:nvPr/>
        </p:nvSpPr>
        <p:spPr bwMode="auto">
          <a:xfrm flipV="1">
            <a:off x="6979448" y="3702079"/>
            <a:ext cx="457200" cy="228600"/>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sp>
        <p:nvSpPr>
          <p:cNvPr id="120" name="Rectangle 19"/>
          <p:cNvSpPr>
            <a:spLocks noChangeArrowheads="1"/>
          </p:cNvSpPr>
          <p:nvPr/>
        </p:nvSpPr>
        <p:spPr bwMode="auto">
          <a:xfrm>
            <a:off x="7436648" y="4738698"/>
            <a:ext cx="1215454" cy="1022351"/>
          </a:xfrm>
          <a:prstGeom prst="rect">
            <a:avLst/>
          </a:prstGeom>
          <a:solidFill>
            <a:schemeClr val="tx2"/>
          </a:solidFill>
          <a:ln w="9525">
            <a:solidFill>
              <a:schemeClr val="accent2"/>
            </a:solidFill>
            <a:miter lim="800000"/>
            <a:headEnd/>
            <a:tailEnd type="none" w="med" len="lg"/>
          </a:ln>
        </p:spPr>
        <p:txBody>
          <a:bodyPr wrap="none" anchor="ctr">
            <a:prstTxWarp prst="textNoShape">
              <a:avLst/>
            </a:prstTxWarp>
          </a:bodyPr>
          <a:lstStyle/>
          <a:p>
            <a:r>
              <a:rPr lang="en-US" dirty="0"/>
              <a:t>instructions</a:t>
            </a:r>
          </a:p>
          <a:p>
            <a:r>
              <a:rPr lang="en-US" dirty="0"/>
              <a:t>of </a:t>
            </a:r>
            <a:r>
              <a:rPr lang="en-US" dirty="0" err="1"/>
              <a:t>ls</a:t>
            </a:r>
            <a:r>
              <a:rPr lang="en-US" dirty="0"/>
              <a:t>.. ..</a:t>
            </a:r>
          </a:p>
        </p:txBody>
      </p:sp>
      <p:sp>
        <p:nvSpPr>
          <p:cNvPr id="121" name="Line 22"/>
          <p:cNvSpPr>
            <a:spLocks noChangeShapeType="1"/>
          </p:cNvSpPr>
          <p:nvPr/>
        </p:nvSpPr>
        <p:spPr bwMode="auto">
          <a:xfrm>
            <a:off x="6979448" y="4162488"/>
            <a:ext cx="457200" cy="902978"/>
          </a:xfrm>
          <a:prstGeom prst="line">
            <a:avLst/>
          </a:prstGeom>
          <a:noFill/>
          <a:ln w="9525">
            <a:solidFill>
              <a:schemeClr val="accent2"/>
            </a:solidFill>
            <a:round/>
            <a:headEnd/>
            <a:tailEnd type="triangle" w="med" len="lg"/>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3526749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problem are we solving?</a:t>
            </a:r>
          </a:p>
        </p:txBody>
      </p:sp>
      <p:sp>
        <p:nvSpPr>
          <p:cNvPr id="3" name="Content Placeholder 2"/>
          <p:cNvSpPr>
            <a:spLocks noGrp="1"/>
          </p:cNvSpPr>
          <p:nvPr>
            <p:ph idx="1"/>
          </p:nvPr>
        </p:nvSpPr>
        <p:spPr>
          <a:xfrm>
            <a:off x="447374" y="1904800"/>
            <a:ext cx="4245868" cy="4160721"/>
          </a:xfrm>
        </p:spPr>
        <p:txBody>
          <a:bodyPr/>
          <a:lstStyle/>
          <a:p>
            <a:r>
              <a:rPr lang="en-US" dirty="0"/>
              <a:t>Data storage &amp; access</a:t>
            </a:r>
          </a:p>
          <a:p>
            <a:pPr lvl="1"/>
            <a:r>
              <a:rPr lang="en-US" dirty="0"/>
              <a:t>Super important</a:t>
            </a:r>
          </a:p>
          <a:p>
            <a:r>
              <a:rPr lang="en-US" dirty="0"/>
              <a:t>One of the fastest growing industry</a:t>
            </a:r>
          </a:p>
          <a:p>
            <a:pPr lvl="1"/>
            <a:r>
              <a:rPr lang="en-US" dirty="0"/>
              <a:t>Why?</a:t>
            </a:r>
          </a:p>
          <a:p>
            <a:pPr lvl="1"/>
            <a:r>
              <a:rPr lang="en-US" dirty="0"/>
              <a:t>Driven by technology</a:t>
            </a:r>
          </a:p>
        </p:txBody>
      </p:sp>
      <p:sp>
        <p:nvSpPr>
          <p:cNvPr id="5" name="Footer Placeholder 4"/>
          <p:cNvSpPr>
            <a:spLocks noGrp="1"/>
          </p:cNvSpPr>
          <p:nvPr>
            <p:ph type="ftr" sz="quarter" idx="11"/>
          </p:nvPr>
        </p:nvSpPr>
        <p:spPr/>
        <p:txBody>
          <a:bodyPr/>
          <a:lstStyle/>
          <a:p>
            <a:r>
              <a:rPr lang="en-US"/>
              <a:t>ECE344 - Operating Systems - Ding Yuan</a:t>
            </a:r>
          </a:p>
        </p:txBody>
      </p:sp>
      <p:sp>
        <p:nvSpPr>
          <p:cNvPr id="6" name="Slide Number Placeholder 5"/>
          <p:cNvSpPr>
            <a:spLocks noGrp="1"/>
          </p:cNvSpPr>
          <p:nvPr>
            <p:ph type="sldNum" sz="quarter" idx="12"/>
          </p:nvPr>
        </p:nvSpPr>
        <p:spPr/>
        <p:txBody>
          <a:bodyPr/>
          <a:lstStyle/>
          <a:p>
            <a:fld id="{5BCC3F0E-9362-6D47-9781-DB401EE9B6B9}" type="slidenum">
              <a:rPr lang="en-US" smtClean="0"/>
              <a:pPr/>
              <a:t>3</a:t>
            </a:fld>
            <a:endParaRPr lang="en-US"/>
          </a:p>
        </p:txBody>
      </p:sp>
      <p:pic>
        <p:nvPicPr>
          <p:cNvPr id="7" name="Picture 6"/>
          <p:cNvPicPr>
            <a:picLocks noChangeAspect="1"/>
          </p:cNvPicPr>
          <p:nvPr/>
        </p:nvPicPr>
        <p:blipFill>
          <a:blip r:embed="rId2"/>
          <a:stretch>
            <a:fillRect/>
          </a:stretch>
        </p:blipFill>
        <p:spPr>
          <a:xfrm>
            <a:off x="5181449" y="1212958"/>
            <a:ext cx="3482525" cy="2646720"/>
          </a:xfrm>
          <a:prstGeom prst="rect">
            <a:avLst/>
          </a:prstGeom>
        </p:spPr>
      </p:pic>
      <p:sp>
        <p:nvSpPr>
          <p:cNvPr id="8" name="TextBox 7"/>
          <p:cNvSpPr txBox="1"/>
          <p:nvPr/>
        </p:nvSpPr>
        <p:spPr>
          <a:xfrm>
            <a:off x="5123726" y="3881758"/>
            <a:ext cx="3672990" cy="646331"/>
          </a:xfrm>
          <a:prstGeom prst="rect">
            <a:avLst/>
          </a:prstGeom>
          <a:noFill/>
        </p:spPr>
        <p:txBody>
          <a:bodyPr wrap="square" rtlCol="0">
            <a:spAutoFit/>
          </a:bodyPr>
          <a:lstStyle/>
          <a:p>
            <a:r>
              <a:rPr lang="en-US" dirty="0"/>
              <a:t>1956, IBM, 24 inches, 3.75MB, 1KB/sec, &gt; $150,000</a:t>
            </a:r>
          </a:p>
        </p:txBody>
      </p:sp>
      <p:pic>
        <p:nvPicPr>
          <p:cNvPr id="9" name="Picture 8"/>
          <p:cNvPicPr>
            <a:picLocks noChangeAspect="1"/>
          </p:cNvPicPr>
          <p:nvPr/>
        </p:nvPicPr>
        <p:blipFill>
          <a:blip r:embed="rId3"/>
          <a:stretch>
            <a:fillRect/>
          </a:stretch>
        </p:blipFill>
        <p:spPr>
          <a:xfrm>
            <a:off x="3729396" y="4626556"/>
            <a:ext cx="2056272" cy="1542204"/>
          </a:xfrm>
          <a:prstGeom prst="rect">
            <a:avLst/>
          </a:prstGeom>
        </p:spPr>
      </p:pic>
      <p:sp>
        <p:nvSpPr>
          <p:cNvPr id="10" name="TextBox 9"/>
          <p:cNvSpPr txBox="1"/>
          <p:nvPr/>
        </p:nvSpPr>
        <p:spPr>
          <a:xfrm>
            <a:off x="5478814" y="5024775"/>
            <a:ext cx="3185160" cy="646331"/>
          </a:xfrm>
          <a:prstGeom prst="rect">
            <a:avLst/>
          </a:prstGeom>
          <a:noFill/>
        </p:spPr>
        <p:txBody>
          <a:bodyPr wrap="square" rtlCol="0">
            <a:spAutoFit/>
          </a:bodyPr>
          <a:lstStyle/>
          <a:p>
            <a:r>
              <a:rPr lang="en-US" dirty="0"/>
              <a:t>2015, Seagate, 3.5 inches, 5TB, 6Gb/sec, &lt; $200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Sharing Files btw. Directories</a:t>
            </a:r>
          </a:p>
        </p:txBody>
      </p:sp>
      <p:sp>
        <p:nvSpPr>
          <p:cNvPr id="3" name="Content Placeholder 2"/>
          <p:cNvSpPr>
            <a:spLocks noGrp="1"/>
          </p:cNvSpPr>
          <p:nvPr>
            <p:ph idx="1"/>
          </p:nvPr>
        </p:nvSpPr>
        <p:spPr>
          <a:xfrm>
            <a:off x="614948" y="1717688"/>
            <a:ext cx="7630528" cy="4787583"/>
          </a:xfrm>
        </p:spPr>
        <p:txBody>
          <a:bodyPr>
            <a:normAutofit/>
          </a:bodyPr>
          <a:lstStyle/>
          <a:p>
            <a:r>
              <a:rPr lang="en-US" dirty="0"/>
              <a:t>Links (or hard links)</a:t>
            </a:r>
          </a:p>
          <a:p>
            <a:pPr lvl="1"/>
            <a:r>
              <a:rPr lang="en-US" dirty="0"/>
              <a:t>ln source_file target_dir</a:t>
            </a:r>
          </a:p>
          <a:p>
            <a:pPr lvl="2"/>
            <a:r>
              <a:rPr lang="en-US" dirty="0"/>
              <a:t>Simply create another link from target_dir to the </a:t>
            </a:r>
            <a:r>
              <a:rPr lang="en-US" b="1" dirty="0">
                <a:solidFill>
                  <a:srgbClr val="FF0000"/>
                </a:solidFill>
              </a:rPr>
              <a:t>inode </a:t>
            </a:r>
            <a:r>
              <a:rPr lang="en-US" dirty="0"/>
              <a:t>of source_file (the inode is not duplicated)</a:t>
            </a:r>
          </a:p>
          <a:p>
            <a:pPr lvl="2"/>
            <a:r>
              <a:rPr lang="en-US" dirty="0"/>
              <a:t>Now two directories have links to source_file</a:t>
            </a:r>
          </a:p>
          <a:p>
            <a:pPr lvl="2"/>
            <a:r>
              <a:rPr lang="en-US" dirty="0"/>
              <a:t>What if we remove one?</a:t>
            </a:r>
          </a:p>
          <a:p>
            <a:pPr lvl="2"/>
            <a:r>
              <a:rPr lang="en-US" dirty="0"/>
              <a:t>Now you understand why the system call to remove a file is named “unlink”?</a:t>
            </a:r>
          </a:p>
          <a:p>
            <a:pPr lvl="1">
              <a:buNone/>
            </a:pPr>
            <a:endParaRPr lang="en-US" dirty="0"/>
          </a:p>
        </p:txBody>
      </p:sp>
      <p:sp>
        <p:nvSpPr>
          <p:cNvPr id="5" name="Footer Placeholder 4"/>
          <p:cNvSpPr>
            <a:spLocks noGrp="1"/>
          </p:cNvSpPr>
          <p:nvPr>
            <p:ph type="ftr" sz="quarter" idx="11"/>
          </p:nvPr>
        </p:nvSpPr>
        <p:spPr/>
        <p:txBody>
          <a:bodyPr/>
          <a:lstStyle/>
          <a:p>
            <a:r>
              <a:rPr lang="en-US"/>
              <a:t>ECE344 - Operating Systems - Ding Yuan</a:t>
            </a:r>
          </a:p>
        </p:txBody>
      </p:sp>
      <p:sp>
        <p:nvSpPr>
          <p:cNvPr id="6" name="Slide Number Placeholder 5"/>
          <p:cNvSpPr>
            <a:spLocks noGrp="1"/>
          </p:cNvSpPr>
          <p:nvPr>
            <p:ph type="sldNum" sz="quarter" idx="12"/>
          </p:nvPr>
        </p:nvSpPr>
        <p:spPr/>
        <p:txBody>
          <a:bodyPr/>
          <a:lstStyle/>
          <a:p>
            <a:fld id="{5BCC3F0E-9362-6D47-9781-DB401EE9B6B9}"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Footer Placeholder 4"/>
          <p:cNvSpPr>
            <a:spLocks noGrp="1"/>
          </p:cNvSpPr>
          <p:nvPr>
            <p:ph type="ftr" sz="quarter" idx="11"/>
          </p:nvPr>
        </p:nvSpPr>
        <p:spPr>
          <a:noFill/>
        </p:spPr>
        <p:txBody>
          <a:bodyPr/>
          <a:lstStyle/>
          <a:p>
            <a:r>
              <a:rPr lang="en-US"/>
              <a:t>ECE344 - Operating Systems - Ding Yuan</a:t>
            </a:r>
            <a:endParaRPr lang="en-US" sz="1400" b="0">
              <a:latin typeface="Times New Roman" charset="0"/>
            </a:endParaRPr>
          </a:p>
        </p:txBody>
      </p:sp>
      <p:sp>
        <p:nvSpPr>
          <p:cNvPr id="28676" name="Slide Number Placeholder 5"/>
          <p:cNvSpPr>
            <a:spLocks noGrp="1"/>
          </p:cNvSpPr>
          <p:nvPr>
            <p:ph type="sldNum" sz="quarter" idx="12"/>
          </p:nvPr>
        </p:nvSpPr>
        <p:spPr>
          <a:noFill/>
        </p:spPr>
        <p:txBody>
          <a:bodyPr/>
          <a:lstStyle/>
          <a:p>
            <a:fld id="{90C145C8-6D7C-5147-BCD0-1654214F6C52}" type="slidenum">
              <a:rPr lang="en-US"/>
              <a:pPr/>
              <a:t>31</a:t>
            </a:fld>
            <a:endParaRPr lang="en-US"/>
          </a:p>
        </p:txBody>
      </p:sp>
      <p:sp>
        <p:nvSpPr>
          <p:cNvPr id="532482" name="Rectangle 2"/>
          <p:cNvSpPr>
            <a:spLocks noGrp="1" noChangeArrowheads="1"/>
          </p:cNvSpPr>
          <p:nvPr>
            <p:ph type="title"/>
          </p:nvPr>
        </p:nvSpPr>
        <p:spPr/>
        <p:txBody>
          <a:bodyPr/>
          <a:lstStyle/>
          <a:p>
            <a:pPr>
              <a:defRPr/>
            </a:pPr>
            <a:r>
              <a:rPr lang="en-US"/>
              <a:t>File Buffer Cache</a:t>
            </a:r>
          </a:p>
        </p:txBody>
      </p:sp>
      <p:sp>
        <p:nvSpPr>
          <p:cNvPr id="28678" name="Rectangle 3"/>
          <p:cNvSpPr>
            <a:spLocks noGrp="1" noChangeArrowheads="1"/>
          </p:cNvSpPr>
          <p:nvPr>
            <p:ph type="body" idx="1"/>
          </p:nvPr>
        </p:nvSpPr>
        <p:spPr>
          <a:xfrm>
            <a:off x="476282" y="1733961"/>
            <a:ext cx="7769193" cy="4331560"/>
          </a:xfrm>
        </p:spPr>
        <p:txBody>
          <a:bodyPr>
            <a:normAutofit fontScale="92500" lnSpcReduction="10000"/>
          </a:bodyPr>
          <a:lstStyle/>
          <a:p>
            <a:r>
              <a:rPr lang="en-US" dirty="0"/>
              <a:t>Applications exhibit significant locality for reading and writing files</a:t>
            </a:r>
          </a:p>
          <a:p>
            <a:r>
              <a:rPr lang="en-US" dirty="0"/>
              <a:t>Idea: Cache file blocks in memory to capture locality</a:t>
            </a:r>
          </a:p>
          <a:p>
            <a:pPr lvl="1"/>
            <a:r>
              <a:rPr lang="en-US" dirty="0"/>
              <a:t>This is called the </a:t>
            </a:r>
            <a:r>
              <a:rPr lang="en-US" dirty="0">
                <a:solidFill>
                  <a:srgbClr val="0000FF"/>
                </a:solidFill>
              </a:rPr>
              <a:t>file buffer cache</a:t>
            </a:r>
          </a:p>
          <a:p>
            <a:pPr lvl="1"/>
            <a:r>
              <a:rPr lang="en-US" dirty="0"/>
              <a:t>Cache is system wide, used and shared by all processes</a:t>
            </a:r>
          </a:p>
          <a:p>
            <a:pPr lvl="1"/>
            <a:r>
              <a:rPr lang="en-US" dirty="0"/>
              <a:t>Reading from the cache makes a disk perform like memory</a:t>
            </a:r>
          </a:p>
          <a:p>
            <a:pPr lvl="1"/>
            <a:r>
              <a:rPr lang="en-US" dirty="0"/>
              <a:t>Even a 4 MB cache can be very effective</a:t>
            </a:r>
          </a:p>
          <a:p>
            <a:r>
              <a:rPr lang="en-US" dirty="0"/>
              <a:t>Issues</a:t>
            </a:r>
          </a:p>
          <a:p>
            <a:pPr lvl="1"/>
            <a:r>
              <a:rPr lang="en-US" dirty="0"/>
              <a:t>The file buffer cache competes with VM (tradeoff here)</a:t>
            </a:r>
          </a:p>
          <a:p>
            <a:pPr lvl="1"/>
            <a:r>
              <a:rPr lang="en-US" dirty="0"/>
              <a:t>Like VM, it has limited size</a:t>
            </a:r>
          </a:p>
          <a:p>
            <a:pPr lvl="1"/>
            <a:r>
              <a:rPr lang="en-US" dirty="0"/>
              <a:t>Need replacement algorithms again (LRU usually used)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Footer Placeholder 4"/>
          <p:cNvSpPr>
            <a:spLocks noGrp="1"/>
          </p:cNvSpPr>
          <p:nvPr>
            <p:ph type="ftr" sz="quarter" idx="11"/>
          </p:nvPr>
        </p:nvSpPr>
        <p:spPr>
          <a:noFill/>
        </p:spPr>
        <p:txBody>
          <a:bodyPr/>
          <a:lstStyle/>
          <a:p>
            <a:r>
              <a:rPr lang="en-US"/>
              <a:t>ECE344 - Operating Systems - Ding Yuan</a:t>
            </a:r>
            <a:endParaRPr lang="en-US" sz="1400" b="0">
              <a:latin typeface="Times New Roman" charset="0"/>
            </a:endParaRPr>
          </a:p>
        </p:txBody>
      </p:sp>
      <p:sp>
        <p:nvSpPr>
          <p:cNvPr id="29700" name="Slide Number Placeholder 5"/>
          <p:cNvSpPr>
            <a:spLocks noGrp="1"/>
          </p:cNvSpPr>
          <p:nvPr>
            <p:ph type="sldNum" sz="quarter" idx="12"/>
          </p:nvPr>
        </p:nvSpPr>
        <p:spPr>
          <a:noFill/>
        </p:spPr>
        <p:txBody>
          <a:bodyPr/>
          <a:lstStyle/>
          <a:p>
            <a:fld id="{B560FD42-2266-F045-AFBD-7069A735A4AD}" type="slidenum">
              <a:rPr lang="en-US"/>
              <a:pPr/>
              <a:t>32</a:t>
            </a:fld>
            <a:endParaRPr lang="en-US"/>
          </a:p>
        </p:txBody>
      </p:sp>
      <p:sp>
        <p:nvSpPr>
          <p:cNvPr id="533506" name="Rectangle 2"/>
          <p:cNvSpPr>
            <a:spLocks noGrp="1" noChangeArrowheads="1"/>
          </p:cNvSpPr>
          <p:nvPr>
            <p:ph type="title"/>
          </p:nvPr>
        </p:nvSpPr>
        <p:spPr/>
        <p:txBody>
          <a:bodyPr/>
          <a:lstStyle/>
          <a:p>
            <a:pPr>
              <a:defRPr/>
            </a:pPr>
            <a:r>
              <a:rPr lang="en-US"/>
              <a:t>Caching Writes</a:t>
            </a:r>
          </a:p>
        </p:txBody>
      </p:sp>
      <p:sp>
        <p:nvSpPr>
          <p:cNvPr id="29702" name="Rectangle 3"/>
          <p:cNvSpPr>
            <a:spLocks noGrp="1" noChangeArrowheads="1"/>
          </p:cNvSpPr>
          <p:nvPr>
            <p:ph type="body" idx="1"/>
          </p:nvPr>
        </p:nvSpPr>
        <p:spPr>
          <a:xfrm>
            <a:off x="685800" y="1653672"/>
            <a:ext cx="7924800" cy="4724400"/>
          </a:xfrm>
        </p:spPr>
        <p:txBody>
          <a:bodyPr>
            <a:normAutofit/>
          </a:bodyPr>
          <a:lstStyle/>
          <a:p>
            <a:pPr>
              <a:lnSpc>
                <a:spcPct val="90000"/>
              </a:lnSpc>
            </a:pPr>
            <a:r>
              <a:rPr lang="en-US" dirty="0"/>
              <a:t>On a write, some applications assume that data makes it through the buffer cache and onto the disk</a:t>
            </a:r>
          </a:p>
          <a:p>
            <a:pPr lvl="1">
              <a:lnSpc>
                <a:spcPct val="90000"/>
              </a:lnSpc>
            </a:pPr>
            <a:r>
              <a:rPr lang="en-US" dirty="0"/>
              <a:t>As a result, writes are often slow even with caching</a:t>
            </a:r>
          </a:p>
          <a:p>
            <a:pPr>
              <a:lnSpc>
                <a:spcPct val="90000"/>
              </a:lnSpc>
            </a:pPr>
            <a:r>
              <a:rPr lang="en-US" dirty="0"/>
              <a:t>Several ways to compensate for this</a:t>
            </a:r>
          </a:p>
          <a:p>
            <a:pPr lvl="1">
              <a:lnSpc>
                <a:spcPct val="90000"/>
              </a:lnSpc>
            </a:pPr>
            <a:r>
              <a:rPr lang="en-US" dirty="0"/>
              <a:t>“write-behind”</a:t>
            </a:r>
          </a:p>
          <a:p>
            <a:pPr lvl="2">
              <a:lnSpc>
                <a:spcPct val="90000"/>
              </a:lnSpc>
            </a:pPr>
            <a:r>
              <a:rPr lang="en-US" dirty="0"/>
              <a:t>Maintain a queue of uncommitted blocks</a:t>
            </a:r>
          </a:p>
          <a:p>
            <a:pPr lvl="2">
              <a:lnSpc>
                <a:spcPct val="90000"/>
              </a:lnSpc>
            </a:pPr>
            <a:r>
              <a:rPr lang="en-US" dirty="0"/>
              <a:t>Periodically flush the queue to disk</a:t>
            </a:r>
          </a:p>
          <a:p>
            <a:pPr lvl="2">
              <a:lnSpc>
                <a:spcPct val="90000"/>
              </a:lnSpc>
            </a:pPr>
            <a:r>
              <a:rPr lang="en-US" dirty="0">
                <a:solidFill>
                  <a:srgbClr val="0000FF"/>
                </a:solidFill>
              </a:rPr>
              <a:t>Unreliable</a:t>
            </a:r>
          </a:p>
          <a:p>
            <a:pPr lvl="1">
              <a:lnSpc>
                <a:spcPct val="90000"/>
              </a:lnSpc>
            </a:pPr>
            <a:r>
              <a:rPr lang="en-US" dirty="0"/>
              <a:t>Battery backed-up RAM (NVRAM)</a:t>
            </a:r>
          </a:p>
          <a:p>
            <a:pPr lvl="2">
              <a:lnSpc>
                <a:spcPct val="90000"/>
              </a:lnSpc>
            </a:pPr>
            <a:r>
              <a:rPr lang="en-US" dirty="0"/>
              <a:t>As with write-behind, but maintain queue in NVRAM</a:t>
            </a:r>
          </a:p>
          <a:p>
            <a:pPr lvl="2">
              <a:lnSpc>
                <a:spcPct val="90000"/>
              </a:lnSpc>
            </a:pPr>
            <a:r>
              <a:rPr lang="en-US" dirty="0">
                <a:solidFill>
                  <a:srgbClr val="0000FF"/>
                </a:solidFill>
              </a:rPr>
              <a:t>Expensive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Issues</a:t>
            </a:r>
          </a:p>
        </p:txBody>
      </p:sp>
      <p:sp>
        <p:nvSpPr>
          <p:cNvPr id="5" name="Footer Placeholder 4"/>
          <p:cNvSpPr>
            <a:spLocks noGrp="1"/>
          </p:cNvSpPr>
          <p:nvPr>
            <p:ph type="ftr" sz="quarter" idx="11"/>
          </p:nvPr>
        </p:nvSpPr>
        <p:spPr/>
        <p:txBody>
          <a:bodyPr/>
          <a:lstStyle/>
          <a:p>
            <a:r>
              <a:rPr lang="en-US"/>
              <a:t>ECE344 - Operating Systems - Ding Yuan</a:t>
            </a:r>
          </a:p>
        </p:txBody>
      </p:sp>
      <p:sp>
        <p:nvSpPr>
          <p:cNvPr id="6" name="Slide Number Placeholder 5"/>
          <p:cNvSpPr>
            <a:spLocks noGrp="1"/>
          </p:cNvSpPr>
          <p:nvPr>
            <p:ph type="sldNum" sz="quarter" idx="12"/>
          </p:nvPr>
        </p:nvSpPr>
        <p:spPr/>
        <p:txBody>
          <a:bodyPr/>
          <a:lstStyle/>
          <a:p>
            <a:fld id="{5BCC3F0E-9362-6D47-9781-DB401EE9B6B9}" type="slidenum">
              <a:rPr lang="en-US" smtClean="0"/>
              <a:pPr/>
              <a:t>33</a:t>
            </a:fld>
            <a:endParaRPr lang="en-US"/>
          </a:p>
        </p:txBody>
      </p:sp>
      <p:sp>
        <p:nvSpPr>
          <p:cNvPr id="7" name="Rectangle 3"/>
          <p:cNvSpPr txBox="1">
            <a:spLocks noChangeArrowheads="1"/>
          </p:cNvSpPr>
          <p:nvPr/>
        </p:nvSpPr>
        <p:spPr bwMode="auto">
          <a:xfrm>
            <a:off x="685800" y="1864275"/>
            <a:ext cx="7924800" cy="4419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l" defTabSz="914400" rtl="0" eaLnBrk="0" fontAlgn="base" latinLnBrk="0" hangingPunct="0">
              <a:lnSpc>
                <a:spcPct val="90000"/>
              </a:lnSpc>
              <a:spcBef>
                <a:spcPct val="20000"/>
              </a:spcBef>
              <a:spcAft>
                <a:spcPct val="0"/>
              </a:spcAft>
              <a:buClr>
                <a:schemeClr val="tx1"/>
              </a:buClr>
              <a:buSzPct val="50000"/>
              <a:buFont typeface="Monotype Sorts" pitchFamily="27" charset="2"/>
              <a:buNone/>
              <a:tabLst/>
              <a:defRPr/>
            </a:pPr>
            <a:r>
              <a:rPr kumimoji="0" lang="en-US" sz="2400" b="0" i="0" u="none" strike="noStrike" kern="0" cap="none" spc="0" normalizeH="0" baseline="0" noProof="0" dirty="0">
                <a:ln>
                  <a:noFill/>
                </a:ln>
                <a:solidFill>
                  <a:schemeClr val="tx1">
                    <a:lumMod val="75000"/>
                    <a:lumOff val="25000"/>
                  </a:schemeClr>
                </a:solidFill>
                <a:effectLst/>
                <a:uLnTx/>
                <a:uFillTx/>
                <a:latin typeface="+mn-lt"/>
                <a:ea typeface="+mn-ea"/>
                <a:cs typeface="+mn-cs"/>
              </a:rPr>
              <a:t>Original Unix FS had two placement problems:</a:t>
            </a:r>
          </a:p>
          <a:p>
            <a:pPr marL="342900" marR="0" lvl="0" indent="-342900" algn="l" defTabSz="914400" rtl="0" eaLnBrk="0" fontAlgn="base" latinLnBrk="0" hangingPunct="0">
              <a:lnSpc>
                <a:spcPct val="90000"/>
              </a:lnSpc>
              <a:spcBef>
                <a:spcPct val="20000"/>
              </a:spcBef>
              <a:spcAft>
                <a:spcPct val="0"/>
              </a:spcAft>
              <a:buClr>
                <a:schemeClr val="tx1"/>
              </a:buClr>
              <a:buSzPct val="50000"/>
              <a:buFont typeface="Monotype Sorts" pitchFamily="27" charset="2"/>
              <a:buNone/>
              <a:tabLst/>
              <a:defRPr/>
            </a:pPr>
            <a:r>
              <a:rPr kumimoji="0" lang="en-US" sz="2400" b="0" i="0" u="none" strike="noStrike" kern="0" cap="none" spc="0" normalizeH="0" baseline="0" noProof="0" dirty="0">
                <a:ln>
                  <a:noFill/>
                </a:ln>
                <a:solidFill>
                  <a:schemeClr val="tx1">
                    <a:lumMod val="75000"/>
                    <a:lumOff val="25000"/>
                  </a:schemeClr>
                </a:solidFill>
                <a:effectLst/>
                <a:uLnTx/>
                <a:uFillTx/>
                <a:latin typeface="+mn-lt"/>
                <a:ea typeface="+mn-ea"/>
                <a:cs typeface="+mn-cs"/>
              </a:rPr>
              <a:t>1. Data blocks allocated randomly in aging file systems</a:t>
            </a:r>
          </a:p>
          <a:p>
            <a:pPr marL="742950" marR="0" lvl="1" indent="-285750" algn="l" defTabSz="914400" rtl="0" eaLnBrk="0" fontAlgn="base" latinLnBrk="0" hangingPunct="0">
              <a:lnSpc>
                <a:spcPct val="90000"/>
              </a:lnSpc>
              <a:spcBef>
                <a:spcPct val="20000"/>
              </a:spcBef>
              <a:spcAft>
                <a:spcPct val="0"/>
              </a:spcAft>
              <a:buClr>
                <a:schemeClr val="tx1"/>
              </a:buClr>
              <a:buSzPct val="50000"/>
              <a:buFont typeface="ZapfDingbats" pitchFamily="82" charset="2"/>
              <a:buChar char="u"/>
              <a:tabLst/>
              <a:defRPr/>
            </a:pPr>
            <a:r>
              <a:rPr kumimoji="0" lang="en-US" sz="2000" b="0" i="0" u="none" strike="noStrike" kern="0" cap="none" spc="0" normalizeH="0" baseline="0" noProof="0" dirty="0">
                <a:ln>
                  <a:noFill/>
                </a:ln>
                <a:solidFill>
                  <a:schemeClr val="tx1">
                    <a:lumMod val="75000"/>
                    <a:lumOff val="25000"/>
                  </a:schemeClr>
                </a:solidFill>
                <a:effectLst/>
                <a:uLnTx/>
                <a:uFillTx/>
                <a:latin typeface="+mn-lt"/>
                <a:ea typeface="ＭＳ Ｐゴシック" pitchFamily="27" charset="-128"/>
              </a:rPr>
              <a:t>Blocks for the same file allocated sequentially when FS is new</a:t>
            </a:r>
          </a:p>
          <a:p>
            <a:pPr marL="742950" marR="0" lvl="1" indent="-285750" algn="l" defTabSz="914400" rtl="0" eaLnBrk="0" fontAlgn="base" latinLnBrk="0" hangingPunct="0">
              <a:lnSpc>
                <a:spcPct val="90000"/>
              </a:lnSpc>
              <a:spcBef>
                <a:spcPct val="20000"/>
              </a:spcBef>
              <a:spcAft>
                <a:spcPct val="0"/>
              </a:spcAft>
              <a:buClr>
                <a:schemeClr val="tx1"/>
              </a:buClr>
              <a:buSzPct val="50000"/>
              <a:buFont typeface="ZapfDingbats" pitchFamily="82" charset="2"/>
              <a:buChar char="u"/>
              <a:tabLst/>
              <a:defRPr/>
            </a:pPr>
            <a:r>
              <a:rPr kumimoji="0" lang="en-US" sz="2000" b="0" i="0" u="none" strike="noStrike" kern="0" cap="none" spc="0" normalizeH="0" baseline="0" noProof="0" dirty="0">
                <a:ln>
                  <a:noFill/>
                </a:ln>
                <a:solidFill>
                  <a:schemeClr val="tx1">
                    <a:lumMod val="75000"/>
                    <a:lumOff val="25000"/>
                  </a:schemeClr>
                </a:solidFill>
                <a:effectLst/>
                <a:uLnTx/>
                <a:uFillTx/>
                <a:latin typeface="+mn-lt"/>
                <a:ea typeface="ＭＳ Ｐゴシック" pitchFamily="27" charset="-128"/>
              </a:rPr>
              <a:t>As FS “ages” and fills, need to allocate into blocks freed up when other files are deleted</a:t>
            </a:r>
          </a:p>
          <a:p>
            <a:pPr marL="742950" marR="0" lvl="1" indent="-285750" algn="l" defTabSz="914400" rtl="0" eaLnBrk="0" fontAlgn="base" latinLnBrk="0" hangingPunct="0">
              <a:lnSpc>
                <a:spcPct val="90000"/>
              </a:lnSpc>
              <a:spcBef>
                <a:spcPct val="20000"/>
              </a:spcBef>
              <a:spcAft>
                <a:spcPct val="0"/>
              </a:spcAft>
              <a:buClr>
                <a:schemeClr val="tx1"/>
              </a:buClr>
              <a:buSzPct val="50000"/>
              <a:buFont typeface="ZapfDingbats" pitchFamily="82" charset="2"/>
              <a:buChar char="u"/>
              <a:tabLst/>
              <a:defRPr/>
            </a:pPr>
            <a:r>
              <a:rPr kumimoji="0" lang="en-US" sz="2000" b="0" i="0" u="none" strike="noStrike" kern="0" cap="none" spc="0" normalizeH="0" baseline="0" noProof="0" dirty="0">
                <a:ln>
                  <a:noFill/>
                </a:ln>
                <a:solidFill>
                  <a:schemeClr val="tx1">
                    <a:lumMod val="75000"/>
                    <a:lumOff val="25000"/>
                  </a:schemeClr>
                </a:solidFill>
                <a:effectLst/>
                <a:uLnTx/>
                <a:uFillTx/>
                <a:latin typeface="+mn-lt"/>
                <a:ea typeface="ＭＳ Ｐゴシック" pitchFamily="27" charset="-128"/>
              </a:rPr>
              <a:t>Problem: Deleted files essentially randomly placed</a:t>
            </a:r>
          </a:p>
          <a:p>
            <a:pPr marL="742950" marR="0" lvl="1" indent="-285750" algn="l" defTabSz="914400" rtl="0" eaLnBrk="0" fontAlgn="base" latinLnBrk="0" hangingPunct="0">
              <a:lnSpc>
                <a:spcPct val="90000"/>
              </a:lnSpc>
              <a:spcBef>
                <a:spcPct val="20000"/>
              </a:spcBef>
              <a:spcAft>
                <a:spcPct val="0"/>
              </a:spcAft>
              <a:buClr>
                <a:schemeClr val="tx1"/>
              </a:buClr>
              <a:buSzPct val="50000"/>
              <a:buFont typeface="ZapfDingbats" pitchFamily="82" charset="2"/>
              <a:buChar char="u"/>
              <a:tabLst/>
              <a:defRPr/>
            </a:pPr>
            <a:r>
              <a:rPr kumimoji="0" lang="en-US" sz="2000" b="0" i="0" u="none" strike="noStrike" kern="0" cap="none" spc="0" normalizeH="0" baseline="0" noProof="0" dirty="0">
                <a:ln>
                  <a:noFill/>
                </a:ln>
                <a:solidFill>
                  <a:schemeClr val="tx1">
                    <a:lumMod val="75000"/>
                    <a:lumOff val="25000"/>
                  </a:schemeClr>
                </a:solidFill>
                <a:effectLst/>
                <a:uLnTx/>
                <a:uFillTx/>
                <a:latin typeface="+mn-lt"/>
                <a:ea typeface="ＭＳ Ｐゴシック" pitchFamily="27" charset="-128"/>
              </a:rPr>
              <a:t>So, blocks for new files become scattered across the disk</a:t>
            </a:r>
          </a:p>
          <a:p>
            <a:pPr marL="342900" marR="0" lvl="0" indent="-342900" algn="l" defTabSz="914400" rtl="0" eaLnBrk="0" fontAlgn="base" latinLnBrk="0" hangingPunct="0">
              <a:lnSpc>
                <a:spcPct val="90000"/>
              </a:lnSpc>
              <a:spcBef>
                <a:spcPct val="20000"/>
              </a:spcBef>
              <a:spcAft>
                <a:spcPct val="0"/>
              </a:spcAft>
              <a:buClr>
                <a:schemeClr val="tx1"/>
              </a:buClr>
              <a:buSzPct val="50000"/>
              <a:buFont typeface="Monotype Sorts" pitchFamily="27" charset="2"/>
              <a:buNone/>
              <a:tabLst/>
              <a:defRPr/>
            </a:pPr>
            <a:r>
              <a:rPr kumimoji="0" lang="en-US" sz="2400" b="0" i="0" u="none" strike="noStrike" kern="0" cap="none" spc="0" normalizeH="0" baseline="0" noProof="0" dirty="0">
                <a:ln>
                  <a:noFill/>
                </a:ln>
                <a:solidFill>
                  <a:schemeClr val="tx1">
                    <a:lumMod val="75000"/>
                    <a:lumOff val="25000"/>
                  </a:schemeClr>
                </a:solidFill>
                <a:effectLst/>
                <a:uLnTx/>
                <a:uFillTx/>
                <a:latin typeface="+mn-lt"/>
                <a:ea typeface="+mn-ea"/>
                <a:cs typeface="+mn-cs"/>
              </a:rPr>
              <a:t>2. Inodes allocated far from blocks</a:t>
            </a:r>
          </a:p>
          <a:p>
            <a:pPr marL="742950" marR="0" lvl="1" indent="-285750" algn="l" defTabSz="914400" rtl="0" eaLnBrk="0" fontAlgn="base" latinLnBrk="0" hangingPunct="0">
              <a:lnSpc>
                <a:spcPct val="90000"/>
              </a:lnSpc>
              <a:spcBef>
                <a:spcPct val="20000"/>
              </a:spcBef>
              <a:spcAft>
                <a:spcPct val="0"/>
              </a:spcAft>
              <a:buClr>
                <a:schemeClr val="tx1"/>
              </a:buClr>
              <a:buSzPct val="50000"/>
              <a:buFont typeface="ZapfDingbats" pitchFamily="82" charset="2"/>
              <a:buChar char="u"/>
              <a:tabLst/>
              <a:defRPr/>
            </a:pPr>
            <a:r>
              <a:rPr kumimoji="0" lang="en-US" sz="2000" b="0" i="0" u="none" strike="noStrike" kern="0" cap="none" spc="0" normalizeH="0" baseline="0" noProof="0" dirty="0">
                <a:ln>
                  <a:noFill/>
                </a:ln>
                <a:solidFill>
                  <a:schemeClr val="tx1">
                    <a:lumMod val="75000"/>
                    <a:lumOff val="25000"/>
                  </a:schemeClr>
                </a:solidFill>
                <a:effectLst/>
                <a:uLnTx/>
                <a:uFillTx/>
                <a:latin typeface="+mn-lt"/>
                <a:ea typeface="ＭＳ Ｐゴシック" pitchFamily="27" charset="-128"/>
              </a:rPr>
              <a:t>All inodes at beginning of disk, far from data</a:t>
            </a:r>
          </a:p>
          <a:p>
            <a:pPr marL="742950" marR="0" lvl="1" indent="-285750" algn="l" defTabSz="914400" rtl="0" eaLnBrk="0" fontAlgn="base" latinLnBrk="0" hangingPunct="0">
              <a:lnSpc>
                <a:spcPct val="90000"/>
              </a:lnSpc>
              <a:spcBef>
                <a:spcPct val="20000"/>
              </a:spcBef>
              <a:spcAft>
                <a:spcPct val="0"/>
              </a:spcAft>
              <a:buClr>
                <a:schemeClr val="tx1"/>
              </a:buClr>
              <a:buSzPct val="50000"/>
              <a:buFont typeface="ZapfDingbats" pitchFamily="82" charset="2"/>
              <a:buChar char="u"/>
              <a:tabLst/>
              <a:defRPr/>
            </a:pPr>
            <a:r>
              <a:rPr kumimoji="0" lang="en-US" sz="2000" b="0" i="0" u="none" strike="noStrike" kern="0" cap="none" spc="0" normalizeH="0" baseline="0" noProof="0" dirty="0">
                <a:ln>
                  <a:noFill/>
                </a:ln>
                <a:solidFill>
                  <a:schemeClr val="tx1">
                    <a:lumMod val="75000"/>
                    <a:lumOff val="25000"/>
                  </a:schemeClr>
                </a:solidFill>
                <a:effectLst/>
                <a:uLnTx/>
                <a:uFillTx/>
                <a:latin typeface="+mn-lt"/>
                <a:ea typeface="ＭＳ Ｐゴシック" pitchFamily="27" charset="-128"/>
              </a:rPr>
              <a:t>Traversing file name paths, manipulating files, directories requires going back and forth from inodes to data blocks</a:t>
            </a:r>
          </a:p>
          <a:p>
            <a:pPr marL="342900" marR="0" lvl="0" indent="-342900" algn="l" defTabSz="914400" rtl="0" eaLnBrk="0" fontAlgn="base" latinLnBrk="0" hangingPunct="0">
              <a:lnSpc>
                <a:spcPct val="90000"/>
              </a:lnSpc>
              <a:spcBef>
                <a:spcPct val="20000"/>
              </a:spcBef>
              <a:spcAft>
                <a:spcPct val="0"/>
              </a:spcAft>
              <a:buClr>
                <a:schemeClr val="tx1"/>
              </a:buClr>
              <a:buSzPct val="50000"/>
              <a:buFont typeface="Monotype Sorts" pitchFamily="27" charset="2"/>
              <a:buNone/>
              <a:tabLst/>
              <a:defRPr/>
            </a:pPr>
            <a:r>
              <a:rPr kumimoji="0" lang="en-US" sz="2400" b="0" i="0" u="none" strike="noStrike" kern="0" cap="none" spc="0" normalizeH="0" baseline="0" noProof="0" dirty="0">
                <a:ln>
                  <a:noFill/>
                </a:ln>
                <a:solidFill>
                  <a:srgbClr val="0000FF"/>
                </a:solidFill>
                <a:effectLst/>
                <a:uLnTx/>
                <a:uFillTx/>
                <a:latin typeface="+mn-lt"/>
                <a:ea typeface="+mn-ea"/>
                <a:cs typeface="+mn-cs"/>
              </a:rPr>
              <a:t>Both of these problems generate many long seeks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FreeBSD Fast File System</a:t>
            </a:r>
          </a:p>
        </p:txBody>
      </p:sp>
      <p:sp>
        <p:nvSpPr>
          <p:cNvPr id="3" name="Slide Number Placeholder 2"/>
          <p:cNvSpPr>
            <a:spLocks noGrp="1"/>
          </p:cNvSpPr>
          <p:nvPr>
            <p:ph type="sldNum" sz="quarter" idx="12"/>
          </p:nvPr>
        </p:nvSpPr>
        <p:spPr/>
        <p:txBody>
          <a:bodyPr/>
          <a:lstStyle/>
          <a:p>
            <a:fld id="{2EB030FC-7B75-4DE9-8211-4838FE3022EF}" type="slidenum">
              <a:rPr lang="zh-CN" altLang="en-US" smtClean="0"/>
              <a:pPr/>
              <a:t>34</a:t>
            </a:fld>
            <a:endParaRPr lang="zh-CN" altLang="en-US"/>
          </a:p>
        </p:txBody>
      </p:sp>
      <p:pic>
        <p:nvPicPr>
          <p:cNvPr id="5" name="Picture 4"/>
          <p:cNvPicPr>
            <a:picLocks noChangeAspect="1"/>
          </p:cNvPicPr>
          <p:nvPr/>
        </p:nvPicPr>
        <p:blipFill>
          <a:blip r:embed="rId2"/>
          <a:stretch>
            <a:fillRect/>
          </a:stretch>
        </p:blipFill>
        <p:spPr>
          <a:xfrm>
            <a:off x="1043608" y="1340768"/>
            <a:ext cx="6804248" cy="5005819"/>
          </a:xfrm>
          <a:prstGeom prst="rect">
            <a:avLst/>
          </a:prstGeom>
        </p:spPr>
      </p:pic>
    </p:spTree>
    <p:extLst>
      <p:ext uri="{BB962C8B-B14F-4D97-AF65-F5344CB8AC3E}">
        <p14:creationId xmlns:p14="http://schemas.microsoft.com/office/powerpoint/2010/main" val="2797452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Footer Placeholder 4"/>
          <p:cNvSpPr>
            <a:spLocks noGrp="1"/>
          </p:cNvSpPr>
          <p:nvPr>
            <p:ph type="ftr" sz="quarter" idx="11"/>
          </p:nvPr>
        </p:nvSpPr>
        <p:spPr>
          <a:noFill/>
        </p:spPr>
        <p:txBody>
          <a:bodyPr/>
          <a:lstStyle/>
          <a:p>
            <a:r>
              <a:rPr lang="en-US"/>
              <a:t>ECE344 - Operating Systems - Ding Yuan</a:t>
            </a:r>
            <a:endParaRPr lang="en-US" sz="1400" b="0" dirty="0">
              <a:latin typeface="Times New Roman" pitchFamily="27" charset="0"/>
            </a:endParaRPr>
          </a:p>
        </p:txBody>
      </p:sp>
      <p:sp>
        <p:nvSpPr>
          <p:cNvPr id="7172" name="Slide Number Placeholder 5"/>
          <p:cNvSpPr>
            <a:spLocks noGrp="1"/>
          </p:cNvSpPr>
          <p:nvPr>
            <p:ph type="sldNum" sz="quarter" idx="12"/>
          </p:nvPr>
        </p:nvSpPr>
        <p:spPr>
          <a:noFill/>
        </p:spPr>
        <p:txBody>
          <a:bodyPr/>
          <a:lstStyle/>
          <a:p>
            <a:fld id="{EB1D18F3-A379-E742-A0D8-88BBE98623C6}" type="slidenum">
              <a:rPr lang="en-US"/>
              <a:pPr/>
              <a:t>35</a:t>
            </a:fld>
            <a:endParaRPr lang="en-US"/>
          </a:p>
        </p:txBody>
      </p:sp>
      <p:sp>
        <p:nvSpPr>
          <p:cNvPr id="540674" name="Rectangle 2"/>
          <p:cNvSpPr>
            <a:spLocks noGrp="1" noChangeArrowheads="1"/>
          </p:cNvSpPr>
          <p:nvPr>
            <p:ph type="title"/>
          </p:nvPr>
        </p:nvSpPr>
        <p:spPr/>
        <p:txBody>
          <a:bodyPr/>
          <a:lstStyle/>
          <a:p>
            <a:pPr>
              <a:defRPr/>
            </a:pPr>
            <a:r>
              <a:rPr lang="en-US" dirty="0"/>
              <a:t>Fast File System</a:t>
            </a:r>
          </a:p>
        </p:txBody>
      </p:sp>
      <p:sp>
        <p:nvSpPr>
          <p:cNvPr id="7174" name="Rectangle 3"/>
          <p:cNvSpPr>
            <a:spLocks noGrp="1" noChangeArrowheads="1"/>
          </p:cNvSpPr>
          <p:nvPr>
            <p:ph type="body" idx="1"/>
          </p:nvPr>
        </p:nvSpPr>
        <p:spPr>
          <a:xfrm>
            <a:off x="678963" y="1936524"/>
            <a:ext cx="7921237" cy="4128997"/>
          </a:xfrm>
        </p:spPr>
        <p:txBody>
          <a:bodyPr>
            <a:normAutofit lnSpcReduction="10000"/>
          </a:bodyPr>
          <a:lstStyle/>
          <a:p>
            <a:r>
              <a:rPr lang="en-US" dirty="0"/>
              <a:t>BSD FFS addressed these problems using the notion of a </a:t>
            </a:r>
            <a:r>
              <a:rPr lang="en-US" dirty="0">
                <a:solidFill>
                  <a:srgbClr val="FF3300"/>
                </a:solidFill>
              </a:rPr>
              <a:t>cylinder group</a:t>
            </a:r>
          </a:p>
          <a:p>
            <a:pPr lvl="1"/>
            <a:r>
              <a:rPr lang="en-US" dirty="0"/>
              <a:t>Disk partitioned into groups of cylinders</a:t>
            </a:r>
          </a:p>
          <a:p>
            <a:pPr lvl="1"/>
            <a:r>
              <a:rPr lang="en-US" dirty="0"/>
              <a:t>Data blocks in same file allocated in same cylinder</a:t>
            </a:r>
          </a:p>
          <a:p>
            <a:pPr lvl="1"/>
            <a:r>
              <a:rPr lang="en-US" dirty="0"/>
              <a:t>Files in same directory allocated in same cylinder</a:t>
            </a:r>
          </a:p>
          <a:p>
            <a:pPr lvl="1"/>
            <a:r>
              <a:rPr lang="en-US" dirty="0"/>
              <a:t>Inodes for files allocated in same cylinder as file data blocks</a:t>
            </a:r>
          </a:p>
          <a:p>
            <a:r>
              <a:rPr lang="en-US" dirty="0"/>
              <a:t>Free space requirement</a:t>
            </a:r>
          </a:p>
          <a:p>
            <a:pPr lvl="1"/>
            <a:r>
              <a:rPr lang="en-US" dirty="0"/>
              <a:t>To be able to allocate according to cylinder groups, the disk must have free space scattered across cylinders</a:t>
            </a:r>
          </a:p>
          <a:p>
            <a:pPr lvl="1"/>
            <a:r>
              <a:rPr lang="en-US" dirty="0"/>
              <a:t>10% of the disk is reserved just for this purpose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Storage</a:t>
            </a:r>
            <a:endParaRPr lang="en-US" dirty="0"/>
          </a:p>
        </p:txBody>
      </p:sp>
      <p:sp>
        <p:nvSpPr>
          <p:cNvPr id="3" name="Content Placeholder 2"/>
          <p:cNvSpPr>
            <a:spLocks noGrp="1"/>
          </p:cNvSpPr>
          <p:nvPr>
            <p:ph idx="1"/>
          </p:nvPr>
        </p:nvSpPr>
        <p:spPr>
          <a:xfrm>
            <a:off x="447373" y="1904800"/>
            <a:ext cx="6912563" cy="4160721"/>
          </a:xfrm>
        </p:spPr>
        <p:txBody>
          <a:bodyPr/>
          <a:lstStyle/>
          <a:p>
            <a:r>
              <a:rPr lang="en-US" dirty="0"/>
              <a:t>One of the fastest growing industry</a:t>
            </a:r>
          </a:p>
          <a:p>
            <a:pPr lvl="1"/>
            <a:r>
              <a:rPr lang="en-US" dirty="0"/>
              <a:t>Why?</a:t>
            </a:r>
          </a:p>
          <a:p>
            <a:pPr lvl="1"/>
            <a:r>
              <a:rPr lang="en-US" dirty="0"/>
              <a:t>Driven by technology</a:t>
            </a:r>
          </a:p>
          <a:p>
            <a:pPr lvl="1"/>
            <a:r>
              <a:rPr lang="en-US" dirty="0"/>
              <a:t>Driven by demand</a:t>
            </a:r>
          </a:p>
          <a:p>
            <a:pPr lvl="2"/>
            <a:r>
              <a:rPr lang="en-US" dirty="0"/>
              <a:t>Mainframe storage: IBM, Memorex</a:t>
            </a:r>
          </a:p>
          <a:p>
            <a:pPr lvl="2"/>
            <a:r>
              <a:rPr lang="en-US" dirty="0"/>
              <a:t>PC storage: Seagate, DEC, Quantum, etc.</a:t>
            </a:r>
          </a:p>
          <a:p>
            <a:pPr lvl="2"/>
            <a:r>
              <a:rPr lang="en-US" dirty="0"/>
              <a:t>Enterprise Storage: EMC, NetApp, etc.</a:t>
            </a:r>
          </a:p>
          <a:p>
            <a:pPr lvl="2"/>
            <a:r>
              <a:rPr lang="en-US" dirty="0"/>
              <a:t>Cloud Storage: Dropbox, Google Drive, etc.</a:t>
            </a:r>
          </a:p>
        </p:txBody>
      </p:sp>
      <p:sp>
        <p:nvSpPr>
          <p:cNvPr id="5" name="Footer Placeholder 4"/>
          <p:cNvSpPr>
            <a:spLocks noGrp="1"/>
          </p:cNvSpPr>
          <p:nvPr>
            <p:ph type="ftr" sz="quarter" idx="11"/>
          </p:nvPr>
        </p:nvSpPr>
        <p:spPr/>
        <p:txBody>
          <a:bodyPr/>
          <a:lstStyle/>
          <a:p>
            <a:r>
              <a:rPr lang="en-US"/>
              <a:t>ECE344 - Operating Systems - Ding Yuan</a:t>
            </a:r>
          </a:p>
        </p:txBody>
      </p:sp>
      <p:sp>
        <p:nvSpPr>
          <p:cNvPr id="6" name="Slide Number Placeholder 5"/>
          <p:cNvSpPr>
            <a:spLocks noGrp="1"/>
          </p:cNvSpPr>
          <p:nvPr>
            <p:ph type="sldNum" sz="quarter" idx="12"/>
          </p:nvPr>
        </p:nvSpPr>
        <p:spPr/>
        <p:txBody>
          <a:bodyPr/>
          <a:lstStyle/>
          <a:p>
            <a:fld id="{5BCC3F0E-9362-6D47-9781-DB401EE9B6B9}" type="slidenum">
              <a:rPr lang="en-US" smtClean="0"/>
              <a:pPr/>
              <a:t>4</a:t>
            </a:fld>
            <a:endParaRPr lang="en-US"/>
          </a:p>
        </p:txBody>
      </p:sp>
    </p:spTree>
    <p:extLst>
      <p:ext uri="{BB962C8B-B14F-4D97-AF65-F5344CB8AC3E}">
        <p14:creationId xmlns:p14="http://schemas.microsoft.com/office/powerpoint/2010/main" val="1704629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0113" y="-150545"/>
            <a:ext cx="7345362" cy="1339850"/>
          </a:xfrm>
        </p:spPr>
        <p:txBody>
          <a:bodyPr/>
          <a:lstStyle/>
          <a:p>
            <a:r>
              <a:rPr lang="en-US" dirty="0"/>
              <a:t>History of storage tech</a:t>
            </a:r>
          </a:p>
        </p:txBody>
      </p:sp>
      <p:sp>
        <p:nvSpPr>
          <p:cNvPr id="4" name="Footer Placeholder 3"/>
          <p:cNvSpPr>
            <a:spLocks noGrp="1"/>
          </p:cNvSpPr>
          <p:nvPr>
            <p:ph type="ftr" sz="quarter" idx="11"/>
          </p:nvPr>
        </p:nvSpPr>
        <p:spPr/>
        <p:txBody>
          <a:bodyPr/>
          <a:lstStyle/>
          <a:p>
            <a:r>
              <a:rPr lang="en-US"/>
              <a:t>ECE344 - Operating Systems - Ding Yuan</a:t>
            </a:r>
          </a:p>
        </p:txBody>
      </p:sp>
      <p:sp>
        <p:nvSpPr>
          <p:cNvPr id="5" name="Slide Number Placeholder 4"/>
          <p:cNvSpPr>
            <a:spLocks noGrp="1"/>
          </p:cNvSpPr>
          <p:nvPr>
            <p:ph type="sldNum" sz="quarter" idx="12"/>
          </p:nvPr>
        </p:nvSpPr>
        <p:spPr/>
        <p:txBody>
          <a:bodyPr/>
          <a:lstStyle/>
          <a:p>
            <a:fld id="{5BCC3F0E-9362-6D47-9781-DB401EE9B6B9}" type="slidenum">
              <a:rPr lang="en-US" smtClean="0"/>
              <a:pPr/>
              <a:t>5</a:t>
            </a:fld>
            <a:endParaRPr lang="en-US"/>
          </a:p>
        </p:txBody>
      </p:sp>
      <p:pic>
        <p:nvPicPr>
          <p:cNvPr id="7" name="Picture 6"/>
          <p:cNvPicPr>
            <a:picLocks noChangeAspect="1"/>
          </p:cNvPicPr>
          <p:nvPr/>
        </p:nvPicPr>
        <p:blipFill>
          <a:blip r:embed="rId2"/>
          <a:stretch>
            <a:fillRect/>
          </a:stretch>
        </p:blipFill>
        <p:spPr>
          <a:xfrm>
            <a:off x="707389" y="1189305"/>
            <a:ext cx="1876831" cy="1788203"/>
          </a:xfrm>
          <a:prstGeom prst="rect">
            <a:avLst/>
          </a:prstGeom>
        </p:spPr>
      </p:pic>
      <p:sp>
        <p:nvSpPr>
          <p:cNvPr id="8" name="TextBox 7"/>
          <p:cNvSpPr txBox="1"/>
          <p:nvPr/>
        </p:nvSpPr>
        <p:spPr>
          <a:xfrm>
            <a:off x="154476" y="3028910"/>
            <a:ext cx="3165537" cy="646331"/>
          </a:xfrm>
          <a:prstGeom prst="rect">
            <a:avLst/>
          </a:prstGeom>
          <a:noFill/>
        </p:spPr>
        <p:txBody>
          <a:bodyPr wrap="none" rtlCol="0">
            <a:spAutoFit/>
          </a:bodyPr>
          <a:lstStyle/>
          <a:p>
            <a:r>
              <a:rPr lang="en-US" dirty="0"/>
              <a:t>1956: IBM 350, 24 inches, </a:t>
            </a:r>
          </a:p>
          <a:p>
            <a:r>
              <a:rPr lang="en-US" dirty="0"/>
              <a:t>3.75MB, 1KB/sec, &gt; $150,000</a:t>
            </a:r>
          </a:p>
        </p:txBody>
      </p:sp>
      <p:pic>
        <p:nvPicPr>
          <p:cNvPr id="9" name="Picture 8"/>
          <p:cNvPicPr>
            <a:picLocks noChangeAspect="1"/>
          </p:cNvPicPr>
          <p:nvPr/>
        </p:nvPicPr>
        <p:blipFill>
          <a:blip r:embed="rId3"/>
          <a:stretch>
            <a:fillRect/>
          </a:stretch>
        </p:blipFill>
        <p:spPr>
          <a:xfrm>
            <a:off x="3750287" y="1121313"/>
            <a:ext cx="1821849" cy="1750384"/>
          </a:xfrm>
          <a:prstGeom prst="rect">
            <a:avLst/>
          </a:prstGeom>
        </p:spPr>
      </p:pic>
      <p:sp>
        <p:nvSpPr>
          <p:cNvPr id="10" name="TextBox 9"/>
          <p:cNvSpPr txBox="1"/>
          <p:nvPr/>
        </p:nvSpPr>
        <p:spPr>
          <a:xfrm>
            <a:off x="3410053" y="3028910"/>
            <a:ext cx="2661944" cy="646331"/>
          </a:xfrm>
          <a:prstGeom prst="rect">
            <a:avLst/>
          </a:prstGeom>
          <a:noFill/>
        </p:spPr>
        <p:txBody>
          <a:bodyPr wrap="none" rtlCol="0">
            <a:spAutoFit/>
          </a:bodyPr>
          <a:lstStyle/>
          <a:p>
            <a:r>
              <a:rPr lang="en-US" dirty="0"/>
              <a:t>1980: IBM 3380, first GB </a:t>
            </a:r>
          </a:p>
          <a:p>
            <a:r>
              <a:rPr lang="en-US" dirty="0"/>
              <a:t>disk (1.26G), &gt; $100K</a:t>
            </a:r>
          </a:p>
        </p:txBody>
      </p:sp>
      <p:pic>
        <p:nvPicPr>
          <p:cNvPr id="11" name="Picture 10"/>
          <p:cNvPicPr>
            <a:picLocks noChangeAspect="1"/>
          </p:cNvPicPr>
          <p:nvPr/>
        </p:nvPicPr>
        <p:blipFill>
          <a:blip r:embed="rId4"/>
          <a:stretch>
            <a:fillRect/>
          </a:stretch>
        </p:blipFill>
        <p:spPr>
          <a:xfrm>
            <a:off x="6469120" y="1121313"/>
            <a:ext cx="2350992" cy="1759639"/>
          </a:xfrm>
          <a:prstGeom prst="rect">
            <a:avLst/>
          </a:prstGeom>
        </p:spPr>
      </p:pic>
      <p:sp>
        <p:nvSpPr>
          <p:cNvPr id="12" name="TextBox 11"/>
          <p:cNvSpPr txBox="1"/>
          <p:nvPr/>
        </p:nvSpPr>
        <p:spPr>
          <a:xfrm>
            <a:off x="6433170" y="3028910"/>
            <a:ext cx="2503810" cy="646331"/>
          </a:xfrm>
          <a:prstGeom prst="rect">
            <a:avLst/>
          </a:prstGeom>
          <a:noFill/>
        </p:spPr>
        <p:txBody>
          <a:bodyPr wrap="none" rtlCol="0">
            <a:spAutoFit/>
          </a:bodyPr>
          <a:lstStyle/>
          <a:p>
            <a:r>
              <a:rPr lang="en-US" dirty="0"/>
              <a:t>1980: ST-560, first 5.25</a:t>
            </a:r>
          </a:p>
          <a:p>
            <a:r>
              <a:rPr lang="en-US" dirty="0"/>
              <a:t> inch drive, 5MB, $1500</a:t>
            </a:r>
          </a:p>
        </p:txBody>
      </p:sp>
      <p:pic>
        <p:nvPicPr>
          <p:cNvPr id="15" name="Picture 14"/>
          <p:cNvPicPr>
            <a:picLocks noChangeAspect="1"/>
          </p:cNvPicPr>
          <p:nvPr/>
        </p:nvPicPr>
        <p:blipFill>
          <a:blip r:embed="rId5"/>
          <a:stretch>
            <a:fillRect/>
          </a:stretch>
        </p:blipFill>
        <p:spPr>
          <a:xfrm>
            <a:off x="900113" y="3879932"/>
            <a:ext cx="4064000" cy="1968500"/>
          </a:xfrm>
          <a:prstGeom prst="rect">
            <a:avLst/>
          </a:prstGeom>
        </p:spPr>
      </p:pic>
      <p:sp>
        <p:nvSpPr>
          <p:cNvPr id="16" name="TextBox 15"/>
          <p:cNvSpPr txBox="1"/>
          <p:nvPr/>
        </p:nvSpPr>
        <p:spPr>
          <a:xfrm>
            <a:off x="589515" y="5981482"/>
            <a:ext cx="4702579" cy="646331"/>
          </a:xfrm>
          <a:prstGeom prst="rect">
            <a:avLst/>
          </a:prstGeom>
          <a:noFill/>
        </p:spPr>
        <p:txBody>
          <a:bodyPr wrap="none" rtlCol="0">
            <a:spAutoFit/>
          </a:bodyPr>
          <a:lstStyle/>
          <a:p>
            <a:r>
              <a:rPr lang="en-US" dirty="0"/>
              <a:t>Tape (</a:t>
            </a:r>
            <a:r>
              <a:rPr lang="en-US" dirty="0" err="1"/>
              <a:t>DECtape</a:t>
            </a:r>
            <a:r>
              <a:rPr lang="en-US" dirty="0"/>
              <a:t>): primary storage for </a:t>
            </a:r>
          </a:p>
          <a:p>
            <a:r>
              <a:rPr lang="en-US" dirty="0"/>
              <a:t>main-frames and mini-computers (1950 ~ 70s) </a:t>
            </a:r>
          </a:p>
        </p:txBody>
      </p:sp>
      <p:pic>
        <p:nvPicPr>
          <p:cNvPr id="17" name="Picture 16"/>
          <p:cNvPicPr>
            <a:picLocks noChangeAspect="1"/>
          </p:cNvPicPr>
          <p:nvPr/>
        </p:nvPicPr>
        <p:blipFill>
          <a:blip r:embed="rId6"/>
          <a:stretch>
            <a:fillRect/>
          </a:stretch>
        </p:blipFill>
        <p:spPr>
          <a:xfrm>
            <a:off x="5761980" y="3879932"/>
            <a:ext cx="3175000" cy="1714500"/>
          </a:xfrm>
          <a:prstGeom prst="rect">
            <a:avLst/>
          </a:prstGeom>
        </p:spPr>
      </p:pic>
      <p:sp>
        <p:nvSpPr>
          <p:cNvPr id="18" name="TextBox 17"/>
          <p:cNvSpPr txBox="1"/>
          <p:nvPr/>
        </p:nvSpPr>
        <p:spPr>
          <a:xfrm>
            <a:off x="5777141" y="5693900"/>
            <a:ext cx="3159839" cy="646331"/>
          </a:xfrm>
          <a:prstGeom prst="rect">
            <a:avLst/>
          </a:prstGeom>
          <a:noFill/>
        </p:spPr>
        <p:txBody>
          <a:bodyPr wrap="none" rtlCol="0">
            <a:spAutoFit/>
          </a:bodyPr>
          <a:lstStyle/>
          <a:p>
            <a:r>
              <a:rPr lang="en-US" dirty="0" err="1"/>
              <a:t>NextCom</a:t>
            </a:r>
            <a:r>
              <a:rPr lang="en-US" dirty="0"/>
              <a:t> notebook 2006: first</a:t>
            </a:r>
          </a:p>
          <a:p>
            <a:r>
              <a:rPr lang="en-US" dirty="0"/>
              <a:t>laptop w/ SSD as storage</a:t>
            </a:r>
          </a:p>
        </p:txBody>
      </p:sp>
    </p:spTree>
    <p:extLst>
      <p:ext uri="{BB962C8B-B14F-4D97-AF65-F5344CB8AC3E}">
        <p14:creationId xmlns:p14="http://schemas.microsoft.com/office/powerpoint/2010/main" val="3475936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EB030FC-7B75-4DE9-8211-4838FE3022EF}" type="slidenum">
              <a:rPr lang="zh-CN" altLang="en-US" smtClean="0"/>
              <a:pPr/>
              <a:t>6</a:t>
            </a:fld>
            <a:endParaRPr lang="zh-CN" altLang="en-US"/>
          </a:p>
        </p:txBody>
      </p:sp>
      <p:sp>
        <p:nvSpPr>
          <p:cNvPr id="6" name="TextBox 5"/>
          <p:cNvSpPr txBox="1"/>
          <p:nvPr/>
        </p:nvSpPr>
        <p:spPr>
          <a:xfrm>
            <a:off x="2699792" y="6453336"/>
            <a:ext cx="5006499" cy="276999"/>
          </a:xfrm>
          <a:prstGeom prst="rect">
            <a:avLst/>
          </a:prstGeom>
          <a:noFill/>
        </p:spPr>
        <p:txBody>
          <a:bodyPr wrap="none" rtlCol="0">
            <a:spAutoFit/>
          </a:bodyPr>
          <a:lstStyle/>
          <a:p>
            <a:r>
              <a:rPr lang="en-US" sz="1200" dirty="0"/>
              <a:t>Image source: https://</a:t>
            </a:r>
            <a:r>
              <a:rPr lang="en-US" sz="1200" dirty="0" err="1"/>
              <a:t>en.wikipedia.org</a:t>
            </a:r>
            <a:r>
              <a:rPr lang="en-US" sz="1200" dirty="0"/>
              <a:t>/wiki/</a:t>
            </a:r>
            <a:r>
              <a:rPr lang="en-US" sz="1200" dirty="0" err="1"/>
              <a:t>File:SixHardDriveFormFactors.jpg</a:t>
            </a:r>
            <a:r>
              <a:rPr lang="en-US" sz="1200" dirty="0"/>
              <a:t>/</a:t>
            </a:r>
          </a:p>
        </p:txBody>
      </p:sp>
      <p:pic>
        <p:nvPicPr>
          <p:cNvPr id="7" name="Picture 6"/>
          <p:cNvPicPr>
            <a:picLocks noChangeAspect="1"/>
          </p:cNvPicPr>
          <p:nvPr/>
        </p:nvPicPr>
        <p:blipFill>
          <a:blip r:embed="rId2"/>
          <a:stretch>
            <a:fillRect/>
          </a:stretch>
        </p:blipFill>
        <p:spPr>
          <a:xfrm>
            <a:off x="179512" y="0"/>
            <a:ext cx="8604448" cy="6453336"/>
          </a:xfrm>
          <a:prstGeom prst="rect">
            <a:avLst/>
          </a:prstGeom>
        </p:spPr>
      </p:pic>
    </p:spTree>
    <p:extLst>
      <p:ext uri="{BB962C8B-B14F-4D97-AF65-F5344CB8AC3E}">
        <p14:creationId xmlns:p14="http://schemas.microsoft.com/office/powerpoint/2010/main" val="1497935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Storage Industry: The origin of “disruptive technology”</a:t>
            </a:r>
          </a:p>
        </p:txBody>
      </p:sp>
      <p:sp>
        <p:nvSpPr>
          <p:cNvPr id="3" name="Slide Number Placeholder 2"/>
          <p:cNvSpPr>
            <a:spLocks noGrp="1"/>
          </p:cNvSpPr>
          <p:nvPr>
            <p:ph type="sldNum" sz="quarter" idx="12"/>
          </p:nvPr>
        </p:nvSpPr>
        <p:spPr/>
        <p:txBody>
          <a:bodyPr/>
          <a:lstStyle/>
          <a:p>
            <a:fld id="{2EB030FC-7B75-4DE9-8211-4838FE3022EF}" type="slidenum">
              <a:rPr lang="zh-CN" altLang="en-US" smtClean="0"/>
              <a:pPr/>
              <a:t>7</a:t>
            </a:fld>
            <a:endParaRPr lang="zh-CN" altLang="en-US"/>
          </a:p>
        </p:txBody>
      </p:sp>
      <p:pic>
        <p:nvPicPr>
          <p:cNvPr id="5" name="Picture 4"/>
          <p:cNvPicPr>
            <a:picLocks noChangeAspect="1"/>
          </p:cNvPicPr>
          <p:nvPr/>
        </p:nvPicPr>
        <p:blipFill>
          <a:blip r:embed="rId2"/>
          <a:stretch>
            <a:fillRect/>
          </a:stretch>
        </p:blipFill>
        <p:spPr>
          <a:xfrm>
            <a:off x="539552" y="3068960"/>
            <a:ext cx="1986984" cy="2977493"/>
          </a:xfrm>
          <a:prstGeom prst="rect">
            <a:avLst/>
          </a:prstGeom>
        </p:spPr>
      </p:pic>
      <p:pic>
        <p:nvPicPr>
          <p:cNvPr id="6" name="Picture 5"/>
          <p:cNvPicPr>
            <a:picLocks noChangeAspect="1"/>
          </p:cNvPicPr>
          <p:nvPr/>
        </p:nvPicPr>
        <p:blipFill>
          <a:blip r:embed="rId3"/>
          <a:stretch>
            <a:fillRect/>
          </a:stretch>
        </p:blipFill>
        <p:spPr>
          <a:xfrm>
            <a:off x="2987824" y="1268760"/>
            <a:ext cx="5891564" cy="4464496"/>
          </a:xfrm>
          <a:prstGeom prst="rect">
            <a:avLst/>
          </a:prstGeom>
        </p:spPr>
      </p:pic>
      <p:sp>
        <p:nvSpPr>
          <p:cNvPr id="7" name="TextBox 6"/>
          <p:cNvSpPr txBox="1"/>
          <p:nvPr/>
        </p:nvSpPr>
        <p:spPr>
          <a:xfrm>
            <a:off x="4427984" y="5733256"/>
            <a:ext cx="4236106" cy="276999"/>
          </a:xfrm>
          <a:prstGeom prst="rect">
            <a:avLst/>
          </a:prstGeom>
          <a:noFill/>
        </p:spPr>
        <p:txBody>
          <a:bodyPr wrap="none" rtlCol="0">
            <a:spAutoFit/>
          </a:bodyPr>
          <a:lstStyle/>
          <a:p>
            <a:r>
              <a:rPr lang="en-US" sz="1200" dirty="0"/>
              <a:t>Image source: https://</a:t>
            </a:r>
            <a:r>
              <a:rPr lang="en-US" sz="1200" dirty="0" err="1"/>
              <a:t>en.wikipedia.org</a:t>
            </a:r>
            <a:r>
              <a:rPr lang="en-US" sz="1200" dirty="0"/>
              <a:t>/wiki/</a:t>
            </a:r>
            <a:r>
              <a:rPr lang="en-US" sz="1200" dirty="0" err="1"/>
              <a:t>Disruptive_innovation</a:t>
            </a:r>
            <a:endParaRPr lang="en-US" sz="1200" dirty="0"/>
          </a:p>
        </p:txBody>
      </p:sp>
      <p:sp>
        <p:nvSpPr>
          <p:cNvPr id="8" name="TextBox 7"/>
          <p:cNvSpPr txBox="1"/>
          <p:nvPr/>
        </p:nvSpPr>
        <p:spPr>
          <a:xfrm>
            <a:off x="755576" y="6093296"/>
            <a:ext cx="1712804" cy="276999"/>
          </a:xfrm>
          <a:prstGeom prst="rect">
            <a:avLst/>
          </a:prstGeom>
          <a:noFill/>
        </p:spPr>
        <p:txBody>
          <a:bodyPr wrap="none" rtlCol="0">
            <a:spAutoFit/>
          </a:bodyPr>
          <a:lstStyle/>
          <a:p>
            <a:r>
              <a:rPr lang="en-US" sz="1200" dirty="0"/>
              <a:t>Image source: </a:t>
            </a:r>
            <a:r>
              <a:rPr lang="en-US" sz="1200" dirty="0" err="1"/>
              <a:t>amazon.ca</a:t>
            </a:r>
            <a:endParaRPr lang="en-US" sz="1200" dirty="0"/>
          </a:p>
        </p:txBody>
      </p:sp>
    </p:spTree>
    <p:extLst>
      <p:ext uri="{BB962C8B-B14F-4D97-AF65-F5344CB8AC3E}">
        <p14:creationId xmlns:p14="http://schemas.microsoft.com/office/powerpoint/2010/main" val="2797335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Footer Placeholder 4"/>
          <p:cNvSpPr>
            <a:spLocks noGrp="1"/>
          </p:cNvSpPr>
          <p:nvPr>
            <p:ph type="ftr" sz="quarter" idx="11"/>
          </p:nvPr>
        </p:nvSpPr>
        <p:spPr>
          <a:noFill/>
        </p:spPr>
        <p:txBody>
          <a:bodyPr/>
          <a:lstStyle/>
          <a:p>
            <a:r>
              <a:rPr lang="en-US"/>
              <a:t>ECE344 - Operating Systems - Ding Yuan</a:t>
            </a:r>
            <a:endParaRPr lang="en-US" sz="1400" b="0">
              <a:latin typeface="Times New Roman" charset="0"/>
            </a:endParaRPr>
          </a:p>
        </p:txBody>
      </p:sp>
      <p:sp>
        <p:nvSpPr>
          <p:cNvPr id="4100" name="Slide Number Placeholder 5"/>
          <p:cNvSpPr>
            <a:spLocks noGrp="1"/>
          </p:cNvSpPr>
          <p:nvPr>
            <p:ph type="sldNum" sz="quarter" idx="12"/>
          </p:nvPr>
        </p:nvSpPr>
        <p:spPr>
          <a:noFill/>
        </p:spPr>
        <p:txBody>
          <a:bodyPr/>
          <a:lstStyle/>
          <a:p>
            <a:fld id="{5EE0675F-5FD7-AA44-B386-D51AB16FA8E4}" type="slidenum">
              <a:rPr lang="en-US"/>
              <a:pPr/>
              <a:t>8</a:t>
            </a:fld>
            <a:endParaRPr lang="en-US"/>
          </a:p>
        </p:txBody>
      </p:sp>
      <p:sp>
        <p:nvSpPr>
          <p:cNvPr id="509954" name="Rectangle 2"/>
          <p:cNvSpPr>
            <a:spLocks noGrp="1" noChangeArrowheads="1"/>
          </p:cNvSpPr>
          <p:nvPr>
            <p:ph type="title"/>
          </p:nvPr>
        </p:nvSpPr>
        <p:spPr/>
        <p:txBody>
          <a:bodyPr/>
          <a:lstStyle/>
          <a:p>
            <a:pPr>
              <a:defRPr/>
            </a:pPr>
            <a:r>
              <a:rPr lang="en-US"/>
              <a:t>File Systems</a:t>
            </a:r>
          </a:p>
        </p:txBody>
      </p:sp>
      <p:sp>
        <p:nvSpPr>
          <p:cNvPr id="4102" name="Rectangle 3"/>
          <p:cNvSpPr>
            <a:spLocks noGrp="1" noChangeArrowheads="1"/>
          </p:cNvSpPr>
          <p:nvPr>
            <p:ph type="body" idx="1"/>
          </p:nvPr>
        </p:nvSpPr>
        <p:spPr>
          <a:xfrm>
            <a:off x="685800" y="1730070"/>
            <a:ext cx="7924800" cy="4724400"/>
          </a:xfrm>
        </p:spPr>
        <p:txBody>
          <a:bodyPr>
            <a:normAutofit fontScale="92500" lnSpcReduction="20000"/>
          </a:bodyPr>
          <a:lstStyle/>
          <a:p>
            <a:r>
              <a:rPr lang="en-US" dirty="0"/>
              <a:t>First we’ll discuss properties of physical disks</a:t>
            </a:r>
          </a:p>
          <a:p>
            <a:pPr lvl="1"/>
            <a:r>
              <a:rPr lang="en-US" dirty="0"/>
              <a:t>Structure</a:t>
            </a:r>
          </a:p>
          <a:p>
            <a:pPr lvl="1"/>
            <a:r>
              <a:rPr lang="en-US" dirty="0"/>
              <a:t>Performance</a:t>
            </a:r>
          </a:p>
          <a:p>
            <a:pPr lvl="1"/>
            <a:r>
              <a:rPr lang="en-US" dirty="0"/>
              <a:t>Scheduling</a:t>
            </a:r>
          </a:p>
          <a:p>
            <a:r>
              <a:rPr lang="en-US" dirty="0"/>
              <a:t>Then we’ll discuss how we build file systems on them</a:t>
            </a:r>
          </a:p>
          <a:p>
            <a:pPr lvl="1"/>
            <a:r>
              <a:rPr lang="en-US" dirty="0"/>
              <a:t>Files</a:t>
            </a:r>
          </a:p>
          <a:p>
            <a:pPr lvl="1"/>
            <a:r>
              <a:rPr lang="en-US" dirty="0"/>
              <a:t>Directories</a:t>
            </a:r>
          </a:p>
          <a:p>
            <a:pPr lvl="1"/>
            <a:r>
              <a:rPr lang="en-US" dirty="0"/>
              <a:t>Sharing</a:t>
            </a:r>
          </a:p>
          <a:p>
            <a:pPr lvl="1"/>
            <a:r>
              <a:rPr lang="en-US" dirty="0"/>
              <a:t>Protection</a:t>
            </a:r>
          </a:p>
          <a:p>
            <a:pPr lvl="1"/>
            <a:r>
              <a:rPr lang="en-US" dirty="0"/>
              <a:t>File System Layouts</a:t>
            </a:r>
          </a:p>
          <a:p>
            <a:pPr lvl="1"/>
            <a:r>
              <a:rPr lang="en-US" dirty="0"/>
              <a:t>File Buffer Cache</a:t>
            </a:r>
          </a:p>
          <a:p>
            <a:pPr lvl="1"/>
            <a:r>
              <a:rPr lang="en-US" dirty="0"/>
              <a:t>Read Ahead</a:t>
            </a:r>
          </a:p>
          <a:p>
            <a:r>
              <a:rPr lang="en-US" dirty="0"/>
              <a:t>Finally, we will discuss SSD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Footer Placeholder 4"/>
          <p:cNvSpPr>
            <a:spLocks noGrp="1"/>
          </p:cNvSpPr>
          <p:nvPr>
            <p:ph type="ftr" sz="quarter" idx="11"/>
          </p:nvPr>
        </p:nvSpPr>
        <p:spPr>
          <a:noFill/>
        </p:spPr>
        <p:txBody>
          <a:bodyPr/>
          <a:lstStyle/>
          <a:p>
            <a:r>
              <a:rPr lang="en-US"/>
              <a:t>ECE344 - Operating Systems - Ding Yuan</a:t>
            </a:r>
            <a:endParaRPr lang="en-US" sz="1400" b="0">
              <a:latin typeface="Times New Roman" charset="0"/>
            </a:endParaRPr>
          </a:p>
        </p:txBody>
      </p:sp>
      <p:sp>
        <p:nvSpPr>
          <p:cNvPr id="5124" name="Slide Number Placeholder 5"/>
          <p:cNvSpPr>
            <a:spLocks noGrp="1"/>
          </p:cNvSpPr>
          <p:nvPr>
            <p:ph type="sldNum" sz="quarter" idx="12"/>
          </p:nvPr>
        </p:nvSpPr>
        <p:spPr>
          <a:noFill/>
        </p:spPr>
        <p:txBody>
          <a:bodyPr/>
          <a:lstStyle/>
          <a:p>
            <a:fld id="{6C7AF638-9845-CF43-88BA-DB6BF97DE2C7}" type="slidenum">
              <a:rPr lang="en-US"/>
              <a:pPr/>
              <a:t>9</a:t>
            </a:fld>
            <a:endParaRPr lang="en-US"/>
          </a:p>
        </p:txBody>
      </p:sp>
      <p:sp>
        <p:nvSpPr>
          <p:cNvPr id="537602" name="Rectangle 2"/>
          <p:cNvSpPr>
            <a:spLocks noGrp="1" noChangeArrowheads="1"/>
          </p:cNvSpPr>
          <p:nvPr>
            <p:ph type="title"/>
          </p:nvPr>
        </p:nvSpPr>
        <p:spPr/>
        <p:txBody>
          <a:bodyPr/>
          <a:lstStyle/>
          <a:p>
            <a:pPr>
              <a:defRPr/>
            </a:pPr>
            <a:r>
              <a:rPr lang="en-US"/>
              <a:t>Disks and the OS</a:t>
            </a:r>
          </a:p>
        </p:txBody>
      </p:sp>
      <p:sp>
        <p:nvSpPr>
          <p:cNvPr id="5126" name="Rectangle 3"/>
          <p:cNvSpPr>
            <a:spLocks noGrp="1" noChangeArrowheads="1"/>
          </p:cNvSpPr>
          <p:nvPr>
            <p:ph type="body" idx="1"/>
          </p:nvPr>
        </p:nvSpPr>
        <p:spPr>
          <a:xfrm>
            <a:off x="900112" y="1861509"/>
            <a:ext cx="7345363" cy="4204012"/>
          </a:xfrm>
        </p:spPr>
        <p:txBody>
          <a:bodyPr>
            <a:normAutofit/>
          </a:bodyPr>
          <a:lstStyle/>
          <a:p>
            <a:r>
              <a:rPr lang="en-US" dirty="0"/>
              <a:t>Disks are messy physical devices</a:t>
            </a:r>
          </a:p>
          <a:p>
            <a:pPr lvl="1"/>
            <a:r>
              <a:rPr lang="en-US" dirty="0"/>
              <a:t>Errors, bad blocks, missed seeks, etc.</a:t>
            </a:r>
          </a:p>
          <a:p>
            <a:r>
              <a:rPr lang="en-US" dirty="0"/>
              <a:t>The job of the OS is to hide this mess from higher level software</a:t>
            </a:r>
          </a:p>
          <a:p>
            <a:pPr lvl="1"/>
            <a:r>
              <a:rPr lang="en-US" dirty="0"/>
              <a:t>Low-level device control (initiate a disk read, etc.)</a:t>
            </a:r>
          </a:p>
          <a:p>
            <a:pPr lvl="1"/>
            <a:r>
              <a:rPr lang="en-US" dirty="0"/>
              <a:t>Higher-level abstractions (files, databases, etc.)</a:t>
            </a:r>
          </a:p>
        </p:txBody>
      </p:sp>
    </p:spTree>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apital">
  <a:themeElements>
    <a:clrScheme name="Capital">
      <a:dk1>
        <a:srgbClr val="FFFFFF"/>
      </a:dk1>
      <a:lt1>
        <a:srgbClr val="000000"/>
      </a:lt1>
      <a:dk2>
        <a:srgbClr val="7C8F97"/>
      </a:dk2>
      <a:lt2>
        <a:srgbClr val="D1D0C8"/>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majorFont>
      <a:minorFont>
        <a:latin typeface="Calisto MT"/>
        <a:ea typeface=""/>
        <a:cs typeface=""/>
        <a:font script="Jpan" typeface="ＭＳ 明朝"/>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Capital.thmx</Template>
  <TotalTime>129509</TotalTime>
  <Words>2619</Words>
  <Application>Microsoft Office PowerPoint</Application>
  <PresentationFormat>On-screen Show (4:3)</PresentationFormat>
  <Paragraphs>419</Paragraphs>
  <Slides>35</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Courier</vt:lpstr>
      <vt:lpstr>Monotype Sorts</vt:lpstr>
      <vt:lpstr>ＭＳ Ｐゴシック</vt:lpstr>
      <vt:lpstr>ZapfDingbats</vt:lpstr>
      <vt:lpstr>Arial</vt:lpstr>
      <vt:lpstr>Brush Script MT</vt:lpstr>
      <vt:lpstr>Calibri</vt:lpstr>
      <vt:lpstr>Calisto MT</vt:lpstr>
      <vt:lpstr>Times New Roman</vt:lpstr>
      <vt:lpstr>Capital</vt:lpstr>
      <vt:lpstr>Operating Systems ECE344 </vt:lpstr>
      <vt:lpstr>Big picture: performance gap</vt:lpstr>
      <vt:lpstr>What problem are we solving?</vt:lpstr>
      <vt:lpstr>Storage</vt:lpstr>
      <vt:lpstr>History of storage tech</vt:lpstr>
      <vt:lpstr>PowerPoint Presentation</vt:lpstr>
      <vt:lpstr>Storage Industry: The origin of “disruptive technology”</vt:lpstr>
      <vt:lpstr>File Systems</vt:lpstr>
      <vt:lpstr>Disks and the OS</vt:lpstr>
      <vt:lpstr>How hard disk work?</vt:lpstr>
      <vt:lpstr>Another View of Disk</vt:lpstr>
      <vt:lpstr>Disk Interaction</vt:lpstr>
      <vt:lpstr>Disk Performance</vt:lpstr>
      <vt:lpstr>Disk Performance</vt:lpstr>
      <vt:lpstr>Disks: 2016</vt:lpstr>
      <vt:lpstr>But do you directly program on “disk”?</vt:lpstr>
      <vt:lpstr>File Systems</vt:lpstr>
      <vt:lpstr>Files</vt:lpstr>
      <vt:lpstr>Basic File Operations</vt:lpstr>
      <vt:lpstr>Directories</vt:lpstr>
      <vt:lpstr>Directory Internals</vt:lpstr>
      <vt:lpstr>Basic Directory Operations</vt:lpstr>
      <vt:lpstr>Path Name Translation</vt:lpstr>
      <vt:lpstr>File System Layout</vt:lpstr>
      <vt:lpstr>Disk Layout Strategies</vt:lpstr>
      <vt:lpstr>Logical layout: inode (index node)</vt:lpstr>
      <vt:lpstr>Unix Inodes</vt:lpstr>
      <vt:lpstr>Unix Inodes and Path Search</vt:lpstr>
      <vt:lpstr>Example: read /bin/ls</vt:lpstr>
      <vt:lpstr>Sharing Files btw. Directories</vt:lpstr>
      <vt:lpstr>File Buffer Cache</vt:lpstr>
      <vt:lpstr>Caching Writes</vt:lpstr>
      <vt:lpstr>Performance Issues</vt:lpstr>
      <vt:lpstr>FreeBSD Fast File System</vt:lpstr>
      <vt:lpstr>Fast File System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Operating Systems ECE344</dc:title>
  <dc:creator>apple</dc:creator>
  <cp:lastModifiedBy>Windows User</cp:lastModifiedBy>
  <cp:revision>285</cp:revision>
  <cp:lastPrinted>2013-04-01T05:39:38Z</cp:lastPrinted>
  <dcterms:created xsi:type="dcterms:W3CDTF">2013-04-04T17:45:10Z</dcterms:created>
  <dcterms:modified xsi:type="dcterms:W3CDTF">2021-03-22T03:17:01Z</dcterms:modified>
</cp:coreProperties>
</file>