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18"/>
  </p:notesMasterIdLst>
  <p:handoutMasterIdLst>
    <p:handoutMasterId r:id="rId19"/>
  </p:handoutMasterIdLst>
  <p:sldIdLst>
    <p:sldId id="1330" r:id="rId2"/>
    <p:sldId id="1331" r:id="rId3"/>
    <p:sldId id="1332" r:id="rId4"/>
    <p:sldId id="1333" r:id="rId5"/>
    <p:sldId id="1334" r:id="rId6"/>
    <p:sldId id="1335" r:id="rId7"/>
    <p:sldId id="829" r:id="rId8"/>
    <p:sldId id="1318" r:id="rId9"/>
    <p:sldId id="1319" r:id="rId10"/>
    <p:sldId id="1313" r:id="rId11"/>
    <p:sldId id="1314" r:id="rId12"/>
    <p:sldId id="1320" r:id="rId13"/>
    <p:sldId id="1321" r:id="rId14"/>
    <p:sldId id="1322" r:id="rId15"/>
    <p:sldId id="1328" r:id="rId16"/>
    <p:sldId id="132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00"/>
    <a:srgbClr val="5E4F90"/>
    <a:srgbClr val="00FF00"/>
    <a:srgbClr val="00F600"/>
    <a:srgbClr val="FFFFFF"/>
    <a:srgbClr val="79FF76"/>
    <a:srgbClr val="1E3DFF"/>
    <a:srgbClr val="63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9219" autoAdjust="0"/>
  </p:normalViewPr>
  <p:slideViewPr>
    <p:cSldViewPr>
      <p:cViewPr varScale="1">
        <p:scale>
          <a:sx n="128" d="100"/>
          <a:sy n="128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3CDB-75DD-DB47-AFE0-9ACB767260A0}" type="datetimeFigureOut">
              <a:rPr lang="en-US" smtClean="0"/>
              <a:pPr/>
              <a:t>4/3/25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44453-544C-DC49-A540-5479C29EA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95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E0ACA-B4B5-4A12-861F-DEA621B020B1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4A718-8897-4521-A88A-306230442E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3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Don’t clap.</a:t>
            </a:r>
          </a:p>
          <a:p>
            <a:r>
              <a:rPr lang="en-US" dirty="0"/>
              <a:t>Emphasize by *slow*</a:t>
            </a:r>
            <a:r>
              <a:rPr lang="en-US" baseline="0" dirty="0"/>
              <a:t> </a:t>
            </a:r>
          </a:p>
          <a:p>
            <a:r>
              <a:rPr lang="en-US" baseline="0" dirty="0"/>
              <a:t>Put a pause after each word --- when I speak fast, some words become inaudible</a:t>
            </a:r>
          </a:p>
          <a:p>
            <a:r>
              <a:rPr lang="en-US" baseline="0" dirty="0"/>
              <a:t>And also speak up on every word…</a:t>
            </a:r>
          </a:p>
          <a:p>
            <a:r>
              <a:rPr lang="en-US" baseline="0" dirty="0"/>
              <a:t>Transition --- go slow on them!</a:t>
            </a:r>
          </a:p>
          <a:p>
            <a:r>
              <a:rPr lang="en-US" baseline="0" dirty="0"/>
              <a:t>How </a:t>
            </a:r>
            <a:r>
              <a:rPr lang="en-US" baseline="0" dirty="0" err="1"/>
              <a:t>Sim</a:t>
            </a:r>
            <a:r>
              <a:rPr lang="en-US" baseline="0" dirty="0"/>
              <a:t>---</a:t>
            </a:r>
            <a:r>
              <a:rPr lang="en-US" baseline="0" dirty="0" err="1"/>
              <a:t>ple</a:t>
            </a:r>
            <a:r>
              <a:rPr lang="en-US" baseline="0" dirty="0"/>
              <a:t> testing, pause, don’t strike!</a:t>
            </a:r>
            <a:endParaRPr lang="en-US" dirty="0"/>
          </a:p>
          <a:p>
            <a:r>
              <a:rPr lang="en-US" dirty="0"/>
              <a:t>Java</a:t>
            </a:r>
            <a:r>
              <a:rPr lang="en-US" baseline="0" dirty="0"/>
              <a:t> specific;</a:t>
            </a:r>
          </a:p>
          <a:p>
            <a:r>
              <a:rPr lang="en-US" baseline="0" dirty="0"/>
              <a:t>Abort on over-catch;</a:t>
            </a:r>
          </a:p>
          <a:p>
            <a:r>
              <a:rPr lang="en-US" baseline="0" dirty="0"/>
              <a:t>These systems are reliable’</a:t>
            </a:r>
          </a:p>
          <a:p>
            <a:r>
              <a:rPr lang="en-US" baseline="0" dirty="0"/>
              <a:t>debug the scripts, get rid of unnecessary words.</a:t>
            </a:r>
          </a:p>
          <a:p>
            <a:r>
              <a:rPr lang="en-US" baseline="0" dirty="0" err="1"/>
              <a:t>Embarrasingly</a:t>
            </a:r>
            <a:r>
              <a:rPr lang="en-US" baseline="0" dirty="0"/>
              <a:t> simple tool </a:t>
            </a:r>
          </a:p>
          <a:p>
            <a:r>
              <a:rPr lang="en-US" baseline="0" dirty="0"/>
              <a:t>top-down vs. bottom-up?</a:t>
            </a:r>
          </a:p>
          <a:p>
            <a:r>
              <a:rPr lang="en-US" baseline="0" dirty="0"/>
              <a:t>Bad practice --- really conservative. </a:t>
            </a:r>
          </a:p>
          <a:p>
            <a:r>
              <a:rPr lang="en-US" baseline="0" dirty="0"/>
              <a:t>FP?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</a:t>
            </a:r>
            <a:r>
              <a:rPr lang="en-US" baseline="0" dirty="0"/>
              <a:t> this talk I will describe a thorough analysis of hundreds of real-world failures in distributed system which</a:t>
            </a:r>
          </a:p>
          <a:p>
            <a:r>
              <a:rPr lang="en-US" baseline="0" dirty="0"/>
              <a:t>gave us three findings:</a:t>
            </a:r>
          </a:p>
          <a:p>
            <a:endParaRPr lang="en-US" baseline="0" dirty="0"/>
          </a:p>
          <a:p>
            <a:r>
              <a:rPr lang="en-US" baseline="0" dirty="0"/>
              <a:t>numbers? say #? or majority, vast majority?</a:t>
            </a:r>
          </a:p>
          <a:p>
            <a:endParaRPr lang="en-US" baseline="0" dirty="0"/>
          </a:p>
          <a:p>
            <a:r>
              <a:rPr lang="en-US" baseline="0" dirty="0"/>
              <a:t>Too many numbers!! </a:t>
            </a:r>
          </a:p>
          <a:p>
            <a:r>
              <a:rPr lang="en-US" baseline="0" dirty="0"/>
              <a:t>top-down vs. bottom-up --- not clear</a:t>
            </a:r>
          </a:p>
          <a:p>
            <a:r>
              <a:rPr lang="en-US" baseline="0" dirty="0"/>
              <a:t>code review. </a:t>
            </a:r>
          </a:p>
          <a:p>
            <a:endParaRPr lang="en-US" baseline="0" dirty="0"/>
          </a:p>
          <a:p>
            <a:r>
              <a:rPr lang="en-US" baseline="0" dirty="0"/>
              <a:t>connections btw. the components. emphasize on this in summary. </a:t>
            </a:r>
          </a:p>
          <a:p>
            <a:r>
              <a:rPr lang="en-US" baseline="0" dirty="0"/>
              <a:t>Unexpected fun in this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A718-8897-4521-A88A-306230442E6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01437D0-9099-1944-845F-D525D64CE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CA" altLang="zh-CN"/>
              <a:t>2014-06-17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© 2016-2025 DING YUAN ALL RIGHTS RESERVED</a:t>
            </a:r>
            <a:endParaRPr lang="zh-CN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010" y="1533414"/>
            <a:ext cx="7342188" cy="19240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8000"/>
                </a:solidFill>
              </a:rPr>
              <a:t>Operating Systems</a:t>
            </a:r>
            <a:br>
              <a:rPr lang="en-US" sz="4400" dirty="0"/>
            </a:br>
            <a:r>
              <a:rPr lang="en-US" sz="4400" dirty="0">
                <a:solidFill>
                  <a:srgbClr val="008000"/>
                </a:solidFill>
              </a:rPr>
              <a:t>ECE344</a:t>
            </a:r>
            <a:br>
              <a:rPr lang="en-US" sz="4400" dirty="0"/>
            </a:br>
            <a:endParaRPr lang="en-US" sz="38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492" y="5024155"/>
            <a:ext cx="7342188" cy="781109"/>
          </a:xfrm>
        </p:spPr>
        <p:txBody>
          <a:bodyPr>
            <a:noAutofit/>
          </a:bodyPr>
          <a:lstStyle/>
          <a:p>
            <a:r>
              <a:rPr lang="en-US" sz="2800" dirty="0"/>
              <a:t>Ding Yuan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359" y="3760004"/>
            <a:ext cx="75570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>
                <a:solidFill>
                  <a:srgbClr val="FF6600"/>
                </a:solidFill>
              </a:rPr>
              <a:t>Lecture 13: </a:t>
            </a:r>
            <a:r>
              <a:rPr lang="en-US" sz="38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Log Structured FS</a:t>
            </a:r>
            <a:endParaRPr lang="en-US" sz="3800" dirty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977608" cy="365760"/>
          </a:xfrm>
        </p:spPr>
        <p:txBody>
          <a:bodyPr/>
          <a:lstStyle/>
          <a:p>
            <a:r>
              <a:rPr lang="en-US" altLang="zh-CN" dirty="0"/>
              <a:t>© 2016-2025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425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  <a:noFill/>
        </p:spPr>
        <p:txBody>
          <a:bodyPr/>
          <a:lstStyle/>
          <a:p>
            <a:r>
              <a:rPr lang="en-US"/>
              <a:t>© 2016-2025 DING YUAN ALL RIGHTS RESERVED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Unix Inodes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143056" cy="2134142"/>
          </a:xfrm>
        </p:spPr>
        <p:txBody>
          <a:bodyPr>
            <a:normAutofit/>
          </a:bodyPr>
          <a:lstStyle/>
          <a:p>
            <a:r>
              <a:rPr lang="en-US" sz="2000" dirty="0"/>
              <a:t>Unix inodes implement an indexed structure for files</a:t>
            </a:r>
          </a:p>
          <a:p>
            <a:pPr lvl="1"/>
            <a:r>
              <a:rPr lang="en-US" sz="1700" dirty="0"/>
              <a:t>Each file or directory has one </a:t>
            </a:r>
            <a:r>
              <a:rPr lang="en-US" sz="1700" dirty="0" err="1"/>
              <a:t>inode</a:t>
            </a:r>
            <a:endParaRPr lang="en-US" sz="1700" dirty="0"/>
          </a:p>
          <a:p>
            <a:pPr lvl="1"/>
            <a:r>
              <a:rPr lang="en-US" sz="1800" i="1" dirty="0">
                <a:solidFill>
                  <a:srgbClr val="0000FF"/>
                </a:solidFill>
              </a:rPr>
              <a:t>Also store metadata info (protection, timestamps, length, ref count…)</a:t>
            </a:r>
          </a:p>
          <a:p>
            <a:r>
              <a:rPr lang="en-US" sz="2000" dirty="0"/>
              <a:t>Each inode contains 15 block pointers</a:t>
            </a:r>
          </a:p>
          <a:p>
            <a:pPr lvl="1"/>
            <a:r>
              <a:rPr lang="en-US" sz="1800" dirty="0"/>
              <a:t>First 12 are direct blocks (e.g., 4 KB blocks)</a:t>
            </a:r>
          </a:p>
          <a:p>
            <a:pPr lvl="1"/>
            <a:r>
              <a:rPr lang="en-US" sz="1800" dirty="0"/>
              <a:t>Then single, double, and triple indirect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2057400" y="4343400"/>
            <a:ext cx="83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2057400" y="4572000"/>
            <a:ext cx="83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2057400" y="5105400"/>
            <a:ext cx="83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2057400" y="5334000"/>
            <a:ext cx="83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2057400" y="5562600"/>
            <a:ext cx="83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2209800" y="48006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1447800" y="4267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371600" y="5029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12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1371600" y="5257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1371600" y="5486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1447800" y="4495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3200400" y="4114800"/>
            <a:ext cx="304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Rectangle 20"/>
          <p:cNvSpPr>
            <a:spLocks noChangeArrowheads="1"/>
          </p:cNvSpPr>
          <p:nvPr/>
        </p:nvSpPr>
        <p:spPr bwMode="auto">
          <a:xfrm>
            <a:off x="3200400" y="4572000"/>
            <a:ext cx="304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Line 22"/>
          <p:cNvSpPr>
            <a:spLocks noChangeShapeType="1"/>
          </p:cNvSpPr>
          <p:nvPr/>
        </p:nvSpPr>
        <p:spPr bwMode="auto">
          <a:xfrm flipV="1">
            <a:off x="2743200" y="4267200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Line 23"/>
          <p:cNvSpPr>
            <a:spLocks noChangeShapeType="1"/>
          </p:cNvSpPr>
          <p:nvPr/>
        </p:nvSpPr>
        <p:spPr bwMode="auto">
          <a:xfrm flipV="1">
            <a:off x="2819400" y="47244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4038600" y="3429000"/>
            <a:ext cx="1066800" cy="914400"/>
            <a:chOff x="2160" y="2160"/>
            <a:chExt cx="1056" cy="1008"/>
          </a:xfrm>
        </p:grpSpPr>
        <p:sp>
          <p:nvSpPr>
            <p:cNvPr id="26705" name="Rectangle 66"/>
            <p:cNvSpPr>
              <a:spLocks noChangeArrowheads="1"/>
            </p:cNvSpPr>
            <p:nvPr/>
          </p:nvSpPr>
          <p:spPr bwMode="auto">
            <a:xfrm>
              <a:off x="2160" y="235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6" name="Rectangle 67"/>
            <p:cNvSpPr>
              <a:spLocks noChangeArrowheads="1"/>
            </p:cNvSpPr>
            <p:nvPr/>
          </p:nvSpPr>
          <p:spPr bwMode="auto">
            <a:xfrm>
              <a:off x="2160" y="2496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7" name="Rectangle 69"/>
            <p:cNvSpPr>
              <a:spLocks noChangeArrowheads="1"/>
            </p:cNvSpPr>
            <p:nvPr/>
          </p:nvSpPr>
          <p:spPr bwMode="auto">
            <a:xfrm>
              <a:off x="2160" y="2784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8" name="Rectangle 70"/>
            <p:cNvSpPr>
              <a:spLocks noChangeArrowheads="1"/>
            </p:cNvSpPr>
            <p:nvPr/>
          </p:nvSpPr>
          <p:spPr bwMode="auto">
            <a:xfrm>
              <a:off x="2160" y="2928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9" name="Rectangle 72"/>
            <p:cNvSpPr>
              <a:spLocks noChangeArrowheads="1"/>
            </p:cNvSpPr>
            <p:nvPr/>
          </p:nvSpPr>
          <p:spPr bwMode="auto">
            <a:xfrm>
              <a:off x="3024" y="216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0" name="Rectangle 73"/>
            <p:cNvSpPr>
              <a:spLocks noChangeArrowheads="1"/>
            </p:cNvSpPr>
            <p:nvPr/>
          </p:nvSpPr>
          <p:spPr bwMode="auto">
            <a:xfrm>
              <a:off x="3024" y="244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1" name="Line 74"/>
            <p:cNvSpPr>
              <a:spLocks noChangeShapeType="1"/>
            </p:cNvSpPr>
            <p:nvPr/>
          </p:nvSpPr>
          <p:spPr bwMode="auto">
            <a:xfrm flipV="1">
              <a:off x="2592" y="2256"/>
              <a:ext cx="43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2" name="Line 75"/>
            <p:cNvSpPr>
              <a:spLocks noChangeShapeType="1"/>
            </p:cNvSpPr>
            <p:nvPr/>
          </p:nvSpPr>
          <p:spPr bwMode="auto">
            <a:xfrm flipV="1">
              <a:off x="2592" y="254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3" name="Rectangle 77"/>
            <p:cNvSpPr>
              <a:spLocks noChangeArrowheads="1"/>
            </p:cNvSpPr>
            <p:nvPr/>
          </p:nvSpPr>
          <p:spPr bwMode="auto">
            <a:xfrm>
              <a:off x="3024" y="26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4" name="Rectangle 78"/>
            <p:cNvSpPr>
              <a:spLocks noChangeArrowheads="1"/>
            </p:cNvSpPr>
            <p:nvPr/>
          </p:nvSpPr>
          <p:spPr bwMode="auto">
            <a:xfrm>
              <a:off x="3024" y="297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5" name="Line 79"/>
            <p:cNvSpPr>
              <a:spLocks noChangeShapeType="1"/>
            </p:cNvSpPr>
            <p:nvPr/>
          </p:nvSpPr>
          <p:spPr bwMode="auto">
            <a:xfrm flipV="1">
              <a:off x="2592" y="2784"/>
              <a:ext cx="432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6" name="Line 80"/>
            <p:cNvSpPr>
              <a:spLocks noChangeShapeType="1"/>
            </p:cNvSpPr>
            <p:nvPr/>
          </p:nvSpPr>
          <p:spPr bwMode="auto">
            <a:xfrm>
              <a:off x="2592" y="302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47" name="Line 82"/>
          <p:cNvSpPr>
            <a:spLocks noChangeShapeType="1"/>
          </p:cNvSpPr>
          <p:nvPr/>
        </p:nvSpPr>
        <p:spPr bwMode="auto">
          <a:xfrm flipV="1">
            <a:off x="2667000" y="4256314"/>
            <a:ext cx="1371600" cy="1001486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4191000" y="4495800"/>
            <a:ext cx="533400" cy="817563"/>
            <a:chOff x="1632" y="2989"/>
            <a:chExt cx="336" cy="515"/>
          </a:xfrm>
        </p:grpSpPr>
        <p:sp>
          <p:nvSpPr>
            <p:cNvPr id="26699" name="Rectangle 83"/>
            <p:cNvSpPr>
              <a:spLocks noChangeArrowheads="1"/>
            </p:cNvSpPr>
            <p:nvPr/>
          </p:nvSpPr>
          <p:spPr bwMode="auto">
            <a:xfrm>
              <a:off x="1632" y="2989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0" name="Rectangle 84"/>
            <p:cNvSpPr>
              <a:spLocks noChangeArrowheads="1"/>
            </p:cNvSpPr>
            <p:nvPr/>
          </p:nvSpPr>
          <p:spPr bwMode="auto">
            <a:xfrm>
              <a:off x="1632" y="307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1" name="Rectangle 85"/>
            <p:cNvSpPr>
              <a:spLocks noChangeArrowheads="1"/>
            </p:cNvSpPr>
            <p:nvPr/>
          </p:nvSpPr>
          <p:spPr bwMode="auto">
            <a:xfrm>
              <a:off x="1632" y="326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2" name="Rectangle 86"/>
            <p:cNvSpPr>
              <a:spLocks noChangeArrowheads="1"/>
            </p:cNvSpPr>
            <p:nvPr/>
          </p:nvSpPr>
          <p:spPr bwMode="auto">
            <a:xfrm>
              <a:off x="1632" y="3341"/>
              <a:ext cx="336" cy="8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3" name="Rectangle 87"/>
            <p:cNvSpPr>
              <a:spLocks noChangeArrowheads="1"/>
            </p:cNvSpPr>
            <p:nvPr/>
          </p:nvSpPr>
          <p:spPr bwMode="auto">
            <a:xfrm>
              <a:off x="1632" y="3423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4" name="Text Box 88"/>
            <p:cNvSpPr txBox="1">
              <a:spLocks noChangeArrowheads="1"/>
            </p:cNvSpPr>
            <p:nvPr/>
          </p:nvSpPr>
          <p:spPr bwMode="auto">
            <a:xfrm>
              <a:off x="1693" y="3151"/>
              <a:ext cx="2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26649" name="Line 91"/>
          <p:cNvSpPr>
            <a:spLocks noChangeShapeType="1"/>
          </p:cNvSpPr>
          <p:nvPr/>
        </p:nvSpPr>
        <p:spPr bwMode="auto">
          <a:xfrm>
            <a:off x="4724400" y="4587144"/>
            <a:ext cx="838200" cy="58357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5562600" y="4343400"/>
            <a:ext cx="1066800" cy="914400"/>
            <a:chOff x="2160" y="2160"/>
            <a:chExt cx="1056" cy="1008"/>
          </a:xfrm>
        </p:grpSpPr>
        <p:sp>
          <p:nvSpPr>
            <p:cNvPr id="26687" name="Rectangle 95"/>
            <p:cNvSpPr>
              <a:spLocks noChangeArrowheads="1"/>
            </p:cNvSpPr>
            <p:nvPr/>
          </p:nvSpPr>
          <p:spPr bwMode="auto">
            <a:xfrm>
              <a:off x="2160" y="235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8" name="Rectangle 96"/>
            <p:cNvSpPr>
              <a:spLocks noChangeArrowheads="1"/>
            </p:cNvSpPr>
            <p:nvPr/>
          </p:nvSpPr>
          <p:spPr bwMode="auto">
            <a:xfrm>
              <a:off x="2160" y="2496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9" name="Rectangle 97"/>
            <p:cNvSpPr>
              <a:spLocks noChangeArrowheads="1"/>
            </p:cNvSpPr>
            <p:nvPr/>
          </p:nvSpPr>
          <p:spPr bwMode="auto">
            <a:xfrm>
              <a:off x="2160" y="2784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0" name="Rectangle 98"/>
            <p:cNvSpPr>
              <a:spLocks noChangeArrowheads="1"/>
            </p:cNvSpPr>
            <p:nvPr/>
          </p:nvSpPr>
          <p:spPr bwMode="auto">
            <a:xfrm>
              <a:off x="2160" y="2928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1" name="Rectangle 99"/>
            <p:cNvSpPr>
              <a:spLocks noChangeArrowheads="1"/>
            </p:cNvSpPr>
            <p:nvPr/>
          </p:nvSpPr>
          <p:spPr bwMode="auto">
            <a:xfrm>
              <a:off x="3024" y="216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2" name="Rectangle 100"/>
            <p:cNvSpPr>
              <a:spLocks noChangeArrowheads="1"/>
            </p:cNvSpPr>
            <p:nvPr/>
          </p:nvSpPr>
          <p:spPr bwMode="auto">
            <a:xfrm>
              <a:off x="3024" y="244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3" name="Line 101"/>
            <p:cNvSpPr>
              <a:spLocks noChangeShapeType="1"/>
            </p:cNvSpPr>
            <p:nvPr/>
          </p:nvSpPr>
          <p:spPr bwMode="auto">
            <a:xfrm flipV="1">
              <a:off x="2592" y="2256"/>
              <a:ext cx="43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4" name="Line 102"/>
            <p:cNvSpPr>
              <a:spLocks noChangeShapeType="1"/>
            </p:cNvSpPr>
            <p:nvPr/>
          </p:nvSpPr>
          <p:spPr bwMode="auto">
            <a:xfrm flipV="1">
              <a:off x="2592" y="254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5" name="Rectangle 103"/>
            <p:cNvSpPr>
              <a:spLocks noChangeArrowheads="1"/>
            </p:cNvSpPr>
            <p:nvPr/>
          </p:nvSpPr>
          <p:spPr bwMode="auto">
            <a:xfrm>
              <a:off x="3024" y="26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6" name="Rectangle 104"/>
            <p:cNvSpPr>
              <a:spLocks noChangeArrowheads="1"/>
            </p:cNvSpPr>
            <p:nvPr/>
          </p:nvSpPr>
          <p:spPr bwMode="auto">
            <a:xfrm>
              <a:off x="3024" y="297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7" name="Line 105"/>
            <p:cNvSpPr>
              <a:spLocks noChangeShapeType="1"/>
            </p:cNvSpPr>
            <p:nvPr/>
          </p:nvSpPr>
          <p:spPr bwMode="auto">
            <a:xfrm flipV="1">
              <a:off x="2592" y="2784"/>
              <a:ext cx="432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8" name="Line 106"/>
            <p:cNvSpPr>
              <a:spLocks noChangeShapeType="1"/>
            </p:cNvSpPr>
            <p:nvPr/>
          </p:nvSpPr>
          <p:spPr bwMode="auto">
            <a:xfrm>
              <a:off x="2592" y="302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51" name="Line 107"/>
          <p:cNvSpPr>
            <a:spLocks noChangeShapeType="1"/>
          </p:cNvSpPr>
          <p:nvPr/>
        </p:nvSpPr>
        <p:spPr bwMode="auto">
          <a:xfrm flipV="1">
            <a:off x="2667000" y="4724400"/>
            <a:ext cx="15240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4343400" y="5562600"/>
            <a:ext cx="533400" cy="817563"/>
            <a:chOff x="1632" y="2989"/>
            <a:chExt cx="336" cy="515"/>
          </a:xfrm>
        </p:grpSpPr>
        <p:sp>
          <p:nvSpPr>
            <p:cNvPr id="26681" name="Rectangle 111"/>
            <p:cNvSpPr>
              <a:spLocks noChangeArrowheads="1"/>
            </p:cNvSpPr>
            <p:nvPr/>
          </p:nvSpPr>
          <p:spPr bwMode="auto">
            <a:xfrm>
              <a:off x="1632" y="2989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2" name="Rectangle 112"/>
            <p:cNvSpPr>
              <a:spLocks noChangeArrowheads="1"/>
            </p:cNvSpPr>
            <p:nvPr/>
          </p:nvSpPr>
          <p:spPr bwMode="auto">
            <a:xfrm>
              <a:off x="1632" y="307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3" name="Rectangle 113"/>
            <p:cNvSpPr>
              <a:spLocks noChangeArrowheads="1"/>
            </p:cNvSpPr>
            <p:nvPr/>
          </p:nvSpPr>
          <p:spPr bwMode="auto">
            <a:xfrm>
              <a:off x="1632" y="326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4" name="Rectangle 114"/>
            <p:cNvSpPr>
              <a:spLocks noChangeArrowheads="1"/>
            </p:cNvSpPr>
            <p:nvPr/>
          </p:nvSpPr>
          <p:spPr bwMode="auto">
            <a:xfrm>
              <a:off x="1632" y="3341"/>
              <a:ext cx="336" cy="8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5" name="Rectangle 115"/>
            <p:cNvSpPr>
              <a:spLocks noChangeArrowheads="1"/>
            </p:cNvSpPr>
            <p:nvPr/>
          </p:nvSpPr>
          <p:spPr bwMode="auto">
            <a:xfrm>
              <a:off x="1632" y="3423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6" name="Text Box 116"/>
            <p:cNvSpPr txBox="1">
              <a:spLocks noChangeArrowheads="1"/>
            </p:cNvSpPr>
            <p:nvPr/>
          </p:nvSpPr>
          <p:spPr bwMode="auto">
            <a:xfrm>
              <a:off x="1693" y="3151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…</a:t>
              </a:r>
            </a:p>
          </p:txBody>
        </p:sp>
      </p:grp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5791200" y="5562600"/>
            <a:ext cx="533400" cy="817563"/>
            <a:chOff x="1632" y="2989"/>
            <a:chExt cx="336" cy="515"/>
          </a:xfrm>
        </p:grpSpPr>
        <p:sp>
          <p:nvSpPr>
            <p:cNvPr id="26675" name="Rectangle 118"/>
            <p:cNvSpPr>
              <a:spLocks noChangeArrowheads="1"/>
            </p:cNvSpPr>
            <p:nvPr/>
          </p:nvSpPr>
          <p:spPr bwMode="auto">
            <a:xfrm>
              <a:off x="1632" y="2989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6" name="Rectangle 119"/>
            <p:cNvSpPr>
              <a:spLocks noChangeArrowheads="1"/>
            </p:cNvSpPr>
            <p:nvPr/>
          </p:nvSpPr>
          <p:spPr bwMode="auto">
            <a:xfrm>
              <a:off x="1632" y="307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7" name="Rectangle 120"/>
            <p:cNvSpPr>
              <a:spLocks noChangeArrowheads="1"/>
            </p:cNvSpPr>
            <p:nvPr/>
          </p:nvSpPr>
          <p:spPr bwMode="auto">
            <a:xfrm>
              <a:off x="1632" y="326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8" name="Rectangle 121"/>
            <p:cNvSpPr>
              <a:spLocks noChangeArrowheads="1"/>
            </p:cNvSpPr>
            <p:nvPr/>
          </p:nvSpPr>
          <p:spPr bwMode="auto">
            <a:xfrm>
              <a:off x="1632" y="3341"/>
              <a:ext cx="336" cy="8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9" name="Rectangle 122"/>
            <p:cNvSpPr>
              <a:spLocks noChangeArrowheads="1"/>
            </p:cNvSpPr>
            <p:nvPr/>
          </p:nvSpPr>
          <p:spPr bwMode="auto">
            <a:xfrm>
              <a:off x="1632" y="3423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0" name="Text Box 123"/>
            <p:cNvSpPr txBox="1">
              <a:spLocks noChangeArrowheads="1"/>
            </p:cNvSpPr>
            <p:nvPr/>
          </p:nvSpPr>
          <p:spPr bwMode="auto">
            <a:xfrm>
              <a:off x="1693" y="3151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…</a:t>
              </a:r>
            </a:p>
          </p:txBody>
        </p:sp>
      </p:grpSp>
      <p:grpSp>
        <p:nvGrpSpPr>
          <p:cNvPr id="7" name="Group 124"/>
          <p:cNvGrpSpPr>
            <a:grpSpLocks/>
          </p:cNvGrpSpPr>
          <p:nvPr/>
        </p:nvGrpSpPr>
        <p:grpSpPr bwMode="auto">
          <a:xfrm>
            <a:off x="6934200" y="5410200"/>
            <a:ext cx="1066800" cy="914400"/>
            <a:chOff x="2160" y="2160"/>
            <a:chExt cx="1056" cy="1008"/>
          </a:xfrm>
        </p:grpSpPr>
        <p:sp>
          <p:nvSpPr>
            <p:cNvPr id="26663" name="Rectangle 125"/>
            <p:cNvSpPr>
              <a:spLocks noChangeArrowheads="1"/>
            </p:cNvSpPr>
            <p:nvPr/>
          </p:nvSpPr>
          <p:spPr bwMode="auto">
            <a:xfrm>
              <a:off x="2160" y="235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4" name="Rectangle 126"/>
            <p:cNvSpPr>
              <a:spLocks noChangeArrowheads="1"/>
            </p:cNvSpPr>
            <p:nvPr/>
          </p:nvSpPr>
          <p:spPr bwMode="auto">
            <a:xfrm>
              <a:off x="2160" y="2496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5" name="Rectangle 127"/>
            <p:cNvSpPr>
              <a:spLocks noChangeArrowheads="1"/>
            </p:cNvSpPr>
            <p:nvPr/>
          </p:nvSpPr>
          <p:spPr bwMode="auto">
            <a:xfrm>
              <a:off x="2160" y="2784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6" name="Rectangle 128"/>
            <p:cNvSpPr>
              <a:spLocks noChangeArrowheads="1"/>
            </p:cNvSpPr>
            <p:nvPr/>
          </p:nvSpPr>
          <p:spPr bwMode="auto">
            <a:xfrm>
              <a:off x="2160" y="2928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7" name="Rectangle 129"/>
            <p:cNvSpPr>
              <a:spLocks noChangeArrowheads="1"/>
            </p:cNvSpPr>
            <p:nvPr/>
          </p:nvSpPr>
          <p:spPr bwMode="auto">
            <a:xfrm>
              <a:off x="3024" y="216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8" name="Rectangle 130"/>
            <p:cNvSpPr>
              <a:spLocks noChangeArrowheads="1"/>
            </p:cNvSpPr>
            <p:nvPr/>
          </p:nvSpPr>
          <p:spPr bwMode="auto">
            <a:xfrm>
              <a:off x="3024" y="244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9" name="Line 131"/>
            <p:cNvSpPr>
              <a:spLocks noChangeShapeType="1"/>
            </p:cNvSpPr>
            <p:nvPr/>
          </p:nvSpPr>
          <p:spPr bwMode="auto">
            <a:xfrm flipV="1">
              <a:off x="2592" y="2256"/>
              <a:ext cx="43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0" name="Line 132"/>
            <p:cNvSpPr>
              <a:spLocks noChangeShapeType="1"/>
            </p:cNvSpPr>
            <p:nvPr/>
          </p:nvSpPr>
          <p:spPr bwMode="auto">
            <a:xfrm flipV="1">
              <a:off x="2592" y="254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1" name="Rectangle 133"/>
            <p:cNvSpPr>
              <a:spLocks noChangeArrowheads="1"/>
            </p:cNvSpPr>
            <p:nvPr/>
          </p:nvSpPr>
          <p:spPr bwMode="auto">
            <a:xfrm>
              <a:off x="3024" y="26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2" name="Rectangle 134"/>
            <p:cNvSpPr>
              <a:spLocks noChangeArrowheads="1"/>
            </p:cNvSpPr>
            <p:nvPr/>
          </p:nvSpPr>
          <p:spPr bwMode="auto">
            <a:xfrm>
              <a:off x="3024" y="297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3" name="Line 135"/>
            <p:cNvSpPr>
              <a:spLocks noChangeShapeType="1"/>
            </p:cNvSpPr>
            <p:nvPr/>
          </p:nvSpPr>
          <p:spPr bwMode="auto">
            <a:xfrm flipV="1">
              <a:off x="2592" y="2784"/>
              <a:ext cx="432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4" name="Line 136"/>
            <p:cNvSpPr>
              <a:spLocks noChangeShapeType="1"/>
            </p:cNvSpPr>
            <p:nvPr/>
          </p:nvSpPr>
          <p:spPr bwMode="auto">
            <a:xfrm>
              <a:off x="2592" y="302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55" name="Line 137"/>
          <p:cNvSpPr>
            <a:spLocks noChangeShapeType="1"/>
          </p:cNvSpPr>
          <p:nvPr/>
        </p:nvSpPr>
        <p:spPr bwMode="auto">
          <a:xfrm flipV="1">
            <a:off x="2667000" y="5638800"/>
            <a:ext cx="16764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Line 138"/>
          <p:cNvSpPr>
            <a:spLocks noChangeShapeType="1"/>
          </p:cNvSpPr>
          <p:nvPr/>
        </p:nvSpPr>
        <p:spPr bwMode="auto">
          <a:xfrm>
            <a:off x="6324600" y="57150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7" name="Line 139"/>
          <p:cNvSpPr>
            <a:spLocks noChangeShapeType="1"/>
          </p:cNvSpPr>
          <p:nvPr/>
        </p:nvSpPr>
        <p:spPr bwMode="auto">
          <a:xfrm flipV="1">
            <a:off x="4876800" y="57150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Rectangle 140"/>
          <p:cNvSpPr>
            <a:spLocks noChangeArrowheads="1"/>
          </p:cNvSpPr>
          <p:nvPr/>
        </p:nvSpPr>
        <p:spPr bwMode="auto">
          <a:xfrm>
            <a:off x="2057400" y="3886200"/>
            <a:ext cx="838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Text Box 141"/>
          <p:cNvSpPr txBox="1">
            <a:spLocks noChangeArrowheads="1"/>
          </p:cNvSpPr>
          <p:nvPr/>
        </p:nvSpPr>
        <p:spPr bwMode="auto">
          <a:xfrm>
            <a:off x="1905000" y="3962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</a:rPr>
              <a:t>  (Metadata)</a:t>
            </a:r>
          </a:p>
        </p:txBody>
      </p:sp>
      <p:sp>
        <p:nvSpPr>
          <p:cNvPr id="26660" name="Text Box 142"/>
          <p:cNvSpPr txBox="1">
            <a:spLocks noChangeArrowheads="1"/>
          </p:cNvSpPr>
          <p:nvPr/>
        </p:nvSpPr>
        <p:spPr bwMode="auto">
          <a:xfrm>
            <a:off x="1905000" y="5105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</a:rPr>
              <a:t>  (1)</a:t>
            </a:r>
          </a:p>
        </p:txBody>
      </p:sp>
      <p:sp>
        <p:nvSpPr>
          <p:cNvPr id="26661" name="Text Box 143"/>
          <p:cNvSpPr txBox="1">
            <a:spLocks noChangeArrowheads="1"/>
          </p:cNvSpPr>
          <p:nvPr/>
        </p:nvSpPr>
        <p:spPr bwMode="auto">
          <a:xfrm>
            <a:off x="1905000" y="53340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</a:rPr>
              <a:t>  (2)</a:t>
            </a:r>
          </a:p>
        </p:txBody>
      </p:sp>
      <p:sp>
        <p:nvSpPr>
          <p:cNvPr id="26662" name="Text Box 144"/>
          <p:cNvSpPr txBox="1">
            <a:spLocks noChangeArrowheads="1"/>
          </p:cNvSpPr>
          <p:nvPr/>
        </p:nvSpPr>
        <p:spPr bwMode="auto">
          <a:xfrm>
            <a:off x="1905000" y="55626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</a:rPr>
              <a:t>  (3)</a:t>
            </a:r>
          </a:p>
        </p:txBody>
      </p:sp>
      <p:sp>
        <p:nvSpPr>
          <p:cNvPr id="94" name="Line 22"/>
          <p:cNvSpPr>
            <a:spLocks noChangeShapeType="1"/>
          </p:cNvSpPr>
          <p:nvPr/>
        </p:nvSpPr>
        <p:spPr bwMode="auto">
          <a:xfrm flipV="1">
            <a:off x="4038600" y="3733799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22"/>
          <p:cNvSpPr>
            <a:spLocks noChangeShapeType="1"/>
          </p:cNvSpPr>
          <p:nvPr/>
        </p:nvSpPr>
        <p:spPr bwMode="auto">
          <a:xfrm flipV="1">
            <a:off x="4569572" y="3727456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22"/>
          <p:cNvSpPr>
            <a:spLocks noChangeShapeType="1"/>
          </p:cNvSpPr>
          <p:nvPr/>
        </p:nvSpPr>
        <p:spPr bwMode="auto">
          <a:xfrm flipV="1">
            <a:off x="4721972" y="4649149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22"/>
          <p:cNvSpPr>
            <a:spLocks noChangeShapeType="1"/>
          </p:cNvSpPr>
          <p:nvPr/>
        </p:nvSpPr>
        <p:spPr bwMode="auto">
          <a:xfrm flipV="1">
            <a:off x="4190500" y="4691650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V="1">
            <a:off x="5564100" y="4636463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22"/>
          <p:cNvSpPr>
            <a:spLocks noChangeShapeType="1"/>
          </p:cNvSpPr>
          <p:nvPr/>
        </p:nvSpPr>
        <p:spPr bwMode="auto">
          <a:xfrm flipV="1">
            <a:off x="6095072" y="4617909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22"/>
          <p:cNvSpPr>
            <a:spLocks noChangeShapeType="1"/>
          </p:cNvSpPr>
          <p:nvPr/>
        </p:nvSpPr>
        <p:spPr bwMode="auto">
          <a:xfrm flipV="1">
            <a:off x="4891940" y="5625079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22"/>
          <p:cNvSpPr>
            <a:spLocks noChangeShapeType="1"/>
          </p:cNvSpPr>
          <p:nvPr/>
        </p:nvSpPr>
        <p:spPr bwMode="auto">
          <a:xfrm flipV="1">
            <a:off x="4348256" y="5692002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22"/>
          <p:cNvSpPr>
            <a:spLocks noChangeShapeType="1"/>
          </p:cNvSpPr>
          <p:nvPr/>
        </p:nvSpPr>
        <p:spPr bwMode="auto">
          <a:xfrm flipV="1">
            <a:off x="5795128" y="5734503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 flipV="1">
            <a:off x="6326100" y="5679316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22"/>
          <p:cNvSpPr>
            <a:spLocks noChangeShapeType="1"/>
          </p:cNvSpPr>
          <p:nvPr/>
        </p:nvSpPr>
        <p:spPr bwMode="auto">
          <a:xfrm flipV="1">
            <a:off x="6930344" y="5672973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22"/>
          <p:cNvSpPr>
            <a:spLocks noChangeShapeType="1"/>
          </p:cNvSpPr>
          <p:nvPr/>
        </p:nvSpPr>
        <p:spPr bwMode="auto">
          <a:xfrm flipV="1">
            <a:off x="7461316" y="5666630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0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Example: read /</a:t>
            </a:r>
            <a:r>
              <a:rPr lang="en-US" dirty="0" err="1"/>
              <a:t>var</a:t>
            </a:r>
            <a:r>
              <a:rPr lang="en-US" dirty="0"/>
              <a:t>/log/syslog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171124" y="3017921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171124" y="3246521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323524" y="3475121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886272" y="2789320"/>
            <a:ext cx="1071438" cy="10223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err="1"/>
              <a:t>usr</a:t>
            </a:r>
            <a:r>
              <a:rPr lang="en-US" dirty="0"/>
              <a:t> 2783</a:t>
            </a:r>
          </a:p>
          <a:p>
            <a:r>
              <a:rPr lang="en-US" dirty="0" err="1"/>
              <a:t>var</a:t>
            </a:r>
            <a:r>
              <a:rPr lang="en-US" dirty="0"/>
              <a:t> 3512</a:t>
            </a:r>
          </a:p>
          <a:p>
            <a:r>
              <a:rPr lang="en-US" dirty="0"/>
              <a:t>.. ..</a:t>
            </a:r>
          </a:p>
        </p:txBody>
      </p:sp>
      <p:sp>
        <p:nvSpPr>
          <p:cNvPr id="26644" name="Line 22"/>
          <p:cNvSpPr>
            <a:spLocks noChangeShapeType="1"/>
          </p:cNvSpPr>
          <p:nvPr/>
        </p:nvSpPr>
        <p:spPr bwMode="auto">
          <a:xfrm flipV="1">
            <a:off x="576086" y="2996951"/>
            <a:ext cx="310186" cy="17336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82"/>
          <p:cNvSpPr>
            <a:spLocks noChangeShapeType="1"/>
          </p:cNvSpPr>
          <p:nvPr/>
        </p:nvSpPr>
        <p:spPr bwMode="auto">
          <a:xfrm flipV="1">
            <a:off x="1741686" y="3140968"/>
            <a:ext cx="570374" cy="14992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Rectangle 140"/>
          <p:cNvSpPr>
            <a:spLocks noChangeArrowheads="1"/>
          </p:cNvSpPr>
          <p:nvPr/>
        </p:nvSpPr>
        <p:spPr bwMode="auto">
          <a:xfrm>
            <a:off x="171124" y="2560721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Text Box 141"/>
          <p:cNvSpPr txBox="1">
            <a:spLocks noChangeArrowheads="1"/>
          </p:cNvSpPr>
          <p:nvPr/>
        </p:nvSpPr>
        <p:spPr bwMode="auto">
          <a:xfrm>
            <a:off x="35496" y="2132856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inode</a:t>
            </a:r>
            <a:r>
              <a:rPr lang="en-US" sz="1600" dirty="0">
                <a:solidFill>
                  <a:srgbClr val="000000"/>
                </a:solidFill>
              </a:rPr>
              <a:t> 2: /</a:t>
            </a:r>
          </a:p>
        </p:txBody>
      </p:sp>
      <p:sp>
        <p:nvSpPr>
          <p:cNvPr id="109" name="Rectangle 19"/>
          <p:cNvSpPr>
            <a:spLocks noChangeArrowheads="1"/>
          </p:cNvSpPr>
          <p:nvPr/>
        </p:nvSpPr>
        <p:spPr bwMode="auto">
          <a:xfrm>
            <a:off x="3181846" y="3068960"/>
            <a:ext cx="936104" cy="1022351"/>
          </a:xfrm>
          <a:prstGeom prst="rect">
            <a:avLst/>
          </a:prstGeom>
          <a:solidFill>
            <a:srgbClr val="BFBFB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log 5193</a:t>
            </a:r>
          </a:p>
          <a:p>
            <a:r>
              <a:rPr lang="en-US" dirty="0"/>
              <a:t>lib  5728</a:t>
            </a:r>
          </a:p>
          <a:p>
            <a:r>
              <a:rPr lang="en-US" dirty="0"/>
              <a:t>.. ..</a:t>
            </a:r>
          </a:p>
        </p:txBody>
      </p:sp>
      <p:sp>
        <p:nvSpPr>
          <p:cNvPr id="110" name="Line 22"/>
          <p:cNvSpPr>
            <a:spLocks noChangeShapeType="1"/>
          </p:cNvSpPr>
          <p:nvPr/>
        </p:nvSpPr>
        <p:spPr bwMode="auto">
          <a:xfrm flipV="1">
            <a:off x="2749798" y="3212976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Text Box 141"/>
          <p:cNvSpPr txBox="1">
            <a:spLocks noChangeArrowheads="1"/>
          </p:cNvSpPr>
          <p:nvPr/>
        </p:nvSpPr>
        <p:spPr bwMode="auto">
          <a:xfrm>
            <a:off x="1741686" y="2492896"/>
            <a:ext cx="2021908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inode</a:t>
            </a:r>
            <a:r>
              <a:rPr lang="en-US" sz="1600" dirty="0">
                <a:solidFill>
                  <a:srgbClr val="000000"/>
                </a:solidFill>
              </a:rPr>
              <a:t> 3512: /</a:t>
            </a:r>
            <a:r>
              <a:rPr lang="en-US" sz="1600" dirty="0" err="1">
                <a:solidFill>
                  <a:srgbClr val="000000"/>
                </a:solidFill>
              </a:rPr>
              <a:t>var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3" name="Line 82"/>
          <p:cNvSpPr>
            <a:spLocks noChangeShapeType="1"/>
          </p:cNvSpPr>
          <p:nvPr/>
        </p:nvSpPr>
        <p:spPr bwMode="auto">
          <a:xfrm flipV="1">
            <a:off x="4103981" y="3526160"/>
            <a:ext cx="603536" cy="7372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22"/>
          <p:cNvSpPr>
            <a:spLocks noChangeShapeType="1"/>
          </p:cNvSpPr>
          <p:nvPr/>
        </p:nvSpPr>
        <p:spPr bwMode="auto">
          <a:xfrm flipV="1">
            <a:off x="6348264" y="3645024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22"/>
          <p:cNvSpPr>
            <a:spLocks noChangeShapeType="1"/>
          </p:cNvSpPr>
          <p:nvPr/>
        </p:nvSpPr>
        <p:spPr bwMode="auto">
          <a:xfrm>
            <a:off x="7222976" y="4221088"/>
            <a:ext cx="432048" cy="57606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141"/>
          <p:cNvSpPr txBox="1">
            <a:spLocks noChangeArrowheads="1"/>
          </p:cNvSpPr>
          <p:nvPr/>
        </p:nvSpPr>
        <p:spPr bwMode="auto">
          <a:xfrm>
            <a:off x="3752226" y="2780928"/>
            <a:ext cx="2021908" cy="482183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inode</a:t>
            </a:r>
            <a:r>
              <a:rPr lang="en-US" sz="1600" dirty="0">
                <a:solidFill>
                  <a:srgbClr val="000000"/>
                </a:solidFill>
              </a:rPr>
              <a:t> 5193: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</a:rPr>
              <a:t> /</a:t>
            </a:r>
            <a:r>
              <a:rPr lang="en-US" sz="1600" dirty="0" err="1">
                <a:solidFill>
                  <a:srgbClr val="000000"/>
                </a:solidFill>
              </a:rPr>
              <a:t>var</a:t>
            </a:r>
            <a:r>
              <a:rPr lang="en-US" sz="1600" dirty="0">
                <a:solidFill>
                  <a:srgbClr val="000000"/>
                </a:solidFill>
              </a:rPr>
              <a:t>/log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328366" y="3345245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328366" y="3573845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40"/>
          <p:cNvSpPr>
            <a:spLocks noChangeArrowheads="1"/>
          </p:cNvSpPr>
          <p:nvPr/>
        </p:nvSpPr>
        <p:spPr bwMode="auto">
          <a:xfrm>
            <a:off x="2328366" y="2888045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477990" y="3776464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477990" y="4005064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40"/>
          <p:cNvSpPr>
            <a:spLocks noChangeArrowheads="1"/>
          </p:cNvSpPr>
          <p:nvPr/>
        </p:nvSpPr>
        <p:spPr bwMode="auto">
          <a:xfrm>
            <a:off x="4477990" y="3319264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5206752" y="3501008"/>
            <a:ext cx="1285528" cy="1022351"/>
          </a:xfrm>
          <a:prstGeom prst="rect">
            <a:avLst/>
          </a:prstGeom>
          <a:solidFill>
            <a:srgbClr val="BFBFB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syslog 6264</a:t>
            </a:r>
          </a:p>
          <a:p>
            <a:r>
              <a:rPr lang="en-US" dirty="0" err="1"/>
              <a:t>dmesg</a:t>
            </a:r>
            <a:r>
              <a:rPr lang="en-US" dirty="0"/>
              <a:t> 2832</a:t>
            </a:r>
          </a:p>
          <a:p>
            <a:r>
              <a:rPr lang="en-US" dirty="0"/>
              <a:t>.. ..</a:t>
            </a:r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 flipV="1">
            <a:off x="4774704" y="3645024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82"/>
          <p:cNvSpPr>
            <a:spLocks noChangeShapeType="1"/>
          </p:cNvSpPr>
          <p:nvPr/>
        </p:nvSpPr>
        <p:spPr bwMode="auto">
          <a:xfrm flipV="1">
            <a:off x="7150968" y="4005064"/>
            <a:ext cx="603536" cy="7372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780312" y="3933056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6780312" y="4161656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140"/>
          <p:cNvSpPr>
            <a:spLocks noChangeArrowheads="1"/>
          </p:cNvSpPr>
          <p:nvPr/>
        </p:nvSpPr>
        <p:spPr bwMode="auto">
          <a:xfrm>
            <a:off x="6780312" y="3475856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141"/>
          <p:cNvSpPr txBox="1">
            <a:spLocks noChangeArrowheads="1"/>
          </p:cNvSpPr>
          <p:nvPr/>
        </p:nvSpPr>
        <p:spPr bwMode="auto">
          <a:xfrm>
            <a:off x="6060232" y="2924944"/>
            <a:ext cx="2021908" cy="482183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inode</a:t>
            </a:r>
            <a:r>
              <a:rPr lang="en-US" sz="1600" dirty="0">
                <a:solidFill>
                  <a:srgbClr val="000000"/>
                </a:solidFill>
              </a:rPr>
              <a:t> 6264: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</a:rPr>
              <a:t> /</a:t>
            </a:r>
            <a:r>
              <a:rPr lang="en-US" sz="1600" dirty="0" err="1">
                <a:solidFill>
                  <a:srgbClr val="000000"/>
                </a:solidFill>
              </a:rPr>
              <a:t>var</a:t>
            </a:r>
            <a:r>
              <a:rPr lang="en-US" sz="1600" dirty="0">
                <a:solidFill>
                  <a:srgbClr val="000000"/>
                </a:solidFill>
              </a:rPr>
              <a:t>/log/syslog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727032" y="3429000"/>
            <a:ext cx="1285528" cy="792088"/>
          </a:xfrm>
          <a:prstGeom prst="rect">
            <a:avLst/>
          </a:prstGeom>
          <a:solidFill>
            <a:srgbClr val="BFBFB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data content </a:t>
            </a:r>
          </a:p>
          <a:p>
            <a:r>
              <a:rPr lang="en-US" dirty="0"/>
              <a:t>(first 4 KB)</a:t>
            </a:r>
          </a:p>
          <a:p>
            <a:r>
              <a:rPr lang="en-US" dirty="0"/>
              <a:t>.. ..</a:t>
            </a:r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7727032" y="4365103"/>
            <a:ext cx="1285528" cy="792088"/>
          </a:xfrm>
          <a:prstGeom prst="rect">
            <a:avLst/>
          </a:prstGeom>
          <a:solidFill>
            <a:srgbClr val="BFBFB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data content </a:t>
            </a:r>
          </a:p>
          <a:p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4 KB)</a:t>
            </a:r>
          </a:p>
          <a:p>
            <a:r>
              <a:rPr lang="en-US" dirty="0"/>
              <a:t>.. 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136104" cy="365760"/>
          </a:xfrm>
        </p:spPr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120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create a file dir</a:t>
            </a:r>
            <a:r>
              <a:rPr lang="en-CA" dirty="0"/>
              <a:t>1</a:t>
            </a:r>
            <a:r>
              <a:rPr lang="en-US" dirty="0"/>
              <a:t>/file1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Assume dir1 already exists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6532" y="2649489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76532" y="2878089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28932" y="3106689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691680" y="2420888"/>
            <a:ext cx="855414" cy="10223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file0 83</a:t>
            </a:r>
          </a:p>
          <a:p>
            <a:r>
              <a:rPr lang="en-US" dirty="0"/>
              <a:t>.. ..</a:t>
            </a:r>
          </a:p>
          <a:p>
            <a:endParaRPr lang="en-US" dirty="0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V="1">
            <a:off x="1381494" y="2628519"/>
            <a:ext cx="310186" cy="17336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40"/>
          <p:cNvSpPr>
            <a:spLocks noChangeArrowheads="1"/>
          </p:cNvSpPr>
          <p:nvPr/>
        </p:nvSpPr>
        <p:spPr bwMode="auto">
          <a:xfrm>
            <a:off x="976532" y="2192289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1"/>
          <p:cNvSpPr txBox="1">
            <a:spLocks noChangeArrowheads="1"/>
          </p:cNvSpPr>
          <p:nvPr/>
        </p:nvSpPr>
        <p:spPr bwMode="auto">
          <a:xfrm>
            <a:off x="458862" y="1764424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inode</a:t>
            </a:r>
            <a:r>
              <a:rPr lang="en-US" sz="1600" dirty="0">
                <a:solidFill>
                  <a:srgbClr val="000000"/>
                </a:solidFill>
              </a:rPr>
              <a:t> 45: dir1/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505" y="5642084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>
                <a:latin typeface="Courier New"/>
                <a:cs typeface="Courier New"/>
              </a:rPr>
              <a:t>addr</a:t>
            </a:r>
            <a:r>
              <a:rPr lang="en-US" sz="1400" dirty="0">
                <a:latin typeface="Courier New"/>
                <a:cs typeface="Courier New"/>
              </a:rPr>
              <a:t>. : 0  1  2  3  4  5  6  7  8  9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03495"/>
              </p:ext>
            </p:extLst>
          </p:nvPr>
        </p:nvGraphicFramePr>
        <p:xfrm>
          <a:off x="970623" y="5373216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341443" y="2513865"/>
            <a:ext cx="493440" cy="228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trike="sngStrike" dirty="0"/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341443" y="2742465"/>
            <a:ext cx="493440" cy="228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493843" y="297106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6056591" y="2285264"/>
            <a:ext cx="855414" cy="102235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file0 83</a:t>
            </a:r>
          </a:p>
          <a:p>
            <a:r>
              <a:rPr lang="en-US" dirty="0">
                <a:solidFill>
                  <a:schemeClr val="bg1"/>
                </a:solidFill>
              </a:rPr>
              <a:t>file1 86</a:t>
            </a:r>
          </a:p>
          <a:p>
            <a:r>
              <a:rPr lang="en-US" dirty="0"/>
              <a:t>.. ..</a:t>
            </a: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 flipV="1">
            <a:off x="5746405" y="2492895"/>
            <a:ext cx="310186" cy="17336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82"/>
          <p:cNvSpPr>
            <a:spLocks noChangeShapeType="1"/>
          </p:cNvSpPr>
          <p:nvPr/>
        </p:nvSpPr>
        <p:spPr bwMode="auto">
          <a:xfrm flipV="1">
            <a:off x="6839997" y="2636912"/>
            <a:ext cx="570374" cy="14992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140"/>
          <p:cNvSpPr>
            <a:spLocks noChangeArrowheads="1"/>
          </p:cNvSpPr>
          <p:nvPr/>
        </p:nvSpPr>
        <p:spPr bwMode="auto">
          <a:xfrm>
            <a:off x="5341443" y="2056665"/>
            <a:ext cx="493440" cy="457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4823773" y="1628800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inode</a:t>
            </a:r>
            <a:r>
              <a:rPr lang="en-US" sz="1600" dirty="0">
                <a:solidFill>
                  <a:srgbClr val="000000"/>
                </a:solidFill>
              </a:rPr>
              <a:t> 45: dir1/</a:t>
            </a: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8280157" y="2564905"/>
            <a:ext cx="576064" cy="648072"/>
          </a:xfrm>
          <a:prstGeom prst="rect">
            <a:avLst/>
          </a:prstGeom>
          <a:solidFill>
            <a:srgbClr val="0080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.. ..</a:t>
            </a: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 flipV="1">
            <a:off x="7848109" y="2708920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6839997" y="1988840"/>
            <a:ext cx="2021908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</a:rPr>
              <a:t>inode</a:t>
            </a:r>
            <a:r>
              <a:rPr lang="en-US" sz="1600" dirty="0">
                <a:solidFill>
                  <a:srgbClr val="FF0000"/>
                </a:solidFill>
              </a:rPr>
              <a:t> 86: dir1/file1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426677" y="2841189"/>
            <a:ext cx="49344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7426677" y="3069789"/>
            <a:ext cx="49344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2" name="Rectangle 140"/>
          <p:cNvSpPr>
            <a:spLocks noChangeArrowheads="1"/>
          </p:cNvSpPr>
          <p:nvPr/>
        </p:nvSpPr>
        <p:spPr bwMode="auto">
          <a:xfrm>
            <a:off x="7426677" y="2383989"/>
            <a:ext cx="49344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CFFCC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031685" y="1772816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67589" y="1772816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03693" y="177281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28277"/>
              </p:ext>
            </p:extLst>
          </p:nvPr>
        </p:nvGraphicFramePr>
        <p:xfrm>
          <a:off x="539552" y="3717032"/>
          <a:ext cx="23042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inode</a:t>
                      </a:r>
                      <a:r>
                        <a:rPr lang="en-US" baseline="0" dirty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</a:t>
                      </a:r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572000" y="5642084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>
                <a:latin typeface="Courier New"/>
                <a:cs typeface="Courier New"/>
              </a:rPr>
              <a:t>addr</a:t>
            </a:r>
            <a:r>
              <a:rPr lang="en-US" sz="1400" dirty="0">
                <a:latin typeface="Courier New"/>
                <a:cs typeface="Courier New"/>
              </a:rPr>
              <a:t>. : 0  1  2  3  4  5  6  7  8  9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26823"/>
              </p:ext>
            </p:extLst>
          </p:nvPr>
        </p:nvGraphicFramePr>
        <p:xfrm>
          <a:off x="5435119" y="5373216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17194"/>
              </p:ext>
            </p:extLst>
          </p:nvPr>
        </p:nvGraphicFramePr>
        <p:xfrm>
          <a:off x="4932040" y="3429000"/>
          <a:ext cx="244827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216">
                <a:tc>
                  <a:txBody>
                    <a:bodyPr/>
                    <a:lstStyle/>
                    <a:p>
                      <a:r>
                        <a:rPr lang="en-US" dirty="0" err="1"/>
                        <a:t>inode</a:t>
                      </a:r>
                      <a:r>
                        <a:rPr lang="en-US" baseline="0" dirty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</a:t>
                      </a:r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strike="noStrike" dirty="0">
                          <a:solidFill>
                            <a:srgbClr val="FF0000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U-Turn Arrow 71"/>
          <p:cNvSpPr/>
          <p:nvPr/>
        </p:nvSpPr>
        <p:spPr>
          <a:xfrm>
            <a:off x="1475656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U-Turn Arrow 72"/>
          <p:cNvSpPr/>
          <p:nvPr/>
        </p:nvSpPr>
        <p:spPr>
          <a:xfrm>
            <a:off x="6948264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U-Turn Arrow 73"/>
          <p:cNvSpPr/>
          <p:nvPr/>
        </p:nvSpPr>
        <p:spPr>
          <a:xfrm>
            <a:off x="7524328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652120" y="4797152"/>
            <a:ext cx="1038340" cy="522692"/>
            <a:chOff x="1191844" y="2607562"/>
            <a:chExt cx="2113051" cy="522692"/>
          </a:xfrm>
        </p:grpSpPr>
        <p:sp>
          <p:nvSpPr>
            <p:cNvPr id="77" name="Left Brace 76"/>
            <p:cNvSpPr/>
            <p:nvPr/>
          </p:nvSpPr>
          <p:spPr>
            <a:xfrm rot="5400000">
              <a:off x="1985592" y="2458619"/>
              <a:ext cx="170963" cy="117230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91844" y="2607562"/>
              <a:ext cx="2113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garbage</a:t>
              </a:r>
            </a:p>
          </p:txBody>
        </p:sp>
      </p:grp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8316416" y="3356992"/>
            <a:ext cx="576064" cy="648072"/>
          </a:xfrm>
          <a:prstGeom prst="rect">
            <a:avLst/>
          </a:prstGeom>
          <a:solidFill>
            <a:srgbClr val="0080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.. ..</a:t>
            </a:r>
          </a:p>
        </p:txBody>
      </p:sp>
      <p:sp>
        <p:nvSpPr>
          <p:cNvPr id="80" name="Line 22"/>
          <p:cNvSpPr>
            <a:spLocks noChangeShapeType="1"/>
          </p:cNvSpPr>
          <p:nvPr/>
        </p:nvSpPr>
        <p:spPr bwMode="auto">
          <a:xfrm>
            <a:off x="7956377" y="3212976"/>
            <a:ext cx="360040" cy="36004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U-Turn Arrow 80"/>
          <p:cNvSpPr/>
          <p:nvPr/>
        </p:nvSpPr>
        <p:spPr>
          <a:xfrm>
            <a:off x="7524328" y="5157192"/>
            <a:ext cx="72008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</p:spPr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41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60" grpId="0"/>
      <p:bldP spid="73" grpId="0" animBg="1"/>
      <p:bldP spid="74" grpId="0" animBg="1"/>
      <p:bldP spid="79" grpId="0" animBg="1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 quickly run out of disk space</a:t>
            </a:r>
          </a:p>
          <a:p>
            <a:r>
              <a:rPr lang="en-US" dirty="0"/>
              <a:t>Constantly collect garbage</a:t>
            </a:r>
          </a:p>
          <a:p>
            <a:r>
              <a:rPr lang="en-US" dirty="0"/>
              <a:t>But GC is very complicated and can cause significant </a:t>
            </a:r>
            <a:r>
              <a:rPr lang="en-US" dirty="0" err="1"/>
              <a:t>perf</a:t>
            </a:r>
            <a:r>
              <a:rPr lang="en-US" dirty="0"/>
              <a:t>. degradation (up to 40%)</a:t>
            </a:r>
          </a:p>
          <a:p>
            <a:pPr lvl="1"/>
            <a:r>
              <a:rPr lang="en-US" dirty="0"/>
              <a:t>Similar to GC pause in today’s runtimes (e.g., JVM)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066020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>
                <a:latin typeface="Courier New"/>
                <a:cs typeface="Courier New"/>
              </a:rPr>
              <a:t>addr</a:t>
            </a:r>
            <a:r>
              <a:rPr lang="en-US" sz="1400" dirty="0">
                <a:latin typeface="Courier New"/>
                <a:cs typeface="Courier New"/>
              </a:rPr>
              <a:t>. : 0  1  2  3  4  5  6  7  8  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97019"/>
              </p:ext>
            </p:extLst>
          </p:nvPr>
        </p:nvGraphicFramePr>
        <p:xfrm>
          <a:off x="970623" y="4797152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70621" y="4149080"/>
            <a:ext cx="1656185" cy="648072"/>
            <a:chOff x="1484917" y="2535554"/>
            <a:chExt cx="3370383" cy="648072"/>
          </a:xfrm>
        </p:grpSpPr>
        <p:sp>
          <p:nvSpPr>
            <p:cNvPr id="10" name="Left Brace 9"/>
            <p:cNvSpPr/>
            <p:nvPr/>
          </p:nvSpPr>
          <p:spPr>
            <a:xfrm rot="5400000">
              <a:off x="3057942" y="1386267"/>
              <a:ext cx="224334" cy="337038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1074" y="2535554"/>
              <a:ext cx="226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segment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39752" y="5939988"/>
            <a:ext cx="288032" cy="36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7789" y="5939988"/>
            <a:ext cx="89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garbage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9907" y="5939988"/>
            <a:ext cx="288032" cy="3600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67944" y="5939988"/>
            <a:ext cx="74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in-use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92035" y="5939988"/>
            <a:ext cx="288032" cy="360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20072" y="5939988"/>
            <a:ext cx="5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27783" y="4149080"/>
            <a:ext cx="1656185" cy="648072"/>
            <a:chOff x="1484917" y="2535554"/>
            <a:chExt cx="3370383" cy="648072"/>
          </a:xfrm>
        </p:grpSpPr>
        <p:sp>
          <p:nvSpPr>
            <p:cNvPr id="19" name="Left Brace 18"/>
            <p:cNvSpPr/>
            <p:nvPr/>
          </p:nvSpPr>
          <p:spPr>
            <a:xfrm rot="5400000">
              <a:off x="3057942" y="1386267"/>
              <a:ext cx="224334" cy="337038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71074" y="2535554"/>
              <a:ext cx="226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segment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83968" y="5066020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>
                <a:latin typeface="Courier New"/>
                <a:cs typeface="Courier New"/>
              </a:rPr>
              <a:t>addr</a:t>
            </a:r>
            <a:r>
              <a:rPr lang="en-US" sz="1400" dirty="0">
                <a:latin typeface="Courier New"/>
                <a:cs typeface="Courier New"/>
              </a:rPr>
              <a:t>. : 0  1  2  3  4  5  6  7  8  9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25124"/>
              </p:ext>
            </p:extLst>
          </p:nvPr>
        </p:nvGraphicFramePr>
        <p:xfrm>
          <a:off x="5147087" y="4797152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147085" y="4149080"/>
            <a:ext cx="1656185" cy="648072"/>
            <a:chOff x="1484917" y="2535554"/>
            <a:chExt cx="3370383" cy="648072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3057942" y="1386267"/>
              <a:ext cx="224334" cy="337038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1074" y="2535554"/>
              <a:ext cx="226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segment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04247" y="4149080"/>
            <a:ext cx="1656185" cy="648072"/>
            <a:chOff x="1484917" y="2535554"/>
            <a:chExt cx="3370383" cy="648072"/>
          </a:xfrm>
        </p:grpSpPr>
        <p:sp>
          <p:nvSpPr>
            <p:cNvPr id="27" name="Left Brace 26"/>
            <p:cNvSpPr/>
            <p:nvPr/>
          </p:nvSpPr>
          <p:spPr>
            <a:xfrm rot="5400000">
              <a:off x="3057942" y="1386267"/>
              <a:ext cx="224334" cy="337038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1074" y="2535554"/>
              <a:ext cx="226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segment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4644008" y="3645024"/>
            <a:ext cx="0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47864" y="3645024"/>
            <a:ext cx="120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GC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6016" y="3645024"/>
            <a:ext cx="107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GC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352128" cy="365760"/>
          </a:xfrm>
        </p:spPr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959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 &amp; Rollback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Very easy b/c there is no in-place update!</a:t>
            </a:r>
          </a:p>
          <a:p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map is a snapshot!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6532" y="3198233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76532" y="3426833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28932" y="3655433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691680" y="2969632"/>
            <a:ext cx="855414" cy="10223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file0 83</a:t>
            </a:r>
          </a:p>
          <a:p>
            <a:r>
              <a:rPr lang="en-US" dirty="0"/>
              <a:t>.. ..</a:t>
            </a:r>
          </a:p>
          <a:p>
            <a:endParaRPr lang="en-US" dirty="0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V="1">
            <a:off x="1381494" y="3177263"/>
            <a:ext cx="310186" cy="17336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40"/>
          <p:cNvSpPr>
            <a:spLocks noChangeArrowheads="1"/>
          </p:cNvSpPr>
          <p:nvPr/>
        </p:nvSpPr>
        <p:spPr bwMode="auto">
          <a:xfrm>
            <a:off x="976532" y="2741033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458862" y="2313168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inode</a:t>
            </a:r>
            <a:r>
              <a:rPr lang="en-US" sz="1600" dirty="0">
                <a:solidFill>
                  <a:srgbClr val="000000"/>
                </a:solidFill>
              </a:rPr>
              <a:t> 45: dir1/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5" y="5642084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>
                <a:latin typeface="Courier New"/>
                <a:cs typeface="Courier New"/>
              </a:rPr>
              <a:t>addr</a:t>
            </a:r>
            <a:r>
              <a:rPr lang="en-US" sz="1400" dirty="0">
                <a:latin typeface="Courier New"/>
                <a:cs typeface="Courier New"/>
              </a:rPr>
              <a:t>. : 0  1  2  3  4  5  6  7  8  9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86227"/>
              </p:ext>
            </p:extLst>
          </p:nvPr>
        </p:nvGraphicFramePr>
        <p:xfrm>
          <a:off x="970623" y="5373216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41443" y="3062609"/>
            <a:ext cx="493440" cy="228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trike="sngStrike" dirty="0"/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41443" y="3291209"/>
            <a:ext cx="493440" cy="228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93843" y="3519809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6056591" y="2834008"/>
            <a:ext cx="855414" cy="102235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file0 83</a:t>
            </a:r>
          </a:p>
          <a:p>
            <a:r>
              <a:rPr lang="en-US" dirty="0">
                <a:solidFill>
                  <a:schemeClr val="bg1"/>
                </a:solidFill>
              </a:rPr>
              <a:t>file1 86</a:t>
            </a:r>
          </a:p>
          <a:p>
            <a:r>
              <a:rPr lang="en-US" dirty="0"/>
              <a:t>.. ..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5746405" y="3041639"/>
            <a:ext cx="310186" cy="17336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2"/>
          <p:cNvSpPr>
            <a:spLocks noChangeShapeType="1"/>
          </p:cNvSpPr>
          <p:nvPr/>
        </p:nvSpPr>
        <p:spPr bwMode="auto">
          <a:xfrm flipV="1">
            <a:off x="6839997" y="3185656"/>
            <a:ext cx="570374" cy="14992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40"/>
          <p:cNvSpPr>
            <a:spLocks noChangeArrowheads="1"/>
          </p:cNvSpPr>
          <p:nvPr/>
        </p:nvSpPr>
        <p:spPr bwMode="auto">
          <a:xfrm>
            <a:off x="5341443" y="2605409"/>
            <a:ext cx="493440" cy="457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8280157" y="3113649"/>
            <a:ext cx="576064" cy="648072"/>
          </a:xfrm>
          <a:prstGeom prst="rect">
            <a:avLst/>
          </a:prstGeom>
          <a:solidFill>
            <a:srgbClr val="0080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.. ..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7848109" y="3257664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6839997" y="2537584"/>
            <a:ext cx="2021908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</a:rPr>
              <a:t>inode</a:t>
            </a:r>
            <a:r>
              <a:rPr lang="en-US" sz="1600" dirty="0">
                <a:solidFill>
                  <a:srgbClr val="FF0000"/>
                </a:solidFill>
              </a:rPr>
              <a:t> 86: dir1/file1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426677" y="3389933"/>
            <a:ext cx="49344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426677" y="3618533"/>
            <a:ext cx="49344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6" name="Rectangle 140"/>
          <p:cNvSpPr>
            <a:spLocks noChangeArrowheads="1"/>
          </p:cNvSpPr>
          <p:nvPr/>
        </p:nvSpPr>
        <p:spPr bwMode="auto">
          <a:xfrm>
            <a:off x="7426677" y="2932733"/>
            <a:ext cx="49344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CFFCC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031685" y="2321560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67589" y="2321560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3693" y="232156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31561"/>
              </p:ext>
            </p:extLst>
          </p:nvPr>
        </p:nvGraphicFramePr>
        <p:xfrm>
          <a:off x="539552" y="4265776"/>
          <a:ext cx="23042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inode</a:t>
                      </a:r>
                      <a:r>
                        <a:rPr lang="en-US" baseline="0" dirty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</a:t>
                      </a:r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572000" y="5642084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>
                <a:latin typeface="Courier New"/>
                <a:cs typeface="Courier New"/>
              </a:rPr>
              <a:t>addr</a:t>
            </a:r>
            <a:r>
              <a:rPr lang="en-US" sz="1400" dirty="0">
                <a:latin typeface="Courier New"/>
                <a:cs typeface="Courier New"/>
              </a:rPr>
              <a:t>. : 0  1  2  3  4  5  6  7  8  9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9604"/>
              </p:ext>
            </p:extLst>
          </p:nvPr>
        </p:nvGraphicFramePr>
        <p:xfrm>
          <a:off x="5435119" y="5373216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61844"/>
              </p:ext>
            </p:extLst>
          </p:nvPr>
        </p:nvGraphicFramePr>
        <p:xfrm>
          <a:off x="4932040" y="3977744"/>
          <a:ext cx="244827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216">
                <a:tc>
                  <a:txBody>
                    <a:bodyPr/>
                    <a:lstStyle/>
                    <a:p>
                      <a:r>
                        <a:rPr lang="en-US" dirty="0" err="1"/>
                        <a:t>inode</a:t>
                      </a:r>
                      <a:r>
                        <a:rPr lang="en-US" baseline="0" dirty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</a:t>
                      </a:r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strike="noStrike" dirty="0">
                          <a:solidFill>
                            <a:srgbClr val="FF0000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U-Turn Arrow 33"/>
          <p:cNvSpPr/>
          <p:nvPr/>
        </p:nvSpPr>
        <p:spPr>
          <a:xfrm>
            <a:off x="1475656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>
            <a:off x="6948264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U-Turn Arrow 35"/>
          <p:cNvSpPr/>
          <p:nvPr/>
        </p:nvSpPr>
        <p:spPr>
          <a:xfrm>
            <a:off x="7524328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8316416" y="3905736"/>
            <a:ext cx="576064" cy="648072"/>
          </a:xfrm>
          <a:prstGeom prst="rect">
            <a:avLst/>
          </a:prstGeom>
          <a:solidFill>
            <a:srgbClr val="0080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.. ..</a:t>
            </a:r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7956377" y="3761720"/>
            <a:ext cx="360040" cy="36004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U-Turn Arrow 41"/>
          <p:cNvSpPr/>
          <p:nvPr/>
        </p:nvSpPr>
        <p:spPr>
          <a:xfrm>
            <a:off x="7524328" y="5157192"/>
            <a:ext cx="72008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</p:spPr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246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SSD:Desirable</a:t>
            </a:r>
            <a:r>
              <a:rPr lang="en-US" dirty="0"/>
              <a:t> features from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9200"/>
            <a:ext cx="8964488" cy="4937760"/>
          </a:xfrm>
        </p:spPr>
        <p:txBody>
          <a:bodyPr/>
          <a:lstStyle/>
          <a:p>
            <a:r>
              <a:rPr lang="en-US" dirty="0"/>
              <a:t>Characteristics of SSD</a:t>
            </a:r>
          </a:p>
          <a:p>
            <a:pPr lvl="1"/>
            <a:r>
              <a:rPr lang="en-US" dirty="0"/>
              <a:t>No mechanical components --- data location won’t make difference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Random write performance is BAD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 every write, a large segment needs to be reprogrammed anyway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Limited “write” cycles for each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2132856"/>
            <a:ext cx="592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Optimizations on data location are no longer useful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2956882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Avoid random writes!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5654" y="3789040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GC is “free”!!!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4581128"/>
            <a:ext cx="4570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Spread the writes across the entire SSD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208112" cy="365760"/>
          </a:xfrm>
        </p:spPr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9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File System on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46" y="1456633"/>
            <a:ext cx="8264906" cy="4128997"/>
          </a:xfrm>
        </p:spPr>
        <p:txBody>
          <a:bodyPr/>
          <a:lstStyle/>
          <a:p>
            <a:r>
              <a:rPr lang="en-US" dirty="0"/>
              <a:t>Many popular Flash File Systems are log-structured File System</a:t>
            </a:r>
          </a:p>
          <a:p>
            <a:pPr lvl="1"/>
            <a:r>
              <a:rPr lang="en-US" dirty="0"/>
              <a:t>Linux JFFS/JFFS2/YAFFS/</a:t>
            </a:r>
            <a:r>
              <a:rPr lang="en-US" dirty="0" err="1"/>
              <a:t>LogFS</a:t>
            </a:r>
            <a:r>
              <a:rPr lang="en-US" dirty="0"/>
              <a:t>…</a:t>
            </a:r>
          </a:p>
          <a:p>
            <a:r>
              <a:rPr lang="en-US" dirty="0"/>
              <a:t>Vendors implement log-structured FS in their firmware!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424136" cy="365760"/>
          </a:xfrm>
        </p:spPr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598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83862" cy="1339850"/>
          </a:xfrm>
        </p:spPr>
        <p:txBody>
          <a:bodyPr>
            <a:normAutofit/>
          </a:bodyPr>
          <a:lstStyle/>
          <a:p>
            <a:r>
              <a:rPr lang="en-US" dirty="0"/>
              <a:t>Fundamental Limitation with 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568"/>
            <a:ext cx="8229600" cy="4937760"/>
          </a:xfrm>
        </p:spPr>
        <p:txBody>
          <a:bodyPr/>
          <a:lstStyle/>
          <a:p>
            <a:r>
              <a:rPr lang="en-US" dirty="0"/>
              <a:t>Mechanical</a:t>
            </a:r>
          </a:p>
          <a:p>
            <a:pPr lvl="1"/>
            <a:r>
              <a:rPr lang="en-US" dirty="0"/>
              <a:t>Cannot be made too fast</a:t>
            </a:r>
          </a:p>
          <a:p>
            <a:pPr lvl="1"/>
            <a:r>
              <a:rPr lang="en-US" dirty="0"/>
              <a:t>Latency in milliseconds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193632" cy="365760"/>
          </a:xfrm>
        </p:spPr>
        <p:txBody>
          <a:bodyPr/>
          <a:lstStyle/>
          <a:p>
            <a:r>
              <a:rPr lang="en-US"/>
              <a:t>© 2016-2025 DING YUAN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8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Drive (SSD)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964" y="1312786"/>
            <a:ext cx="7566512" cy="4204446"/>
          </a:xfrm>
        </p:spPr>
        <p:txBody>
          <a:bodyPr/>
          <a:lstStyle/>
          <a:p>
            <a:r>
              <a:rPr lang="en-US" dirty="0"/>
              <a:t>Nonvolatile memory</a:t>
            </a:r>
          </a:p>
          <a:p>
            <a:pPr lvl="1"/>
            <a:r>
              <a:rPr lang="en-US" dirty="0"/>
              <a:t>This gives the device the “solid-state” name</a:t>
            </a:r>
          </a:p>
          <a:p>
            <a:pPr lvl="1"/>
            <a:r>
              <a:rPr lang="en-US" dirty="0"/>
              <a:t>Most common media: NAND Flash memory (Floating-gate transistors)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121624" cy="365760"/>
          </a:xfrm>
        </p:spPr>
        <p:txBody>
          <a:bodyPr/>
          <a:lstStyle/>
          <a:p>
            <a:r>
              <a:rPr lang="en-US"/>
              <a:t>© 2016-2025 DING YUAN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066" y="2972468"/>
            <a:ext cx="2352339" cy="3394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40" y="33479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820377" cy="41667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Intel 520 Cherryville (2013)             </a:t>
            </a:r>
          </a:p>
          <a:p>
            <a:pPr lvl="1"/>
            <a:r>
              <a:rPr lang="en-US" dirty="0"/>
              <a:t>Capacity: 240 GB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Compare to HD: TB</a:t>
            </a:r>
          </a:p>
          <a:p>
            <a:pPr lvl="1"/>
            <a:r>
              <a:rPr lang="en-US" dirty="0"/>
              <a:t>Sequential R/W: 550/520 MB/s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Compare to HD: 122 MB/s</a:t>
            </a:r>
          </a:p>
          <a:p>
            <a:pPr lvl="1"/>
            <a:r>
              <a:rPr lang="en-US" dirty="0"/>
              <a:t>Latency</a:t>
            </a:r>
          </a:p>
          <a:p>
            <a:pPr lvl="2"/>
            <a:r>
              <a:rPr lang="en-US" dirty="0"/>
              <a:t>Read: 0.04 ms</a:t>
            </a:r>
          </a:p>
          <a:p>
            <a:pPr lvl="2"/>
            <a:r>
              <a:rPr lang="en-US" dirty="0"/>
              <a:t>Write: 0.2 ms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Compare to HD: tens of ms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$1/GB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Compare to HD: 0.06/GB</a:t>
            </a:r>
          </a:p>
          <a:p>
            <a:pPr lvl="2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121624" cy="365760"/>
          </a:xfrm>
        </p:spPr>
        <p:txBody>
          <a:bodyPr/>
          <a:lstStyle/>
          <a:p>
            <a:r>
              <a:rPr lang="en-US"/>
              <a:t>© 2016-2025 DING YUAN ALL RIGHTS RESERVED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65422" y="1340768"/>
            <a:ext cx="4820377" cy="416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Latest (2025)</a:t>
            </a:r>
          </a:p>
          <a:p>
            <a:pPr lvl="1"/>
            <a:r>
              <a:rPr lang="en-US" dirty="0"/>
              <a:t>Capacity: &gt;100 TB (server grade)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Sequential R/W: 13-14GB/s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Latency: &lt; 100 us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500-100,000 Program/Erase Cycles</a:t>
            </a:r>
          </a:p>
        </p:txBody>
      </p:sp>
    </p:spTree>
    <p:extLst>
      <p:ext uri="{BB962C8B-B14F-4D97-AF65-F5344CB8AC3E}">
        <p14:creationId xmlns:p14="http://schemas.microsoft.com/office/powerpoint/2010/main" val="59434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write performance</a:t>
            </a:r>
          </a:p>
          <a:p>
            <a:pPr lvl="1"/>
            <a:r>
              <a:rPr lang="en-US" dirty="0"/>
              <a:t>For write, need to first erase a large of pages (32-64 pages), and reprogram</a:t>
            </a:r>
          </a:p>
          <a:p>
            <a:r>
              <a:rPr lang="en-US" dirty="0"/>
              <a:t>Burnout</a:t>
            </a:r>
          </a:p>
          <a:p>
            <a:pPr lvl="1"/>
            <a:r>
              <a:rPr lang="en-US" dirty="0"/>
              <a:t>Each cell has limited erase/program cycles</a:t>
            </a:r>
          </a:p>
          <a:p>
            <a:pPr lvl="2"/>
            <a:r>
              <a:rPr lang="en-US" dirty="0"/>
              <a:t>Range </a:t>
            </a:r>
            <a:r>
              <a:rPr lang="en-US"/>
              <a:t>from 500 </a:t>
            </a:r>
            <a:r>
              <a:rPr lang="en-US" dirty="0"/>
              <a:t>– 100,000 writes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265640" cy="365760"/>
          </a:xfrm>
        </p:spPr>
        <p:txBody>
          <a:bodyPr/>
          <a:lstStyle/>
          <a:p>
            <a:r>
              <a:rPr lang="en-US"/>
              <a:t>© 2016-2025 DING YUAN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4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SSD’s characteristics impact FS design?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SSD</a:t>
            </a:r>
          </a:p>
          <a:p>
            <a:pPr lvl="1"/>
            <a:r>
              <a:rPr lang="en-US" dirty="0"/>
              <a:t>No mechanical components --- data location won’t make difference</a:t>
            </a:r>
          </a:p>
          <a:p>
            <a:pPr lvl="2">
              <a:buNone/>
            </a:pPr>
            <a:r>
              <a:rPr lang="en-US" dirty="0"/>
              <a:t>		</a:t>
            </a:r>
          </a:p>
          <a:p>
            <a:pPr lvl="1"/>
            <a:r>
              <a:rPr lang="en-US" dirty="0"/>
              <a:t>Random write performance is BAD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Limited “write” cycles for each cell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337648" cy="365760"/>
          </a:xfrm>
        </p:spPr>
        <p:txBody>
          <a:bodyPr/>
          <a:lstStyle/>
          <a:p>
            <a:r>
              <a:rPr lang="en-US"/>
              <a:t>© 2016-2025 DING YUAN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420888"/>
            <a:ext cx="592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Optimizations on data location are no longer useful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3172906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Avoid random writes!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4149080"/>
            <a:ext cx="4570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Spread the writes across the entire SSD</a:t>
            </a:r>
          </a:p>
        </p:txBody>
      </p:sp>
    </p:spTree>
    <p:extLst>
      <p:ext uri="{BB962C8B-B14F-4D97-AF65-F5344CB8AC3E}">
        <p14:creationId xmlns:p14="http://schemas.microsoft.com/office/powerpoint/2010/main" val="17927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"/>
            <a:ext cx="9144000" cy="6159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AC69D3-2CA6-935C-AB92-3ECDC65D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4193632" cy="365760"/>
          </a:xfrm>
        </p:spPr>
        <p:txBody>
          <a:bodyPr/>
          <a:lstStyle/>
          <a:p>
            <a:r>
              <a:rPr lang="en-US" altLang="zh-CN" dirty="0"/>
              <a:t>© 2016-2025 DING YUAN ALL RIGHTS RESERVED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35"/>
    </mc:Choice>
    <mc:Fallback xmlns="">
      <p:transition xmlns:p14="http://schemas.microsoft.com/office/powerpoint/2010/main" spd="slow" advTm="472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File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 physical layout</a:t>
            </a:r>
          </a:p>
          <a:p>
            <a:r>
              <a:rPr lang="en-US" dirty="0"/>
              <a:t>Logical organization remains the same, i.e., </a:t>
            </a:r>
            <a:r>
              <a:rPr lang="en-US" dirty="0" err="1"/>
              <a:t>inode</a:t>
            </a:r>
            <a:endParaRPr lang="en-US" dirty="0"/>
          </a:p>
          <a:p>
            <a:endParaRPr lang="en-US" dirty="0"/>
          </a:p>
          <a:p>
            <a:r>
              <a:rPr lang="en-US" dirty="0"/>
              <a:t>Motivations</a:t>
            </a:r>
          </a:p>
          <a:p>
            <a:pPr lvl="1"/>
            <a:r>
              <a:rPr lang="en-US" dirty="0"/>
              <a:t>I/O traffic dominated by writes</a:t>
            </a:r>
          </a:p>
          <a:p>
            <a:pPr lvl="2"/>
            <a:r>
              <a:rPr lang="en-US" dirty="0"/>
              <a:t>Reads are cached by memory</a:t>
            </a:r>
          </a:p>
          <a:p>
            <a:pPr lvl="1"/>
            <a:r>
              <a:rPr lang="en-US" dirty="0"/>
              <a:t>Sequential access is faster than random access on H.D.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769696" cy="365760"/>
          </a:xfrm>
        </p:spPr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77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Ideas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Treat hard drive like a log</a:t>
            </a:r>
          </a:p>
          <a:p>
            <a:pPr lvl="1"/>
            <a:r>
              <a:rPr lang="en-US" dirty="0"/>
              <a:t>Append only</a:t>
            </a:r>
          </a:p>
          <a:p>
            <a:pPr lvl="1"/>
            <a:r>
              <a:rPr lang="en-US" dirty="0"/>
              <a:t>No in-place update</a:t>
            </a:r>
          </a:p>
          <a:p>
            <a:r>
              <a:rPr lang="en-US" dirty="0"/>
              <a:t>Buffer multiple small writes into a single large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about read? Who cares, cached anyway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</p:spPr>
        <p:txBody>
          <a:bodyPr/>
          <a:lstStyle/>
          <a:p>
            <a:r>
              <a:rPr lang="en-US" altLang="zh-CN"/>
              <a:t>© 2016-2025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9771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164596</TotalTime>
  <Words>1121</Words>
  <Application>Microsoft Macintosh PowerPoint</Application>
  <PresentationFormat>On-screen Show (4:3)</PresentationFormat>
  <Paragraphs>270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Courier New</vt:lpstr>
      <vt:lpstr>Gill Sans MT</vt:lpstr>
      <vt:lpstr>Times New Roman</vt:lpstr>
      <vt:lpstr>Wingdings</vt:lpstr>
      <vt:lpstr>Wingdings 3</vt:lpstr>
      <vt:lpstr>Origin</vt:lpstr>
      <vt:lpstr>Operating Systems ECE344 </vt:lpstr>
      <vt:lpstr>Fundamental Limitation with HD</vt:lpstr>
      <vt:lpstr>Solid-State Drive (SSD)</vt:lpstr>
      <vt:lpstr>SSD</vt:lpstr>
      <vt:lpstr>Limitations of SSD</vt:lpstr>
      <vt:lpstr>How do SSD’s characteristics impact FS design?</vt:lpstr>
      <vt:lpstr>PowerPoint Presentation</vt:lpstr>
      <vt:lpstr>Log-structured File System</vt:lpstr>
      <vt:lpstr>Core Ideas</vt:lpstr>
      <vt:lpstr>Unix Inodes</vt:lpstr>
      <vt:lpstr>Example: read /var/log/syslog</vt:lpstr>
      <vt:lpstr>Example: create a file dir1/file1</vt:lpstr>
      <vt:lpstr>Garbage Collection</vt:lpstr>
      <vt:lpstr>Checkpoint &amp; Rollback</vt:lpstr>
      <vt:lpstr>SSD:Desirable features from file systems</vt:lpstr>
      <vt:lpstr>Log-structured File System on SSD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ding_admin</dc:creator>
  <cp:lastModifiedBy>Ding Yuan</cp:lastModifiedBy>
  <cp:revision>1924</cp:revision>
  <cp:lastPrinted>2012-05-22T11:50:58Z</cp:lastPrinted>
  <dcterms:created xsi:type="dcterms:W3CDTF">2012-10-07T06:09:31Z</dcterms:created>
  <dcterms:modified xsi:type="dcterms:W3CDTF">2025-04-04T15:22:39Z</dcterms:modified>
</cp:coreProperties>
</file>