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91" r:id="rId9"/>
    <p:sldId id="292" r:id="rId10"/>
    <p:sldId id="267" r:id="rId11"/>
    <p:sldId id="268" r:id="rId12"/>
    <p:sldId id="296" r:id="rId13"/>
    <p:sldId id="269" r:id="rId14"/>
    <p:sldId id="265" r:id="rId15"/>
    <p:sldId id="273" r:id="rId16"/>
    <p:sldId id="274" r:id="rId17"/>
    <p:sldId id="275" r:id="rId18"/>
    <p:sldId id="261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94" r:id="rId30"/>
    <p:sldId id="266" r:id="rId31"/>
    <p:sldId id="287" r:id="rId32"/>
    <p:sldId id="286" r:id="rId33"/>
    <p:sldId id="295" r:id="rId34"/>
    <p:sldId id="288" r:id="rId35"/>
    <p:sldId id="290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17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5FA19-4AE7-394C-8E06-B4A0FB3E5AA8}" type="datetimeFigureOut">
              <a:rPr lang="en-US" smtClean="0"/>
              <a:pPr/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C84F-422D-1049-B727-5B751ACDA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991A4-6061-8E40-B3BF-9224535D7C20}" type="datetimeFigureOut">
              <a:rPr lang="en-US" smtClean="0"/>
              <a:pPr/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39927-3662-3B4E-89DF-65C239F3E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Face a problem, and solve it, instead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E503D7-9205-4A02-A454-34452D928CE1}" type="slidenum">
              <a:rPr lang="en-US"/>
              <a:pPr/>
              <a:t>8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DAEBD-B94E-4C29-A61C-06F2C84D94A2}" type="slidenum">
              <a:rPr lang="en-US"/>
              <a:pPr/>
              <a:t>9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6C4AD4-20A3-44EF-BF92-99162AB510E2}" type="slidenum">
              <a:rPr lang="en-US"/>
              <a:pPr/>
              <a:t>10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C8A0F-3474-4EE8-975A-8B7E0972B945}" type="slidenum">
              <a:rPr lang="en-US"/>
              <a:pPr/>
              <a:t>11</a:t>
            </a:fld>
            <a:endParaRPr lang="en-US"/>
          </a:p>
        </p:txBody>
      </p:sp>
      <p:sp>
        <p:nvSpPr>
          <p:cNvPr id="668674" name="Rectangle 5"/>
          <p:cNvSpPr txBox="1">
            <a:spLocks noGrp="1" noChangeArrowheads="1"/>
          </p:cNvSpPr>
          <p:nvPr/>
        </p:nvSpPr>
        <p:spPr bwMode="auto">
          <a:xfrm>
            <a:off x="3885887" y="8687425"/>
            <a:ext cx="2973684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662" tIns="0" rIns="18662" bIns="0" anchor="b"/>
          <a:lstStyle>
            <a:lvl1pPr algn="l"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95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F867A2F-55E2-407C-A0EC-59023B4CA427}" type="slidenum">
              <a:rPr lang="en-US" altLang="en-US" sz="1000" i="1"/>
              <a:pPr algn="r"/>
              <a:t>11</a:t>
            </a:fld>
            <a:endParaRPr lang="en-US" altLang="en-US" sz="1000" i="1" dirty="0"/>
          </a:p>
        </p:txBody>
      </p:sp>
      <p:sp>
        <p:nvSpPr>
          <p:cNvPr id="66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8975"/>
            <a:ext cx="4557712" cy="3417888"/>
          </a:xfrm>
          <a:ln/>
        </p:spPr>
      </p:sp>
      <p:sp>
        <p:nvSpPr>
          <p:cNvPr id="66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343" y="4342150"/>
            <a:ext cx="5027316" cy="4115425"/>
          </a:xfrm>
        </p:spPr>
        <p:txBody>
          <a:bodyPr lIns="88641" tIns="45098" rIns="88641" bIns="45098"/>
          <a:lstStyle/>
          <a:p>
            <a:pPr defTabSz="889617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2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6A49E91A-49CA-4E05-8F67-80A51C9C9375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BC70-3A6C-458E-8911-A0D95B0FEBE6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8132-8CF5-4E59-A25F-272F638665ED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8E4A-D452-477A-83A7-8561A7550868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D950-4C72-48EF-A3E2-36093E2CBD6E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3B93-8B76-4847-A352-38341F1E6E83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5E26-B348-4BC0-A27A-7B9A907CDA4E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30B6026E-6635-485A-AB23-59B55AF653E7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r>
              <a:rPr lang="en-US"/>
              <a:t>Ding Yuan, ECE344 Operating System</a:t>
            </a:r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A189-189F-4978-8821-9324CF7BEC03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65E7E-D00A-4B75-B8A0-B2C934D6EE7D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248-9778-4C6E-9202-030E579694BB}" type="datetime1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CD-931F-4CE7-8C71-37A209F1F1F1}" type="datetime1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2320C-2025-4383-A53D-2B5436FB590C}" type="datetime1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D4FFB-8B94-484D-8540-C50E2D83E137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9AA3A69B-544A-4A4E-99D3-3C427027B191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Ding Yuan, ECE344 Operating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3Rt2_9d7J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tt-welsh.blogspot.ca/2010/10/in-defense-of-mark-zuckerberg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g.toronto.edu/~yuan" TargetMode="External"/><Relationship Id="rId2" Type="http://schemas.openxmlformats.org/officeDocument/2006/relationships/hyperlink" Target="mailto:yuan@eecg.toronto.e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Operating Systems</a:t>
            </a:r>
            <a:br>
              <a:rPr lang="en-US" sz="4400" dirty="0"/>
            </a:br>
            <a:r>
              <a:rPr lang="en-US" sz="4400" dirty="0"/>
              <a:t>ECE344</a:t>
            </a:r>
            <a:br>
              <a:rPr lang="en-US" sz="4400" dirty="0"/>
            </a:br>
            <a:r>
              <a:rPr lang="en-US" sz="4400" i="1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27777"/>
            <a:ext cx="7342188" cy="1752600"/>
          </a:xfrm>
        </p:spPr>
        <p:txBody>
          <a:bodyPr>
            <a:noAutofit/>
          </a:bodyPr>
          <a:lstStyle/>
          <a:p>
            <a:r>
              <a:rPr lang="en-US" sz="2800" dirty="0"/>
              <a:t>Ding Yuan</a:t>
            </a:r>
          </a:p>
          <a:p>
            <a:r>
              <a:rPr lang="en-US" sz="2800" dirty="0"/>
              <a:t>ECE Dept., University of Toronto</a:t>
            </a:r>
          </a:p>
          <a:p>
            <a:r>
              <a:rPr lang="en-US" sz="2800" dirty="0"/>
              <a:t>http://www.eecg.toronto.edu/~yuan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6929" y="5797651"/>
            <a:ext cx="5545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courtesy: Ashvin Goel, Yuanyuan Zhou, Geoff Voelker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2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 Assignments</a:t>
            </a:r>
          </a:p>
        </p:txBody>
      </p:sp>
      <p:sp>
        <p:nvSpPr>
          <p:cNvPr id="139273" name="Rectangle 1033"/>
          <p:cNvSpPr>
            <a:spLocks noGrp="1" noChangeArrowheads="1"/>
          </p:cNvSpPr>
          <p:nvPr>
            <p:ph idx="1"/>
          </p:nvPr>
        </p:nvSpPr>
        <p:spPr>
          <a:xfrm>
            <a:off x="730780" y="1809047"/>
            <a:ext cx="8123660" cy="4202285"/>
          </a:xfrm>
        </p:spPr>
        <p:txBody>
          <a:bodyPr>
            <a:normAutofit/>
          </a:bodyPr>
          <a:lstStyle/>
          <a:p>
            <a:r>
              <a:rPr lang="en-US" sz="2595" dirty="0"/>
              <a:t>We will be using the OS161 system</a:t>
            </a:r>
          </a:p>
          <a:p>
            <a:pPr lvl="1"/>
            <a:r>
              <a:rPr lang="en-US" dirty="0"/>
              <a:t>Uses a simple MIPS emulator (sys161)</a:t>
            </a:r>
          </a:p>
          <a:p>
            <a:pPr lvl="1"/>
            <a:r>
              <a:rPr lang="en-US" dirty="0"/>
              <a:t>Initially, we provide a barebones OS</a:t>
            </a:r>
          </a:p>
          <a:p>
            <a:pPr lvl="1"/>
            <a:r>
              <a:rPr lang="en-US" dirty="0"/>
              <a:t>You write a simple Unix-like OS by the end of the course!</a:t>
            </a:r>
          </a:p>
          <a:p>
            <a:pPr lvl="1"/>
            <a:r>
              <a:rPr lang="en-US" dirty="0"/>
              <a:t>Runs on Linux machines in ECE Workstation Labs</a:t>
            </a:r>
          </a:p>
          <a:p>
            <a:pPr lvl="2"/>
            <a:r>
              <a:rPr lang="en-US" dirty="0"/>
              <a:t>Can also download and install on any Linux machine</a:t>
            </a:r>
          </a:p>
          <a:p>
            <a:r>
              <a:rPr lang="en-US" dirty="0"/>
              <a:t>Not mandatory to go to the lab session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Explosion 1 4"/>
          <p:cNvSpPr/>
          <p:nvPr/>
        </p:nvSpPr>
        <p:spPr>
          <a:xfrm>
            <a:off x="900113" y="4779561"/>
            <a:ext cx="7231018" cy="1635575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It is hard!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Start your assignment early!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to Expect From Lab Assignments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idx="1"/>
          </p:nvPr>
        </p:nvSpPr>
        <p:spPr>
          <a:xfrm>
            <a:off x="717260" y="1950158"/>
            <a:ext cx="8137180" cy="4232528"/>
          </a:xfrm>
        </p:spPr>
        <p:txBody>
          <a:bodyPr>
            <a:normAutofit/>
          </a:bodyPr>
          <a:lstStyle/>
          <a:p>
            <a:r>
              <a:rPr lang="en-US" dirty="0"/>
              <a:t>Building an OS is difficult</a:t>
            </a:r>
          </a:p>
          <a:p>
            <a:r>
              <a:rPr lang="en-US" dirty="0"/>
              <a:t>You will spend a lot of time on the lab assignments</a:t>
            </a:r>
          </a:p>
          <a:p>
            <a:pPr lvl="1"/>
            <a:r>
              <a:rPr lang="en-US" dirty="0"/>
              <a:t>The labs give specifications, not implementations</a:t>
            </a:r>
          </a:p>
          <a:p>
            <a:pPr lvl="1"/>
            <a:r>
              <a:rPr lang="en-US" dirty="0"/>
              <a:t>Allows for imagination</a:t>
            </a:r>
          </a:p>
          <a:p>
            <a:pPr lvl="1"/>
            <a:r>
              <a:rPr lang="en-US" dirty="0"/>
              <a:t>Allows for errors and frustration</a:t>
            </a:r>
          </a:p>
          <a:p>
            <a:pPr lvl="1"/>
            <a:r>
              <a:rPr lang="en-US" dirty="0"/>
              <a:t>Lab instructions ask that you design well, before you code</a:t>
            </a:r>
          </a:p>
          <a:p>
            <a:pPr lvl="1"/>
            <a:r>
              <a:rPr lang="en-US" dirty="0"/>
              <a:t>Assume that you will do the design/coding outside lab hours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FD4D-D467-EF16-EE21-89A6549D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98692-94BD-B7D4-1E59-86ED4C1E5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F2370-8C37-BBB0-23FF-8C4E405E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A3BA8-594B-6667-C925-011C0548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FABA7-7B3D-98E2-3BCD-ADE7DEA9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6" y="244157"/>
            <a:ext cx="8382953" cy="62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9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Suggested Textbooks</a:t>
            </a:r>
          </a:p>
        </p:txBody>
      </p:sp>
      <p:sp>
        <p:nvSpPr>
          <p:cNvPr id="137227" name="Rectangle 11"/>
          <p:cNvSpPr>
            <a:spLocks noGrp="1" noChangeArrowheads="1"/>
          </p:cNvSpPr>
          <p:nvPr>
            <p:ph idx="1"/>
          </p:nvPr>
        </p:nvSpPr>
        <p:spPr>
          <a:xfrm>
            <a:off x="578557" y="1921935"/>
            <a:ext cx="6039958" cy="4143586"/>
          </a:xfrm>
          <a:noFill/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600" dirty="0"/>
              <a:t>Operating Systems: Three Easy Pieces</a:t>
            </a:r>
          </a:p>
          <a:p>
            <a:pPr>
              <a:buFont typeface="Wingdings" pitchFamily="2" charset="2"/>
              <a:buNone/>
            </a:pPr>
            <a:r>
              <a:rPr lang="en-US" sz="2600" dirty="0" err="1"/>
              <a:t>Remzi</a:t>
            </a:r>
            <a:r>
              <a:rPr lang="en-US" sz="2600" dirty="0"/>
              <a:t> H. </a:t>
            </a:r>
            <a:r>
              <a:rPr lang="en-US" sz="2600" dirty="0" err="1"/>
              <a:t>Arpaci-Dusseau</a:t>
            </a:r>
            <a:r>
              <a:rPr lang="en-US" sz="2600" dirty="0"/>
              <a:t> and Andrea C. </a:t>
            </a:r>
            <a:r>
              <a:rPr lang="en-US" sz="2600" dirty="0" err="1"/>
              <a:t>Arpaci-Dusseau</a:t>
            </a:r>
            <a:endParaRPr lang="en-US" sz="2600" dirty="0"/>
          </a:p>
          <a:p>
            <a:pPr>
              <a:buFont typeface="Wingdings" pitchFamily="2" charset="2"/>
              <a:buNone/>
            </a:pPr>
            <a:endParaRPr lang="en-US" sz="2600" dirty="0"/>
          </a:p>
          <a:p>
            <a:pPr>
              <a:buFont typeface="Wingdings" pitchFamily="2" charset="2"/>
              <a:buNone/>
            </a:pPr>
            <a:r>
              <a:rPr lang="en-US" sz="2600" dirty="0"/>
              <a:t>Modern Operating Systems, 4th Edition </a:t>
            </a:r>
          </a:p>
          <a:p>
            <a:pPr marL="457200" indent="-457200">
              <a:buNone/>
            </a:pPr>
            <a:r>
              <a:rPr lang="en-US" sz="2600" dirty="0"/>
              <a:t>Andrew S. </a:t>
            </a:r>
            <a:r>
              <a:rPr lang="en-US" sz="2600" dirty="0" err="1"/>
              <a:t>Tanenbaum</a:t>
            </a:r>
            <a:r>
              <a:rPr lang="en-US" sz="2600" dirty="0"/>
              <a:t> and Herbert </a:t>
            </a:r>
            <a:r>
              <a:rPr lang="en-US" sz="2600" dirty="0" err="1"/>
              <a:t>Bos</a:t>
            </a:r>
            <a:endParaRPr lang="en-US" sz="2600" dirty="0"/>
          </a:p>
          <a:p>
            <a:pPr marL="457200" indent="-457200">
              <a:buNone/>
            </a:pPr>
            <a:endParaRPr lang="en-US" dirty="0"/>
          </a:p>
          <a:p>
            <a:pPr marL="457200" indent="-457200"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3722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27" y="4283869"/>
            <a:ext cx="1492250" cy="195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Operating Systems: Three Easy Pieces (Hardcover Version 1.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27" y="1385297"/>
            <a:ext cx="1741837" cy="25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  <a:p>
            <a:r>
              <a:rPr lang="en-US" dirty="0"/>
              <a:t>Your work in this class must be your own – we have zero tolerance policy towards cheating of any kind and any student who cheats will get a </a:t>
            </a:r>
            <a:r>
              <a:rPr lang="en-US" b="1" dirty="0">
                <a:solidFill>
                  <a:srgbClr val="FF0000"/>
                </a:solidFill>
              </a:rPr>
              <a:t>failing </a:t>
            </a:r>
            <a:r>
              <a:rPr lang="en-US" dirty="0"/>
              <a:t>grade in the course</a:t>
            </a:r>
          </a:p>
          <a:p>
            <a:r>
              <a:rPr lang="en-US" dirty="0"/>
              <a:t>Both the cheater and the student who aided the cheater will be held responsible for the cheating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NotTo pass ECE344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36047"/>
            <a:ext cx="7345363" cy="3931920"/>
          </a:xfrm>
        </p:spPr>
        <p:txBody>
          <a:bodyPr/>
          <a:lstStyle/>
          <a:p>
            <a:r>
              <a:rPr lang="en-US" dirty="0"/>
              <a:t>Do not attend lecture</a:t>
            </a:r>
          </a:p>
          <a:p>
            <a:pPr lvl="1"/>
            <a:r>
              <a:rPr lang="en-US" dirty="0"/>
              <a:t>It’s nice out, the slides are online, and material in the book anyway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TRUTH: Lecture material is the basis for exams</a:t>
            </a:r>
          </a:p>
          <a:p>
            <a:pPr lvl="1"/>
            <a:r>
              <a:rPr lang="en-US" dirty="0"/>
              <a:t>It is much more efficient to learn through discussion</a:t>
            </a:r>
          </a:p>
          <a:p>
            <a:r>
              <a:rPr lang="en-US" dirty="0"/>
              <a:t>Copy other people’s project</a:t>
            </a:r>
          </a:p>
          <a:p>
            <a:pPr lvl="1"/>
            <a:r>
              <a:rPr lang="en-US" dirty="0"/>
              <a:t>It is cheating!</a:t>
            </a:r>
          </a:p>
          <a:p>
            <a:pPr lvl="1"/>
            <a:r>
              <a:rPr lang="en-US" dirty="0"/>
              <a:t>How can you answer the questions in exams?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NotTo pass ECE344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22" y="1936047"/>
            <a:ext cx="7582253" cy="3931920"/>
          </a:xfrm>
        </p:spPr>
        <p:txBody>
          <a:bodyPr>
            <a:normAutofit/>
          </a:bodyPr>
          <a:lstStyle/>
          <a:p>
            <a:r>
              <a:rPr lang="en-US" dirty="0"/>
              <a:t>Do not ask questions in lecture, office hours, or piazza</a:t>
            </a:r>
          </a:p>
          <a:p>
            <a:pPr lvl="1"/>
            <a:r>
              <a:rPr lang="en-US" dirty="0"/>
              <a:t>It’s scary, I don’t want to embarrass myself</a:t>
            </a:r>
          </a:p>
          <a:p>
            <a:pPr lvl="1"/>
            <a:r>
              <a:rPr lang="en-US" dirty="0"/>
              <a:t>TRUTH: asking questions is the best way to clarify lecture material at the time it is being presented</a:t>
            </a:r>
          </a:p>
          <a:p>
            <a:pPr lvl="2"/>
            <a:r>
              <a:rPr lang="en-US" i="1" dirty="0"/>
              <a:t>“There is no such things as stupid question…”</a:t>
            </a:r>
          </a:p>
          <a:p>
            <a:r>
              <a:rPr lang="en-US" dirty="0"/>
              <a:t>Wait until the last couple of days to start a project</a:t>
            </a:r>
          </a:p>
          <a:p>
            <a:pPr lvl="1"/>
            <a:r>
              <a:rPr lang="en-US" dirty="0"/>
              <a:t>The project cannot be done in the last few days</a:t>
            </a:r>
          </a:p>
          <a:p>
            <a:pPr lvl="1"/>
            <a:r>
              <a:rPr lang="en-US" dirty="0"/>
              <a:t>Repeat: </a:t>
            </a:r>
            <a:r>
              <a:rPr lang="en-US" dirty="0">
                <a:solidFill>
                  <a:srgbClr val="FF0000"/>
                </a:solidFill>
              </a:rPr>
              <a:t>the project cannot be done in the last few days!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07825"/>
            <a:ext cx="7345363" cy="3931920"/>
          </a:xfrm>
        </p:spPr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Do you think this will be a hard class?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33222"/>
            <a:ext cx="7345363" cy="4132299"/>
          </a:xfrm>
        </p:spPr>
        <p:txBody>
          <a:bodyPr/>
          <a:lstStyle/>
          <a:p>
            <a:r>
              <a:rPr lang="en-US" dirty="0"/>
              <a:t>Anyone?</a:t>
            </a:r>
          </a:p>
          <a:p>
            <a:endParaRPr lang="en-US" dirty="0"/>
          </a:p>
          <a:p>
            <a:r>
              <a:rPr lang="en-US" dirty="0"/>
              <a:t>Give a few names of an OS?</a:t>
            </a:r>
          </a:p>
          <a:p>
            <a:pPr lvl="1"/>
            <a:r>
              <a:rPr lang="en-US" dirty="0"/>
              <a:t>Desktops?</a:t>
            </a:r>
          </a:p>
          <a:p>
            <a:pPr lvl="1"/>
            <a:r>
              <a:rPr lang="en-US" dirty="0"/>
              <a:t>Smart phones?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893714"/>
            <a:ext cx="7345363" cy="3931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“Code” that:</a:t>
            </a:r>
          </a:p>
          <a:p>
            <a:pPr lvl="1"/>
            <a:r>
              <a:rPr lang="en-US" dirty="0"/>
              <a:t>Sits between programs &amp; hardware</a:t>
            </a:r>
          </a:p>
          <a:p>
            <a:pPr lvl="1"/>
            <a:r>
              <a:rPr lang="en-US" dirty="0"/>
              <a:t>Sits between different programs</a:t>
            </a:r>
          </a:p>
          <a:p>
            <a:pPr lvl="1"/>
            <a:r>
              <a:rPr lang="en-US" dirty="0"/>
              <a:t>Sits between different users</a:t>
            </a:r>
          </a:p>
          <a:p>
            <a:r>
              <a:rPr lang="en-US" dirty="0"/>
              <a:t>But what does it do?</a:t>
            </a:r>
          </a:p>
          <a:p>
            <a:pPr lvl="1"/>
            <a:r>
              <a:rPr lang="en-US" dirty="0"/>
              <a:t>Managing the hardware resource</a:t>
            </a:r>
          </a:p>
          <a:p>
            <a:pPr lvl="1"/>
            <a:r>
              <a:rPr lang="en-US" dirty="0"/>
              <a:t>Provide a clean set of interface to programs</a:t>
            </a:r>
          </a:p>
          <a:p>
            <a:r>
              <a:rPr lang="en-US" dirty="0"/>
              <a:t>Real life analogy?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Government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of this lecture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0112" y="1907825"/>
            <a:ext cx="7345363" cy="3931920"/>
          </a:xfrm>
        </p:spPr>
        <p:txBody>
          <a:bodyPr/>
          <a:lstStyle/>
          <a:p>
            <a:r>
              <a:rPr lang="en-US" sz="2800" dirty="0"/>
              <a:t>Course information (personnel, policy, prerequisite, agenda, etc.)</a:t>
            </a:r>
          </a:p>
          <a:p>
            <a:r>
              <a:rPr lang="en-US" sz="2800" dirty="0"/>
              <a:t>Why learning OS?</a:t>
            </a:r>
          </a:p>
          <a:p>
            <a:r>
              <a:rPr lang="en-US" sz="2800" dirty="0"/>
              <a:t>What is an OS? What does it do?</a:t>
            </a:r>
          </a:p>
          <a:p>
            <a:r>
              <a:rPr lang="en-US" sz="2800" dirty="0"/>
              <a:t>Summary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670" y="1865491"/>
            <a:ext cx="8264770" cy="4506099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/>
              <a:t>Software </a:t>
            </a:r>
            <a:r>
              <a:rPr lang="en-US" dirty="0"/>
              <a:t>layer between </a:t>
            </a:r>
            <a:r>
              <a:rPr lang="en-US" b="1" dirty="0"/>
              <a:t>hardware </a:t>
            </a:r>
            <a:r>
              <a:rPr lang="en-US" dirty="0"/>
              <a:t>and </a:t>
            </a:r>
            <a:r>
              <a:rPr lang="en-US" b="1" dirty="0"/>
              <a:t>applications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>
                <a:solidFill>
                  <a:srgbClr val="FF6600"/>
                </a:solidFill>
              </a:rPr>
              <a:t>The OS is “all the code that you didn’t have to write” to implement your application</a:t>
            </a:r>
          </a:p>
          <a:p>
            <a:r>
              <a:rPr lang="en-US" dirty="0">
                <a:solidFill>
                  <a:srgbClr val="FF6600"/>
                </a:solidFill>
              </a:rPr>
              <a:t>Or, OS is a piece of software that you shouldn’t notice its existence, but you’ll feel the pain if it disappears or goes wrong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56" y="2308640"/>
            <a:ext cx="4615039" cy="259380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 comparing life with/without 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40" y="1992491"/>
            <a:ext cx="3671886" cy="393192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u="sng" dirty="0">
                <a:cs typeface="Courier"/>
              </a:rPr>
              <a:t>Life with an OS</a:t>
            </a:r>
            <a:endParaRPr lang="en-US" sz="2800" dirty="0">
              <a:latin typeface="Courier"/>
              <a:cs typeface="Courier"/>
            </a:endParaRPr>
          </a:p>
          <a:p>
            <a:pPr>
              <a:buNone/>
            </a:pPr>
            <a:r>
              <a:rPr lang="en-US" sz="1800" dirty="0">
                <a:latin typeface="Courier"/>
                <a:cs typeface="Courier"/>
              </a:rPr>
              <a:t>file = open (“test.txt”, O_WRONLY);</a:t>
            </a:r>
          </a:p>
          <a:p>
            <a:pPr>
              <a:buNone/>
            </a:pPr>
            <a:r>
              <a:rPr lang="en-US" sz="1800" dirty="0">
                <a:latin typeface="Courier"/>
                <a:cs typeface="Courier"/>
              </a:rPr>
              <a:t>write (file, “test”, 4);</a:t>
            </a:r>
          </a:p>
          <a:p>
            <a:pPr>
              <a:buNone/>
            </a:pPr>
            <a:r>
              <a:rPr lang="en-US" sz="1800" dirty="0">
                <a:latin typeface="Courier"/>
                <a:cs typeface="Courier"/>
              </a:rPr>
              <a:t>close (file);</a:t>
            </a:r>
          </a:p>
          <a:p>
            <a:pPr algn="ctr">
              <a:buNone/>
            </a:pPr>
            <a:endParaRPr lang="en-US" sz="1800" dirty="0">
              <a:latin typeface="Courier"/>
              <a:cs typeface="Courier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05113" y="1964269"/>
            <a:ext cx="4543775" cy="3931920"/>
          </a:xfrm>
          <a:prstGeom prst="rect">
            <a:avLst/>
          </a:prstGeom>
          <a:ln>
            <a:solidFill>
              <a:srgbClr val="4E291C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Courier"/>
              </a:rPr>
              <a:t>Life </a:t>
            </a:r>
            <a:r>
              <a:rPr lang="en-US" sz="2800" i="1" u="sng" dirty="0">
                <a:solidFill>
                  <a:srgbClr val="FF0000"/>
                </a:solidFill>
                <a:cs typeface="Courier"/>
              </a:rPr>
              <a:t>without </a:t>
            </a:r>
            <a: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Courier"/>
              </a:rPr>
              <a:t>an OS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is this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file on disk? </a:t>
            </a:r>
            <a:r>
              <a:rPr lang="en-US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block? Which platter, track, and sectors?</a:t>
            </a:r>
          </a:p>
          <a:p>
            <a:pPr marL="342900" indent="-342900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 needs to change on a different system</a:t>
            </a:r>
          </a:p>
          <a:p>
            <a:pPr marL="342900" indent="-342900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643174"/>
            <a:ext cx="2052730" cy="1767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85" y="4819728"/>
            <a:ext cx="1449069" cy="13334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and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112" y="1823158"/>
            <a:ext cx="8156222" cy="4272841"/>
          </a:xfrm>
        </p:spPr>
        <p:txBody>
          <a:bodyPr>
            <a:normAutofit/>
          </a:bodyPr>
          <a:lstStyle/>
          <a:p>
            <a:r>
              <a:rPr lang="en-US" dirty="0"/>
              <a:t>The OS abstracts/controls/mediates access to hardware resources (what resources?) </a:t>
            </a:r>
            <a:endParaRPr lang="en-US" i="1" dirty="0"/>
          </a:p>
          <a:p>
            <a:pPr lvl="1"/>
            <a:r>
              <a:rPr lang="en-US" dirty="0"/>
              <a:t>Computation (CPUs)</a:t>
            </a:r>
          </a:p>
          <a:p>
            <a:pPr lvl="1"/>
            <a:r>
              <a:rPr lang="en-US" dirty="0"/>
              <a:t>Volatile storage (memory) and persistent storage (disk, etc.)</a:t>
            </a:r>
          </a:p>
          <a:p>
            <a:pPr lvl="1"/>
            <a:r>
              <a:rPr lang="en-US" dirty="0"/>
              <a:t>Communication (network, modem, etc.)</a:t>
            </a:r>
          </a:p>
          <a:p>
            <a:pPr lvl="1"/>
            <a:r>
              <a:rPr lang="en-US" dirty="0"/>
              <a:t>Input/output devices (keyboard, display, printer, etc.)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05000"/>
            <a:ext cx="7345363" cy="41605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Simpler</a:t>
            </a:r>
          </a:p>
          <a:p>
            <a:pPr lvl="1"/>
            <a:r>
              <a:rPr lang="en-US" dirty="0"/>
              <a:t>no tweaking device registers</a:t>
            </a:r>
          </a:p>
          <a:p>
            <a:r>
              <a:rPr lang="en-US" dirty="0"/>
              <a:t>Device independent</a:t>
            </a:r>
          </a:p>
          <a:p>
            <a:pPr lvl="1"/>
            <a:r>
              <a:rPr lang="en-US" dirty="0"/>
              <a:t>all disks look the same</a:t>
            </a:r>
          </a:p>
          <a:p>
            <a:r>
              <a:rPr lang="en-US" dirty="0"/>
              <a:t>Portable</a:t>
            </a:r>
          </a:p>
          <a:p>
            <a:pPr lvl="1"/>
            <a:r>
              <a:rPr lang="en-US" dirty="0"/>
              <a:t>same program runs on Windows95/98/ME/NT/2000/XP/Vista/7/8/10/11</a:t>
            </a:r>
          </a:p>
          <a:p>
            <a:r>
              <a:rPr lang="en-US" dirty="0"/>
              <a:t>Worry less about interference from other applications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OS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 Resources</a:t>
            </a:r>
          </a:p>
          <a:p>
            <a:pPr lvl="1"/>
            <a:r>
              <a:rPr lang="en-US" dirty="0"/>
              <a:t>Allocation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/>
              <a:t>Reclamation</a:t>
            </a:r>
          </a:p>
          <a:p>
            <a:pPr lvl="1"/>
            <a:r>
              <a:rPr lang="en-US" dirty="0"/>
              <a:t>Virtualization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Among many running programs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OS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92" y="2133601"/>
            <a:ext cx="7345363" cy="3931920"/>
          </a:xfrm>
        </p:spPr>
        <p:txBody>
          <a:bodyPr/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Allocation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/>
              <a:t>Reclamation</a:t>
            </a:r>
          </a:p>
          <a:p>
            <a:pPr lvl="1"/>
            <a:r>
              <a:rPr lang="en-US" dirty="0"/>
              <a:t>Virtualization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3175003" y="2133601"/>
            <a:ext cx="2963333" cy="3931920"/>
          </a:xfrm>
          <a:prstGeom prst="wedgeRectCallout">
            <a:avLst>
              <a:gd name="adj1" fmla="val -67335"/>
              <a:gd name="adj2" fmla="val -32265"/>
            </a:avLst>
          </a:prstGeom>
          <a:noFill/>
          <a:ln w="25400" cap="flat" cmpd="sng" algn="ctr">
            <a:solidFill>
              <a:srgbClr val="4E291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8367" y="2133601"/>
            <a:ext cx="3269192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/>
              <a:t> Finite resources</a:t>
            </a:r>
          </a:p>
          <a:p>
            <a:pPr>
              <a:buFont typeface="Arial"/>
              <a:buChar char="•"/>
            </a:pPr>
            <a:r>
              <a:rPr lang="en-US" sz="2200" dirty="0"/>
              <a:t> Competing demands</a:t>
            </a:r>
          </a:p>
          <a:p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/>
              <a:t> Examples: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 CPU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 Memory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 Disk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 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8891" y="2133601"/>
            <a:ext cx="2286000" cy="393192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/>
              <a:t>Government:</a:t>
            </a:r>
          </a:p>
          <a:p>
            <a:pPr algn="ctr"/>
            <a:r>
              <a:rPr lang="en-US" sz="2000" dirty="0"/>
              <a:t>Limited budget, Land, </a:t>
            </a:r>
          </a:p>
          <a:p>
            <a:pPr algn="ctr"/>
            <a:r>
              <a:rPr lang="en-US" sz="2000" dirty="0"/>
              <a:t>Natural resources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OS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92" y="2133601"/>
            <a:ext cx="7345363" cy="3931920"/>
          </a:xfrm>
        </p:spPr>
        <p:txBody>
          <a:bodyPr/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Allocation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Protection</a:t>
            </a:r>
          </a:p>
          <a:p>
            <a:pPr lvl="1"/>
            <a:r>
              <a:rPr lang="en-US" dirty="0"/>
              <a:t>Reclamation</a:t>
            </a:r>
          </a:p>
          <a:p>
            <a:pPr lvl="1"/>
            <a:r>
              <a:rPr lang="en-US" dirty="0"/>
              <a:t>Virtualization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3175003" y="2133601"/>
            <a:ext cx="2963333" cy="3931920"/>
          </a:xfrm>
          <a:prstGeom prst="wedgeRectCallout">
            <a:avLst>
              <a:gd name="adj1" fmla="val -66383"/>
              <a:gd name="adj2" fmla="val -21140"/>
            </a:avLst>
          </a:prstGeom>
          <a:noFill/>
          <a:ln w="25400" cap="flat" cmpd="sng" algn="ctr">
            <a:solidFill>
              <a:srgbClr val="4E291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8367" y="2133601"/>
            <a:ext cx="2859969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/>
              <a:t> You can’t hurt me, </a:t>
            </a:r>
          </a:p>
          <a:p>
            <a:r>
              <a:rPr lang="en-US" sz="2200" dirty="0"/>
              <a:t>I can’t hurt you.</a:t>
            </a:r>
          </a:p>
          <a:p>
            <a:pPr>
              <a:buFont typeface="Arial"/>
              <a:buChar char="•"/>
            </a:pPr>
            <a:endParaRPr lang="en-US" sz="2200" dirty="0"/>
          </a:p>
          <a:p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/>
              <a:t> Some degrees of </a:t>
            </a:r>
          </a:p>
          <a:p>
            <a:r>
              <a:rPr lang="en-US" sz="2200" dirty="0"/>
              <a:t>safety and security</a:t>
            </a:r>
          </a:p>
          <a:p>
            <a:pPr lvl="1">
              <a:buFont typeface="Arial"/>
              <a:buChar char="•"/>
            </a:pP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6208891" y="2133601"/>
            <a:ext cx="2286000" cy="393192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/>
              <a:t>Government:</a:t>
            </a:r>
          </a:p>
          <a:p>
            <a:pPr algn="ctr"/>
            <a:r>
              <a:rPr lang="en-US" sz="2000" dirty="0"/>
              <a:t>Law and order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OS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92" y="2133601"/>
            <a:ext cx="7345363" cy="3931920"/>
          </a:xfrm>
        </p:spPr>
        <p:txBody>
          <a:bodyPr/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Allocation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Reclamation</a:t>
            </a:r>
          </a:p>
          <a:p>
            <a:pPr lvl="1"/>
            <a:r>
              <a:rPr lang="en-US" dirty="0"/>
              <a:t>Virtualization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3175003" y="2133601"/>
            <a:ext cx="2963333" cy="3931920"/>
          </a:xfrm>
          <a:prstGeom prst="wedgeRectCallout">
            <a:avLst>
              <a:gd name="adj1" fmla="val -58288"/>
              <a:gd name="adj2" fmla="val -11809"/>
            </a:avLst>
          </a:prstGeom>
          <a:noFill/>
          <a:ln w="25400" cap="flat" cmpd="sng" algn="ctr">
            <a:solidFill>
              <a:srgbClr val="4E291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8367" y="2133601"/>
            <a:ext cx="2859969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/>
              <a:t> The OS gives, </a:t>
            </a:r>
          </a:p>
          <a:p>
            <a:r>
              <a:rPr lang="en-US" sz="2200" dirty="0"/>
              <a:t>The OS takes away</a:t>
            </a:r>
          </a:p>
          <a:p>
            <a:pPr>
              <a:buFont typeface="Arial"/>
              <a:buChar char="•"/>
            </a:pPr>
            <a:endParaRPr lang="en-US" sz="2200" dirty="0"/>
          </a:p>
          <a:p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/>
              <a:t> Some times involun-</a:t>
            </a:r>
          </a:p>
          <a:p>
            <a:r>
              <a:rPr lang="en-US" sz="2200" dirty="0"/>
              <a:t>tarily</a:t>
            </a:r>
          </a:p>
          <a:p>
            <a:pPr lvl="1">
              <a:buFont typeface="Arial"/>
              <a:buChar char="•"/>
            </a:pP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6208891" y="2133601"/>
            <a:ext cx="2286000" cy="393192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/>
              <a:t>Government:</a:t>
            </a:r>
          </a:p>
          <a:p>
            <a:pPr algn="ctr"/>
            <a:r>
              <a:rPr lang="en-US" sz="2000" dirty="0"/>
              <a:t>Income Tax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 OS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92" y="2133601"/>
            <a:ext cx="7345363" cy="3931920"/>
          </a:xfrm>
        </p:spPr>
        <p:txBody>
          <a:bodyPr/>
          <a:lstStyle/>
          <a:p>
            <a:r>
              <a:rPr lang="en-US" dirty="0"/>
              <a:t>Resources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Allocation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Reclamation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Virtualization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3175003" y="2133601"/>
            <a:ext cx="2963333" cy="3931920"/>
          </a:xfrm>
          <a:prstGeom prst="wedgeRectCallout">
            <a:avLst>
              <a:gd name="adj1" fmla="val -60193"/>
              <a:gd name="adj2" fmla="val 1829"/>
            </a:avLst>
          </a:prstGeom>
          <a:noFill/>
          <a:ln w="25400" cap="flat" cmpd="sng" algn="ctr">
            <a:solidFill>
              <a:srgbClr val="4E291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8367" y="2133601"/>
            <a:ext cx="28599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/>
              <a:t> Illusion of infinite, private resources</a:t>
            </a:r>
          </a:p>
          <a:p>
            <a:pPr lvl="1">
              <a:buFont typeface="Arial"/>
              <a:buChar char="•"/>
            </a:pPr>
            <a:r>
              <a:rPr lang="en-US" sz="2100" dirty="0"/>
              <a:t> Memory vs. disk</a:t>
            </a:r>
          </a:p>
          <a:p>
            <a:pPr lvl="1">
              <a:buFont typeface="Arial"/>
              <a:buChar char="•"/>
            </a:pPr>
            <a:r>
              <a:rPr lang="en-US" sz="2100" dirty="0"/>
              <a:t> Time-shared CPU</a:t>
            </a:r>
          </a:p>
          <a:p>
            <a:pPr lvl="1">
              <a:buFont typeface="Arial"/>
              <a:buChar char="•"/>
            </a:pP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6208891" y="2133601"/>
            <a:ext cx="2286000" cy="393192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/>
              <a:t>Government:</a:t>
            </a:r>
          </a:p>
          <a:p>
            <a:pPr algn="ctr"/>
            <a:r>
              <a:rPr lang="en-US" sz="2000" dirty="0"/>
              <a:t>Social welfare and insurance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ncrypted-tbn0.gstatic.com/images?q=tbn:ANd9GcRmUXEbtunKjuNF2_nxUJEC75eQPXIaJ3oM8Q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4" y="2605760"/>
            <a:ext cx="1181390" cy="66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092" y="1754642"/>
            <a:ext cx="1457356" cy="908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History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99819" y="3370498"/>
            <a:ext cx="8399893" cy="296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374840" y="3671743"/>
            <a:ext cx="105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1967</a:t>
            </a:r>
          </a:p>
          <a:p>
            <a:r>
              <a:rPr lang="en-CA" dirty="0"/>
              <a:t>Multics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7338" y="3663757"/>
            <a:ext cx="105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1971</a:t>
            </a:r>
          </a:p>
          <a:p>
            <a:r>
              <a:rPr lang="en-CA" dirty="0"/>
              <a:t>Unix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6034" y="3647661"/>
            <a:ext cx="1234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1981 </a:t>
            </a:r>
          </a:p>
          <a:p>
            <a:r>
              <a:rPr lang="en-CA" dirty="0"/>
              <a:t>IBM PC + MS-DOS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5528" y="3666712"/>
            <a:ext cx="127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1983-84</a:t>
            </a:r>
          </a:p>
          <a:p>
            <a:r>
              <a:rPr lang="en-US" dirty="0"/>
              <a:t>Apple Lisa, Macintosh</a:t>
            </a:r>
            <a:endParaRPr lang="en-CA" dirty="0"/>
          </a:p>
        </p:txBody>
      </p:sp>
      <p:pic>
        <p:nvPicPr>
          <p:cNvPr id="1026" name="Picture 2" descr="Ken Thompson and Dennis Ritch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" y="1924241"/>
            <a:ext cx="2181047" cy="14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13" y="2204660"/>
            <a:ext cx="1195504" cy="11078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475" y="2203875"/>
            <a:ext cx="1664934" cy="10405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46729" y="3668841"/>
            <a:ext cx="12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1985</a:t>
            </a:r>
          </a:p>
          <a:p>
            <a:r>
              <a:rPr lang="en-US" dirty="0"/>
              <a:t>Windows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7986155" y="3671122"/>
            <a:ext cx="12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2008</a:t>
            </a:r>
          </a:p>
          <a:p>
            <a:r>
              <a:rPr lang="en-US" dirty="0"/>
              <a:t>Android</a:t>
            </a:r>
            <a:endParaRPr lang="en-CA" dirty="0"/>
          </a:p>
        </p:txBody>
      </p:sp>
      <p:pic>
        <p:nvPicPr>
          <p:cNvPr id="1030" name="Picture 6" descr="Tux the pengu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38" y="2191440"/>
            <a:ext cx="881162" cy="10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260724" y="3671743"/>
            <a:ext cx="12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1991</a:t>
            </a:r>
            <a:endParaRPr lang="en-CA" dirty="0"/>
          </a:p>
          <a:p>
            <a:r>
              <a:rPr lang="en-US" dirty="0"/>
              <a:t>Linux</a:t>
            </a:r>
            <a:endParaRPr lang="en-CA" dirty="0"/>
          </a:p>
        </p:txBody>
      </p:sp>
      <p:pic>
        <p:nvPicPr>
          <p:cNvPr id="1034" name="Picture 10" descr="Computer macintosh 128k, 1984 (all about Apple onlus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4" y="2087975"/>
            <a:ext cx="1302184" cy="12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81238" y="3668841"/>
            <a:ext cx="12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1998</a:t>
            </a:r>
            <a:endParaRPr lang="en-CA" dirty="0"/>
          </a:p>
          <a:p>
            <a:r>
              <a:rPr lang="en-US" dirty="0"/>
              <a:t>VMware</a:t>
            </a:r>
            <a:endParaRPr lang="en-CA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4840" y="5102365"/>
            <a:ext cx="1922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8571" y="5236531"/>
            <a:ext cx="224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Hobbyist</a:t>
            </a:r>
            <a:endParaRPr lang="en-CA" sz="2400" dirty="0">
              <a:solidFill>
                <a:srgbClr val="0070C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00695" y="5102365"/>
            <a:ext cx="41874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11910" y="5236532"/>
            <a:ext cx="224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PC</a:t>
            </a:r>
            <a:endParaRPr lang="en-CA" sz="2400" dirty="0">
              <a:solidFill>
                <a:srgbClr val="0070C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914985" y="5102365"/>
            <a:ext cx="1922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52309" y="5238111"/>
            <a:ext cx="224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Mobile &amp;</a:t>
            </a:r>
          </a:p>
          <a:p>
            <a:r>
              <a:rPr lang="en-US" sz="2400" dirty="0">
                <a:solidFill>
                  <a:srgbClr val="0070C0"/>
                </a:solidFill>
              </a:rPr>
              <a:t>Cloud</a:t>
            </a:r>
            <a:endParaRPr lang="en-C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8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learning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56" y="1809048"/>
            <a:ext cx="8523111" cy="4357508"/>
          </a:xfrm>
        </p:spPr>
        <p:txBody>
          <a:bodyPr>
            <a:normAutofit/>
          </a:bodyPr>
          <a:lstStyle/>
          <a:p>
            <a:r>
              <a:rPr lang="en-US" dirty="0"/>
              <a:t>Fulfill requirement?</a:t>
            </a:r>
          </a:p>
          <a:p>
            <a:r>
              <a:rPr lang="en-US" dirty="0"/>
              <a:t>Operating System training is important</a:t>
            </a:r>
          </a:p>
          <a:p>
            <a:pPr lvl="1"/>
            <a:r>
              <a:rPr lang="en-US" sz="2000" dirty="0">
                <a:hlinkClick r:id="rId3"/>
              </a:rPr>
              <a:t>http://www.youtube.com/watch?v=-3Rt2_9d7Jg</a:t>
            </a:r>
            <a:endParaRPr lang="en-US" sz="2000" dirty="0"/>
          </a:p>
          <a:p>
            <a:pPr lvl="2"/>
            <a:r>
              <a:rPr lang="en-US" dirty="0"/>
              <a:t>What course is this?</a:t>
            </a:r>
          </a:p>
          <a:p>
            <a:pPr lvl="2"/>
            <a:r>
              <a:rPr lang="en-US" sz="1600" dirty="0">
                <a:hlinkClick r:id="rId4"/>
              </a:rPr>
              <a:t>http://matt-welsh.blogspot.ca/2010/10/in-defense-of-mark-zuckerberg.html</a:t>
            </a:r>
            <a:endParaRPr lang="en-US" sz="1600" dirty="0"/>
          </a:p>
          <a:p>
            <a:pPr lvl="1"/>
            <a:r>
              <a:rPr lang="en-US" dirty="0"/>
              <a:t>Software companies love OS students</a:t>
            </a:r>
          </a:p>
          <a:p>
            <a:pPr lvl="1"/>
            <a:r>
              <a:rPr lang="en-US" dirty="0"/>
              <a:t>Most big software companies have system positions</a:t>
            </a:r>
          </a:p>
          <a:p>
            <a:r>
              <a:rPr lang="en-US" dirty="0"/>
              <a:t>Academic research in OS is very influential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Contents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900112" y="1879603"/>
            <a:ext cx="7345363" cy="39319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of computer hardware </a:t>
            </a:r>
          </a:p>
          <a:p>
            <a:r>
              <a:rPr lang="en-US" dirty="0"/>
              <a:t>Threads and processes</a:t>
            </a:r>
          </a:p>
          <a:p>
            <a:r>
              <a:rPr lang="en-US" dirty="0"/>
              <a:t>Synchronization and concurrency</a:t>
            </a:r>
          </a:p>
          <a:p>
            <a:r>
              <a:rPr lang="en-US" dirty="0"/>
              <a:t>Scheduling</a:t>
            </a:r>
          </a:p>
          <a:p>
            <a:r>
              <a:rPr lang="en-US" dirty="0"/>
              <a:t>Memory Management, Virtual Memory</a:t>
            </a:r>
          </a:p>
          <a:p>
            <a:r>
              <a:rPr lang="en-US" dirty="0"/>
              <a:t>Disk Management and File Systems</a:t>
            </a:r>
          </a:p>
          <a:p>
            <a:r>
              <a:rPr lang="en-US" dirty="0"/>
              <a:t>Cloud computing and virtualization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389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you want to learn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1778001"/>
            <a:ext cx="8325555" cy="4374444"/>
          </a:xfrm>
        </p:spPr>
        <p:txBody>
          <a:bodyPr>
            <a:normAutofit/>
          </a:bodyPr>
          <a:lstStyle/>
          <a:p>
            <a:r>
              <a:rPr lang="en-US" dirty="0"/>
              <a:t>Foundation to other software</a:t>
            </a:r>
          </a:p>
          <a:p>
            <a:pPr lvl="1"/>
            <a:r>
              <a:rPr lang="en-US" dirty="0"/>
              <a:t>Databases, Browsers, Computational software, … …</a:t>
            </a:r>
          </a:p>
          <a:p>
            <a:r>
              <a:rPr lang="en-US" dirty="0"/>
              <a:t>OS is one of the hardest software piece to write &amp; debug</a:t>
            </a:r>
          </a:p>
          <a:p>
            <a:pPr lvl="1"/>
            <a:r>
              <a:rPr lang="en-US" dirty="0"/>
              <a:t>Directly talks to hardware (very ugly interfaces)</a:t>
            </a:r>
          </a:p>
          <a:p>
            <a:pPr lvl="1"/>
            <a:r>
              <a:rPr lang="en-US" dirty="0"/>
              <a:t>Abstract into clean interfaces</a:t>
            </a:r>
          </a:p>
          <a:p>
            <a:pPr lvl="1"/>
            <a:r>
              <a:rPr lang="en-US" dirty="0"/>
              <a:t>They are BIG</a:t>
            </a:r>
          </a:p>
          <a:p>
            <a:pPr lvl="1"/>
            <a:r>
              <a:rPr lang="en-US" dirty="0"/>
              <a:t>Lines of code:</a:t>
            </a:r>
          </a:p>
          <a:p>
            <a:pPr lvl="2"/>
            <a:r>
              <a:rPr lang="en-US" dirty="0"/>
              <a:t>Windows Vista (2006): 50M (XP + 10M)</a:t>
            </a:r>
          </a:p>
          <a:p>
            <a:pPr lvl="2"/>
            <a:r>
              <a:rPr lang="en-US" dirty="0"/>
              <a:t>Linux 3.6: 15.9 M</a:t>
            </a:r>
          </a:p>
          <a:p>
            <a:pPr lvl="2"/>
            <a:r>
              <a:rPr lang="en-US" dirty="0"/>
              <a:t>Android 4.0: &gt; 1M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you want to learn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1778001"/>
            <a:ext cx="8325555" cy="4374444"/>
          </a:xfrm>
        </p:spPr>
        <p:txBody>
          <a:bodyPr>
            <a:normAutofit/>
          </a:bodyPr>
          <a:lstStyle/>
          <a:p>
            <a:r>
              <a:rPr lang="en-US" dirty="0"/>
              <a:t>Many OS concepts (e.g., protection, resource management) is needed in other places</a:t>
            </a:r>
          </a:p>
          <a:p>
            <a:pPr lvl="1"/>
            <a:r>
              <a:rPr lang="en-US" dirty="0"/>
              <a:t>E.g., browser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OS is used everywhere</a:t>
            </a:r>
          </a:p>
          <a:p>
            <a:pPr lvl="1"/>
            <a:r>
              <a:rPr lang="en-US" dirty="0"/>
              <a:t>Your car is running Linux/Windows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7C135-711B-1A76-68D7-3C8080AE3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C09E-B967-0CCB-3466-166FC7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/>
              <a:t>OS</a:t>
            </a:r>
            <a:r>
              <a:rPr lang="en-US" dirty="0"/>
              <a:t> System software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B5534-E27C-8EAF-DC8E-17BD9778A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1729409"/>
            <a:ext cx="8367423" cy="4642181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/>
              <a:t>Software </a:t>
            </a:r>
            <a:r>
              <a:rPr lang="en-US" dirty="0"/>
              <a:t>layer between </a:t>
            </a:r>
            <a:r>
              <a:rPr lang="en-US" b="1" dirty="0"/>
              <a:t>hardware </a:t>
            </a:r>
            <a:r>
              <a:rPr lang="en-US" dirty="0"/>
              <a:t>and </a:t>
            </a:r>
            <a:r>
              <a:rPr lang="en-US" b="1" dirty="0"/>
              <a:t>applications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>
                <a:solidFill>
                  <a:srgbClr val="FF6600"/>
                </a:solidFill>
              </a:rPr>
              <a:t>The </a:t>
            </a:r>
            <a:r>
              <a:rPr lang="en-US" strike="sngStrike" dirty="0">
                <a:solidFill>
                  <a:srgbClr val="FF6600"/>
                </a:solidFill>
              </a:rPr>
              <a:t>OS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System software</a:t>
            </a:r>
            <a:r>
              <a:rPr lang="en-US" dirty="0">
                <a:solidFill>
                  <a:srgbClr val="FF6600"/>
                </a:solidFill>
              </a:rPr>
              <a:t> is “all the code that you didn’t have to write” to implement your application</a:t>
            </a:r>
          </a:p>
          <a:p>
            <a:r>
              <a:rPr lang="en-US" dirty="0">
                <a:solidFill>
                  <a:srgbClr val="FF6600"/>
                </a:solidFill>
              </a:rPr>
              <a:t>Or, </a:t>
            </a:r>
            <a:r>
              <a:rPr lang="en-US" strike="sngStrike" dirty="0">
                <a:solidFill>
                  <a:srgbClr val="FF6600"/>
                </a:solidFill>
              </a:rPr>
              <a:t>OS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System software </a:t>
            </a:r>
            <a:r>
              <a:rPr lang="en-US" dirty="0">
                <a:solidFill>
                  <a:srgbClr val="FF6600"/>
                </a:solidFill>
              </a:rPr>
              <a:t>is a piece of software that you shouldn’t notice its existence, but you’ll feel the pain if it disappears or goes wrong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2198D-07DB-C00A-A273-022566415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56" y="2308640"/>
            <a:ext cx="4615039" cy="259380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728A3-B4AE-B068-1C78-39546D19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7AFAB6-0F43-0E25-BB64-FAD3D8D4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C368DB-2779-8118-0DCB-0B5EF634CB63}"/>
              </a:ext>
            </a:extLst>
          </p:cNvPr>
          <p:cNvCxnSpPr>
            <a:cxnSpLocks/>
          </p:cNvCxnSpPr>
          <p:nvPr/>
        </p:nvCxnSpPr>
        <p:spPr>
          <a:xfrm>
            <a:off x="3445565" y="3657600"/>
            <a:ext cx="987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928AF8-D6E4-8043-8143-398D894F1EAE}"/>
              </a:ext>
            </a:extLst>
          </p:cNvPr>
          <p:cNvSpPr txBox="1"/>
          <p:nvPr/>
        </p:nvSpPr>
        <p:spPr>
          <a:xfrm>
            <a:off x="5081691" y="3448878"/>
            <a:ext cx="100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software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B161D-3C05-83E3-385A-156230D3EC4A}"/>
              </a:ext>
            </a:extLst>
          </p:cNvPr>
          <p:cNvSpPr txBox="1"/>
          <p:nvPr/>
        </p:nvSpPr>
        <p:spPr>
          <a:xfrm>
            <a:off x="4876282" y="4232653"/>
            <a:ext cx="127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 software</a:t>
            </a:r>
          </a:p>
        </p:txBody>
      </p:sp>
    </p:spTree>
    <p:extLst>
      <p:ext uri="{BB962C8B-B14F-4D97-AF65-F5344CB8AC3E}">
        <p14:creationId xmlns:p14="http://schemas.microsoft.com/office/powerpoint/2010/main" val="3113738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Before the next class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7954328" cy="3931920"/>
          </a:xfrm>
        </p:spPr>
        <p:txBody>
          <a:bodyPr>
            <a:normAutofit/>
          </a:bodyPr>
          <a:lstStyle/>
          <a:p>
            <a:r>
              <a:rPr lang="en-US" dirty="0"/>
              <a:t>Browse the course web site</a:t>
            </a:r>
          </a:p>
          <a:p>
            <a:pPr lvl="1">
              <a:buFont typeface="ZapfDingbats" pitchFamily="82" charset="2"/>
              <a:buNone/>
            </a:pPr>
            <a:r>
              <a:rPr lang="en-US" sz="1800" b="1" dirty="0">
                <a:solidFill>
                  <a:srgbClr val="0000FF"/>
                </a:solidFill>
                <a:latin typeface="Courier New" pitchFamily="26" charset="0"/>
                <a:ea typeface="Courier New" pitchFamily="26" charset="0"/>
                <a:cs typeface="Courier New" pitchFamily="26" charset="0"/>
              </a:rPr>
              <a:t>http://www.eecg.toronto.edu/~yuan/teaching/ece344/</a:t>
            </a:r>
            <a:endParaRPr lang="en-US" sz="1800" dirty="0"/>
          </a:p>
          <a:p>
            <a:r>
              <a:rPr lang="en-US" dirty="0"/>
              <a:t>Enroll yourself on Piazza</a:t>
            </a:r>
          </a:p>
          <a:p>
            <a:r>
              <a:rPr lang="en-US" dirty="0"/>
              <a:t>Contact me if you have any questions</a:t>
            </a:r>
          </a:p>
          <a:p>
            <a:r>
              <a:rPr lang="en-US" dirty="0"/>
              <a:t>Let the fun begin!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2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 (nice to have)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56" y="1653827"/>
            <a:ext cx="7775222" cy="5400093"/>
          </a:xfrm>
        </p:spPr>
        <p:txBody>
          <a:bodyPr>
            <a:noAutofit/>
          </a:bodyPr>
          <a:lstStyle/>
          <a:p>
            <a:r>
              <a:rPr lang="en-US" dirty="0"/>
              <a:t>You will need these knowledge in this course</a:t>
            </a:r>
          </a:p>
          <a:p>
            <a:pPr lvl="1"/>
            <a:r>
              <a:rPr lang="en-US" dirty="0"/>
              <a:t>Not covered in the lectures</a:t>
            </a:r>
          </a:p>
          <a:p>
            <a:pPr lvl="1"/>
            <a:r>
              <a:rPr lang="en-US" dirty="0"/>
              <a:t>Don’t panic, I trust you are able to learn them on your own</a:t>
            </a:r>
          </a:p>
          <a:p>
            <a:pPr lvl="1"/>
            <a:r>
              <a:rPr lang="en-US" dirty="0"/>
              <a:t>Google and Wikipedia are your friends</a:t>
            </a:r>
          </a:p>
          <a:p>
            <a:r>
              <a:rPr lang="en-US" dirty="0"/>
              <a:t>C programming language</a:t>
            </a:r>
          </a:p>
          <a:p>
            <a:r>
              <a:rPr lang="en-US" dirty="0"/>
              <a:t>Compiler basics</a:t>
            </a:r>
          </a:p>
          <a:p>
            <a:pPr lvl="1"/>
            <a:r>
              <a:rPr lang="en-US" dirty="0"/>
              <a:t>What is “compile”? What is a linker? </a:t>
            </a:r>
          </a:p>
          <a:p>
            <a:r>
              <a:rPr lang="en-US" dirty="0"/>
              <a:t>MIPS Instruction Set Architecture</a:t>
            </a:r>
          </a:p>
          <a:p>
            <a:pPr lvl="1"/>
            <a:r>
              <a:rPr lang="en-US" dirty="0"/>
              <a:t>You will need to understand MIPS assembly in programming assignments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92111"/>
            <a:ext cx="7345363" cy="4273410"/>
          </a:xfrm>
        </p:spPr>
        <p:txBody>
          <a:bodyPr>
            <a:normAutofit/>
          </a:bodyPr>
          <a:lstStyle/>
          <a:p>
            <a:r>
              <a:rPr lang="en-US" dirty="0"/>
              <a:t>Understand operating system concepts</a:t>
            </a:r>
          </a:p>
          <a:p>
            <a:r>
              <a:rPr lang="en-US" dirty="0"/>
              <a:t>How OS works, and more importantly, </a:t>
            </a:r>
            <a:r>
              <a:rPr lang="en-US" b="1" i="1" dirty="0">
                <a:solidFill>
                  <a:srgbClr val="FF0000"/>
                </a:solidFill>
              </a:rPr>
              <a:t>why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are the reasons motivated each design?</a:t>
            </a:r>
          </a:p>
          <a:p>
            <a:r>
              <a:rPr lang="en-US" dirty="0"/>
              <a:t>Basis for future learning</a:t>
            </a:r>
          </a:p>
          <a:p>
            <a:r>
              <a:rPr lang="en-US" dirty="0"/>
              <a:t>Get hands dirty</a:t>
            </a:r>
          </a:p>
          <a:p>
            <a:pPr lvl="1"/>
            <a:r>
              <a:rPr lang="en-US" dirty="0"/>
              <a:t>You will </a:t>
            </a:r>
            <a:r>
              <a:rPr lang="en-US" i="1" dirty="0"/>
              <a:t>implement </a:t>
            </a:r>
            <a:r>
              <a:rPr lang="en-US" dirty="0"/>
              <a:t>a real OS</a:t>
            </a:r>
          </a:p>
          <a:p>
            <a:r>
              <a:rPr lang="en-US" sz="2800" i="1" dirty="0"/>
              <a:t>Write efficient &amp; scalable programs!</a:t>
            </a:r>
            <a:endParaRPr lang="en-US" sz="2600" i="1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473" y="1785258"/>
            <a:ext cx="8064137" cy="4437742"/>
          </a:xfrm>
        </p:spPr>
        <p:txBody>
          <a:bodyPr>
            <a:normAutofit/>
          </a:bodyPr>
          <a:lstStyle/>
          <a:p>
            <a:r>
              <a:rPr lang="en-US" dirty="0"/>
              <a:t>Ding Yuan (call me Ding)</a:t>
            </a:r>
          </a:p>
          <a:p>
            <a:r>
              <a:rPr lang="en-US" dirty="0"/>
              <a:t>Research: operating system, systems software</a:t>
            </a:r>
          </a:p>
          <a:p>
            <a:r>
              <a:rPr lang="en-US" dirty="0"/>
              <a:t>Brief BIO:</a:t>
            </a:r>
          </a:p>
          <a:p>
            <a:pPr lvl="1"/>
            <a:r>
              <a:rPr lang="en-US" dirty="0"/>
              <a:t>Ph.D. University of Illinois (UIUC), 2012</a:t>
            </a:r>
          </a:p>
          <a:p>
            <a:pPr lvl="1"/>
            <a:r>
              <a:rPr lang="en-US" dirty="0"/>
              <a:t>Founder of </a:t>
            </a:r>
            <a:r>
              <a:rPr lang="en-US" dirty="0" err="1"/>
              <a:t>YScope</a:t>
            </a:r>
            <a:r>
              <a:rPr lang="en-US" dirty="0"/>
              <a:t> Inc.</a:t>
            </a:r>
          </a:p>
          <a:p>
            <a:pPr lvl="1"/>
            <a:r>
              <a:rPr lang="en-US" dirty="0"/>
              <a:t>Canada Research Chair in Systems Software</a:t>
            </a:r>
          </a:p>
          <a:p>
            <a:pPr lvl="1"/>
            <a:r>
              <a:rPr lang="en-US" dirty="0"/>
              <a:t>Technique invented are requested by many large companies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851381"/>
            <a:ext cx="7345363" cy="3931920"/>
          </a:xfrm>
        </p:spPr>
        <p:txBody>
          <a:bodyPr/>
          <a:lstStyle/>
          <a:p>
            <a:r>
              <a:rPr lang="en-US" dirty="0"/>
              <a:t>Instructor:</a:t>
            </a:r>
          </a:p>
          <a:p>
            <a:pPr lvl="1"/>
            <a:r>
              <a:rPr lang="en-US" dirty="0"/>
              <a:t>Ding Yuan (</a:t>
            </a:r>
            <a:r>
              <a:rPr lang="en-US" i="1" u="sng" dirty="0">
                <a:hlinkClick r:id="rId2"/>
              </a:rPr>
              <a:t>yuan@eecg.toronto.edu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Homepage: </a:t>
            </a:r>
            <a:r>
              <a:rPr lang="en-US" sz="2000" dirty="0">
                <a:hlinkClick r:id="rId3"/>
              </a:rPr>
              <a:t>http://www.eecg.toronto.edu/~yuan</a:t>
            </a:r>
            <a:endParaRPr lang="en-US" sz="2000" dirty="0"/>
          </a:p>
          <a:p>
            <a:r>
              <a:rPr lang="en-US" dirty="0"/>
              <a:t>Teaching Assistants:</a:t>
            </a:r>
          </a:p>
          <a:p>
            <a:pPr lvl="1"/>
            <a:r>
              <a:rPr lang="en-US" dirty="0" err="1"/>
              <a:t>Zhihao</a:t>
            </a:r>
            <a:r>
              <a:rPr lang="en-US" dirty="0"/>
              <a:t> Lin, Gil </a:t>
            </a:r>
            <a:r>
              <a:rPr lang="en-US" dirty="0" err="1"/>
              <a:t>Posluns</a:t>
            </a:r>
            <a:r>
              <a:rPr lang="en-US" dirty="0"/>
              <a:t>, </a:t>
            </a:r>
            <a:r>
              <a:rPr lang="en-US" dirty="0" err="1"/>
              <a:t>Chenxing</a:t>
            </a:r>
            <a:r>
              <a:rPr lang="en-US" dirty="0"/>
              <a:t> Yang, Yi Fan Yu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 (must have)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001" y="1837269"/>
            <a:ext cx="7345363" cy="4286953"/>
          </a:xfrm>
        </p:spPr>
        <p:txBody>
          <a:bodyPr>
            <a:normAutofit/>
          </a:bodyPr>
          <a:lstStyle/>
          <a:p>
            <a:r>
              <a:rPr lang="en-US" sz="2600" dirty="0"/>
              <a:t>Programming experiences (e.g., ECE244)</a:t>
            </a:r>
          </a:p>
          <a:p>
            <a:pPr lvl="1"/>
            <a:r>
              <a:rPr lang="en-US" sz="2400" dirty="0"/>
              <a:t>You will be programming in C (it’s OK if you only know Java)</a:t>
            </a:r>
          </a:p>
          <a:p>
            <a:r>
              <a:rPr lang="en-US" sz="2600" dirty="0"/>
              <a:t>Computer organizations (e.g., ECE243)</a:t>
            </a:r>
          </a:p>
          <a:p>
            <a:pPr lvl="1"/>
            <a:r>
              <a:rPr lang="en-US" sz="2400" dirty="0"/>
              <a:t>What is an Instruction (e.g., </a:t>
            </a:r>
            <a:r>
              <a:rPr lang="en-US" sz="2400" i="1" dirty="0"/>
              <a:t>load</a:t>
            </a:r>
            <a:r>
              <a:rPr lang="en-US" sz="2400" dirty="0"/>
              <a:t>, </a:t>
            </a:r>
            <a:r>
              <a:rPr lang="en-US" sz="2400" i="1" dirty="0"/>
              <a:t>store</a:t>
            </a:r>
            <a:r>
              <a:rPr lang="en-US" sz="2400" dirty="0"/>
              <a:t>)?</a:t>
            </a:r>
          </a:p>
          <a:p>
            <a:pPr lvl="1"/>
            <a:r>
              <a:rPr lang="en-US" sz="2400" dirty="0"/>
              <a:t>What is CPU? Memory? Registers?</a:t>
            </a:r>
          </a:p>
          <a:p>
            <a:pPr lvl="1"/>
            <a:r>
              <a:rPr lang="en-US" sz="2400" dirty="0"/>
              <a:t>What is Stack? Stack pointer? </a:t>
            </a:r>
          </a:p>
          <a:p>
            <a:pPr lvl="1"/>
            <a:r>
              <a:rPr lang="en-US" sz="2400" dirty="0"/>
              <a:t>What is Program Counter (PC)?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Web Site</a:t>
            </a:r>
          </a:p>
        </p:txBody>
      </p:sp>
      <p:sp>
        <p:nvSpPr>
          <p:cNvPr id="350218" name="Rectangle 10"/>
          <p:cNvSpPr>
            <a:spLocks noGrp="1" noChangeArrowheads="1"/>
          </p:cNvSpPr>
          <p:nvPr>
            <p:ph idx="1"/>
          </p:nvPr>
        </p:nvSpPr>
        <p:spPr>
          <a:xfrm>
            <a:off x="503853" y="1851381"/>
            <a:ext cx="8074090" cy="4258730"/>
          </a:xfrm>
        </p:spPr>
        <p:txBody>
          <a:bodyPr>
            <a:normAutofit/>
          </a:bodyPr>
          <a:lstStyle/>
          <a:p>
            <a:pPr marL="457200" indent="-457200"/>
            <a:r>
              <a:rPr lang="en-GB" dirty="0"/>
              <a:t>Class web site available from instructor’s home page</a:t>
            </a:r>
          </a:p>
          <a:p>
            <a:pPr marL="685800" lvl="1" indent="-285750"/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</a:rPr>
              <a:t>http://</a:t>
            </a:r>
            <a:r>
              <a:rPr lang="en-US" sz="2000" dirty="0" err="1">
                <a:solidFill>
                  <a:srgbClr val="0070C0"/>
                </a:solidFill>
                <a:latin typeface="Consolas" panose="020B0609020204030204" pitchFamily="49" charset="0"/>
              </a:rPr>
              <a:t>www.eecg.toronto.edu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</a:rPr>
              <a:t>/~yuan/teaching/ece344/</a:t>
            </a:r>
          </a:p>
          <a:p>
            <a:pPr marL="742950" lvl="1" indent="-342900"/>
            <a:r>
              <a:rPr lang="en-GB" dirty="0"/>
              <a:t>Provides slides, agenda, grading policy, etc.</a:t>
            </a:r>
          </a:p>
          <a:p>
            <a:pPr marL="742950" lvl="1" indent="-342900"/>
            <a:r>
              <a:rPr lang="en-GB" dirty="0"/>
              <a:t>All information regarding the labs</a:t>
            </a:r>
          </a:p>
          <a:p>
            <a:pPr marL="457200" indent="-457200"/>
            <a:r>
              <a:rPr lang="en-GB" dirty="0"/>
              <a:t>Piazza (link from course homepage) used for discussion</a:t>
            </a:r>
          </a:p>
          <a:p>
            <a:pPr marL="457200" indent="-457200"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 err="1"/>
              <a:t>UoT</a:t>
            </a:r>
            <a:r>
              <a:rPr lang="en-GB" dirty="0"/>
              <a:t> Quercus is used for grades only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423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idx="1"/>
          </p:nvPr>
        </p:nvSpPr>
        <p:spPr>
          <a:xfrm>
            <a:off x="519115" y="1794937"/>
            <a:ext cx="8335325" cy="4576654"/>
          </a:xfrm>
        </p:spPr>
        <p:txBody>
          <a:bodyPr>
            <a:normAutofit/>
          </a:bodyPr>
          <a:lstStyle/>
          <a:p>
            <a:r>
              <a:rPr lang="en-US" dirty="0"/>
              <a:t>Mid-term - 25</a:t>
            </a:r>
          </a:p>
          <a:p>
            <a:r>
              <a:rPr lang="en-US" dirty="0"/>
              <a:t>Final - 45</a:t>
            </a:r>
          </a:p>
          <a:p>
            <a:r>
              <a:rPr lang="en-US" dirty="0"/>
              <a:t>4 Labs – 30</a:t>
            </a:r>
          </a:p>
          <a:p>
            <a:pPr lvl="1"/>
            <a:r>
              <a:rPr lang="en-US" dirty="0"/>
              <a:t>2, 7, 9, 12 for each lab</a:t>
            </a:r>
          </a:p>
          <a:p>
            <a:pPr lvl="1"/>
            <a:r>
              <a:rPr lang="en-US" dirty="0"/>
              <a:t>First 2 labs: individual</a:t>
            </a:r>
          </a:p>
          <a:p>
            <a:pPr lvl="1"/>
            <a:r>
              <a:rPr lang="en-US" dirty="0"/>
              <a:t>Lab 3 and 4: work in group of two </a:t>
            </a:r>
          </a:p>
          <a:p>
            <a:pPr lvl="2"/>
            <a:r>
              <a:rPr lang="en-US" dirty="0"/>
              <a:t>Make sure you know what your partner is implementing</a:t>
            </a:r>
          </a:p>
          <a:p>
            <a:pPr lvl="2"/>
            <a:r>
              <a:rPr lang="en-US" dirty="0"/>
              <a:t>Learn to coordinate and be efficient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Ding Yuan, ECE344 Operating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5809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10198</TotalTime>
  <Words>1862</Words>
  <Application>Microsoft Macintosh PowerPoint</Application>
  <PresentationFormat>On-screen Show (4:3)</PresentationFormat>
  <Paragraphs>378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Brush Script MT</vt:lpstr>
      <vt:lpstr>ZapfDingbats</vt:lpstr>
      <vt:lpstr>Arial</vt:lpstr>
      <vt:lpstr>Calibri</vt:lpstr>
      <vt:lpstr>Calisto MT</vt:lpstr>
      <vt:lpstr>Consolas</vt:lpstr>
      <vt:lpstr>Courier</vt:lpstr>
      <vt:lpstr>Courier New</vt:lpstr>
      <vt:lpstr>Wingdings</vt:lpstr>
      <vt:lpstr>Capital</vt:lpstr>
      <vt:lpstr>Operating Systems ECE344 Introduction</vt:lpstr>
      <vt:lpstr>Content of this lecture</vt:lpstr>
      <vt:lpstr>Why learning OS?</vt:lpstr>
      <vt:lpstr>Goals of this course</vt:lpstr>
      <vt:lpstr>Who am I</vt:lpstr>
      <vt:lpstr>Personnel</vt:lpstr>
      <vt:lpstr>Prerequisite (must have)</vt:lpstr>
      <vt:lpstr>Class Web Site</vt:lpstr>
      <vt:lpstr>Grading</vt:lpstr>
      <vt:lpstr>Lab Assignments</vt:lpstr>
      <vt:lpstr>What to Expect From Lab Assignments</vt:lpstr>
      <vt:lpstr>PowerPoint Presentation</vt:lpstr>
      <vt:lpstr>Suggested Textbooks</vt:lpstr>
      <vt:lpstr>Cheating policy</vt:lpstr>
      <vt:lpstr>How NotTo pass ECE344</vt:lpstr>
      <vt:lpstr>How NotTo pass ECE344 (2)</vt:lpstr>
      <vt:lpstr>Before we start</vt:lpstr>
      <vt:lpstr>What is an OS?</vt:lpstr>
      <vt:lpstr>What is an OS?</vt:lpstr>
      <vt:lpstr>OS is…</vt:lpstr>
      <vt:lpstr>An example comparing life with/without OS</vt:lpstr>
      <vt:lpstr>OS and hardware</vt:lpstr>
      <vt:lpstr>Benefits to Applications</vt:lpstr>
      <vt:lpstr>What does an OS do?</vt:lpstr>
      <vt:lpstr>What does an OS do?</vt:lpstr>
      <vt:lpstr>What does an OS do?</vt:lpstr>
      <vt:lpstr>What does an OS do?</vt:lpstr>
      <vt:lpstr>What does an OS do?</vt:lpstr>
      <vt:lpstr>OS History</vt:lpstr>
      <vt:lpstr>Course Contents</vt:lpstr>
      <vt:lpstr>Why you want to learn OS?</vt:lpstr>
      <vt:lpstr>Why you want to learn OS?</vt:lpstr>
      <vt:lpstr>OS System software is…</vt:lpstr>
      <vt:lpstr>Before the next class</vt:lpstr>
      <vt:lpstr>PowerPoint Presentation</vt:lpstr>
      <vt:lpstr>Prerequisite (nice to have)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ECE344</dc:title>
  <dc:creator>apple</dc:creator>
  <cp:lastModifiedBy>Ding Yuan</cp:lastModifiedBy>
  <cp:revision>69</cp:revision>
  <cp:lastPrinted>2013-01-10T17:18:26Z</cp:lastPrinted>
  <dcterms:created xsi:type="dcterms:W3CDTF">2013-01-10T16:28:45Z</dcterms:created>
  <dcterms:modified xsi:type="dcterms:W3CDTF">2025-01-10T04:12:31Z</dcterms:modified>
</cp:coreProperties>
</file>