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8" r:id="rId3"/>
    <p:sldId id="361" r:id="rId4"/>
    <p:sldId id="362" r:id="rId5"/>
    <p:sldId id="363" r:id="rId6"/>
    <p:sldId id="365" r:id="rId7"/>
    <p:sldId id="259" r:id="rId8"/>
    <p:sldId id="260" r:id="rId9"/>
    <p:sldId id="261" r:id="rId10"/>
    <p:sldId id="263" r:id="rId11"/>
    <p:sldId id="265" r:id="rId12"/>
    <p:sldId id="262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83" r:id="rId21"/>
    <p:sldId id="284" r:id="rId22"/>
    <p:sldId id="285" r:id="rId23"/>
    <p:sldId id="274" r:id="rId24"/>
    <p:sldId id="276" r:id="rId25"/>
    <p:sldId id="275" r:id="rId26"/>
    <p:sldId id="277" r:id="rId27"/>
    <p:sldId id="278" r:id="rId28"/>
    <p:sldId id="279" r:id="rId29"/>
    <p:sldId id="280" r:id="rId30"/>
    <p:sldId id="282" r:id="rId31"/>
    <p:sldId id="281" r:id="rId32"/>
    <p:sldId id="266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7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8T20:59:09.444"/>
    </inkml:context>
    <inkml:brush xml:id="br0">
      <inkml:brushProperty name="width" value="0.04286" units="cm"/>
      <inkml:brushProperty name="height" value="0.04286" units="cm"/>
      <inkml:brushProperty name="color" value="#E71224"/>
    </inkml:brush>
  </inkml:definitions>
  <inkml:trace contextRef="#ctx0" brushRef="#br0">47 23 7761,'-11'6'0,"-1"-2"-19,1-3 1,3-2 0,4-2 0,6-2 18,3-1 0,10-1 0,-2-5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Question: java thread?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78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05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Question: what if one thread’s stack overflow into other threads?</a:t>
            </a:r>
          </a:p>
          <a:p>
            <a:r>
              <a:rPr lang="en-US" dirty="0"/>
              <a:t>By default, your stack get smashed. But generally</a:t>
            </a:r>
            <a:r>
              <a:rPr lang="en-US" baseline="0" dirty="0"/>
              <a:t> compiler will have support to protect (mark the white space as inaccessible)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PTHREAD_SCOPE_SYSTEM:</a:t>
            </a:r>
            <a:r>
              <a:rPr lang="en-US" baseline="0" dirty="0">
                <a:solidFill>
                  <a:srgbClr val="0000FF"/>
                </a:solidFill>
              </a:rPr>
              <a:t> this is scheduled by the OS.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</a:t>
            </a:r>
            <a:r>
              <a:rPr lang="en-US" baseline="0" dirty="0"/>
              <a:t> of thread_join. facebook front page.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D88307F1-AF0F-42EC-A64C-75EAE7104487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2D32-5612-4731-9446-CF8CD3A07450}" type="datetime1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AA84-919E-441B-AA6D-CC6D7DAC63E5}" type="datetime1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48F6-BB44-464E-8211-94D834EC3EF4}" type="datetime1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B171-A457-4391-80BE-986337BE5152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EFE3-C2E5-44C3-B2D4-073A604E1827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2F46-AD43-4D8D-88AB-2A2D379AEC34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639ECB89-0AA4-4EC5-9430-D7BACCE46D50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/>
              <a:t>Ding Yuan, ECE344 Operating System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77A7-8E72-45F5-B3CA-8DC6CA8A3CCB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E0D8-C7DC-44EF-8DE4-B09F2F8E8E4D}" type="datetime1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987D-2254-43A9-A44A-6C2DB5F1DDDD}" type="datetime1">
              <a:rPr lang="en-US" smtClean="0"/>
              <a:t>1/30/25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F23C-8075-4126-8DD7-312241BFCF60}" type="datetime1">
              <a:rPr lang="en-US" smtClean="0"/>
              <a:t>1/30/25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157E-629A-462F-87D7-2DFE899C06FF}" type="datetime1">
              <a:rPr lang="en-US" smtClean="0"/>
              <a:t>1/30/25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8A0D-1B86-40FD-9168-8286516A9BCC}" type="datetime1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BAB4D58-B176-45C4-A1F1-B523F77D9C41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>
                <a:solidFill>
                  <a:srgbClr val="008000"/>
                </a:solidFill>
              </a:rPr>
              <a:t>Operating Systems</a:t>
            </a:r>
            <a:br>
              <a:rPr lang="en-US" sz="4400" dirty="0"/>
            </a:br>
            <a:r>
              <a:rPr lang="en-US" sz="4400" dirty="0">
                <a:solidFill>
                  <a:srgbClr val="008000"/>
                </a:solidFill>
              </a:rPr>
              <a:t>ECE344</a:t>
            </a:r>
            <a:br>
              <a:rPr lang="en-US" sz="4400" dirty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solidFill>
                  <a:srgbClr val="FF6600"/>
                </a:solidFill>
              </a:rPr>
              <a:t>Lecture 4: </a:t>
            </a:r>
            <a:r>
              <a:rPr lang="en-US" sz="38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Threads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Threads: lightweight processes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F970D-B924-49E3-B9C4-20F9A7B854C3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515" y="1672844"/>
            <a:ext cx="8184685" cy="334587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990614" y="3101593"/>
            <a:ext cx="2200386" cy="167290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42286" y="4701233"/>
            <a:ext cx="13368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</a:rPr>
              <a:t>execution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37676" y="4135958"/>
            <a:ext cx="1763931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6093" y="4943464"/>
            <a:ext cx="29523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</a:rPr>
              <a:t>environment (resource)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87901" y="5423195"/>
            <a:ext cx="54724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(a) Three processes each with one thread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(b) One process with three threads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thread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33" y="1669485"/>
            <a:ext cx="8280382" cy="4772341"/>
          </a:xfrm>
        </p:spPr>
        <p:txBody>
          <a:bodyPr>
            <a:normAutofit fontScale="92500"/>
          </a:bodyPr>
          <a:lstStyle/>
          <a:p>
            <a:r>
              <a:rPr lang="en-US" dirty="0"/>
              <a:t>Shared information</a:t>
            </a:r>
          </a:p>
          <a:p>
            <a:pPr lvl="1"/>
            <a:r>
              <a:rPr lang="en-US" dirty="0"/>
              <a:t>Processor info: parent process, time, etc</a:t>
            </a:r>
          </a:p>
          <a:p>
            <a:pPr lvl="1"/>
            <a:r>
              <a:rPr lang="en-US" dirty="0"/>
              <a:t>Memory: segments, page table, and stats, etc</a:t>
            </a:r>
          </a:p>
          <a:p>
            <a:pPr lvl="1"/>
            <a:r>
              <a:rPr lang="en-US" dirty="0"/>
              <a:t>I/O and file: communication ports, directories and file descriptors, etc</a:t>
            </a:r>
          </a:p>
          <a:p>
            <a:r>
              <a:rPr lang="en-US" dirty="0"/>
              <a:t>Private state</a:t>
            </a:r>
          </a:p>
          <a:p>
            <a:pPr lvl="1"/>
            <a:r>
              <a:rPr lang="en-US" dirty="0"/>
              <a:t>State (ready, running and blocked)</a:t>
            </a:r>
          </a:p>
          <a:p>
            <a:pPr lvl="1"/>
            <a:r>
              <a:rPr lang="en-US" dirty="0"/>
              <a:t>Registers</a:t>
            </a:r>
          </a:p>
          <a:p>
            <a:pPr lvl="1"/>
            <a:r>
              <a:rPr lang="en-US" dirty="0"/>
              <a:t>Program counter</a:t>
            </a:r>
          </a:p>
          <a:p>
            <a:pPr lvl="1"/>
            <a:r>
              <a:rPr lang="en-US" dirty="0"/>
              <a:t>Execution stack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Why</a:t>
            </a:r>
            <a:r>
              <a:rPr lang="en-US" dirty="0"/>
              <a:t>?</a:t>
            </a:r>
          </a:p>
          <a:p>
            <a:r>
              <a:rPr lang="en-US" dirty="0"/>
              <a:t>Each thread execute separately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D9B1-39FC-455E-9208-6403272218C0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92A3E1E-7BE8-4E17-8D0F-990BC33703A5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721E1-96B6-BA4E-A9F6-C5B526DCF7EC}" type="slidenum">
              <a:rPr lang="en-US"/>
              <a:pPr/>
              <a:t>12</a:t>
            </a:fld>
            <a:endParaRPr lang="en-US"/>
          </a:p>
        </p:txBody>
      </p:sp>
      <p:sp>
        <p:nvSpPr>
          <p:cNvPr id="3399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Threads in a Process</a:t>
            </a:r>
          </a:p>
        </p:txBody>
      </p:sp>
      <p:sp>
        <p:nvSpPr>
          <p:cNvPr id="9222" name="Rectangle 1028"/>
          <p:cNvSpPr>
            <a:spLocks noChangeArrowheads="1"/>
          </p:cNvSpPr>
          <p:nvPr/>
        </p:nvSpPr>
        <p:spPr bwMode="auto">
          <a:xfrm>
            <a:off x="2819400" y="1752600"/>
            <a:ext cx="3200400" cy="426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041"/>
          <p:cNvGrpSpPr>
            <a:grpSpLocks/>
          </p:cNvGrpSpPr>
          <p:nvPr/>
        </p:nvGrpSpPr>
        <p:grpSpPr bwMode="auto">
          <a:xfrm>
            <a:off x="2819400" y="1752600"/>
            <a:ext cx="3200400" cy="457200"/>
            <a:chOff x="1920" y="1104"/>
            <a:chExt cx="2016" cy="288"/>
          </a:xfrm>
        </p:grpSpPr>
        <p:sp>
          <p:nvSpPr>
            <p:cNvPr id="9251" name="Rectangle 1029"/>
            <p:cNvSpPr>
              <a:spLocks noChangeArrowheads="1"/>
            </p:cNvSpPr>
            <p:nvPr/>
          </p:nvSpPr>
          <p:spPr bwMode="auto">
            <a:xfrm>
              <a:off x="1920" y="1104"/>
              <a:ext cx="2016" cy="28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2" name="Text Box 1030"/>
            <p:cNvSpPr txBox="1">
              <a:spLocks noChangeArrowheads="1"/>
            </p:cNvSpPr>
            <p:nvPr/>
          </p:nvSpPr>
          <p:spPr bwMode="auto">
            <a:xfrm>
              <a:off x="1920" y="1152"/>
              <a:ext cx="20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med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Stack (T1)</a:t>
              </a:r>
            </a:p>
          </p:txBody>
        </p:sp>
      </p:grpSp>
      <p:sp>
        <p:nvSpPr>
          <p:cNvPr id="9224" name="Rectangle 1031"/>
          <p:cNvSpPr>
            <a:spLocks noChangeArrowheads="1"/>
          </p:cNvSpPr>
          <p:nvPr/>
        </p:nvSpPr>
        <p:spPr bwMode="auto">
          <a:xfrm>
            <a:off x="2819400" y="5029200"/>
            <a:ext cx="3200400" cy="990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5" name="Text Box 1032"/>
          <p:cNvSpPr txBox="1">
            <a:spLocks noChangeArrowheads="1"/>
          </p:cNvSpPr>
          <p:nvPr/>
        </p:nvSpPr>
        <p:spPr bwMode="auto">
          <a:xfrm>
            <a:off x="2819400" y="53340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Code</a:t>
            </a:r>
          </a:p>
        </p:txBody>
      </p:sp>
      <p:sp>
        <p:nvSpPr>
          <p:cNvPr id="9226" name="Rectangle 1033"/>
          <p:cNvSpPr>
            <a:spLocks noChangeArrowheads="1"/>
          </p:cNvSpPr>
          <p:nvPr/>
        </p:nvSpPr>
        <p:spPr bwMode="auto">
          <a:xfrm>
            <a:off x="2819400" y="4572000"/>
            <a:ext cx="32004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" name="Text Box 1034"/>
          <p:cNvSpPr txBox="1">
            <a:spLocks noChangeArrowheads="1"/>
          </p:cNvSpPr>
          <p:nvPr/>
        </p:nvSpPr>
        <p:spPr bwMode="auto">
          <a:xfrm>
            <a:off x="2819400" y="46482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Static Data</a:t>
            </a:r>
          </a:p>
        </p:txBody>
      </p:sp>
      <p:sp>
        <p:nvSpPr>
          <p:cNvPr id="9228" name="Rectangle 1035"/>
          <p:cNvSpPr>
            <a:spLocks noChangeArrowheads="1"/>
          </p:cNvSpPr>
          <p:nvPr/>
        </p:nvSpPr>
        <p:spPr bwMode="auto">
          <a:xfrm>
            <a:off x="2819400" y="4114800"/>
            <a:ext cx="32004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9" name="Text Box 1036"/>
          <p:cNvSpPr txBox="1">
            <a:spLocks noChangeArrowheads="1"/>
          </p:cNvSpPr>
          <p:nvPr/>
        </p:nvSpPr>
        <p:spPr bwMode="auto">
          <a:xfrm>
            <a:off x="2819400" y="41910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Heap</a:t>
            </a:r>
          </a:p>
        </p:txBody>
      </p:sp>
      <p:sp>
        <p:nvSpPr>
          <p:cNvPr id="9230" name="Line 1040"/>
          <p:cNvSpPr>
            <a:spLocks noChangeShapeType="1"/>
          </p:cNvSpPr>
          <p:nvPr/>
        </p:nvSpPr>
        <p:spPr bwMode="auto">
          <a:xfrm flipH="1">
            <a:off x="6019800" y="57150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042"/>
          <p:cNvGrpSpPr>
            <a:grpSpLocks/>
          </p:cNvGrpSpPr>
          <p:nvPr/>
        </p:nvGrpSpPr>
        <p:grpSpPr bwMode="auto">
          <a:xfrm>
            <a:off x="2819400" y="2362200"/>
            <a:ext cx="3200400" cy="457200"/>
            <a:chOff x="1920" y="1104"/>
            <a:chExt cx="2016" cy="288"/>
          </a:xfrm>
        </p:grpSpPr>
        <p:sp>
          <p:nvSpPr>
            <p:cNvPr id="9249" name="Rectangle 1043"/>
            <p:cNvSpPr>
              <a:spLocks noChangeArrowheads="1"/>
            </p:cNvSpPr>
            <p:nvPr/>
          </p:nvSpPr>
          <p:spPr bwMode="auto">
            <a:xfrm>
              <a:off x="1920" y="1104"/>
              <a:ext cx="2016" cy="28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0" name="Text Box 1044"/>
            <p:cNvSpPr txBox="1">
              <a:spLocks noChangeArrowheads="1"/>
            </p:cNvSpPr>
            <p:nvPr/>
          </p:nvSpPr>
          <p:spPr bwMode="auto">
            <a:xfrm>
              <a:off x="1920" y="1152"/>
              <a:ext cx="20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med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Stack (T2)</a:t>
              </a:r>
            </a:p>
          </p:txBody>
        </p:sp>
      </p:grpSp>
      <p:grpSp>
        <p:nvGrpSpPr>
          <p:cNvPr id="4" name="Group 1045"/>
          <p:cNvGrpSpPr>
            <a:grpSpLocks/>
          </p:cNvGrpSpPr>
          <p:nvPr/>
        </p:nvGrpSpPr>
        <p:grpSpPr bwMode="auto">
          <a:xfrm>
            <a:off x="2819400" y="3048000"/>
            <a:ext cx="3200400" cy="457200"/>
            <a:chOff x="1920" y="1104"/>
            <a:chExt cx="2016" cy="288"/>
          </a:xfrm>
        </p:grpSpPr>
        <p:sp>
          <p:nvSpPr>
            <p:cNvPr id="9247" name="Rectangle 1046"/>
            <p:cNvSpPr>
              <a:spLocks noChangeArrowheads="1"/>
            </p:cNvSpPr>
            <p:nvPr/>
          </p:nvSpPr>
          <p:spPr bwMode="auto">
            <a:xfrm>
              <a:off x="1920" y="1104"/>
              <a:ext cx="2016" cy="28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8" name="Text Box 1047"/>
            <p:cNvSpPr txBox="1">
              <a:spLocks noChangeArrowheads="1"/>
            </p:cNvSpPr>
            <p:nvPr/>
          </p:nvSpPr>
          <p:spPr bwMode="auto">
            <a:xfrm>
              <a:off x="1920" y="1152"/>
              <a:ext cx="20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med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Stack (T3)</a:t>
              </a:r>
            </a:p>
          </p:txBody>
        </p:sp>
      </p:grpSp>
      <p:sp>
        <p:nvSpPr>
          <p:cNvPr id="9233" name="Text Box 1048"/>
          <p:cNvSpPr txBox="1">
            <a:spLocks noChangeArrowheads="1"/>
          </p:cNvSpPr>
          <p:nvPr/>
        </p:nvSpPr>
        <p:spPr bwMode="auto">
          <a:xfrm>
            <a:off x="7239000" y="1828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Thread 1</a:t>
            </a:r>
          </a:p>
        </p:txBody>
      </p:sp>
      <p:sp>
        <p:nvSpPr>
          <p:cNvPr id="9234" name="Text Box 1049"/>
          <p:cNvSpPr txBox="1">
            <a:spLocks noChangeArrowheads="1"/>
          </p:cNvSpPr>
          <p:nvPr/>
        </p:nvSpPr>
        <p:spPr bwMode="auto">
          <a:xfrm>
            <a:off x="6172200" y="31242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Thread 3</a:t>
            </a:r>
          </a:p>
        </p:txBody>
      </p:sp>
      <p:sp>
        <p:nvSpPr>
          <p:cNvPr id="9235" name="Text Box 1050"/>
          <p:cNvSpPr txBox="1">
            <a:spLocks noChangeArrowheads="1"/>
          </p:cNvSpPr>
          <p:nvPr/>
        </p:nvSpPr>
        <p:spPr bwMode="auto">
          <a:xfrm>
            <a:off x="685800" y="24384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Thread 2</a:t>
            </a:r>
          </a:p>
        </p:txBody>
      </p:sp>
      <p:sp>
        <p:nvSpPr>
          <p:cNvPr id="9236" name="Text Box 1051"/>
          <p:cNvSpPr txBox="1">
            <a:spLocks noChangeArrowheads="1"/>
          </p:cNvSpPr>
          <p:nvPr/>
        </p:nvSpPr>
        <p:spPr bwMode="auto">
          <a:xfrm>
            <a:off x="7086600" y="5562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 (T1)</a:t>
            </a:r>
          </a:p>
        </p:txBody>
      </p:sp>
      <p:sp>
        <p:nvSpPr>
          <p:cNvPr id="9237" name="Line 1052"/>
          <p:cNvSpPr>
            <a:spLocks noChangeShapeType="1"/>
          </p:cNvSpPr>
          <p:nvPr/>
        </p:nvSpPr>
        <p:spPr bwMode="auto">
          <a:xfrm flipH="1">
            <a:off x="6019800" y="52578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8" name="Text Box 1053"/>
          <p:cNvSpPr txBox="1">
            <a:spLocks noChangeArrowheads="1"/>
          </p:cNvSpPr>
          <p:nvPr/>
        </p:nvSpPr>
        <p:spPr bwMode="auto">
          <a:xfrm>
            <a:off x="6400800" y="510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 (T3)</a:t>
            </a:r>
          </a:p>
        </p:txBody>
      </p:sp>
      <p:sp>
        <p:nvSpPr>
          <p:cNvPr id="9239" name="Line 1054"/>
          <p:cNvSpPr>
            <a:spLocks noChangeShapeType="1"/>
          </p:cNvSpPr>
          <p:nvPr/>
        </p:nvSpPr>
        <p:spPr bwMode="auto">
          <a:xfrm flipH="1">
            <a:off x="2438400" y="5486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0" name="Text Box 1055"/>
          <p:cNvSpPr txBox="1">
            <a:spLocks noChangeArrowheads="1"/>
          </p:cNvSpPr>
          <p:nvPr/>
        </p:nvSpPr>
        <p:spPr bwMode="auto">
          <a:xfrm>
            <a:off x="1524000" y="5334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 (T2)</a:t>
            </a:r>
          </a:p>
        </p:txBody>
      </p:sp>
      <p:sp>
        <p:nvSpPr>
          <p:cNvPr id="9241" name="Line 1056"/>
          <p:cNvSpPr>
            <a:spLocks noChangeShapeType="1"/>
          </p:cNvSpPr>
          <p:nvPr/>
        </p:nvSpPr>
        <p:spPr bwMode="auto">
          <a:xfrm>
            <a:off x="1524000" y="2743200"/>
            <a:ext cx="228600" cy="2514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2" name="Line 1057"/>
          <p:cNvSpPr>
            <a:spLocks noChangeShapeType="1"/>
          </p:cNvSpPr>
          <p:nvPr/>
        </p:nvSpPr>
        <p:spPr bwMode="auto">
          <a:xfrm>
            <a:off x="2057400" y="2590800"/>
            <a:ext cx="762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3" name="Line 1058"/>
          <p:cNvSpPr>
            <a:spLocks noChangeShapeType="1"/>
          </p:cNvSpPr>
          <p:nvPr/>
        </p:nvSpPr>
        <p:spPr bwMode="auto">
          <a:xfrm flipH="1">
            <a:off x="6019800" y="1981200"/>
            <a:ext cx="1447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4" name="Line 1059"/>
          <p:cNvSpPr>
            <a:spLocks noChangeShapeType="1"/>
          </p:cNvSpPr>
          <p:nvPr/>
        </p:nvSpPr>
        <p:spPr bwMode="auto">
          <a:xfrm flipH="1">
            <a:off x="7543800" y="2209800"/>
            <a:ext cx="381000" cy="3276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5" name="Line 1060"/>
          <p:cNvSpPr>
            <a:spLocks noChangeShapeType="1"/>
          </p:cNvSpPr>
          <p:nvPr/>
        </p:nvSpPr>
        <p:spPr bwMode="auto">
          <a:xfrm flipH="1">
            <a:off x="6019800" y="32766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6" name="Line 1061"/>
          <p:cNvSpPr>
            <a:spLocks noChangeShapeType="1"/>
          </p:cNvSpPr>
          <p:nvPr/>
        </p:nvSpPr>
        <p:spPr bwMode="auto">
          <a:xfrm flipH="1">
            <a:off x="6781800" y="3505200"/>
            <a:ext cx="152400" cy="1600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32DD40B-6D42-4B10-A549-613054EC29FF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7995E2-E546-EB47-A308-5CE2238DFB21}" type="slidenum">
              <a:rPr lang="en-US"/>
              <a:pPr/>
              <a:t>13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Threads: Concurrent Servers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572000"/>
          </a:xfrm>
        </p:spPr>
        <p:txBody>
          <a:bodyPr>
            <a:normAutofit lnSpcReduction="10000"/>
          </a:bodyPr>
          <a:lstStyle/>
          <a:p>
            <a:r>
              <a:rPr lang="en-US"/>
              <a:t>Using fork() to create new processes to handle requests in parallel is overkill for such a simple task</a:t>
            </a:r>
          </a:p>
          <a:p>
            <a:r>
              <a:rPr lang="en-US"/>
              <a:t>Recall our forking Web server:</a:t>
            </a:r>
          </a:p>
          <a:p>
            <a:pPr lvl="1">
              <a:buFont typeface="ZapfDingbats" pitchFamily="82" charset="2"/>
              <a:buNone/>
            </a:pPr>
            <a:endParaRPr lang="en-US" sz="1800" b="1">
              <a:latin typeface="Courier New" pitchFamily="-109" charset="0"/>
            </a:endParaRPr>
          </a:p>
          <a:p>
            <a:pPr lvl="1">
              <a:buFont typeface="ZapfDingbats" pitchFamily="82" charset="2"/>
              <a:buNone/>
            </a:pPr>
            <a:r>
              <a:rPr lang="en-US" sz="1800" b="1">
                <a:latin typeface="Courier New" pitchFamily="-109" charset="0"/>
              </a:rPr>
              <a:t>while (1)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solidFill>
                  <a:srgbClr val="D60093"/>
                </a:solidFill>
                <a:latin typeface="Courier New" pitchFamily="-109" charset="0"/>
              </a:rPr>
              <a:t>	int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solidFill>
                  <a:srgbClr val="D60093"/>
                </a:solidFill>
                <a:latin typeface="Courier New" pitchFamily="-109" charset="0"/>
              </a:rPr>
              <a:t>	if ((child_pid = fork()) == 0)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solidFill>
                  <a:srgbClr val="0000FF"/>
                </a:solidFill>
                <a:latin typeface="Courier New" pitchFamily="-109" charset="0"/>
              </a:rPr>
              <a:t>		</a:t>
            </a:r>
            <a:r>
              <a:rPr lang="en-US" sz="1800" i="1">
                <a:solidFill>
                  <a:srgbClr val="0000FF"/>
                </a:solidFill>
              </a:rPr>
              <a:t>Handle client request</a:t>
            </a:r>
          </a:p>
          <a:p>
            <a:pPr lvl="1">
              <a:buFont typeface="ZapfDingbats" pitchFamily="82" charset="2"/>
              <a:buNone/>
            </a:pPr>
            <a:r>
              <a:rPr lang="en-US" sz="1800" i="1">
                <a:solidFill>
                  <a:srgbClr val="FF3300"/>
                </a:solidFill>
              </a:rPr>
              <a:t>		Close socket and exit</a:t>
            </a:r>
            <a:endParaRPr lang="en-US" sz="1800" i="1">
              <a:solidFill>
                <a:srgbClr val="0000FF"/>
              </a:solidFill>
            </a:endParaRPr>
          </a:p>
          <a:p>
            <a:pPr lvl="1">
              <a:buFont typeface="ZapfDingbats" pitchFamily="82" charset="2"/>
              <a:buNone/>
            </a:pPr>
            <a:r>
              <a:rPr lang="en-US" sz="1800" b="1">
                <a:latin typeface="Courier New" pitchFamily="-109" charset="0"/>
              </a:rPr>
              <a:t>	} else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solidFill>
                  <a:srgbClr val="FF3300"/>
                </a:solidFill>
                <a:latin typeface="Courier New" pitchFamily="-109" charset="0"/>
              </a:rPr>
              <a:t>		</a:t>
            </a:r>
            <a:r>
              <a:rPr lang="en-US" sz="1800" i="1">
                <a:solidFill>
                  <a:srgbClr val="FF3300"/>
                </a:solidFill>
              </a:rPr>
              <a:t>Close socket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latin typeface="Courier New" pitchFamily="-109" charset="0"/>
              </a:rPr>
              <a:t>	}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latin typeface="Courier New" pitchFamily="-109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727BCFA-9296-4639-9B51-E2D32316144F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9990F1-9991-DD4F-8836-F23FAFD2F4C3}" type="slidenum">
              <a:rPr lang="en-US"/>
              <a:pPr/>
              <a:t>14</a:t>
            </a:fld>
            <a:endParaRPr lang="en-US"/>
          </a:p>
        </p:txBody>
      </p:sp>
      <p:sp>
        <p:nvSpPr>
          <p:cNvPr id="337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Threads: Concurrent Servers</a:t>
            </a:r>
          </a:p>
        </p:txBody>
      </p:sp>
      <p:sp>
        <p:nvSpPr>
          <p:cNvPr id="1331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Instead, we can create a new thread for each request</a:t>
            </a:r>
            <a:endParaRPr lang="en-US" sz="1600" b="1" dirty="0">
              <a:latin typeface="Courier New" pitchFamily="-109" charset="0"/>
            </a:endParaRP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latin typeface="Courier New" pitchFamily="-109" charset="0"/>
              </a:rPr>
              <a:t>	web_server()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while (1)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	int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    thread_create(handle_request, sock);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latin typeface="Courier New" pitchFamily="-109" charset="0"/>
              </a:rPr>
              <a:t>	}</a:t>
            </a:r>
            <a:endParaRPr lang="en-US" sz="1800" b="1" dirty="0">
              <a:solidFill>
                <a:srgbClr val="0000FF"/>
              </a:solidFill>
              <a:latin typeface="Courier New" pitchFamily="-109" charset="0"/>
            </a:endParaRP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handle_request(int sock) {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0000FF"/>
                </a:solidFill>
              </a:rPr>
              <a:t>Process request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close(sock);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usage: web server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7D281-F10F-4618-8D00-3068DBA53783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242" y="1906415"/>
            <a:ext cx="6150518" cy="40769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 usage: word processor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582-AB32-4DAB-8527-0C98DD17B802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435" y="1672905"/>
            <a:ext cx="6594535" cy="33203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871" y="5366658"/>
            <a:ext cx="83535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/>
              <a:t> A thread can wait for I/O, while the other threads can still running.</a:t>
            </a:r>
          </a:p>
          <a:p>
            <a:pPr>
              <a:buFont typeface="Arial"/>
              <a:buChar char="•"/>
            </a:pPr>
            <a:r>
              <a:rPr lang="en-US" sz="2200" dirty="0"/>
              <a:t> What if it is single-threaded?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DE91F75-8737-47AE-BC4F-2ED51AD90E23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73DD1-97C5-934B-A753-725A7B6FA933}" type="slidenum">
              <a:rPr lang="en-US"/>
              <a:pPr/>
              <a:t>17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Kernel-Level Threads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707" y="1770594"/>
            <a:ext cx="8145639" cy="45155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have taken the execution aspect of a process and separated it out into threads</a:t>
            </a:r>
          </a:p>
          <a:p>
            <a:pPr lvl="1"/>
            <a:r>
              <a:rPr lang="en-US" dirty="0"/>
              <a:t>To make concurrency cheaper</a:t>
            </a:r>
          </a:p>
          <a:p>
            <a:r>
              <a:rPr lang="en-US" dirty="0"/>
              <a:t>As such, the OS now manages threads </a:t>
            </a:r>
            <a:r>
              <a:rPr lang="en-US" i="1" dirty="0"/>
              <a:t>and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All thread operations are implemented in the kernel</a:t>
            </a:r>
          </a:p>
          <a:p>
            <a:pPr lvl="1"/>
            <a:r>
              <a:rPr lang="en-US" dirty="0"/>
              <a:t>The OS schedules all of the threads in the system</a:t>
            </a:r>
          </a:p>
          <a:p>
            <a:r>
              <a:rPr lang="en-US" dirty="0"/>
              <a:t>OS-managed threads are called </a:t>
            </a:r>
            <a:r>
              <a:rPr lang="en-US" dirty="0">
                <a:solidFill>
                  <a:srgbClr val="FF3300"/>
                </a:solidFill>
              </a:rPr>
              <a:t>kernel-level threads</a:t>
            </a:r>
            <a:r>
              <a:rPr lang="en-US" dirty="0"/>
              <a:t> or </a:t>
            </a:r>
            <a:r>
              <a:rPr lang="en-US" dirty="0">
                <a:solidFill>
                  <a:srgbClr val="FF3300"/>
                </a:solidFill>
              </a:rPr>
              <a:t>lightweight processes</a:t>
            </a:r>
          </a:p>
          <a:p>
            <a:pPr lvl="1"/>
            <a:r>
              <a:rPr lang="en-US" dirty="0"/>
              <a:t>Windows: </a:t>
            </a:r>
            <a:r>
              <a:rPr lang="en-US" dirty="0">
                <a:solidFill>
                  <a:srgbClr val="0000FF"/>
                </a:solidFill>
              </a:rPr>
              <a:t>threads</a:t>
            </a:r>
          </a:p>
          <a:p>
            <a:pPr lvl="1"/>
            <a:r>
              <a:rPr lang="en-US" dirty="0"/>
              <a:t>Solaris: </a:t>
            </a:r>
            <a:r>
              <a:rPr lang="en-US" dirty="0">
                <a:solidFill>
                  <a:srgbClr val="0000FF"/>
                </a:solidFill>
              </a:rPr>
              <a:t>lightweight processes (LWP)</a:t>
            </a:r>
          </a:p>
          <a:p>
            <a:pPr lvl="1"/>
            <a:r>
              <a:rPr lang="en-US" dirty="0"/>
              <a:t>POSIX Threads (pthreads): </a:t>
            </a:r>
            <a:r>
              <a:rPr lang="en-US" dirty="0">
                <a:solidFill>
                  <a:srgbClr val="0000FF"/>
                </a:solidFill>
              </a:rPr>
              <a:t>PTHREAD_SCOPE_SYSTEM 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2520B9B-7E76-4622-AE03-86FC4F1E216C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CD9B11-6004-3044-80E1-559D0D847A98}" type="slidenum">
              <a:rPr lang="en-US"/>
              <a:pPr/>
              <a:t>18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Kernel-level Thread Limitations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008" y="1697888"/>
            <a:ext cx="8451432" cy="4572000"/>
          </a:xfrm>
        </p:spPr>
        <p:txBody>
          <a:bodyPr>
            <a:normAutofit/>
          </a:bodyPr>
          <a:lstStyle/>
          <a:p>
            <a:r>
              <a:rPr lang="en-US" dirty="0"/>
              <a:t>Kernel-level threads make concurrency much cheaper than processes</a:t>
            </a:r>
          </a:p>
          <a:p>
            <a:pPr lvl="1"/>
            <a:r>
              <a:rPr lang="en-US" dirty="0"/>
              <a:t>Much less state to allocate and initialize</a:t>
            </a:r>
          </a:p>
          <a:p>
            <a:r>
              <a:rPr lang="en-US" dirty="0"/>
              <a:t>However, for fine-grained concurrency, kernel-level threads still suffer from too much overhead</a:t>
            </a:r>
          </a:p>
          <a:p>
            <a:pPr lvl="1"/>
            <a:r>
              <a:rPr lang="en-US" dirty="0"/>
              <a:t>Thread operations still require system calls</a:t>
            </a:r>
          </a:p>
          <a:p>
            <a:pPr lvl="2"/>
            <a:r>
              <a:rPr lang="en-US" sz="1800" dirty="0"/>
              <a:t>Ideally, want thread operations to be </a:t>
            </a:r>
            <a:r>
              <a:rPr lang="en-US" sz="1800" dirty="0">
                <a:solidFill>
                  <a:srgbClr val="FF3300"/>
                </a:solidFill>
              </a:rPr>
              <a:t>as fast as a procedure call</a:t>
            </a:r>
          </a:p>
          <a:p>
            <a:r>
              <a:rPr lang="en-US" dirty="0"/>
              <a:t>For such fine-grained concurrency, need even “cheaper” threads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C7A2A8-7FA8-407D-BBFB-29F12ACEBAD0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E8A7A-B254-BD4B-AFB4-922E16A99C5C}" type="slidenum">
              <a:rPr lang="en-US"/>
              <a:pPr/>
              <a:t>19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User-Level Threads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432" y="1600200"/>
            <a:ext cx="8183168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make threads cheap and fast, they need to be implemented at user level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Kernel-level threads</a:t>
            </a:r>
            <a:r>
              <a:rPr lang="en-US" dirty="0"/>
              <a:t> are managed by the OS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User-level threads</a:t>
            </a:r>
            <a:r>
              <a:rPr lang="en-US" dirty="0"/>
              <a:t> are managed entirely by the run-time system (user-level library)</a:t>
            </a:r>
          </a:p>
          <a:p>
            <a:r>
              <a:rPr lang="en-US" dirty="0"/>
              <a:t>User-level threads are small and fast</a:t>
            </a:r>
          </a:p>
          <a:p>
            <a:pPr lvl="1"/>
            <a:r>
              <a:rPr lang="en-US" dirty="0"/>
              <a:t>A thread is simply represented by a PC, registers, stack, and small thread control block (TCB)</a:t>
            </a:r>
          </a:p>
          <a:p>
            <a:pPr lvl="1"/>
            <a:r>
              <a:rPr lang="en-US" dirty="0"/>
              <a:t>Creating a new thread, switching between threads, and synchronizing threads are done via </a:t>
            </a:r>
            <a:r>
              <a:rPr lang="en-US" dirty="0">
                <a:solidFill>
                  <a:srgbClr val="0000FF"/>
                </a:solidFill>
              </a:rPr>
              <a:t>procedure call</a:t>
            </a:r>
            <a:r>
              <a:rPr lang="en-US" dirty="0"/>
              <a:t> </a:t>
            </a:r>
          </a:p>
          <a:p>
            <a:pPr lvl="2"/>
            <a:r>
              <a:rPr lang="en-US" sz="1800" dirty="0"/>
              <a:t>No kernel involvement</a:t>
            </a:r>
          </a:p>
          <a:p>
            <a:pPr lvl="1"/>
            <a:r>
              <a:rPr lang="en-US" dirty="0"/>
              <a:t>User-level thread operations </a:t>
            </a:r>
            <a:r>
              <a:rPr lang="en-US" dirty="0">
                <a:solidFill>
                  <a:srgbClr val="FF0000"/>
                </a:solidFill>
              </a:rPr>
              <a:t>100x faster</a:t>
            </a:r>
            <a:r>
              <a:rPr lang="en-US" dirty="0"/>
              <a:t> than kernel threads</a:t>
            </a:r>
          </a:p>
          <a:p>
            <a:pPr lvl="1"/>
            <a:r>
              <a:rPr lang="en-US" dirty="0"/>
              <a:t>pthreads: </a:t>
            </a:r>
            <a:r>
              <a:rPr lang="en-US" dirty="0">
                <a:solidFill>
                  <a:srgbClr val="0000FF"/>
                </a:solidFill>
              </a:rPr>
              <a:t>PTHREAD_SCOPE_PROCESS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C570D87-20DC-47F3-A48E-3B106B6E7F78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 dirty="0">
              <a:latin typeface="Times New Roman" pitchFamily="-109" charset="0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28FA03-F2B9-EA48-87E0-59D13DA32267}" type="slidenum">
              <a:rPr lang="en-US"/>
              <a:pPr/>
              <a:t>2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Processes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432" y="1831648"/>
            <a:ext cx="8255552" cy="452470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Recall that a process includes many things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address space (defining all the code and data pages)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OS resources (e.g., open files) and accounting information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Execution state (PC, SP, regs, etc.)</a:t>
            </a:r>
          </a:p>
          <a:p>
            <a:pPr>
              <a:lnSpc>
                <a:spcPct val="90000"/>
              </a:lnSpc>
            </a:pPr>
            <a:r>
              <a:rPr lang="en-US" dirty="0"/>
              <a:t>Creating a new process is costly because of all of the data structures that must be allocated and initialized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Recall struct proc in Solaris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…which does not even include page tables, perhaps TLB flushing, etc.</a:t>
            </a:r>
          </a:p>
          <a:p>
            <a:pPr>
              <a:lnSpc>
                <a:spcPct val="90000"/>
              </a:lnSpc>
            </a:pPr>
            <a:r>
              <a:rPr lang="en-US" dirty="0"/>
              <a:t>Communicating between processes is costly because most communication goes through the OS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Overhead of system calls and copying data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911E581-6A2E-43D6-9E7B-7735C8F0CCE0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18F1A-37EB-9447-93F0-8910627A2131}" type="slidenum">
              <a:rPr lang="en-US"/>
              <a:pPr/>
              <a:t>20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User-level Thread Limitations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255" y="1843860"/>
            <a:ext cx="7876967" cy="422166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But, user-level threads are not a perfect solution</a:t>
            </a:r>
          </a:p>
          <a:p>
            <a:pPr lvl="1"/>
            <a:r>
              <a:rPr lang="en-US" dirty="0"/>
              <a:t>As with everything else, they are a tradeoff</a:t>
            </a:r>
          </a:p>
          <a:p>
            <a:r>
              <a:rPr lang="en-US" dirty="0"/>
              <a:t>User-level threads are </a:t>
            </a:r>
            <a:r>
              <a:rPr lang="en-US" dirty="0">
                <a:solidFill>
                  <a:srgbClr val="FF3300"/>
                </a:solidFill>
              </a:rPr>
              <a:t>invisible</a:t>
            </a:r>
            <a:r>
              <a:rPr lang="en-US" dirty="0"/>
              <a:t> to the OS</a:t>
            </a:r>
          </a:p>
          <a:p>
            <a:pPr lvl="1"/>
            <a:r>
              <a:rPr lang="en-US" dirty="0"/>
              <a:t>They are not well integrated with the OS</a:t>
            </a:r>
          </a:p>
          <a:p>
            <a:r>
              <a:rPr lang="en-US" dirty="0"/>
              <a:t>As a result, the OS can make poor decisions</a:t>
            </a:r>
          </a:p>
          <a:p>
            <a:pPr lvl="1"/>
            <a:r>
              <a:rPr lang="en-US" dirty="0"/>
              <a:t>Scheduling a process with idle threads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Blocking a process whose thread initiated an I/O, even though the process has other threads that can execute</a:t>
            </a:r>
          </a:p>
          <a:p>
            <a:r>
              <a:rPr lang="en-US" dirty="0"/>
              <a:t>Solving this requires communication between the kernel and the user-level thread manager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6AF135C-6183-48EB-9833-3272EB123B41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AD34BB-34CC-1B44-B6AC-F42F32C31C60}" type="slidenum">
              <a:rPr lang="en-US"/>
              <a:pPr/>
              <a:t>21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Kernel- vs. User-level Threads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9468" y="1819438"/>
            <a:ext cx="7586008" cy="42460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Kernel-level threads</a:t>
            </a:r>
          </a:p>
          <a:p>
            <a:pPr lvl="1"/>
            <a:r>
              <a:rPr lang="en-US" dirty="0"/>
              <a:t>Integrated with OS (informed scheduling)</a:t>
            </a:r>
          </a:p>
          <a:p>
            <a:pPr lvl="1"/>
            <a:r>
              <a:rPr lang="en-US" dirty="0"/>
              <a:t>Slow to create, manipulate, synchronize</a:t>
            </a:r>
          </a:p>
          <a:p>
            <a:r>
              <a:rPr lang="en-US" dirty="0"/>
              <a:t>User-level threads</a:t>
            </a:r>
          </a:p>
          <a:p>
            <a:pPr lvl="1"/>
            <a:r>
              <a:rPr lang="en-US" dirty="0"/>
              <a:t>Fast to create, manipulate, synchronize</a:t>
            </a:r>
          </a:p>
          <a:p>
            <a:pPr lvl="1"/>
            <a:r>
              <a:rPr lang="en-US" dirty="0"/>
              <a:t>Not integrated with OS (uninformed scheduling)</a:t>
            </a:r>
          </a:p>
          <a:p>
            <a:r>
              <a:rPr lang="en-US" dirty="0"/>
              <a:t>Understanding the differences between kernel- and user-level threads is important</a:t>
            </a:r>
          </a:p>
          <a:p>
            <a:pPr lvl="1"/>
            <a:r>
              <a:rPr lang="en-US" dirty="0"/>
              <a:t>For programming (correctness, performance)</a:t>
            </a:r>
          </a:p>
          <a:p>
            <a:pPr lvl="1"/>
            <a:r>
              <a:rPr lang="en-US" dirty="0"/>
              <a:t>For test-taking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CE98EF7-E4FD-478B-ACB7-31E68F36D0A6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232B80-007D-5F4F-9A2E-74E024269829}" type="slidenum">
              <a:rPr lang="en-US"/>
              <a:pPr/>
              <a:t>22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Kernel- and User-level Threads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828" y="1782805"/>
            <a:ext cx="8435926" cy="4488068"/>
          </a:xfrm>
        </p:spPr>
        <p:txBody>
          <a:bodyPr>
            <a:normAutofit/>
          </a:bodyPr>
          <a:lstStyle/>
          <a:p>
            <a:r>
              <a:rPr lang="en-US" dirty="0"/>
              <a:t>Or use </a:t>
            </a:r>
            <a:r>
              <a:rPr lang="en-US" dirty="0">
                <a:solidFill>
                  <a:srgbClr val="0000FF"/>
                </a:solidFill>
              </a:rPr>
              <a:t>both</a:t>
            </a:r>
            <a:r>
              <a:rPr lang="en-US" dirty="0"/>
              <a:t> kernel- and user-level threads</a:t>
            </a:r>
          </a:p>
          <a:p>
            <a:pPr lvl="1"/>
            <a:r>
              <a:rPr lang="en-US" dirty="0"/>
              <a:t>Can associate a user-level thread with a kernel-level thread</a:t>
            </a:r>
          </a:p>
          <a:p>
            <a:pPr lvl="1"/>
            <a:r>
              <a:rPr lang="en-US" dirty="0"/>
              <a:t>Or, multiplex user-level threads on top of kernel-level threads</a:t>
            </a:r>
          </a:p>
          <a:p>
            <a:r>
              <a:rPr lang="en-US" sz="2200" dirty="0"/>
              <a:t>Golang today uses user-level threads</a:t>
            </a:r>
          </a:p>
          <a:p>
            <a:pPr lvl="1"/>
            <a:r>
              <a:rPr lang="en-US" sz="2000" dirty="0"/>
              <a:t>Multiplex multiple </a:t>
            </a:r>
            <a:r>
              <a:rPr lang="en-US" sz="2000" dirty="0" err="1"/>
              <a:t>Goroutines</a:t>
            </a:r>
            <a:r>
              <a:rPr lang="en-US" sz="2000" dirty="0"/>
              <a:t> (user-level threads) on multiple kernel level threads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7A7896A-83C6-4047-81C8-2F706D4BF5B7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B66231-C086-F94F-A9C6-FC7B0588F37B}" type="slidenum">
              <a:rPr lang="en-US"/>
              <a:pPr/>
              <a:t>23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Implementing Threads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7888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/>
              <a:t>Implementing threads has a number of issues</a:t>
            </a:r>
          </a:p>
          <a:p>
            <a:pPr lvl="1"/>
            <a:r>
              <a:rPr lang="en-US" dirty="0"/>
              <a:t>Interface</a:t>
            </a:r>
          </a:p>
          <a:p>
            <a:pPr lvl="1"/>
            <a:r>
              <a:rPr lang="en-US" dirty="0"/>
              <a:t>Context switch</a:t>
            </a:r>
          </a:p>
          <a:p>
            <a:pPr lvl="1"/>
            <a:r>
              <a:rPr lang="en-US" dirty="0"/>
              <a:t>Preemptive vs. Non-preemptive</a:t>
            </a:r>
          </a:p>
          <a:p>
            <a:pPr lvl="2"/>
            <a:r>
              <a:rPr lang="en-US" dirty="0"/>
              <a:t>What do they mean?</a:t>
            </a:r>
          </a:p>
          <a:p>
            <a:pPr lvl="1"/>
            <a:r>
              <a:rPr lang="en-US" dirty="0"/>
              <a:t>Scheduling</a:t>
            </a:r>
          </a:p>
          <a:p>
            <a:pPr lvl="1"/>
            <a:r>
              <a:rPr lang="en-US" dirty="0"/>
              <a:t>Synchronization (next lecture)</a:t>
            </a:r>
          </a:p>
          <a:p>
            <a:r>
              <a:rPr lang="en-US" dirty="0"/>
              <a:t>Focus on user-level threads</a:t>
            </a:r>
          </a:p>
          <a:p>
            <a:pPr lvl="1"/>
            <a:r>
              <a:rPr lang="en-US" dirty="0"/>
              <a:t>Kernel-level threads are similar to original process management and implementation in the OS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71B058-ED1E-4509-ADA3-97FFA41ABDF3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A5F97E-274A-2946-A245-51E443CC0F42}" type="slidenum">
              <a:rPr lang="en-US"/>
              <a:pPr/>
              <a:t>24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Thread Scheduling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193" y="1880493"/>
            <a:ext cx="8072365" cy="4185028"/>
          </a:xfrm>
        </p:spPr>
        <p:txBody>
          <a:bodyPr>
            <a:normAutofit fontScale="92500"/>
          </a:bodyPr>
          <a:lstStyle/>
          <a:p>
            <a:r>
              <a:rPr lang="en-US" dirty="0"/>
              <a:t>For user-level thread: scheduling occurs entirely in user-space</a:t>
            </a:r>
          </a:p>
          <a:p>
            <a:r>
              <a:rPr lang="en-US" dirty="0"/>
              <a:t>The thread scheduler determines when a thread runs</a:t>
            </a:r>
          </a:p>
          <a:p>
            <a:r>
              <a:rPr lang="en-US" dirty="0"/>
              <a:t>It uses queues to keep track of what threads are doing</a:t>
            </a:r>
          </a:p>
          <a:p>
            <a:pPr lvl="1"/>
            <a:r>
              <a:rPr lang="en-US" dirty="0"/>
              <a:t>Just like the OS and processes</a:t>
            </a:r>
          </a:p>
          <a:p>
            <a:pPr lvl="1"/>
            <a:r>
              <a:rPr lang="en-US" dirty="0"/>
              <a:t>But it is implemented at user-level in a library</a:t>
            </a:r>
          </a:p>
          <a:p>
            <a:r>
              <a:rPr lang="en-US" dirty="0"/>
              <a:t>Run queue: Threads currently running (usually one)</a:t>
            </a:r>
          </a:p>
          <a:p>
            <a:r>
              <a:rPr lang="en-US" dirty="0"/>
              <a:t>Ready queue: Threads ready to run</a:t>
            </a:r>
          </a:p>
          <a:p>
            <a:r>
              <a:rPr lang="en-US" dirty="0">
                <a:solidFill>
                  <a:srgbClr val="D60093"/>
                </a:solidFill>
              </a:rPr>
              <a:t>Are there wait queues?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8B71F17-585C-4A60-B80F-3F9A4578E636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7D3A19-E88E-B84D-B968-96A76C04D2FA}" type="slidenum">
              <a:rPr lang="en-US"/>
              <a:pPr/>
              <a:t>25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Sample Thread Interface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4" y="1742751"/>
            <a:ext cx="7756981" cy="448151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thread_create</a:t>
            </a:r>
            <a:r>
              <a:rPr lang="en-US" dirty="0"/>
              <a:t>(procedure_t, arg)</a:t>
            </a:r>
          </a:p>
          <a:p>
            <a:pPr lvl="1"/>
            <a:r>
              <a:rPr lang="en-US" dirty="0"/>
              <a:t>Create a new thread of control</a:t>
            </a:r>
          </a:p>
          <a:p>
            <a:pPr lvl="1"/>
            <a:r>
              <a:rPr lang="en-US" dirty="0"/>
              <a:t>Start executing procedure_t</a:t>
            </a:r>
          </a:p>
          <a:p>
            <a:r>
              <a:rPr lang="en-US" dirty="0">
                <a:solidFill>
                  <a:srgbClr val="0000FF"/>
                </a:solidFill>
              </a:rPr>
              <a:t>thread_yield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Voluntarily give up the processor</a:t>
            </a:r>
          </a:p>
          <a:p>
            <a:r>
              <a:rPr lang="en-US" dirty="0">
                <a:solidFill>
                  <a:srgbClr val="0000FF"/>
                </a:solidFill>
              </a:rPr>
              <a:t>thread_exit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Terminate the calling thread; also thread_destroy</a:t>
            </a:r>
          </a:p>
          <a:p>
            <a:r>
              <a:rPr lang="en-US" dirty="0">
                <a:solidFill>
                  <a:srgbClr val="0000FF"/>
                </a:solidFill>
              </a:rPr>
              <a:t>thread_join</a:t>
            </a:r>
            <a:r>
              <a:rPr lang="en-US" dirty="0"/>
              <a:t>(target_thread)</a:t>
            </a:r>
          </a:p>
          <a:p>
            <a:pPr lvl="1"/>
            <a:r>
              <a:rPr lang="en-US" dirty="0"/>
              <a:t>Suspend the execution of calling thread until target_thread terminates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2CE4D6A-5D8B-4A56-A1CB-2620E24F7E9B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412038-E8D9-E748-87C9-592302EF5C15}" type="slidenum">
              <a:rPr lang="en-US"/>
              <a:pPr/>
              <a:t>26</a:t>
            </a:fld>
            <a:endParaRPr lang="en-US"/>
          </a:p>
        </p:txBody>
      </p:sp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1143000" y="2667000"/>
            <a:ext cx="2743200" cy="2514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Non-Preemptive Scheduling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892" y="1819438"/>
            <a:ext cx="7561583" cy="42460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Threads voluntarily give up the CPU with thread_yield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D60093"/>
                </a:solidFill>
              </a:rPr>
              <a:t>What is the output of running these two threads?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295400" y="2819400"/>
            <a:ext cx="2438400" cy="17684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while (1) {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printf(“ping\n”);</a:t>
            </a:r>
            <a:endParaRPr lang="en-US" sz="2000" b="0" i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thread_yield();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}</a:t>
            </a:r>
            <a:endParaRPr lang="en-US"/>
          </a:p>
        </p:txBody>
      </p:sp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5105400" y="2667000"/>
            <a:ext cx="27432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5257800" y="2819400"/>
            <a:ext cx="2438400" cy="17684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while (1) {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printf(“pong\n”);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thread_yield();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}</a:t>
            </a:r>
            <a:endParaRPr lang="en-US"/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1143000" y="2286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Ping Thread</a:t>
            </a:r>
          </a:p>
        </p:txBody>
      </p:sp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5105400" y="2286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Pong Thread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6891B8-C11A-4E6D-994E-80D5259054AD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FFB9C-64C8-1A40-8AF7-DE583D5BCEEC}" type="slidenum">
              <a:rPr lang="en-US"/>
              <a:pPr/>
              <a:t>27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thread_yield()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0099"/>
            <a:ext cx="79248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Wait a second.  How does thread_yield() work?</a:t>
            </a:r>
          </a:p>
          <a:p>
            <a:r>
              <a:rPr lang="en-US" dirty="0"/>
              <a:t>The semantics of thread_yield are that it gives up the CPU to another thread</a:t>
            </a:r>
          </a:p>
          <a:p>
            <a:pPr lvl="1"/>
            <a:r>
              <a:rPr lang="en-US" dirty="0"/>
              <a:t>In other words, it </a:t>
            </a:r>
            <a:r>
              <a:rPr lang="en-US" dirty="0">
                <a:solidFill>
                  <a:srgbClr val="FF3300"/>
                </a:solidFill>
              </a:rPr>
              <a:t>context switches</a:t>
            </a:r>
            <a:r>
              <a:rPr lang="en-US" dirty="0"/>
              <a:t> to another thread</a:t>
            </a:r>
          </a:p>
          <a:p>
            <a:r>
              <a:rPr lang="en-US" dirty="0"/>
              <a:t>So what does it mean for thread_yield to return?</a:t>
            </a:r>
          </a:p>
          <a:p>
            <a:pPr lvl="1"/>
            <a:r>
              <a:rPr lang="en-US" dirty="0"/>
              <a:t>It means that </a:t>
            </a:r>
            <a:r>
              <a:rPr lang="en-US" i="1" dirty="0">
                <a:solidFill>
                  <a:srgbClr val="0000FF"/>
                </a:solidFill>
              </a:rPr>
              <a:t>another thread</a:t>
            </a:r>
            <a:r>
              <a:rPr lang="en-US" dirty="0"/>
              <a:t> called thread_yield!</a:t>
            </a:r>
          </a:p>
          <a:p>
            <a:r>
              <a:rPr lang="en-US" dirty="0"/>
              <a:t>Execution trace of ping/pong</a:t>
            </a:r>
          </a:p>
          <a:p>
            <a:pPr lvl="1"/>
            <a:r>
              <a:rPr lang="en-US" sz="1800" dirty="0">
                <a:solidFill>
                  <a:srgbClr val="FF9900"/>
                </a:solidFill>
              </a:rPr>
              <a:t>printf(“ping\n”);</a:t>
            </a:r>
          </a:p>
          <a:p>
            <a:pPr lvl="1"/>
            <a:r>
              <a:rPr lang="en-US" sz="1800" dirty="0">
                <a:solidFill>
                  <a:srgbClr val="FF9900"/>
                </a:solidFill>
              </a:rPr>
              <a:t>thread_yield();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printf(“pong\n”);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thread_yield();</a:t>
            </a:r>
          </a:p>
          <a:p>
            <a:pPr lvl="1"/>
            <a:r>
              <a:rPr lang="en-US" sz="1800" dirty="0"/>
              <a:t>…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C20C087-F297-4069-98EB-367DDE82D6B6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7B661C-C280-4847-9956-5505BDD766CE}" type="slidenum">
              <a:rPr lang="en-US"/>
              <a:pPr/>
              <a:t>28</a:t>
            </a:fld>
            <a:endParaRPr 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Implementing thread_yield()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010400" cy="4419600"/>
          </a:xfrm>
        </p:spPr>
        <p:txBody>
          <a:bodyPr>
            <a:normAutofit/>
          </a:bodyPr>
          <a:lstStyle/>
          <a:p>
            <a:pPr>
              <a:buFont typeface="Monotype Sorts" pitchFamily="-109" charset="2"/>
              <a:buNone/>
            </a:pPr>
            <a:endParaRPr lang="en-US" sz="2000" b="1" dirty="0">
              <a:latin typeface="Courier New" pitchFamily="-109" charset="0"/>
            </a:endParaRPr>
          </a:p>
          <a:p>
            <a:pPr>
              <a:buFont typeface="Monotype Sorts" pitchFamily="-109" charset="2"/>
              <a:buNone/>
            </a:pPr>
            <a:endParaRPr lang="en-US" sz="1800" b="1" dirty="0">
              <a:latin typeface="Courier New" pitchFamily="-10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magic step is invoking context_switch()</a:t>
            </a:r>
          </a:p>
          <a:p>
            <a:r>
              <a:rPr lang="en-US" dirty="0">
                <a:solidFill>
                  <a:srgbClr val="D60093"/>
                </a:solidFill>
              </a:rPr>
              <a:t>Why do we need to call append_to_queue()?</a:t>
            </a:r>
          </a:p>
          <a:p>
            <a:pPr>
              <a:buFont typeface="Monotype Sorts" pitchFamily="-109" charset="2"/>
              <a:buNone/>
            </a:pPr>
            <a:endParaRPr lang="en-US" sz="1800" b="1" dirty="0">
              <a:latin typeface="Courier New" pitchFamily="-109" charset="0"/>
            </a:endParaRPr>
          </a:p>
        </p:txBody>
      </p:sp>
      <p:sp>
        <p:nvSpPr>
          <p:cNvPr id="27655" name="AutoShape 4"/>
          <p:cNvSpPr>
            <a:spLocks/>
          </p:cNvSpPr>
          <p:nvPr/>
        </p:nvSpPr>
        <p:spPr bwMode="auto">
          <a:xfrm>
            <a:off x="6805724" y="2057400"/>
            <a:ext cx="381000" cy="1295400"/>
          </a:xfrm>
          <a:prstGeom prst="rightBrace">
            <a:avLst>
              <a:gd name="adj1" fmla="val 28333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5"/>
          <p:cNvSpPr>
            <a:spLocks/>
          </p:cNvSpPr>
          <p:nvPr/>
        </p:nvSpPr>
        <p:spPr bwMode="auto">
          <a:xfrm>
            <a:off x="6881924" y="3352800"/>
            <a:ext cx="228600" cy="838200"/>
          </a:xfrm>
          <a:prstGeom prst="righ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7262924" y="25146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As old thread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7262924" y="3581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As new thread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0787" y="2220730"/>
            <a:ext cx="71754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thread_yield() {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thread_t old_thread = current_thread;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current_thread = get_next_thread();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append_to_queue(ready_queue, old_thread);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</a:t>
            </a:r>
            <a:r>
              <a:rPr lang="en-US" b="1" dirty="0">
                <a:solidFill>
                  <a:srgbClr val="FF3300"/>
                </a:solidFill>
                <a:latin typeface="Courier New" pitchFamily="-109" charset="0"/>
              </a:rPr>
              <a:t>context_switch(old_thread, current_thread);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FF3300"/>
                </a:solidFill>
                <a:latin typeface="Courier New" pitchFamily="-109" charset="0"/>
              </a:rPr>
              <a:t>	</a:t>
            </a:r>
            <a:r>
              <a:rPr lang="en-US" b="1" dirty="0">
                <a:latin typeface="Courier New" pitchFamily="-109" charset="0"/>
              </a:rPr>
              <a:t>return;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}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F38A21-5B14-47C4-A308-28949F2C9376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66089D-E9CB-9348-A700-8BE83CB3F581}" type="slidenum">
              <a:rPr lang="en-US"/>
              <a:pPr/>
              <a:t>29</a:t>
            </a:fld>
            <a:endParaRPr lang="en-US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Thread Context Switch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05" y="1904914"/>
            <a:ext cx="8060153" cy="4451435"/>
          </a:xfrm>
        </p:spPr>
        <p:txBody>
          <a:bodyPr>
            <a:normAutofit/>
          </a:bodyPr>
          <a:lstStyle/>
          <a:p>
            <a:r>
              <a:rPr lang="en-US" dirty="0"/>
              <a:t>The context switch routine does all of the magic</a:t>
            </a:r>
          </a:p>
          <a:p>
            <a:pPr lvl="1"/>
            <a:r>
              <a:rPr lang="en-US" dirty="0"/>
              <a:t>Saves context of the currently running thread (old_thread)</a:t>
            </a:r>
          </a:p>
          <a:p>
            <a:pPr lvl="2"/>
            <a:r>
              <a:rPr lang="en-US" sz="1800" dirty="0"/>
              <a:t>Push all machine state onto its stack (</a:t>
            </a:r>
            <a:r>
              <a:rPr lang="en-US" sz="1800" i="1" dirty="0"/>
              <a:t>except stack pointer</a:t>
            </a:r>
            <a:r>
              <a:rPr lang="en-US" sz="1800" dirty="0"/>
              <a:t>)</a:t>
            </a:r>
          </a:p>
          <a:p>
            <a:pPr lvl="1"/>
            <a:r>
              <a:rPr lang="en-US" dirty="0"/>
              <a:t>Restores context of the next thread</a:t>
            </a:r>
          </a:p>
          <a:p>
            <a:pPr lvl="2"/>
            <a:r>
              <a:rPr lang="en-US" sz="1800" dirty="0"/>
              <a:t>Pop all machine state from the next thread’s stack</a:t>
            </a:r>
          </a:p>
          <a:p>
            <a:pPr lvl="1"/>
            <a:r>
              <a:rPr lang="en-US" dirty="0"/>
              <a:t>The next thread becomes the current thread</a:t>
            </a:r>
          </a:p>
          <a:p>
            <a:pPr lvl="1"/>
            <a:r>
              <a:rPr lang="en-US" dirty="0"/>
              <a:t>Return to caller as new thread</a:t>
            </a:r>
          </a:p>
          <a:p>
            <a:r>
              <a:rPr lang="en-US" dirty="0"/>
              <a:t>This is all done in assembly language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solidFill>
                  <a:srgbClr val="FF3300"/>
                </a:solidFill>
              </a:rPr>
              <a:t>arch/mips/mips/switch.S</a:t>
            </a:r>
            <a:r>
              <a:rPr lang="en-US" dirty="0"/>
              <a:t> in OS161 (kernel thread implementation)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how about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476" y="4171943"/>
            <a:ext cx="7651999" cy="1893578"/>
          </a:xfrm>
        </p:spPr>
        <p:txBody>
          <a:bodyPr/>
          <a:lstStyle/>
          <a:p>
            <a:r>
              <a:rPr lang="en-US" dirty="0"/>
              <a:t>Now </a:t>
            </a:r>
            <a:r>
              <a:rPr lang="en-US" i="1" dirty="0"/>
              <a:t>simultaneously </a:t>
            </a:r>
            <a:r>
              <a:rPr lang="en-US" dirty="0"/>
              <a:t>start two instances of this program</a:t>
            </a:r>
          </a:p>
          <a:p>
            <a:pPr lvl="1"/>
            <a:r>
              <a:rPr lang="en-US" dirty="0"/>
              <a:t>Myval 5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Myval 6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What will the outputs be?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695" y="1804268"/>
            <a:ext cx="8261201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>
                <a:latin typeface="Courier New"/>
                <a:cs typeface="Courier New"/>
              </a:rPr>
              <a:t>myval;</a:t>
            </a:r>
          </a:p>
          <a:p>
            <a:r>
              <a:rPr lang="en-US" sz="1700" b="1" dirty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>
                <a:solidFill>
                  <a:srgbClr val="0000FF"/>
                </a:solidFill>
                <a:latin typeface="Courier New"/>
                <a:cs typeface="Courier New"/>
              </a:rPr>
              <a:t>main</a:t>
            </a:r>
            <a:r>
              <a:rPr lang="en-US" sz="1700" b="1" dirty="0">
                <a:latin typeface="Courier New"/>
                <a:cs typeface="Courier New"/>
              </a:rPr>
              <a:t>(int argc, char *argv[])</a:t>
            </a:r>
          </a:p>
          <a:p>
            <a:r>
              <a:rPr lang="en-US" sz="1700" b="1" dirty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myval = </a:t>
            </a:r>
            <a:r>
              <a:rPr lang="en-US" sz="1700" b="1" dirty="0">
                <a:solidFill>
                  <a:srgbClr val="0000FF"/>
                </a:solidFill>
                <a:latin typeface="Courier New"/>
                <a:cs typeface="Courier New"/>
              </a:rPr>
              <a:t>atoi</a:t>
            </a:r>
            <a:r>
              <a:rPr lang="en-US" sz="1700" b="1" dirty="0">
                <a:latin typeface="Courier New"/>
                <a:cs typeface="Courier New"/>
              </a:rPr>
              <a:t>(argv[1]);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</a:t>
            </a:r>
            <a:r>
              <a:rPr lang="en-US" sz="1700" b="1" dirty="0">
                <a:solidFill>
                  <a:srgbClr val="800000"/>
                </a:solidFill>
                <a:latin typeface="Courier New"/>
                <a:cs typeface="Courier New"/>
              </a:rPr>
              <a:t>while </a:t>
            </a:r>
            <a:r>
              <a:rPr lang="en-US" sz="1700" b="1" dirty="0">
                <a:latin typeface="Courier New"/>
                <a:cs typeface="Courier New"/>
              </a:rPr>
              <a:t>(1)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</a:t>
            </a:r>
            <a:r>
              <a:rPr lang="en-US" sz="1700" b="1" dirty="0">
                <a:solidFill>
                  <a:srgbClr val="0000FF"/>
                </a:solidFill>
                <a:latin typeface="Courier New"/>
                <a:cs typeface="Courier New"/>
              </a:rPr>
              <a:t>printf</a:t>
            </a:r>
            <a:r>
              <a:rPr lang="en-US" sz="1700" b="1" dirty="0">
                <a:latin typeface="Courier New"/>
                <a:cs typeface="Courier New"/>
              </a:rPr>
              <a:t>(“myval is %d, loc 0x%lx\n”, myval, (long) &amp;myval);</a:t>
            </a:r>
          </a:p>
          <a:p>
            <a:r>
              <a:rPr lang="en-US" sz="1700" b="1" dirty="0"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 a minute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406" y="1819438"/>
            <a:ext cx="7647070" cy="4246083"/>
          </a:xfrm>
        </p:spPr>
        <p:txBody>
          <a:bodyPr>
            <a:normAutofit/>
          </a:bodyPr>
          <a:lstStyle/>
          <a:p>
            <a:r>
              <a:rPr lang="en-US" dirty="0"/>
              <a:t>Non-preemptive threads have to voluntarily give up CPU </a:t>
            </a:r>
          </a:p>
          <a:p>
            <a:pPr lvl="1"/>
            <a:r>
              <a:rPr lang="en-US" dirty="0"/>
              <a:t>Only voluntary calls to thread_yield(), or thread_exit() causes a context switch</a:t>
            </a:r>
          </a:p>
          <a:p>
            <a:r>
              <a:rPr lang="en-US" dirty="0"/>
              <a:t>What if one thread never release the CPU (never calls thread_yield())?</a:t>
            </a:r>
          </a:p>
          <a:p>
            <a:r>
              <a:rPr lang="en-US" dirty="0"/>
              <a:t>We need preemptive user-level thread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F1C1-085A-4EF2-B243-708E532F0FFB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65A1A0-CF42-4454-89CC-D5E89C444B26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545A5D-9A24-E14F-AAC1-884163CD436F}" type="slidenum">
              <a:rPr lang="en-US"/>
              <a:pPr/>
              <a:t>31</a:t>
            </a:fld>
            <a:endParaRPr lang="en-US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Preemptive Scheduling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46732"/>
            <a:ext cx="8534400" cy="47561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Preemptive scheduling</a:t>
            </a:r>
            <a:r>
              <a:rPr lang="en-US" dirty="0"/>
              <a:t> causes an </a:t>
            </a:r>
            <a:r>
              <a:rPr lang="en-US" dirty="0">
                <a:solidFill>
                  <a:srgbClr val="FF3300"/>
                </a:solidFill>
              </a:rPr>
              <a:t>involuntary</a:t>
            </a:r>
            <a:r>
              <a:rPr lang="en-US" dirty="0"/>
              <a:t> context switch</a:t>
            </a:r>
          </a:p>
          <a:p>
            <a:pPr lvl="1"/>
            <a:r>
              <a:rPr lang="en-US" dirty="0"/>
              <a:t>Need to regain control of processor asynchronously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i="1" dirty="0">
                <a:solidFill>
                  <a:srgbClr val="FF6600"/>
                </a:solidFill>
              </a:rPr>
              <a:t>Use timer interrupt</a:t>
            </a:r>
          </a:p>
          <a:p>
            <a:pPr lvl="1"/>
            <a:r>
              <a:rPr lang="en-US" dirty="0"/>
              <a:t>Timer interrupt handler forces current thread to “call” thread_yield</a:t>
            </a:r>
          </a:p>
          <a:p>
            <a:pPr lvl="2"/>
            <a:r>
              <a:rPr lang="en-US" dirty="0"/>
              <a:t>How?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vs.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256" y="1953759"/>
            <a:ext cx="8207184" cy="4111762"/>
          </a:xfrm>
        </p:spPr>
        <p:txBody>
          <a:bodyPr>
            <a:normAutofit/>
          </a:bodyPr>
          <a:lstStyle/>
          <a:p>
            <a:r>
              <a:rPr lang="en-US" dirty="0"/>
              <a:t>Multithreading is only an option for “cooperative tasks”</a:t>
            </a:r>
          </a:p>
          <a:p>
            <a:pPr lvl="1"/>
            <a:r>
              <a:rPr lang="en-US" dirty="0"/>
              <a:t>Trust and sharing</a:t>
            </a:r>
          </a:p>
          <a:p>
            <a:r>
              <a:rPr lang="en-US" dirty="0"/>
              <a:t>Process</a:t>
            </a:r>
          </a:p>
          <a:p>
            <a:pPr lvl="1"/>
            <a:r>
              <a:rPr lang="en-US" dirty="0"/>
              <a:t>Strong isolation but poor performance</a:t>
            </a:r>
          </a:p>
          <a:p>
            <a:r>
              <a:rPr lang="en-US" dirty="0"/>
              <a:t>Thread</a:t>
            </a:r>
          </a:p>
          <a:p>
            <a:pPr lvl="1"/>
            <a:r>
              <a:rPr lang="en-US" dirty="0"/>
              <a:t>Good performance but share too much</a:t>
            </a:r>
          </a:p>
          <a:p>
            <a:r>
              <a:rPr lang="en-US" dirty="0"/>
              <a:t>Example: web browsers</a:t>
            </a:r>
          </a:p>
          <a:p>
            <a:pPr lvl="1"/>
            <a:r>
              <a:rPr lang="en-US"/>
              <a:t>Google </a:t>
            </a:r>
            <a:r>
              <a:rPr lang="en-US" dirty="0"/>
              <a:t>Chrome: each tab has its own process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6AA3-FE94-40D2-AC12-982AE355CB6C}" type="datetime1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5AE697B-5992-48BB-93B6-D8F1E3C38E99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31492F-13EE-0442-B6DC-16AC4C7ADE17}" type="slidenum">
              <a:rPr lang="en-US"/>
              <a:pPr/>
              <a:t>33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Threads Summary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4" y="1770594"/>
            <a:ext cx="8077200" cy="458575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operating system as a large multithreaded program</a:t>
            </a:r>
          </a:p>
          <a:p>
            <a:pPr lvl="1"/>
            <a:r>
              <a:rPr lang="en-US" dirty="0"/>
              <a:t>Each process executes as a thread within the OS</a:t>
            </a:r>
          </a:p>
          <a:p>
            <a:r>
              <a:rPr lang="en-US" dirty="0"/>
              <a:t>Multithreading is also very useful for applications</a:t>
            </a:r>
          </a:p>
          <a:p>
            <a:pPr lvl="1"/>
            <a:r>
              <a:rPr lang="en-US" dirty="0"/>
              <a:t>Efficient multithreading requires fast primitives</a:t>
            </a:r>
          </a:p>
          <a:p>
            <a:pPr lvl="1"/>
            <a:r>
              <a:rPr lang="en-US" dirty="0"/>
              <a:t>Processes are too heavyweight</a:t>
            </a:r>
          </a:p>
          <a:p>
            <a:r>
              <a:rPr lang="en-US" dirty="0"/>
              <a:t>Solution is to separate threads from processes</a:t>
            </a:r>
          </a:p>
          <a:p>
            <a:pPr lvl="1"/>
            <a:r>
              <a:rPr lang="en-US" dirty="0"/>
              <a:t>Kernel-level threads much better, but still significant overhead</a:t>
            </a:r>
          </a:p>
          <a:p>
            <a:pPr lvl="1"/>
            <a:r>
              <a:rPr lang="en-US" dirty="0"/>
              <a:t>User-level threads even better, but not well integrated with OS</a:t>
            </a:r>
          </a:p>
          <a:p>
            <a:r>
              <a:rPr lang="en-US" dirty="0"/>
              <a:t>Now, how do we get our threads to correctly cooperate with each other?</a:t>
            </a:r>
          </a:p>
          <a:p>
            <a:pPr lvl="1"/>
            <a:r>
              <a:rPr lang="en-US" dirty="0"/>
              <a:t>Synchronization…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14" y="392652"/>
            <a:ext cx="3820266" cy="59636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044" y="392651"/>
            <a:ext cx="3868420" cy="575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Independent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21" y="1643358"/>
            <a:ext cx="8035681" cy="47723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address was always the same</a:t>
            </a:r>
          </a:p>
          <a:p>
            <a:pPr lvl="1"/>
            <a:r>
              <a:rPr lang="en-US" dirty="0"/>
              <a:t>But the values were different</a:t>
            </a:r>
          </a:p>
          <a:p>
            <a:r>
              <a:rPr lang="en-US" dirty="0"/>
              <a:t>Implications?</a:t>
            </a:r>
          </a:p>
          <a:p>
            <a:pPr lvl="1"/>
            <a:r>
              <a:rPr lang="en-US" dirty="0"/>
              <a:t>The processes aren’t seeing each other</a:t>
            </a:r>
          </a:p>
          <a:p>
            <a:pPr lvl="1"/>
            <a:r>
              <a:rPr lang="en-US" dirty="0"/>
              <a:t>But they think they’re using the same address</a:t>
            </a:r>
          </a:p>
          <a:p>
            <a:r>
              <a:rPr lang="en-US" dirty="0"/>
              <a:t>Conclusions</a:t>
            </a:r>
          </a:p>
          <a:p>
            <a:pPr lvl="1"/>
            <a:r>
              <a:rPr lang="en-US" dirty="0"/>
              <a:t>addresses are not the “physical memory”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Memory mapping</a:t>
            </a:r>
          </a:p>
          <a:p>
            <a:r>
              <a:rPr lang="en-US" dirty="0"/>
              <a:t>What is the benefit?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43ABEA-B00B-004A-A7C1-55D832584C1F}" type="slidenum">
              <a:rPr lang="en-US"/>
              <a:pPr/>
              <a:t>6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Address Space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2596940" y="1752600"/>
            <a:ext cx="3200400" cy="426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2596940" y="1752600"/>
            <a:ext cx="3200400" cy="762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2596940" y="19812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Stack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68140" y="58674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0x00000000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844340" y="1600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0xFFFFFFFF</a:t>
            </a:r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2596940" y="5105400"/>
            <a:ext cx="3200400" cy="914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2596940" y="52578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Code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(Text Segment)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2596940" y="4267200"/>
            <a:ext cx="32004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2596940" y="44196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Static Data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(Data Segment)</a:t>
            </a:r>
          </a:p>
        </p:txBody>
      </p:sp>
      <p:sp>
        <p:nvSpPr>
          <p:cNvPr id="7183" name="Rectangle 14"/>
          <p:cNvSpPr>
            <a:spLocks noChangeArrowheads="1"/>
          </p:cNvSpPr>
          <p:nvPr/>
        </p:nvSpPr>
        <p:spPr bwMode="auto">
          <a:xfrm>
            <a:off x="2596940" y="3505200"/>
            <a:ext cx="32004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596940" y="35814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Heap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(Dynamic Memory Alloc)</a:t>
            </a:r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4197140" y="25146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 flipV="1">
            <a:off x="4197140" y="31242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1225340" y="3657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3300"/>
                </a:solidFill>
              </a:rPr>
              <a:t>Address</a:t>
            </a:r>
          </a:p>
          <a:p>
            <a:pPr algn="ctr"/>
            <a:r>
              <a:rPr lang="en-US">
                <a:solidFill>
                  <a:srgbClr val="FF3300"/>
                </a:solidFill>
              </a:rPr>
              <a:t>Space</a:t>
            </a:r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 flipV="1">
            <a:off x="1834940" y="1905000"/>
            <a:ext cx="0" cy="167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1834940" y="434340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0" name="Text Box 21"/>
          <p:cNvSpPr txBox="1">
            <a:spLocks noChangeArrowheads="1"/>
          </p:cNvSpPr>
          <p:nvPr/>
        </p:nvSpPr>
        <p:spPr bwMode="auto">
          <a:xfrm>
            <a:off x="6178340" y="2362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SP</a:t>
            </a:r>
          </a:p>
        </p:txBody>
      </p:sp>
      <p:sp>
        <p:nvSpPr>
          <p:cNvPr id="7191" name="Text Box 22"/>
          <p:cNvSpPr txBox="1">
            <a:spLocks noChangeArrowheads="1"/>
          </p:cNvSpPr>
          <p:nvPr/>
        </p:nvSpPr>
        <p:spPr bwMode="auto">
          <a:xfrm>
            <a:off x="6178340" y="5334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PC</a:t>
            </a:r>
          </a:p>
        </p:txBody>
      </p:sp>
      <p:sp>
        <p:nvSpPr>
          <p:cNvPr id="7192" name="Line 23"/>
          <p:cNvSpPr>
            <a:spLocks noChangeShapeType="1"/>
          </p:cNvSpPr>
          <p:nvPr/>
        </p:nvSpPr>
        <p:spPr bwMode="auto">
          <a:xfrm flipH="1">
            <a:off x="5797340" y="25146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3" name="Line 24"/>
          <p:cNvSpPr>
            <a:spLocks noChangeShapeType="1"/>
          </p:cNvSpPr>
          <p:nvPr/>
        </p:nvSpPr>
        <p:spPr bwMode="auto">
          <a:xfrm flipH="1">
            <a:off x="5797340" y="5486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80815" y="2734270"/>
            <a:ext cx="28905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•Allows stack growth</a:t>
            </a:r>
          </a:p>
          <a:p>
            <a:r>
              <a:rPr lang="en-US" dirty="0"/>
              <a:t>•Allows heap growth</a:t>
            </a:r>
          </a:p>
          <a:p>
            <a:r>
              <a:rPr lang="en-US" dirty="0"/>
              <a:t>•No predetermined division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1574063-F418-524C-B6BD-8F90CF445929}"/>
                  </a:ext>
                </a:extLst>
              </p14:cNvPr>
              <p14:cNvContentPartPr/>
              <p14:nvPr/>
            </p14:nvContentPartPr>
            <p14:xfrm>
              <a:off x="6937356" y="3736275"/>
              <a:ext cx="16920" cy="12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1574063-F418-524C-B6BD-8F90CF4459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29796" y="3728715"/>
                <a:ext cx="32040" cy="2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1509B5D-F772-4617-B018-B307E37FE3A3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2F1C33-5C2E-1B44-9788-A6F5BAFB43FE}" type="slidenum">
              <a:rPr lang="en-US"/>
              <a:pPr/>
              <a:t>7</a:t>
            </a:fld>
            <a:endParaRPr 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Parallel Programs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129" y="1722310"/>
            <a:ext cx="8323355" cy="4572000"/>
          </a:xfrm>
        </p:spPr>
        <p:txBody>
          <a:bodyPr>
            <a:normAutofit/>
          </a:bodyPr>
          <a:lstStyle/>
          <a:p>
            <a:r>
              <a:rPr lang="en-US" dirty="0"/>
              <a:t>To execute these programs we need to</a:t>
            </a:r>
          </a:p>
          <a:p>
            <a:pPr lvl="1"/>
            <a:r>
              <a:rPr lang="en-US" dirty="0"/>
              <a:t>Create several processes that execute in parallel</a:t>
            </a:r>
          </a:p>
          <a:p>
            <a:pPr lvl="1"/>
            <a:r>
              <a:rPr lang="en-US" dirty="0"/>
              <a:t>Cause each to map to the same address space to share data</a:t>
            </a:r>
          </a:p>
          <a:p>
            <a:pPr lvl="2"/>
            <a:r>
              <a:rPr lang="en-US" sz="1800" dirty="0"/>
              <a:t>They are all part of the same computation</a:t>
            </a:r>
          </a:p>
          <a:p>
            <a:pPr lvl="1"/>
            <a:r>
              <a:rPr lang="en-US" dirty="0"/>
              <a:t>Have the OS schedule these processes in parallel 	</a:t>
            </a:r>
          </a:p>
          <a:p>
            <a:r>
              <a:rPr lang="en-US" dirty="0"/>
              <a:t>This situation is </a:t>
            </a:r>
            <a:r>
              <a:rPr lang="en-US" dirty="0">
                <a:solidFill>
                  <a:srgbClr val="FF3300"/>
                </a:solidFill>
              </a:rPr>
              <a:t>very inefficient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Space</a:t>
            </a:r>
            <a:r>
              <a:rPr lang="en-US" dirty="0"/>
              <a:t>: PCB, page tables, etc.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Time</a:t>
            </a:r>
            <a:r>
              <a:rPr lang="en-US" dirty="0"/>
              <a:t>: create data structures, fork and copy addr space, etc.</a:t>
            </a:r>
          </a:p>
          <a:p>
            <a:r>
              <a:rPr lang="en-US" dirty="0"/>
              <a:t>Solutions: possible to have more </a:t>
            </a:r>
            <a:r>
              <a:rPr lang="en-US" dirty="0">
                <a:solidFill>
                  <a:srgbClr val="0000FF"/>
                </a:solidFill>
              </a:rPr>
              <a:t>efficient</a:t>
            </a:r>
            <a:r>
              <a:rPr lang="en-US" dirty="0"/>
              <a:t>, yet </a:t>
            </a:r>
            <a:r>
              <a:rPr lang="en-US" dirty="0">
                <a:solidFill>
                  <a:srgbClr val="0000FF"/>
                </a:solidFill>
              </a:rPr>
              <a:t>cooperative </a:t>
            </a:r>
            <a:r>
              <a:rPr lang="en-US" dirty="0"/>
              <a:t>“processes”?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3DD3BB0-2727-4228-AD4C-48F8931B183F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B5D61D-C793-214E-8B30-1DB08F696388}" type="slidenum">
              <a:rPr lang="en-US"/>
              <a:pPr/>
              <a:t>8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Rethinking Processes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4" y="1831648"/>
            <a:ext cx="8035729" cy="4524701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What is similar in these cooperating processes?</a:t>
            </a:r>
          </a:p>
          <a:p>
            <a:pPr lvl="1"/>
            <a:r>
              <a:rPr lang="en-US"/>
              <a:t>They all share the same code and data (address space)</a:t>
            </a:r>
          </a:p>
          <a:p>
            <a:pPr lvl="1"/>
            <a:r>
              <a:rPr lang="en-US"/>
              <a:t>They all share the same privileges</a:t>
            </a:r>
          </a:p>
          <a:p>
            <a:pPr lvl="1"/>
            <a:r>
              <a:rPr lang="en-US"/>
              <a:t>They all share the same resources (files, sockets, etc.)</a:t>
            </a:r>
          </a:p>
          <a:p>
            <a:r>
              <a:rPr lang="en-US"/>
              <a:t>What don’t they share?</a:t>
            </a:r>
          </a:p>
          <a:p>
            <a:pPr lvl="1"/>
            <a:r>
              <a:rPr lang="en-US"/>
              <a:t>Each has its own execution state: PC, SP, and registers</a:t>
            </a:r>
          </a:p>
          <a:p>
            <a:r>
              <a:rPr lang="en-US">
                <a:solidFill>
                  <a:srgbClr val="FF3300"/>
                </a:solidFill>
              </a:rPr>
              <a:t>Key idea</a:t>
            </a:r>
            <a:r>
              <a:rPr lang="en-US"/>
              <a:t>: Why don’t we separate the concept of a process from its execution state?</a:t>
            </a:r>
          </a:p>
          <a:p>
            <a:pPr lvl="1"/>
            <a:r>
              <a:rPr lang="en-US">
                <a:solidFill>
                  <a:srgbClr val="0000FF"/>
                </a:solidFill>
              </a:rPr>
              <a:t>Process</a:t>
            </a:r>
            <a:r>
              <a:rPr lang="en-US"/>
              <a:t>: address space, privileges, resources, etc.</a:t>
            </a:r>
          </a:p>
          <a:p>
            <a:pPr lvl="1"/>
            <a:r>
              <a:rPr lang="en-US">
                <a:solidFill>
                  <a:srgbClr val="0000FF"/>
                </a:solidFill>
              </a:rPr>
              <a:t>Execution state</a:t>
            </a:r>
            <a:r>
              <a:rPr lang="en-US"/>
              <a:t>: PC, SP, registers</a:t>
            </a:r>
          </a:p>
          <a:p>
            <a:r>
              <a:rPr lang="en-US"/>
              <a:t>Exec state also called </a:t>
            </a:r>
            <a:r>
              <a:rPr lang="en-US">
                <a:solidFill>
                  <a:srgbClr val="FF3300"/>
                </a:solidFill>
              </a:rPr>
              <a:t>thread of control</a:t>
            </a:r>
            <a:r>
              <a:rPr lang="en-US"/>
              <a:t>, or </a:t>
            </a:r>
            <a:r>
              <a:rPr lang="en-US">
                <a:solidFill>
                  <a:srgbClr val="FF3300"/>
                </a:solidFill>
              </a:rPr>
              <a:t>thread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33ABA91-5750-4B44-86D9-6744E55527C6}" type="datetime1">
              <a:rPr lang="en-US" sz="1400" b="0" smtClean="0">
                <a:latin typeface="Times New Roman" pitchFamily="-109" charset="0"/>
              </a:rPr>
              <a:t>1/30/25</a:t>
            </a:fld>
            <a:endParaRPr lang="en-US" sz="1400" b="0">
              <a:latin typeface="Times New Roman" pitchFamily="-109" charset="0"/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A40CD-5F40-6548-A40B-4DB29CAE9213}" type="slidenum">
              <a:rPr lang="en-US"/>
              <a:pPr/>
              <a:t>9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Threads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132" y="1807226"/>
            <a:ext cx="8084578" cy="4549123"/>
          </a:xfrm>
        </p:spPr>
        <p:txBody>
          <a:bodyPr>
            <a:normAutofit/>
          </a:bodyPr>
          <a:lstStyle/>
          <a:p>
            <a:r>
              <a:rPr lang="en-US" dirty="0"/>
              <a:t>Modern OSes (Mac, Windows, modern Unix) separate the concepts of processes and threads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thread</a:t>
            </a:r>
            <a:r>
              <a:rPr lang="en-US" dirty="0"/>
              <a:t> defines a sequential execution stream within a process (PC, SP, registers)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process</a:t>
            </a:r>
            <a:r>
              <a:rPr lang="en-US" dirty="0"/>
              <a:t> defines the address space and general process attributes (everything but threads of execution)</a:t>
            </a:r>
          </a:p>
          <a:p>
            <a:r>
              <a:rPr lang="en-US" dirty="0"/>
              <a:t>A thread is bound to a single process</a:t>
            </a:r>
          </a:p>
          <a:p>
            <a:pPr lvl="1"/>
            <a:r>
              <a:rPr lang="en-US" dirty="0"/>
              <a:t>Processes, however, can have </a:t>
            </a:r>
            <a:r>
              <a:rPr lang="en-US" dirty="0">
                <a:solidFill>
                  <a:srgbClr val="FF0000"/>
                </a:solidFill>
              </a:rPr>
              <a:t>multiple </a:t>
            </a:r>
            <a:r>
              <a:rPr lang="en-US" dirty="0"/>
              <a:t>threads</a:t>
            </a:r>
          </a:p>
          <a:p>
            <a:r>
              <a:rPr lang="en-US" dirty="0"/>
              <a:t>Threads become the unit of scheduling</a:t>
            </a:r>
          </a:p>
          <a:p>
            <a:pPr lvl="1"/>
            <a:r>
              <a:rPr lang="en-US" dirty="0"/>
              <a:t>Processes are now the </a:t>
            </a:r>
            <a:r>
              <a:rPr lang="en-US" dirty="0">
                <a:solidFill>
                  <a:srgbClr val="0000FF"/>
                </a:solidFill>
              </a:rPr>
              <a:t>containers</a:t>
            </a:r>
            <a:r>
              <a:rPr lang="en-US" dirty="0"/>
              <a:t> in which threads execute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39431</TotalTime>
  <Words>2320</Words>
  <Application>Microsoft Macintosh PowerPoint</Application>
  <PresentationFormat>On-screen Show (4:3)</PresentationFormat>
  <Paragraphs>415</Paragraphs>
  <Slides>33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Brush Script MT</vt:lpstr>
      <vt:lpstr>ZapfDingbats</vt:lpstr>
      <vt:lpstr>Arial</vt:lpstr>
      <vt:lpstr>Calibri</vt:lpstr>
      <vt:lpstr>Calisto MT</vt:lpstr>
      <vt:lpstr>Courier New</vt:lpstr>
      <vt:lpstr>Monotype Sorts</vt:lpstr>
      <vt:lpstr>Times New Roman</vt:lpstr>
      <vt:lpstr>Capital</vt:lpstr>
      <vt:lpstr>Operating Systems ECE344 </vt:lpstr>
      <vt:lpstr>Processes</vt:lpstr>
      <vt:lpstr>Now how about this?</vt:lpstr>
      <vt:lpstr>PowerPoint Presentation</vt:lpstr>
      <vt:lpstr>Independent Address Spaces</vt:lpstr>
      <vt:lpstr>Process Address Space</vt:lpstr>
      <vt:lpstr>Parallel Programs</vt:lpstr>
      <vt:lpstr>Rethinking Processes</vt:lpstr>
      <vt:lpstr>Threads</vt:lpstr>
      <vt:lpstr>Threads: lightweight processes</vt:lpstr>
      <vt:lpstr>The thread model</vt:lpstr>
      <vt:lpstr>Threads in a Process</vt:lpstr>
      <vt:lpstr>Threads: Concurrent Servers</vt:lpstr>
      <vt:lpstr>Threads: Concurrent Servers</vt:lpstr>
      <vt:lpstr>Thread usage: web server</vt:lpstr>
      <vt:lpstr>Thread usage: word processor</vt:lpstr>
      <vt:lpstr>Kernel-Level Threads</vt:lpstr>
      <vt:lpstr>Kernel-level Thread Limitations</vt:lpstr>
      <vt:lpstr>User-Level Threads</vt:lpstr>
      <vt:lpstr>User-level Thread Limitations</vt:lpstr>
      <vt:lpstr>Kernel- vs. User-level Threads</vt:lpstr>
      <vt:lpstr>Kernel- and User-level Threads</vt:lpstr>
      <vt:lpstr>Implementing Threads</vt:lpstr>
      <vt:lpstr>Thread Scheduling</vt:lpstr>
      <vt:lpstr>Sample Thread Interface</vt:lpstr>
      <vt:lpstr>Non-Preemptive Scheduling</vt:lpstr>
      <vt:lpstr>thread_yield()</vt:lpstr>
      <vt:lpstr>Implementing thread_yield()</vt:lpstr>
      <vt:lpstr>Thread Context Switch</vt:lpstr>
      <vt:lpstr>Wait a minute</vt:lpstr>
      <vt:lpstr>Preemptive Scheduling</vt:lpstr>
      <vt:lpstr>Process vs. threads</vt:lpstr>
      <vt:lpstr>Threads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123</cp:revision>
  <cp:lastPrinted>2013-01-31T18:22:38Z</cp:lastPrinted>
  <dcterms:created xsi:type="dcterms:W3CDTF">2013-01-31T16:14:34Z</dcterms:created>
  <dcterms:modified xsi:type="dcterms:W3CDTF">2025-01-30T15:03:39Z</dcterms:modified>
</cp:coreProperties>
</file>