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57" r:id="rId1"/>
  </p:sldMasterIdLst>
  <p:notesMasterIdLst>
    <p:notesMasterId r:id="rId47"/>
  </p:notesMasterIdLst>
  <p:handoutMasterIdLst>
    <p:handoutMasterId r:id="rId48"/>
  </p:handoutMasterIdLst>
  <p:sldIdLst>
    <p:sldId id="256" r:id="rId2"/>
    <p:sldId id="257" r:id="rId3"/>
    <p:sldId id="327" r:id="rId4"/>
    <p:sldId id="342" r:id="rId5"/>
    <p:sldId id="328" r:id="rId6"/>
    <p:sldId id="344" r:id="rId7"/>
    <p:sldId id="331" r:id="rId8"/>
    <p:sldId id="332" r:id="rId9"/>
    <p:sldId id="333" r:id="rId10"/>
    <p:sldId id="346" r:id="rId11"/>
    <p:sldId id="347" r:id="rId12"/>
    <p:sldId id="348" r:id="rId13"/>
    <p:sldId id="345" r:id="rId14"/>
    <p:sldId id="349" r:id="rId15"/>
    <p:sldId id="289" r:id="rId16"/>
    <p:sldId id="291" r:id="rId17"/>
    <p:sldId id="292" r:id="rId18"/>
    <p:sldId id="293" r:id="rId19"/>
    <p:sldId id="294" r:id="rId20"/>
    <p:sldId id="295" r:id="rId21"/>
    <p:sldId id="296" r:id="rId22"/>
    <p:sldId id="297" r:id="rId23"/>
    <p:sldId id="298" r:id="rId24"/>
    <p:sldId id="300" r:id="rId25"/>
    <p:sldId id="308" r:id="rId26"/>
    <p:sldId id="301" r:id="rId27"/>
    <p:sldId id="309" r:id="rId28"/>
    <p:sldId id="310" r:id="rId29"/>
    <p:sldId id="311" r:id="rId30"/>
    <p:sldId id="312" r:id="rId31"/>
    <p:sldId id="313" r:id="rId32"/>
    <p:sldId id="350" r:id="rId33"/>
    <p:sldId id="314" r:id="rId34"/>
    <p:sldId id="315" r:id="rId35"/>
    <p:sldId id="316" r:id="rId36"/>
    <p:sldId id="317" r:id="rId37"/>
    <p:sldId id="318" r:id="rId38"/>
    <p:sldId id="320" r:id="rId39"/>
    <p:sldId id="319" r:id="rId40"/>
    <p:sldId id="321" r:id="rId41"/>
    <p:sldId id="324" r:id="rId42"/>
    <p:sldId id="323" r:id="rId43"/>
    <p:sldId id="325" r:id="rId44"/>
    <p:sldId id="322" r:id="rId45"/>
    <p:sldId id="326" r:id="rId4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clrMode="gray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3592" autoAdjust="0"/>
  </p:normalViewPr>
  <p:slideViewPr>
    <p:cSldViewPr snapToGrid="0" snapToObjects="1">
      <p:cViewPr varScale="1">
        <p:scale>
          <a:sx n="50" d="100"/>
          <a:sy n="50" d="100"/>
        </p:scale>
        <p:origin x="1530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85FA19-4AE7-394C-8E06-B4A0FB3E5AA8}" type="datetimeFigureOut">
              <a:rPr lang="en-US" smtClean="0"/>
              <a:pPr/>
              <a:t>9/7/2018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63C84F-422D-1049-B727-5B751ACDABC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21886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6991A4-6061-8E40-B3BF-9224535D7C20}" type="datetimeFigureOut">
              <a:rPr lang="en-US" smtClean="0"/>
              <a:pPr/>
              <a:t>9/7/2018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639927-3662-3B4E-89DF-65C239F3E8B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259037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13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84675" y="8686801"/>
            <a:ext cx="2972152" cy="45512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079BF997-CAE8-48EB-B87B-806358C68838}" type="slidenum">
              <a:rPr lang="en-US"/>
              <a:pPr/>
              <a:t>17</a:t>
            </a:fld>
            <a:endParaRPr lang="en-US" dirty="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Perl vs. Python. Perl is more efficient. Larry Wall falls asleep and hits Larry Wall's forehead on the keyboard.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Upon waking Larry Wall decides that the string of characters on Larry Wall's monitor isn't random but an example program in a programming language that God wants His prophet, Larry Wall, to design. Perl is born.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13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84675" y="8686801"/>
            <a:ext cx="2972152" cy="45512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33EF0399-6B04-4CFE-A78B-35F26CC6785A}" type="slidenum">
              <a:rPr lang="en-US"/>
              <a:pPr/>
              <a:t>20</a:t>
            </a:fld>
            <a:endParaRPr lang="en-US" dirty="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13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84675" y="8686801"/>
            <a:ext cx="2972152" cy="45512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13233809-0F84-4C03-8DF8-087806827D41}" type="slidenum">
              <a:rPr lang="en-US"/>
              <a:pPr/>
              <a:t>21</a:t>
            </a:fld>
            <a:endParaRPr lang="en-US" dirty="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r>
              <a:rPr lang="en-US" dirty="0" smtClean="0"/>
              <a:t>While it seems that Moore’s law will continue, providing billions of transistors on a chip,</a:t>
            </a:r>
          </a:p>
          <a:p>
            <a:r>
              <a:rPr lang="en-US" dirty="0" smtClean="0"/>
              <a:t>we have already seen the end of frequency scaling due to power and other limitations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13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84675" y="8686801"/>
            <a:ext cx="2972152" cy="45512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62671510-6955-4DD2-84E3-634F2311AF9D}" type="slidenum">
              <a:rPr lang="en-US"/>
              <a:pPr/>
              <a:t>22</a:t>
            </a:fld>
            <a:endParaRPr lang="en-US" dirty="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r>
              <a:rPr lang="en-US" dirty="0" smtClean="0"/>
              <a:t>Two years ago I asked an audience how many people owned a dual-core desktop or laptop, and there were almost no hands.  </a:t>
            </a:r>
          </a:p>
          <a:p>
            <a:endParaRPr lang="en-US" dirty="0" smtClean="0"/>
          </a:p>
          <a:p>
            <a:r>
              <a:rPr lang="en-US" dirty="0" smtClean="0"/>
              <a:t>So I’ll try again today: how many people have a dual core?</a:t>
            </a:r>
          </a:p>
          <a:p>
            <a:r>
              <a:rPr lang="en-US" dirty="0" smtClean="0"/>
              <a:t>Apple</a:t>
            </a:r>
            <a:r>
              <a:rPr lang="en-US" baseline="0" dirty="0" smtClean="0"/>
              <a:t> A6 – processor of its </a:t>
            </a:r>
            <a:r>
              <a:rPr lang="en-US" baseline="0" dirty="0" err="1" smtClean="0"/>
              <a:t>iphone</a:t>
            </a:r>
            <a:r>
              <a:rPr lang="en-US" baseline="0" dirty="0" smtClean="0"/>
              <a:t> 5, has 2 cores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How many people have a quad-core?</a:t>
            </a:r>
          </a:p>
          <a:p>
            <a:endParaRPr lang="en-US" dirty="0" smtClean="0"/>
          </a:p>
          <a:p>
            <a:r>
              <a:rPr lang="en-US" dirty="0" smtClean="0"/>
              <a:t>By the end of the year Intel and AMD will have released 8-core processor chips; SUN has had an 8-core out for a while now.</a:t>
            </a:r>
          </a:p>
          <a:p>
            <a:endParaRPr lang="en-US" dirty="0" smtClean="0"/>
          </a:p>
          <a:p>
            <a:r>
              <a:rPr lang="en-US" dirty="0" smtClean="0"/>
              <a:t>In fact, the trend is for the number of processor cores to continue doubling each technology generation.</a:t>
            </a:r>
          </a:p>
          <a:p>
            <a:endParaRPr lang="en-US" dirty="0" smtClean="0"/>
          </a:p>
          <a:p>
            <a:r>
              <a:rPr lang="en-US" dirty="0" smtClean="0"/>
              <a:t>This means that we could be approaching 1k cores by 2020 if trends continue!</a:t>
            </a:r>
          </a:p>
          <a:p>
            <a:endParaRPr lang="en-US" dirty="0" smtClean="0"/>
          </a:p>
          <a:p>
            <a:r>
              <a:rPr lang="en-US" dirty="0" smtClean="0"/>
              <a:t>Sounds great---so what’s the catch?</a:t>
            </a:r>
          </a:p>
          <a:p>
            <a:endParaRPr lang="en-US" dirty="0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13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84675" y="8686801"/>
            <a:ext cx="2972152" cy="45512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1B5B4C6A-FC98-4872-9BBE-F057A03B7513}" type="slidenum">
              <a:rPr lang="en-US"/>
              <a:pPr/>
              <a:t>23</a:t>
            </a:fld>
            <a:endParaRPr lang="en-US" dirty="0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13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84675" y="8686801"/>
            <a:ext cx="2972152" cy="45512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F49491E7-700F-4891-8384-F4AC864D7A77}" type="slidenum">
              <a:rPr lang="en-US"/>
              <a:pPr/>
              <a:t>24</a:t>
            </a:fld>
            <a:endParaRPr lang="en-US" dirty="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 lIns="91923" tIns="45962" rIns="91923" bIns="45962"/>
          <a:lstStyle/>
          <a:p>
            <a:endParaRPr lang="en-CA" dirty="0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13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84675" y="8686801"/>
            <a:ext cx="2972152" cy="45512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00616272-99B2-4540-B08A-DBCACFA1E93C}" type="slidenum">
              <a:rPr lang="en-US"/>
              <a:pPr/>
              <a:t>26</a:t>
            </a:fld>
            <a:endParaRPr lang="en-US" dirty="0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can you think of any reason?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639927-3662-3B4E-89DF-65C239F3E8BD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492991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L3:</a:t>
            </a:r>
            <a:r>
              <a:rPr lang="en-US" baseline="0" dirty="0" smtClean="0"/>
              <a:t> several MB, 20 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639927-3662-3B4E-89DF-65C239F3E8BD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156484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ug137</a:t>
            </a:r>
            <a:r>
              <a:rPr lang="en-US" dirty="0" smtClean="0"/>
              <a:t>:~/ece454/demo/</a:t>
            </a:r>
            <a:r>
              <a:rPr lang="en-US" dirty="0" err="1" smtClean="0"/>
              <a:t>cpuinfo_cp</a:t>
            </a:r>
            <a:r>
              <a:rPr lang="en-US" dirty="0" smtClean="0"/>
              <a:t>/coreutils-6.0/</a:t>
            </a:r>
            <a:r>
              <a:rPr lang="en-US" dirty="0" err="1" smtClean="0"/>
              <a:t>src</a:t>
            </a:r>
            <a:endParaRPr lang="en-US" dirty="0" smtClean="0"/>
          </a:p>
          <a:p>
            <a:r>
              <a:rPr lang="en-US" dirty="0" smtClean="0"/>
              <a:t>or on </a:t>
            </a:r>
            <a:r>
              <a:rPr lang="en-US" dirty="0" err="1" smtClean="0"/>
              <a:t>baker:teaching</a:t>
            </a:r>
            <a:r>
              <a:rPr lang="en-US" dirty="0" smtClean="0"/>
              <a:t>/ece454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639927-3662-3B4E-89DF-65C239F3E8BD}" type="slidenum">
              <a:rPr lang="en-US" smtClean="0"/>
              <a:pPr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94210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2E503D7-9205-4A02-A454-34452D928CE1}" type="slidenum">
              <a:rPr lang="en-US"/>
              <a:pPr/>
              <a:t>6</a:t>
            </a:fld>
            <a:endParaRPr lang="en-US" dirty="0"/>
          </a:p>
        </p:txBody>
      </p:sp>
      <p:sp>
        <p:nvSpPr>
          <p:cNvPr id="361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1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r>
              <a:rPr lang="en-US" dirty="0" smtClean="0"/>
              <a:t>this class is teaching you how to write fast software, but</a:t>
            </a:r>
            <a:r>
              <a:rPr lang="en-US" baseline="0" dirty="0" smtClean="0"/>
              <a:t> we will spend a significant amount of time talking about </a:t>
            </a:r>
            <a:r>
              <a:rPr lang="en-US" baseline="0" dirty="0" err="1" smtClean="0"/>
              <a:t>hw</a:t>
            </a:r>
            <a:r>
              <a:rPr lang="en-US" baseline="0" dirty="0" smtClean="0"/>
              <a:t>. --- you have to know your </a:t>
            </a:r>
            <a:r>
              <a:rPr lang="en-US" baseline="0" dirty="0" err="1" smtClean="0"/>
              <a:t>hw</a:t>
            </a:r>
            <a:r>
              <a:rPr lang="en-US" baseline="0" dirty="0" smtClean="0"/>
              <a:t> to write the fastest program</a:t>
            </a:r>
            <a:endParaRPr lang="en-US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13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84675" y="8686801"/>
            <a:ext cx="2972152" cy="45512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A12DB9E0-500E-4B43-8CE1-4192486E67D7}" type="slidenum">
              <a:rPr lang="en-US"/>
              <a:pPr/>
              <a:t>16</a:t>
            </a:fld>
            <a:endParaRPr lang="en-US" dirty="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r>
              <a:rPr lang="en-US" dirty="0" err="1" smtClean="0"/>
              <a:t>Instagram</a:t>
            </a:r>
            <a:r>
              <a:rPr lang="en-US" dirty="0" smtClean="0"/>
              <a:t>: Kevin </a:t>
            </a:r>
            <a:r>
              <a:rPr lang="en-US" dirty="0" err="1" smtClean="0"/>
              <a:t>Systrom</a:t>
            </a:r>
            <a:r>
              <a:rPr lang="en-US" dirty="0" smtClean="0"/>
              <a:t>, Mike Krieger</a:t>
            </a:r>
          </a:p>
          <a:p>
            <a:r>
              <a:rPr lang="en-US" dirty="0" smtClean="0"/>
              <a:t>Marc </a:t>
            </a:r>
            <a:r>
              <a:rPr lang="en-US" dirty="0" err="1" smtClean="0"/>
              <a:t>Andreesen</a:t>
            </a:r>
            <a:r>
              <a:rPr lang="en-US" dirty="0" smtClean="0"/>
              <a:t>: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netscape</a:t>
            </a:r>
            <a:endParaRPr lang="en-US" baseline="0" dirty="0" smtClean="0"/>
          </a:p>
          <a:p>
            <a:r>
              <a:rPr lang="en-US" baseline="0" dirty="0" smtClean="0"/>
              <a:t>Larry page</a:t>
            </a:r>
          </a:p>
          <a:p>
            <a:r>
              <a:rPr lang="en-US" baseline="0" dirty="0" err="1" smtClean="0"/>
              <a:t>Youtube</a:t>
            </a:r>
            <a:r>
              <a:rPr lang="en-US" baseline="0" dirty="0" smtClean="0"/>
              <a:t>: Chad Hurley, Steve Chen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7"/>
          <p:cNvGrpSpPr/>
          <p:nvPr/>
        </p:nvGrpSpPr>
        <p:grpSpPr>
          <a:xfrm>
            <a:off x="486873" y="411480"/>
            <a:ext cx="8170255" cy="6035040"/>
            <a:chOff x="486873" y="411480"/>
            <a:chExt cx="8170255" cy="6035040"/>
          </a:xfrm>
        </p:grpSpPr>
        <p:pic>
          <p:nvPicPr>
            <p:cNvPr id="12" name="Picture 11" descr="PaperPanel-Title.jpg"/>
            <p:cNvPicPr>
              <a:picLocks noChangeAspect="1"/>
            </p:cNvPicPr>
            <p:nvPr/>
          </p:nvPicPr>
          <p:blipFill>
            <a:blip r:embed="rId2"/>
            <a:srcRect r="2128"/>
            <a:stretch>
              <a:fillRect/>
            </a:stretch>
          </p:blipFill>
          <p:spPr>
            <a:xfrm>
              <a:off x="486873" y="411480"/>
              <a:ext cx="8170255" cy="6035040"/>
            </a:xfrm>
            <a:prstGeom prst="rect">
              <a:avLst/>
            </a:prstGeom>
            <a:noFill/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</p:pic>
        <p:sp>
          <p:nvSpPr>
            <p:cNvPr id="14" name="Rectangle 13"/>
            <p:cNvSpPr>
              <a:spLocks/>
            </p:cNvSpPr>
            <p:nvPr/>
          </p:nvSpPr>
          <p:spPr>
            <a:xfrm>
              <a:off x="562843" y="475488"/>
              <a:ext cx="7982712" cy="5888736"/>
            </a:xfrm>
            <a:prstGeom prst="rect">
              <a:avLst/>
            </a:prstGeom>
            <a:noFill/>
            <a:ln w="12700">
              <a:solidFill>
                <a:schemeClr val="tx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562842" y="6133646"/>
              <a:ext cx="7982712" cy="1472"/>
            </a:xfrm>
            <a:prstGeom prst="line">
              <a:avLst/>
            </a:prstGeom>
            <a:noFill/>
            <a:ln w="12700">
              <a:solidFill>
                <a:schemeClr val="tx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7" name="Rectangle 16"/>
            <p:cNvSpPr/>
            <p:nvPr/>
          </p:nvSpPr>
          <p:spPr>
            <a:xfrm>
              <a:off x="562843" y="457200"/>
              <a:ext cx="7982712" cy="25786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3950"/>
            <a:ext cx="7342188" cy="1924050"/>
          </a:xfrm>
        </p:spPr>
        <p:txBody>
          <a:bodyPr anchor="b" anchorCtr="0">
            <a:noAutofit/>
          </a:bodyPr>
          <a:lstStyle>
            <a:lvl1pPr>
              <a:defRPr sz="54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429000"/>
            <a:ext cx="7342188" cy="1752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73741" y="6122894"/>
            <a:ext cx="2133600" cy="259317"/>
          </a:xfrm>
        </p:spPr>
        <p:txBody>
          <a:bodyPr/>
          <a:lstStyle/>
          <a:p>
            <a:r>
              <a:rPr lang="en-CA" dirty="0" smtClean="0"/>
              <a:t>9/10/13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638800" y="6122894"/>
            <a:ext cx="2895600" cy="257810"/>
          </a:xfrm>
        </p:spPr>
        <p:txBody>
          <a:bodyPr/>
          <a:lstStyle/>
          <a:p>
            <a:r>
              <a:rPr lang="en-US" dirty="0" smtClean="0"/>
              <a:t>Ding Yuan, ECE454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191000" y="6122894"/>
            <a:ext cx="762000" cy="271463"/>
          </a:xfrm>
        </p:spPr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, Picture,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33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9" name="Group 26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pic>
            <p:nvPicPr>
              <p:cNvPr id="21" name="Picture 20" descr="PaperPanel-Base.jpg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82880" y="173699"/>
                <a:ext cx="8778240" cy="6510602"/>
              </a:xfrm>
              <a:prstGeom prst="rect">
                <a:avLst/>
              </a:prstGeom>
              <a:noFill/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</p:pic>
          <p:grpSp>
            <p:nvGrpSpPr>
              <p:cNvPr id="10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23" name="Rectangle 22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9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24" name="Straight Connector 23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9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20" name="Rectangle 19"/>
            <p:cNvSpPr/>
            <p:nvPr/>
          </p:nvSpPr>
          <p:spPr>
            <a:xfrm rot="5400000">
              <a:off x="801086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225" y="1694329"/>
            <a:ext cx="3008313" cy="9144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8319" y="609600"/>
            <a:ext cx="4114800" cy="5465763"/>
          </a:xfrm>
        </p:spPr>
        <p:txBody>
          <a:bodyPr>
            <a:normAutofit/>
          </a:bodyPr>
          <a:lstStyle>
            <a:lvl1pPr>
              <a:defRPr sz="2400" baseline="0"/>
            </a:lvl1pPr>
            <a:lvl2pPr>
              <a:defRPr sz="2200" baseline="0"/>
            </a:lvl2pPr>
            <a:lvl3pPr>
              <a:defRPr sz="2000" baseline="0"/>
            </a:lvl3pPr>
            <a:lvl4pPr>
              <a:defRPr sz="1800" baseline="0"/>
            </a:lvl4pPr>
            <a:lvl5pPr>
              <a:defRPr sz="1800" baseline="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225" y="2672323"/>
            <a:ext cx="3008313" cy="3403040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 dirty="0" smtClean="0"/>
              <a:t>9/10/13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Ding Yuan, ECE454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C3F0E-9362-6D47-9781-DB401EE9B6B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 rot="10800000">
            <a:off x="258763" y="1594462"/>
            <a:ext cx="3575304" cy="6400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3"/>
          </p:nvPr>
        </p:nvSpPr>
        <p:spPr>
          <a:xfrm>
            <a:off x="352892" y="310123"/>
            <a:ext cx="3398837" cy="1204912"/>
          </a:xfrm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n-US" dirty="0" smtClean="0"/>
              <a:t>Click icon to add picture</a:t>
            </a:r>
            <a:endParaRPr dirty="0"/>
          </a:p>
        </p:txBody>
      </p:sp>
      <p:sp>
        <p:nvSpPr>
          <p:cNvPr id="25" name="Rectangle 24"/>
          <p:cNvSpPr/>
          <p:nvPr/>
        </p:nvSpPr>
        <p:spPr>
          <a:xfrm rot="10800000">
            <a:off x="258763" y="1594462"/>
            <a:ext cx="3575304" cy="6400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32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9" name="Group 26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pic>
            <p:nvPicPr>
              <p:cNvPr id="36" name="Picture 35" descr="PaperPanel-Base.jpg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82880" y="173699"/>
                <a:ext cx="8778240" cy="6510602"/>
              </a:xfrm>
              <a:prstGeom prst="rect">
                <a:avLst/>
              </a:prstGeom>
              <a:noFill/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</p:pic>
          <p:grpSp>
            <p:nvGrpSpPr>
              <p:cNvPr id="10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38" name="Rectangle 37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9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39" name="Straight Connector 38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9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35" name="Rectangle 34"/>
            <p:cNvSpPr/>
            <p:nvPr/>
          </p:nvSpPr>
          <p:spPr>
            <a:xfrm rot="5400000">
              <a:off x="801086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691640"/>
            <a:ext cx="3008376" cy="914400"/>
          </a:xfrm>
        </p:spPr>
        <p:txBody>
          <a:bodyPr anchor="b">
            <a:no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338559" y="612775"/>
            <a:ext cx="4114800" cy="5468112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352" y="2670048"/>
            <a:ext cx="3008376" cy="3401568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120000"/>
              </a:lnSpc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2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 dirty="0" smtClean="0"/>
              <a:t>9/10/13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Ding Yuan, ECE454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C3F0E-9362-6D47-9781-DB401EE9B6B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26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pic>
          <p:nvPicPr>
            <p:cNvPr id="36" name="Picture 35" descr="PaperPanel-Base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2880" y="173699"/>
              <a:ext cx="8778240" cy="6510602"/>
            </a:xfrm>
            <a:prstGeom prst="rect">
              <a:avLst/>
            </a:prstGeom>
            <a:noFill/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</p:pic>
        <p:grpSp>
          <p:nvGrpSpPr>
            <p:cNvPr id="9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38" name="Rectangle 37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39" name="Straight Connector 38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1" y="4287819"/>
            <a:ext cx="8021977" cy="916193"/>
          </a:xfrm>
        </p:spPr>
        <p:txBody>
          <a:bodyPr anchor="b">
            <a:no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56347" y="331694"/>
            <a:ext cx="8421624" cy="3783106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351" y="5271247"/>
            <a:ext cx="8021977" cy="1013011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spcBef>
                <a:spcPts val="300"/>
              </a:spcBef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2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 dirty="0" smtClean="0"/>
              <a:t>9/10/13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Ding Yuan, ECE454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C3F0E-9362-6D47-9781-DB401EE9B6B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56032" y="4203192"/>
            <a:ext cx="8622792" cy="6400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0" name="Rectangle 19"/>
          <p:cNvSpPr/>
          <p:nvPr/>
        </p:nvSpPr>
        <p:spPr>
          <a:xfrm>
            <a:off x="256032" y="4203192"/>
            <a:ext cx="8622792" cy="6400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pic>
          <p:nvPicPr>
            <p:cNvPr id="21" name="Picture 20" descr="PaperPanel-Base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2880" y="173699"/>
              <a:ext cx="8778240" cy="6510602"/>
            </a:xfrm>
            <a:prstGeom prst="rect">
              <a:avLst/>
            </a:prstGeom>
            <a:noFill/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</p:pic>
        <p:grpSp>
          <p:nvGrpSpPr>
            <p:cNvPr id="8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3" name="Rectangle 22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4" name="Straight Connector 23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5" name="Rectangle 24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 dirty="0" smtClean="0"/>
              <a:t>9/10/13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Ding Yuan, ECE454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C3F0E-9362-6D47-9781-DB401EE9B6B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pic>
          <p:nvPicPr>
            <p:cNvPr id="21" name="Picture 20" descr="PaperPanel-Base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2880" y="173699"/>
              <a:ext cx="8778240" cy="6510602"/>
            </a:xfrm>
            <a:prstGeom prst="rect">
              <a:avLst/>
            </a:prstGeom>
            <a:noFill/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</p:pic>
        <p:grpSp>
          <p:nvGrpSpPr>
            <p:cNvPr id="8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3" name="Rectangle 22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4" name="Straight Connector 23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399" y="609600"/>
            <a:ext cx="1416423" cy="5516563"/>
          </a:xfrm>
        </p:spPr>
        <p:txBody>
          <a:bodyPr vert="eaVert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8222" y="609600"/>
            <a:ext cx="6279777" cy="55165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 dirty="0" smtClean="0"/>
              <a:t>9/10/13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Ding Yuan, ECE454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C3F0E-9362-6D47-9781-DB401EE9B6B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 rot="5400000">
            <a:off x="4242277" y="3274090"/>
            <a:ext cx="6135624" cy="6400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8" name="Rectangle 17"/>
          <p:cNvSpPr/>
          <p:nvPr/>
        </p:nvSpPr>
        <p:spPr>
          <a:xfrm rot="5400000">
            <a:off x="4242277" y="3274090"/>
            <a:ext cx="6135624" cy="6400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pic>
          <p:nvPicPr>
            <p:cNvPr id="17" name="Picture 16" descr="PaperPanel-Base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2880" y="173699"/>
              <a:ext cx="8778240" cy="6510602"/>
            </a:xfrm>
            <a:prstGeom prst="rect">
              <a:avLst/>
            </a:prstGeom>
            <a:noFill/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</p:pic>
        <p:grpSp>
          <p:nvGrpSpPr>
            <p:cNvPr id="8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9" name="Rectangle 18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0" name="Straight Connector 19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1" name="Rectangle 20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 dirty="0" smtClean="0"/>
              <a:t>9/10/13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Ding Yuan, ECE454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C3F0E-9362-6D47-9781-DB401EE9B6B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aperPanel-Title.jpg"/>
          <p:cNvPicPr>
            <a:picLocks noChangeAspect="1"/>
          </p:cNvPicPr>
          <p:nvPr/>
        </p:nvPicPr>
        <p:blipFill>
          <a:blip r:embed="rId2"/>
          <a:srcRect r="2128"/>
          <a:stretch>
            <a:fillRect/>
          </a:stretch>
        </p:blipFill>
        <p:spPr>
          <a:xfrm>
            <a:off x="486873" y="411480"/>
            <a:ext cx="8170255" cy="6035040"/>
          </a:xfrm>
          <a:prstGeom prst="rect">
            <a:avLst/>
          </a:prstGeom>
          <a:noFill/>
          <a:ln w="12700">
            <a:noFill/>
          </a:ln>
          <a:effectLst>
            <a:outerShdw blurRad="63500" sx="101000" sy="101000" algn="ctr" rotWithShape="0">
              <a:prstClr val="black">
                <a:alpha val="40000"/>
              </a:prstClr>
            </a:outerShdw>
          </a:effectLst>
          <a:scene3d>
            <a:camera prst="perspectiveFront" fov="4800000"/>
            <a:lightRig rig="threePt" dir="t"/>
          </a:scene3d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00113" y="3442447"/>
            <a:ext cx="7345362" cy="1532965"/>
          </a:xfrm>
        </p:spPr>
        <p:txBody>
          <a:bodyPr anchor="b" anchorCtr="0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00113" y="5029200"/>
            <a:ext cx="7345362" cy="990600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9259" y="6122894"/>
            <a:ext cx="2133600" cy="259317"/>
          </a:xfrm>
        </p:spPr>
        <p:txBody>
          <a:bodyPr/>
          <a:lstStyle/>
          <a:p>
            <a:r>
              <a:rPr lang="en-CA" dirty="0" smtClean="0"/>
              <a:t>9/10/13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638800" y="6124401"/>
            <a:ext cx="2895600" cy="257810"/>
          </a:xfrm>
        </p:spPr>
        <p:txBody>
          <a:bodyPr/>
          <a:lstStyle/>
          <a:p>
            <a:r>
              <a:rPr lang="en-US" dirty="0" smtClean="0"/>
              <a:t>Ding Yuan, ECE454</a:t>
            </a:r>
            <a:endParaRPr lang="en-US" dirty="0"/>
          </a:p>
        </p:txBody>
      </p:sp>
      <p:grpSp>
        <p:nvGrpSpPr>
          <p:cNvPr id="6" name="Group 11"/>
          <p:cNvGrpSpPr/>
          <p:nvPr/>
        </p:nvGrpSpPr>
        <p:grpSpPr>
          <a:xfrm>
            <a:off x="562842" y="475488"/>
            <a:ext cx="7982713" cy="5888736"/>
            <a:chOff x="562842" y="475488"/>
            <a:chExt cx="7982713" cy="5888736"/>
          </a:xfrm>
        </p:grpSpPr>
        <p:sp>
          <p:nvSpPr>
            <p:cNvPr id="8" name="Rectangle 7"/>
            <p:cNvSpPr>
              <a:spLocks/>
            </p:cNvSpPr>
            <p:nvPr/>
          </p:nvSpPr>
          <p:spPr>
            <a:xfrm>
              <a:off x="562843" y="475488"/>
              <a:ext cx="7982712" cy="5888736"/>
            </a:xfrm>
            <a:prstGeom prst="rect">
              <a:avLst/>
            </a:prstGeom>
            <a:noFill/>
            <a:ln w="12700">
              <a:solidFill>
                <a:schemeClr val="tx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9" name="Straight Connector 8"/>
            <p:cNvCxnSpPr/>
            <p:nvPr/>
          </p:nvCxnSpPr>
          <p:spPr>
            <a:xfrm>
              <a:off x="562842" y="6133646"/>
              <a:ext cx="7982712" cy="1472"/>
            </a:xfrm>
            <a:prstGeom prst="line">
              <a:avLst/>
            </a:prstGeom>
            <a:noFill/>
            <a:ln w="12700">
              <a:solidFill>
                <a:schemeClr val="tx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562842" y="3427528"/>
              <a:ext cx="7982712" cy="1472"/>
            </a:xfrm>
            <a:prstGeom prst="line">
              <a:avLst/>
            </a:prstGeom>
            <a:noFill/>
            <a:ln w="12700">
              <a:solidFill>
                <a:schemeClr val="tx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14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636493" y="533400"/>
            <a:ext cx="7836408" cy="2828925"/>
          </a:xfrm>
        </p:spPr>
        <p:txBody>
          <a:bodyPr>
            <a:normAutofit/>
          </a:bodyPr>
          <a:lstStyle>
            <a:lvl1pPr>
              <a:buNone/>
              <a:defRPr sz="2000"/>
            </a:lvl1pPr>
          </a:lstStyle>
          <a:p>
            <a:r>
              <a:rPr lang="en-US" dirty="0" smtClean="0"/>
              <a:t>Click icon to add picture</a:t>
            </a:r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23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pic>
          <p:nvPicPr>
            <p:cNvPr id="25" name="Picture 24" descr="PaperPanel-Base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2880" y="173699"/>
              <a:ext cx="8778240" cy="6510602"/>
            </a:xfrm>
            <a:prstGeom prst="rect">
              <a:avLst/>
            </a:prstGeom>
            <a:noFill/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</p:pic>
        <p:grpSp>
          <p:nvGrpSpPr>
            <p:cNvPr id="8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7" name="Rectangle 26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8" name="Straight Connector 27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113" y="1371600"/>
            <a:ext cx="7345362" cy="1676400"/>
          </a:xfrm>
        </p:spPr>
        <p:txBody>
          <a:bodyPr anchor="b" anchorCtr="0">
            <a:noAutofit/>
          </a:bodyPr>
          <a:lstStyle>
            <a:lvl1pPr algn="ctr">
              <a:defRPr sz="5400" b="0" i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0113" y="3134566"/>
            <a:ext cx="7345362" cy="1500187"/>
          </a:xfrm>
        </p:spPr>
        <p:txBody>
          <a:bodyPr anchor="t" anchorCtr="0"/>
          <a:lstStyle>
            <a:lvl1pPr marL="0" indent="0" algn="ctr">
              <a:spcBef>
                <a:spcPts val="30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 dirty="0" smtClean="0"/>
              <a:t>9/10/13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Ding Yuan, ECE454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C3F0E-9362-6D47-9781-DB401EE9B6B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3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pic>
          <p:nvPicPr>
            <p:cNvPr id="15" name="Picture 14" descr="PaperPanel-Base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2880" y="173699"/>
              <a:ext cx="8778240" cy="6510602"/>
            </a:xfrm>
            <a:prstGeom prst="rect">
              <a:avLst/>
            </a:prstGeom>
            <a:noFill/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</p:pic>
        <p:grpSp>
          <p:nvGrpSpPr>
            <p:cNvPr id="9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7" name="Rectangle 16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8" name="Straight Connector 17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19" name="Rectangle 18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0111" y="2147888"/>
            <a:ext cx="3566160" cy="39274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199" y="2147888"/>
            <a:ext cx="3566160" cy="39274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 dirty="0" smtClean="0"/>
              <a:t>9/10/13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Ding Yuan, ECE454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C3F0E-9362-6D47-9781-DB401EE9B6B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16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pic>
          <p:nvPicPr>
            <p:cNvPr id="18" name="Picture 17" descr="PaperPanel-Base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2880" y="173699"/>
              <a:ext cx="8778240" cy="6510602"/>
            </a:xfrm>
            <a:prstGeom prst="rect">
              <a:avLst/>
            </a:prstGeom>
            <a:noFill/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</p:pic>
        <p:grpSp>
          <p:nvGrpSpPr>
            <p:cNvPr id="11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0" name="Rectangle 19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1" name="Straight Connector 20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2" name="Rectangle 21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301" y="1708990"/>
            <a:ext cx="3566160" cy="832503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30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301" y="2590801"/>
            <a:ext cx="3566160" cy="34845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45539" y="1708990"/>
            <a:ext cx="3566160" cy="832503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30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45539" y="2590801"/>
            <a:ext cx="3566160" cy="34845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 dirty="0" smtClean="0"/>
              <a:t>9/10/13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Ding Yuan, ECE454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C3F0E-9362-6D47-9781-DB401EE9B6B9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30" name="Straight Connector 29"/>
          <p:cNvCxnSpPr/>
          <p:nvPr/>
        </p:nvCxnSpPr>
        <p:spPr>
          <a:xfrm rot="16200000" flipH="1">
            <a:off x="2217480" y="4026438"/>
            <a:ext cx="4711326" cy="2286"/>
          </a:xfrm>
          <a:prstGeom prst="line">
            <a:avLst/>
          </a:prstGeom>
          <a:noFill/>
          <a:ln w="12700">
            <a:solidFill>
              <a:schemeClr val="tx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3" name="Straight Connector 22"/>
          <p:cNvCxnSpPr/>
          <p:nvPr/>
        </p:nvCxnSpPr>
        <p:spPr>
          <a:xfrm rot="16200000" flipH="1">
            <a:off x="2217480" y="4026438"/>
            <a:ext cx="4711326" cy="2286"/>
          </a:xfrm>
          <a:prstGeom prst="line">
            <a:avLst/>
          </a:prstGeom>
          <a:noFill/>
          <a:ln w="12700">
            <a:solidFill>
              <a:schemeClr val="tx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8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pic>
          <p:nvPicPr>
            <p:cNvPr id="20" name="Picture 19" descr="PaperPanel-Base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2880" y="173699"/>
              <a:ext cx="8778240" cy="6510602"/>
            </a:xfrm>
            <a:prstGeom prst="rect">
              <a:avLst/>
            </a:prstGeom>
            <a:noFill/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</p:pic>
        <p:grpSp>
          <p:nvGrpSpPr>
            <p:cNvPr id="7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2" name="Rectangle 21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3" name="Straight Connector 22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4" name="Rectangle 23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 dirty="0" smtClean="0"/>
              <a:t>9/10/13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Ding Yuan, ECE454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C3F0E-9362-6D47-9781-DB401EE9B6B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7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pic>
          <p:nvPicPr>
            <p:cNvPr id="19" name="Picture 18" descr="PaperPanel-Base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2880" y="173699"/>
              <a:ext cx="8778240" cy="6510602"/>
            </a:xfrm>
            <a:prstGeom prst="rect">
              <a:avLst/>
            </a:prstGeom>
            <a:noFill/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</p:pic>
        <p:grpSp>
          <p:nvGrpSpPr>
            <p:cNvPr id="6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1" name="Rectangle 20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2" name="Straight Connector 21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 dirty="0" smtClean="0"/>
              <a:t>9/10/13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Ding Yuan, ECE454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C3F0E-9362-6D47-9781-DB401EE9B6B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33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9" name="Group 26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pic>
            <p:nvPicPr>
              <p:cNvPr id="28" name="Picture 27" descr="PaperPanel-Base.jpg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82880" y="173699"/>
                <a:ext cx="8778240" cy="6510602"/>
              </a:xfrm>
              <a:prstGeom prst="rect">
                <a:avLst/>
              </a:prstGeom>
              <a:noFill/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</p:pic>
          <p:grpSp>
            <p:nvGrpSpPr>
              <p:cNvPr id="10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30" name="Rectangle 29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9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31" name="Straight Connector 30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9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33" name="Rectangle 32"/>
            <p:cNvSpPr/>
            <p:nvPr/>
          </p:nvSpPr>
          <p:spPr>
            <a:xfrm rot="5400000">
              <a:off x="801086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225" y="1169892"/>
            <a:ext cx="3008313" cy="9144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8319" y="609600"/>
            <a:ext cx="4114800" cy="5465763"/>
          </a:xfrm>
        </p:spPr>
        <p:txBody>
          <a:bodyPr>
            <a:normAutofit/>
          </a:bodyPr>
          <a:lstStyle>
            <a:lvl1pPr>
              <a:defRPr sz="2400" baseline="0"/>
            </a:lvl1pPr>
            <a:lvl2pPr>
              <a:defRPr sz="2200" baseline="0"/>
            </a:lvl2pPr>
            <a:lvl3pPr>
              <a:defRPr sz="2000" baseline="0"/>
            </a:lvl3pPr>
            <a:lvl4pPr>
              <a:defRPr sz="1800" baseline="0"/>
            </a:lvl4pPr>
            <a:lvl5pPr>
              <a:defRPr sz="1800" baseline="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225" y="2147888"/>
            <a:ext cx="3008313" cy="3262313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120000"/>
              </a:lnSpc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 dirty="0" smtClean="0"/>
              <a:t>9/10/13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Ding Yuan, ECE454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00113" y="244158"/>
            <a:ext cx="7345362" cy="13398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0112" y="2133601"/>
            <a:ext cx="7345363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43840" y="6371591"/>
            <a:ext cx="2133600" cy="2593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60000"/>
                    <a:lumOff val="40000"/>
                  </a:schemeClr>
                </a:solidFill>
                <a:latin typeface="Brush Script MT" pitchFamily="66" charset="0"/>
              </a:defRPr>
            </a:lvl1pPr>
          </a:lstStyle>
          <a:p>
            <a:r>
              <a:rPr lang="en-CA" dirty="0" smtClean="0"/>
              <a:t>9/10/13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58840" y="6371591"/>
            <a:ext cx="2895600" cy="2578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200" kern="1200">
                <a:solidFill>
                  <a:schemeClr val="bg2">
                    <a:lumMod val="60000"/>
                    <a:lumOff val="40000"/>
                  </a:schemeClr>
                </a:solidFill>
                <a:latin typeface="Brush Script MT" pitchFamily="66" charset="0"/>
                <a:ea typeface="+mn-ea"/>
                <a:cs typeface="+mn-cs"/>
              </a:defRPr>
            </a:lvl1pPr>
          </a:lstStyle>
          <a:p>
            <a:r>
              <a:rPr lang="en-US" dirty="0" smtClean="0"/>
              <a:t>Ding Yuan, ECE454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191000" y="6356350"/>
            <a:ext cx="762000" cy="2714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sz="1200" kern="1200">
                <a:solidFill>
                  <a:schemeClr val="bg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5BCC3F0E-9362-6D47-9781-DB401EE9B6B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  <p:sldLayoutId id="2147483769" r:id="rId12"/>
    <p:sldLayoutId id="2147483770" r:id="rId13"/>
    <p:sldLayoutId id="2147483771" r:id="rId14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79438" indent="-228600" algn="l" defTabSz="914400" rtl="0" eaLnBrk="1" latinLnBrk="0" hangingPunct="1">
        <a:spcBef>
          <a:spcPts val="6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08038" indent="-2286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36638" indent="-228600" algn="l" defTabSz="914400" rtl="0" eaLnBrk="1" latinLnBrk="0" hangingPunct="1">
        <a:spcBef>
          <a:spcPts val="6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265238" indent="-2286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13" Type="http://schemas.openxmlformats.org/officeDocument/2006/relationships/image" Target="../media/image18.jpeg"/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ecg.toronto.edu/~yuan" TargetMode="External"/><Relationship Id="rId2" Type="http://schemas.openxmlformats.org/officeDocument/2006/relationships/hyperlink" Target="mailto:yuan@eecg.toronto.edu" TargetMode="Externa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ecg.toronto.edu/~yuan/teaching/ece454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4333" y="1123950"/>
            <a:ext cx="7452255" cy="1924050"/>
          </a:xfrm>
        </p:spPr>
        <p:txBody>
          <a:bodyPr/>
          <a:lstStyle/>
          <a:p>
            <a:r>
              <a:rPr lang="en-US" sz="4000" dirty="0" smtClean="0"/>
              <a:t>ECE 454 </a:t>
            </a:r>
            <a:br>
              <a:rPr lang="en-US" sz="4000" dirty="0" smtClean="0"/>
            </a:br>
            <a:r>
              <a:rPr lang="en-US" sz="4000" dirty="0" smtClean="0"/>
              <a:t>Computer Systems Programming</a:t>
            </a:r>
            <a:br>
              <a:rPr lang="en-US" sz="4000" dirty="0" smtClean="0"/>
            </a:br>
            <a:r>
              <a:rPr lang="en-US" sz="4400" i="1" dirty="0" smtClean="0"/>
              <a:t>Introduction</a:t>
            </a:r>
            <a:endParaRPr lang="en-US" sz="4400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527777"/>
            <a:ext cx="7342188" cy="1752600"/>
          </a:xfrm>
        </p:spPr>
        <p:txBody>
          <a:bodyPr>
            <a:noAutofit/>
          </a:bodyPr>
          <a:lstStyle/>
          <a:p>
            <a:r>
              <a:rPr lang="en-US" sz="2800" dirty="0" smtClean="0"/>
              <a:t>Ding Yuan</a:t>
            </a:r>
          </a:p>
          <a:p>
            <a:r>
              <a:rPr lang="en-US" sz="2800" dirty="0" smtClean="0"/>
              <a:t>ECE Dept., University of Toronto</a:t>
            </a:r>
          </a:p>
          <a:p>
            <a:r>
              <a:rPr lang="en-US" sz="2800" dirty="0" smtClean="0"/>
              <a:t>http://www.eecg.toronto.edu/~yuan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5784929" y="5769484"/>
            <a:ext cx="26597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slides courtesy: Greg Steffan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NotTo pass ECE454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0112" y="1936047"/>
            <a:ext cx="7345363" cy="3931920"/>
          </a:xfrm>
        </p:spPr>
        <p:txBody>
          <a:bodyPr/>
          <a:lstStyle/>
          <a:p>
            <a:r>
              <a:rPr lang="en-US" dirty="0" smtClean="0"/>
              <a:t>Do not come to lecture</a:t>
            </a:r>
          </a:p>
          <a:p>
            <a:pPr lvl="1"/>
            <a:r>
              <a:rPr lang="en-US" dirty="0" smtClean="0"/>
              <a:t>It’s nice out, the slides are online, and material in the book anyway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TRUTH: Lecture material is the basis for exams</a:t>
            </a:r>
          </a:p>
          <a:p>
            <a:pPr lvl="1"/>
            <a:r>
              <a:rPr lang="en-US" dirty="0" smtClean="0"/>
              <a:t>It is much more efficient to learn through discussion</a:t>
            </a:r>
          </a:p>
          <a:p>
            <a:r>
              <a:rPr lang="en-US" dirty="0" smtClean="0"/>
              <a:t>Copy other people’s project</a:t>
            </a:r>
          </a:p>
          <a:p>
            <a:pPr lvl="1"/>
            <a:r>
              <a:rPr lang="en-US" dirty="0" smtClean="0"/>
              <a:t>It is cheating!</a:t>
            </a:r>
          </a:p>
          <a:p>
            <a:pPr lvl="1"/>
            <a:r>
              <a:rPr lang="en-US" dirty="0" smtClean="0"/>
              <a:t>How can you answer the questions in midterm or final exams?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7368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NotTo pass ECE454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3222" y="1936047"/>
            <a:ext cx="7582253" cy="3931920"/>
          </a:xfrm>
        </p:spPr>
        <p:txBody>
          <a:bodyPr>
            <a:normAutofit/>
          </a:bodyPr>
          <a:lstStyle/>
          <a:p>
            <a:r>
              <a:rPr lang="en-US" dirty="0" smtClean="0"/>
              <a:t>Do not ask questions in lecture, office hours, or piazza</a:t>
            </a:r>
          </a:p>
          <a:p>
            <a:pPr lvl="1"/>
            <a:r>
              <a:rPr lang="en-US" dirty="0" smtClean="0"/>
              <a:t>It’s scary, I don’t want to embarrass myself</a:t>
            </a:r>
          </a:p>
          <a:p>
            <a:pPr lvl="1"/>
            <a:r>
              <a:rPr lang="en-US" dirty="0" smtClean="0"/>
              <a:t>TRUTH: asking questions is the best way to clarify lecture material at the time it is being presented</a:t>
            </a:r>
          </a:p>
          <a:p>
            <a:pPr lvl="2"/>
            <a:r>
              <a:rPr lang="en-US" i="1" dirty="0" smtClean="0"/>
              <a:t>“There is no such things as stupid question…”</a:t>
            </a:r>
          </a:p>
          <a:p>
            <a:r>
              <a:rPr lang="en-US" dirty="0" smtClean="0"/>
              <a:t>Wait until the last couple of days to start a project</a:t>
            </a:r>
          </a:p>
          <a:p>
            <a:pPr lvl="1"/>
            <a:r>
              <a:rPr lang="en-US" dirty="0" smtClean="0"/>
              <a:t>The project cannot be done in the last few days</a:t>
            </a:r>
          </a:p>
        </p:txBody>
      </p:sp>
    </p:spTree>
    <p:extLst>
      <p:ext uri="{BB962C8B-B14F-4D97-AF65-F5344CB8AC3E}">
        <p14:creationId xmlns:p14="http://schemas.microsoft.com/office/powerpoint/2010/main" val="3400497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Before we start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0112" y="1907825"/>
            <a:ext cx="7345363" cy="3931920"/>
          </a:xfrm>
        </p:spPr>
        <p:txBody>
          <a:bodyPr/>
          <a:lstStyle/>
          <a:p>
            <a:r>
              <a:rPr lang="en-US" dirty="0" smtClean="0"/>
              <a:t>Any questions?</a:t>
            </a: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490367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5314" y="3148645"/>
            <a:ext cx="3148263" cy="222346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9587" y="2543526"/>
            <a:ext cx="7345362" cy="1339850"/>
          </a:xfrm>
        </p:spPr>
        <p:txBody>
          <a:bodyPr/>
          <a:lstStyle/>
          <a:p>
            <a:r>
              <a:rPr lang="en-US" dirty="0" smtClean="0"/>
              <a:t>Why ECE 454?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9743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Why Take this Course?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668" y="1848556"/>
            <a:ext cx="7525808" cy="421696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 smtClean="0"/>
              <a:t>Become a superstar programmer</a:t>
            </a:r>
          </a:p>
          <a:p>
            <a:pPr lvl="1">
              <a:defRPr/>
            </a:pPr>
            <a:r>
              <a:rPr lang="en-US" dirty="0" smtClean="0"/>
              <a:t>Most engineering jobs involve programming</a:t>
            </a:r>
          </a:p>
          <a:p>
            <a:pPr lvl="1">
              <a:defRPr/>
            </a:pPr>
            <a:r>
              <a:rPr lang="en-US" dirty="0" smtClean="0"/>
              <a:t>Superstar programmers are increasingly in demand</a:t>
            </a:r>
          </a:p>
          <a:p>
            <a:pPr lvl="1">
              <a:defRPr/>
            </a:pPr>
            <a:r>
              <a:rPr lang="en-US" i="1" dirty="0" smtClean="0">
                <a:solidFill>
                  <a:srgbClr val="008000"/>
                </a:solidFill>
              </a:rPr>
              <a:t>A superstar programmer is worth 1000x normal </a:t>
            </a:r>
            <a:r>
              <a:rPr lang="en-US" dirty="0" smtClean="0"/>
              <a:t>– Bill Gates</a:t>
            </a:r>
          </a:p>
          <a:p>
            <a:pPr marL="0" indent="0">
              <a:buNone/>
              <a:defRPr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2125" y="3814490"/>
            <a:ext cx="6818311" cy="1407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5563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Why Take this Course?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2439" y="1848556"/>
            <a:ext cx="8101947" cy="421696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 smtClean="0"/>
              <a:t>Better understanding of software/</a:t>
            </a:r>
            <a:r>
              <a:rPr lang="en-US" dirty="0" smtClean="0">
                <a:solidFill>
                  <a:srgbClr val="008000"/>
                </a:solidFill>
              </a:rPr>
              <a:t>hardware</a:t>
            </a:r>
            <a:r>
              <a:rPr lang="en-US" dirty="0" smtClean="0"/>
              <a:t> interaction</a:t>
            </a:r>
          </a:p>
          <a:p>
            <a:pPr lvl="1">
              <a:buClr>
                <a:srgbClr val="660033"/>
              </a:buClr>
              <a:defRPr/>
            </a:pPr>
            <a:r>
              <a:rPr lang="en-US" dirty="0" smtClean="0">
                <a:solidFill>
                  <a:srgbClr val="000066"/>
                </a:solidFill>
              </a:rPr>
              <a:t>Important whether you are a software or hardware type</a:t>
            </a:r>
          </a:p>
          <a:p>
            <a:pPr lvl="1">
              <a:buClr>
                <a:srgbClr val="660033"/>
              </a:buClr>
              <a:defRPr/>
            </a:pPr>
            <a:r>
              <a:rPr lang="en-US" dirty="0" smtClean="0">
                <a:solidFill>
                  <a:srgbClr val="000066"/>
                </a:solidFill>
              </a:rPr>
              <a:t>Considering a programming job or grad school</a:t>
            </a:r>
            <a:endParaRPr lang="en-US" dirty="0" smtClean="0"/>
          </a:p>
          <a:p>
            <a:pPr>
              <a:defRPr/>
            </a:pPr>
            <a:r>
              <a:rPr lang="en-US" dirty="0" smtClean="0"/>
              <a:t>Jobs and Entrepreneurial Opportunities</a:t>
            </a:r>
          </a:p>
          <a:p>
            <a:pPr lvl="1">
              <a:buClr>
                <a:srgbClr val="660033"/>
              </a:buClr>
              <a:defRPr/>
            </a:pPr>
            <a:r>
              <a:rPr lang="en-US" dirty="0" smtClean="0">
                <a:solidFill>
                  <a:srgbClr val="000066"/>
                </a:solidFill>
              </a:rPr>
              <a:t>Computing is at the heart of most interesting ventures</a:t>
            </a:r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3687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42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512" y="381000"/>
            <a:ext cx="5029488" cy="456640"/>
          </a:xfrm>
        </p:spPr>
        <p:txBody>
          <a:bodyPr/>
          <a:lstStyle/>
          <a:p>
            <a:pPr>
              <a:defRPr/>
            </a:pPr>
            <a:r>
              <a:rPr lang="en-US" sz="2300" dirty="0"/>
              <a:t>Start a Company in your 20’s!</a:t>
            </a:r>
          </a:p>
        </p:txBody>
      </p:sp>
      <p:pic>
        <p:nvPicPr>
          <p:cNvPr id="819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6659" y="1141600"/>
            <a:ext cx="2560205" cy="1792941"/>
          </a:xfrm>
          <a:prstGeom prst="rect">
            <a:avLst/>
          </a:prstGeom>
          <a:noFill/>
          <a:ln w="19050">
            <a:noFill/>
            <a:miter lim="800000"/>
            <a:headEnd type="none" w="sm" len="sm"/>
            <a:tailEnd type="none" w="sm" len="sm"/>
          </a:ln>
        </p:spPr>
      </p:pic>
      <p:pic>
        <p:nvPicPr>
          <p:cNvPr id="8196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15926" y="3832412"/>
            <a:ext cx="2402897" cy="1568824"/>
          </a:xfrm>
          <a:prstGeom prst="rect">
            <a:avLst/>
          </a:prstGeom>
          <a:noFill/>
          <a:ln w="19050">
            <a:noFill/>
            <a:miter lim="800000"/>
            <a:headEnd type="none" w="sm" len="sm"/>
            <a:tailEnd type="none" w="sm" len="sm"/>
          </a:ln>
        </p:spPr>
      </p:pic>
      <p:pic>
        <p:nvPicPr>
          <p:cNvPr id="8197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9464" y="3810000"/>
            <a:ext cx="1422977" cy="1451162"/>
          </a:xfrm>
          <a:prstGeom prst="rect">
            <a:avLst/>
          </a:prstGeom>
          <a:noFill/>
          <a:ln w="19050">
            <a:noFill/>
            <a:miter lim="800000"/>
            <a:headEnd type="none" w="sm" len="sm"/>
            <a:tailEnd type="none" w="sm" len="sm"/>
          </a:ln>
        </p:spPr>
      </p:pic>
      <p:pic>
        <p:nvPicPr>
          <p:cNvPr id="8198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81883" y="3832412"/>
            <a:ext cx="1270000" cy="1869981"/>
          </a:xfrm>
          <a:prstGeom prst="rect">
            <a:avLst/>
          </a:prstGeom>
          <a:noFill/>
          <a:ln w="19050">
            <a:noFill/>
            <a:miter lim="800000"/>
            <a:headEnd type="none" w="sm" len="sm"/>
            <a:tailEnd type="none" w="sm" len="sm"/>
          </a:ln>
        </p:spPr>
      </p:pic>
      <p:pic>
        <p:nvPicPr>
          <p:cNvPr id="8199" name="Picture 1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602182" y="1143000"/>
            <a:ext cx="2717512" cy="1928813"/>
          </a:xfrm>
          <a:prstGeom prst="rect">
            <a:avLst/>
          </a:prstGeom>
          <a:noFill/>
          <a:ln w="19050">
            <a:noFill/>
            <a:miter lim="800000"/>
            <a:headEnd type="none" w="sm" len="sm"/>
            <a:tailEnd type="none" w="sm" len="sm"/>
          </a:ln>
        </p:spPr>
      </p:pic>
      <p:pic>
        <p:nvPicPr>
          <p:cNvPr id="8200" name="Picture 17" descr="http://raneez.com/wp-content/uploads/2012/04/instagram-founders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953250" y="1277471"/>
            <a:ext cx="1662545" cy="1608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6" name="Picture 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28584" y="5273872"/>
            <a:ext cx="914400" cy="914577"/>
          </a:xfrm>
          <a:prstGeom prst="rect">
            <a:avLst/>
          </a:prstGeom>
          <a:noFill/>
          <a:ln w="19050">
            <a:noFill/>
            <a:miter lim="800000"/>
            <a:headEnd type="none" w="sm" len="sm"/>
            <a:tailEnd type="none" w="sm" len="sm"/>
          </a:ln>
        </p:spPr>
      </p:pic>
      <p:pic>
        <p:nvPicPr>
          <p:cNvPr id="8207" name="Picture 9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089817" y="5432665"/>
            <a:ext cx="1428750" cy="600191"/>
          </a:xfrm>
          <a:prstGeom prst="rect">
            <a:avLst/>
          </a:prstGeom>
          <a:noFill/>
          <a:ln w="19050">
            <a:noFill/>
            <a:miter lim="800000"/>
            <a:headEnd type="none" w="sm" len="sm"/>
            <a:tailEnd type="none" w="sm" len="sm"/>
          </a:ln>
        </p:spPr>
      </p:pic>
      <p:pic>
        <p:nvPicPr>
          <p:cNvPr id="8208" name="Picture 10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428247" y="5513295"/>
            <a:ext cx="1285875" cy="962212"/>
          </a:xfrm>
          <a:prstGeom prst="rect">
            <a:avLst/>
          </a:prstGeom>
          <a:noFill/>
          <a:ln w="19050">
            <a:noFill/>
            <a:miter lim="800000"/>
            <a:headEnd type="none" w="sm" len="sm"/>
            <a:tailEnd type="none" w="sm" len="sm"/>
          </a:ln>
        </p:spPr>
      </p:pic>
      <p:pic>
        <p:nvPicPr>
          <p:cNvPr id="8209" name="Picture 12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948546" y="2823883"/>
            <a:ext cx="2016125" cy="752621"/>
          </a:xfrm>
          <a:prstGeom prst="rect">
            <a:avLst/>
          </a:prstGeom>
          <a:noFill/>
          <a:ln w="19050">
            <a:noFill/>
            <a:miter lim="800000"/>
            <a:headEnd type="none" w="sm" len="sm"/>
            <a:tailEnd type="none" w="sm" len="sm"/>
          </a:ln>
        </p:spPr>
      </p:pic>
      <p:pic>
        <p:nvPicPr>
          <p:cNvPr id="8210" name="Picture 14" descr="ms_logo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22601" y="2982664"/>
            <a:ext cx="1428750" cy="342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203" name="Group 17"/>
          <p:cNvGrpSpPr>
            <a:grpSpLocks/>
          </p:cNvGrpSpPr>
          <p:nvPr/>
        </p:nvGrpSpPr>
        <p:grpSpPr bwMode="auto">
          <a:xfrm>
            <a:off x="6858000" y="2941774"/>
            <a:ext cx="1801091" cy="379019"/>
            <a:chOff x="8077200" y="3638811"/>
            <a:chExt cx="1981200" cy="429555"/>
          </a:xfrm>
        </p:grpSpPr>
        <p:sp>
          <p:nvSpPr>
            <p:cNvPr id="8204" name="Rectangle 16"/>
            <p:cNvSpPr>
              <a:spLocks noChangeArrowheads="1"/>
            </p:cNvSpPr>
            <p:nvPr/>
          </p:nvSpPr>
          <p:spPr bwMode="auto">
            <a:xfrm>
              <a:off x="8077200" y="3638811"/>
              <a:ext cx="101566" cy="418576"/>
            </a:xfrm>
            <a:prstGeom prst="rect">
              <a:avLst/>
            </a:prstGeom>
            <a:solidFill>
              <a:srgbClr val="0070C0"/>
            </a:solidFill>
            <a:ln w="19050" algn="ctr">
              <a:solidFill>
                <a:schemeClr val="tx2"/>
              </a:solidFill>
              <a:round/>
              <a:headEnd/>
              <a:tailEnd type="none" w="sm" len="sm"/>
            </a:ln>
          </p:spPr>
          <p:txBody>
            <a:bodyPr wrap="none" lIns="45720" rIns="45720" anchor="ctr">
              <a:spAutoFit/>
            </a:bodyPr>
            <a:lstStyle/>
            <a:p>
              <a:endParaRPr lang="en-CA" dirty="0"/>
            </a:p>
          </p:txBody>
        </p:sp>
        <p:pic>
          <p:nvPicPr>
            <p:cNvPr id="8205" name="Picture 19" descr="Instagram - Fast, beautiful photo sharing for your iPhone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8153400" y="3657600"/>
              <a:ext cx="1905000" cy="4107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1948958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978" y="776108"/>
            <a:ext cx="8838045" cy="45664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4000" dirty="0" smtClean="0"/>
              <a:t>What </a:t>
            </a:r>
            <a:r>
              <a:rPr lang="en-US" sz="4000" dirty="0"/>
              <a:t>Good Programmers Care About</a:t>
            </a:r>
          </a:p>
        </p:txBody>
      </p:sp>
      <p:sp>
        <p:nvSpPr>
          <p:cNvPr id="194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44482" indent="-444482">
              <a:buFontTx/>
              <a:buAutoNum type="arabicParenR"/>
              <a:defRPr/>
            </a:pPr>
            <a:r>
              <a:rPr lang="en-US" dirty="0" smtClean="0"/>
              <a:t>Readability</a:t>
            </a:r>
            <a:endParaRPr lang="en-US" dirty="0"/>
          </a:p>
          <a:p>
            <a:pPr marL="444482" indent="-444482">
              <a:buFontTx/>
              <a:buAutoNum type="arabicParenR"/>
              <a:defRPr/>
            </a:pPr>
            <a:r>
              <a:rPr lang="en-US" dirty="0" smtClean="0"/>
              <a:t>Debugability</a:t>
            </a:r>
          </a:p>
          <a:p>
            <a:pPr marL="444482" indent="-444482">
              <a:buFontTx/>
              <a:buAutoNum type="arabicParenR"/>
              <a:defRPr/>
            </a:pPr>
            <a:r>
              <a:rPr lang="en-US" dirty="0" smtClean="0"/>
              <a:t>Reliability</a:t>
            </a:r>
            <a:endParaRPr lang="en-US" dirty="0"/>
          </a:p>
          <a:p>
            <a:pPr marL="444482" indent="-444482">
              <a:buFontTx/>
              <a:buAutoNum type="arabicParenR"/>
              <a:defRPr/>
            </a:pPr>
            <a:r>
              <a:rPr lang="en-US" dirty="0"/>
              <a:t>Maintainability</a:t>
            </a:r>
          </a:p>
          <a:p>
            <a:pPr marL="444482" indent="-444482">
              <a:buFontTx/>
              <a:buAutoNum type="arabicParenR"/>
              <a:defRPr/>
            </a:pPr>
            <a:r>
              <a:rPr lang="en-US" dirty="0" smtClean="0"/>
              <a:t>Scalability</a:t>
            </a:r>
            <a:endParaRPr lang="en-US" dirty="0"/>
          </a:p>
          <a:p>
            <a:pPr marL="444482" indent="-444482">
              <a:buFontTx/>
              <a:buAutoNum type="arabicParenR"/>
              <a:defRPr/>
            </a:pPr>
            <a:r>
              <a:rPr lang="en-US" dirty="0"/>
              <a:t>Efficiency</a:t>
            </a:r>
          </a:p>
          <a:p>
            <a:pPr marL="444482" indent="-444482">
              <a:defRPr/>
            </a:pPr>
            <a:endParaRPr lang="en-US" dirty="0"/>
          </a:p>
        </p:txBody>
      </p:sp>
      <p:sp>
        <p:nvSpPr>
          <p:cNvPr id="1940486" name="AutoShape 6"/>
          <p:cNvSpPr>
            <a:spLocks/>
          </p:cNvSpPr>
          <p:nvPr/>
        </p:nvSpPr>
        <p:spPr bwMode="auto">
          <a:xfrm>
            <a:off x="3551832" y="2343150"/>
            <a:ext cx="406977" cy="1819625"/>
          </a:xfrm>
          <a:prstGeom prst="rightBrace">
            <a:avLst>
              <a:gd name="adj1" fmla="val 51738"/>
              <a:gd name="adj2" fmla="val 50000"/>
            </a:avLst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 lIns="82058" tIns="41029" rIns="82058" bIns="41029" anchor="ctr"/>
          <a:lstStyle/>
          <a:p>
            <a:pPr algn="l"/>
            <a:r>
              <a:rPr lang="en-US" dirty="0"/>
              <a:t>       Productivity (choice of language, practice)</a:t>
            </a:r>
          </a:p>
        </p:txBody>
      </p:sp>
      <p:sp>
        <p:nvSpPr>
          <p:cNvPr id="1940487" name="AutoShape 7"/>
          <p:cNvSpPr>
            <a:spLocks/>
          </p:cNvSpPr>
          <p:nvPr/>
        </p:nvSpPr>
        <p:spPr bwMode="auto">
          <a:xfrm>
            <a:off x="3317874" y="4757930"/>
            <a:ext cx="406977" cy="1029541"/>
          </a:xfrm>
          <a:prstGeom prst="rightBrace">
            <a:avLst>
              <a:gd name="adj1" fmla="val 21080"/>
              <a:gd name="adj2" fmla="val 50000"/>
            </a:avLst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 lIns="82058" tIns="41029" rIns="82058" bIns="41029" anchor="ctr"/>
          <a:lstStyle/>
          <a:p>
            <a:pPr algn="l"/>
            <a:r>
              <a:rPr lang="en-US" dirty="0"/>
              <a:t>       Performance (systems understanding)</a:t>
            </a: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3958809" y="5347647"/>
            <a:ext cx="2213667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zh-TW" altLang="en-US" sz="3200" dirty="0" smtClean="0">
                <a:latin typeface="Tahoma" pitchFamily="34" charset="0"/>
                <a:ea typeface="PMingLiU" pitchFamily="18" charset="-120"/>
                <a:cs typeface="Arial" charset="0"/>
                <a:sym typeface="Wingdings" pitchFamily="2" charset="2"/>
              </a:rPr>
              <a:t></a:t>
            </a:r>
            <a:r>
              <a:rPr lang="en-US" altLang="zh-TW" sz="3200" dirty="0" smtClean="0">
                <a:solidFill>
                  <a:srgbClr val="FF0000"/>
                </a:solidFill>
                <a:latin typeface="Arial" charset="0"/>
                <a:ea typeface="PMingLiU" pitchFamily="18" charset="-120"/>
                <a:cs typeface="Arial" charset="0"/>
                <a:sym typeface="Wingdings" pitchFamily="2" charset="2"/>
              </a:rPr>
              <a:t>ECE 454</a:t>
            </a:r>
            <a:endParaRPr lang="en-US" altLang="zh-TW" sz="3200" dirty="0">
              <a:solidFill>
                <a:srgbClr val="FF0000"/>
              </a:solidFill>
              <a:latin typeface="Arial" charset="0"/>
              <a:ea typeface="PMingLiU" pitchFamily="18" charset="-12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6730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4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94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0486" grpId="0" animBg="1"/>
      <p:bldP spid="1940487" grpId="0" animBg="1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Let’s be more concrete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Suppose you’re building</a:t>
            </a:r>
          </a:p>
          <a:p>
            <a:pPr lvl="1"/>
            <a:r>
              <a:rPr lang="en-US" dirty="0" smtClean="0"/>
              <a:t>The “homepage” feature</a:t>
            </a:r>
          </a:p>
          <a:p>
            <a:pPr marL="350838" lvl="1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7" name="Picture 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97657" y="1958374"/>
            <a:ext cx="2016125" cy="752621"/>
          </a:xfrm>
          <a:prstGeom prst="rect">
            <a:avLst/>
          </a:prstGeom>
          <a:noFill/>
          <a:ln w="19050">
            <a:noFill/>
            <a:miter lim="800000"/>
            <a:headEnd type="none" w="sm" len="sm"/>
            <a:tailEnd type="none" w="sm" len="sm"/>
          </a:ln>
        </p:spPr>
      </p:pic>
      <p:sp>
        <p:nvSpPr>
          <p:cNvPr id="8" name="TextBox 7"/>
          <p:cNvSpPr txBox="1"/>
          <p:nvPr/>
        </p:nvSpPr>
        <p:spPr>
          <a:xfrm>
            <a:off x="1269998" y="3231445"/>
            <a:ext cx="577144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Consolas"/>
                <a:cs typeface="Consolas"/>
              </a:rPr>
              <a:t>void</a:t>
            </a:r>
            <a:r>
              <a:rPr lang="en-US" dirty="0" smtClean="0">
                <a:latin typeface="Consolas"/>
                <a:cs typeface="Consolas"/>
              </a:rPr>
              <a:t> display_homepage (user) {</a:t>
            </a:r>
          </a:p>
          <a:p>
            <a:r>
              <a:rPr lang="en-US" dirty="0">
                <a:latin typeface="Consolas"/>
                <a:cs typeface="Consolas"/>
              </a:rPr>
              <a:t> </a:t>
            </a:r>
            <a:r>
              <a:rPr lang="en-US" dirty="0" smtClean="0">
                <a:latin typeface="Consolas"/>
                <a:cs typeface="Consolas"/>
              </a:rPr>
              <a:t> friendlist = </a:t>
            </a:r>
            <a:r>
              <a:rPr lang="en-US" dirty="0" smtClean="0">
                <a:solidFill>
                  <a:srgbClr val="008000"/>
                </a:solidFill>
                <a:latin typeface="Consolas"/>
                <a:cs typeface="Consolas"/>
              </a:rPr>
              <a:t>get_friendlist</a:t>
            </a:r>
            <a:r>
              <a:rPr lang="en-US" dirty="0">
                <a:solidFill>
                  <a:srgbClr val="008000"/>
                </a:solidFill>
                <a:latin typeface="Consolas"/>
                <a:cs typeface="Consolas"/>
              </a:rPr>
              <a:t> </a:t>
            </a:r>
            <a:r>
              <a:rPr lang="en-US" dirty="0" smtClean="0">
                <a:latin typeface="Consolas"/>
                <a:cs typeface="Consolas"/>
              </a:rPr>
              <a:t>(user);</a:t>
            </a:r>
          </a:p>
          <a:p>
            <a:r>
              <a:rPr lang="en-US" dirty="0">
                <a:latin typeface="Consolas"/>
                <a:cs typeface="Consolas"/>
              </a:rPr>
              <a:t> </a:t>
            </a:r>
            <a:r>
              <a:rPr lang="en-US" dirty="0" smtClean="0">
                <a:latin typeface="Consolas"/>
                <a:cs typeface="Consolas"/>
              </a:rPr>
              <a:t> </a:t>
            </a:r>
            <a:r>
              <a:rPr lang="en-US" dirty="0" smtClean="0">
                <a:solidFill>
                  <a:srgbClr val="0000FF"/>
                </a:solidFill>
                <a:latin typeface="Consolas"/>
                <a:cs typeface="Consolas"/>
              </a:rPr>
              <a:t>foreach </a:t>
            </a:r>
            <a:r>
              <a:rPr lang="en-US" dirty="0" smtClean="0">
                <a:latin typeface="Consolas"/>
                <a:cs typeface="Consolas"/>
              </a:rPr>
              <a:t>(friend in friendlist) {</a:t>
            </a:r>
          </a:p>
          <a:p>
            <a:r>
              <a:rPr lang="en-US" dirty="0">
                <a:latin typeface="Consolas"/>
                <a:cs typeface="Consolas"/>
              </a:rPr>
              <a:t> </a:t>
            </a:r>
            <a:r>
              <a:rPr lang="en-US" dirty="0" smtClean="0">
                <a:latin typeface="Consolas"/>
                <a:cs typeface="Consolas"/>
              </a:rPr>
              <a:t>   update = </a:t>
            </a:r>
            <a:r>
              <a:rPr lang="en-US" dirty="0" smtClean="0">
                <a:solidFill>
                  <a:srgbClr val="008000"/>
                </a:solidFill>
                <a:latin typeface="Consolas"/>
                <a:cs typeface="Consolas"/>
              </a:rPr>
              <a:t>get_update_status </a:t>
            </a:r>
            <a:r>
              <a:rPr lang="en-US" dirty="0" smtClean="0">
                <a:latin typeface="Consolas"/>
                <a:cs typeface="Consolas"/>
              </a:rPr>
              <a:t>(friend);</a:t>
            </a:r>
          </a:p>
          <a:p>
            <a:r>
              <a:rPr lang="en-US" dirty="0">
                <a:latin typeface="Consolas"/>
                <a:cs typeface="Consolas"/>
              </a:rPr>
              <a:t> </a:t>
            </a:r>
            <a:r>
              <a:rPr lang="en-US" dirty="0" smtClean="0">
                <a:latin typeface="Consolas"/>
                <a:cs typeface="Consolas"/>
              </a:rPr>
              <a:t>   </a:t>
            </a:r>
            <a:r>
              <a:rPr lang="en-US" dirty="0" smtClean="0">
                <a:solidFill>
                  <a:srgbClr val="008000"/>
                </a:solidFill>
                <a:latin typeface="Consolas"/>
                <a:cs typeface="Consolas"/>
              </a:rPr>
              <a:t>display</a:t>
            </a:r>
            <a:r>
              <a:rPr lang="en-US" dirty="0" smtClean="0">
                <a:latin typeface="Consolas"/>
                <a:cs typeface="Consolas"/>
              </a:rPr>
              <a:t> (update);</a:t>
            </a:r>
          </a:p>
          <a:p>
            <a:r>
              <a:rPr lang="en-US" dirty="0">
                <a:latin typeface="Consolas"/>
                <a:cs typeface="Consolas"/>
              </a:rPr>
              <a:t> </a:t>
            </a:r>
            <a:r>
              <a:rPr lang="en-US" dirty="0" smtClean="0">
                <a:latin typeface="Consolas"/>
                <a:cs typeface="Consolas"/>
              </a:rPr>
              <a:t> }</a:t>
            </a:r>
          </a:p>
          <a:p>
            <a:r>
              <a:rPr lang="en-US" dirty="0">
                <a:latin typeface="Consolas"/>
                <a:cs typeface="Consolas"/>
              </a:rPr>
              <a:t>}</a:t>
            </a: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1953082" y="5021488"/>
            <a:ext cx="5886948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zh-TW" altLang="en-US" sz="3200" dirty="0" smtClean="0">
                <a:latin typeface="Tahoma" pitchFamily="34" charset="0"/>
                <a:ea typeface="PMingLiU" pitchFamily="18" charset="-120"/>
                <a:cs typeface="Arial" charset="0"/>
                <a:sym typeface="Wingdings" pitchFamily="2" charset="2"/>
              </a:rPr>
              <a:t></a:t>
            </a:r>
            <a:r>
              <a:rPr lang="en-US" altLang="zh-TW" sz="3200" dirty="0" smtClean="0">
                <a:solidFill>
                  <a:srgbClr val="FF0000"/>
                </a:solidFill>
                <a:latin typeface="Arial" charset="0"/>
                <a:ea typeface="PMingLiU" pitchFamily="18" charset="-120"/>
                <a:cs typeface="Arial" charset="0"/>
                <a:sym typeface="Wingdings" pitchFamily="2" charset="2"/>
              </a:rPr>
              <a:t>How can I double the speed?</a:t>
            </a:r>
          </a:p>
        </p:txBody>
      </p:sp>
      <p:pic>
        <p:nvPicPr>
          <p:cNvPr id="10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60301" y="2529550"/>
            <a:ext cx="2096797" cy="1488247"/>
          </a:xfrm>
          <a:prstGeom prst="rect">
            <a:avLst/>
          </a:prstGeom>
          <a:noFill/>
          <a:ln w="19050">
            <a:noFill/>
            <a:miter lim="800000"/>
            <a:headEnd type="none" w="sm" len="sm"/>
            <a:tailEnd type="none" w="sm" len="sm"/>
          </a:ln>
        </p:spPr>
      </p:pic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3105283" y="5609740"/>
            <a:ext cx="4955943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zh-TW" altLang="en-US" sz="3200" i="1" dirty="0" smtClean="0">
                <a:latin typeface="Tahoma" pitchFamily="34" charset="0"/>
                <a:ea typeface="PMingLiU" pitchFamily="18" charset="-120"/>
                <a:cs typeface="Arial" charset="0"/>
                <a:sym typeface="Wingdings" pitchFamily="2" charset="2"/>
              </a:rPr>
              <a:t></a:t>
            </a:r>
            <a:r>
              <a:rPr lang="en-US" altLang="zh-TW" sz="3200" i="1" dirty="0" smtClean="0">
                <a:solidFill>
                  <a:srgbClr val="FF0000"/>
                </a:solidFill>
                <a:latin typeface="Arial" charset="0"/>
                <a:ea typeface="PMingLiU" pitchFamily="18" charset="-120"/>
                <a:cs typeface="Arial" charset="0"/>
                <a:sym typeface="Wingdings" pitchFamily="2" charset="2"/>
              </a:rPr>
              <a:t>Easy: TAKE ECE 454!!!</a:t>
            </a:r>
          </a:p>
        </p:txBody>
      </p:sp>
    </p:spTree>
    <p:extLst>
      <p:ext uri="{BB962C8B-B14F-4D97-AF65-F5344CB8AC3E}">
        <p14:creationId xmlns:p14="http://schemas.microsoft.com/office/powerpoint/2010/main" val="3634311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 2005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9904" y="1919713"/>
            <a:ext cx="7575467" cy="3931920"/>
          </a:xfrm>
        </p:spPr>
        <p:txBody>
          <a:bodyPr/>
          <a:lstStyle/>
          <a:p>
            <a:r>
              <a:rPr lang="en-US" dirty="0" smtClean="0"/>
              <a:t>To improve the performance, just buy a new computer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7221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Content of this lecture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00112" y="1907825"/>
            <a:ext cx="7687297" cy="3931920"/>
          </a:xfrm>
        </p:spPr>
        <p:txBody>
          <a:bodyPr/>
          <a:lstStyle/>
          <a:p>
            <a:r>
              <a:rPr lang="en-US" sz="2800" dirty="0" smtClean="0"/>
              <a:t>Administration (personnel, policy, </a:t>
            </a:r>
            <a:r>
              <a:rPr lang="en-US" sz="2800" dirty="0" smtClean="0"/>
              <a:t>agenda</a:t>
            </a:r>
            <a:r>
              <a:rPr lang="en-US" sz="2800" dirty="0" smtClean="0"/>
              <a:t>, etc.)</a:t>
            </a:r>
          </a:p>
          <a:p>
            <a:r>
              <a:rPr lang="en-US" sz="2800" dirty="0" smtClean="0"/>
              <a:t>Why </a:t>
            </a:r>
            <a:r>
              <a:rPr lang="en-US" sz="2800" dirty="0" smtClean="0"/>
              <a:t>ECE 454?</a:t>
            </a:r>
          </a:p>
          <a:p>
            <a:pPr lvl="1"/>
            <a:r>
              <a:rPr lang="en-US" sz="2600" dirty="0" smtClean="0"/>
              <a:t>Overview of the course</a:t>
            </a:r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4932795" y="1203232"/>
            <a:ext cx="1213867" cy="4416140"/>
            <a:chOff x="3225" y="765"/>
            <a:chExt cx="765" cy="2782"/>
          </a:xfrm>
        </p:grpSpPr>
        <p:sp>
          <p:nvSpPr>
            <p:cNvPr id="11296" name="Text Box 3"/>
            <p:cNvSpPr txBox="1">
              <a:spLocks noChangeArrowheads="1"/>
            </p:cNvSpPr>
            <p:nvPr/>
          </p:nvSpPr>
          <p:spPr bwMode="auto">
            <a:xfrm>
              <a:off x="3324" y="1336"/>
              <a:ext cx="592" cy="233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/>
                <a:t>66MHz</a:t>
              </a:r>
            </a:p>
          </p:txBody>
        </p:sp>
        <p:sp>
          <p:nvSpPr>
            <p:cNvPr id="11297" name="Text Box 4"/>
            <p:cNvSpPr txBox="1">
              <a:spLocks noChangeArrowheads="1"/>
            </p:cNvSpPr>
            <p:nvPr/>
          </p:nvSpPr>
          <p:spPr bwMode="auto">
            <a:xfrm>
              <a:off x="3274" y="2087"/>
              <a:ext cx="666" cy="233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/>
                <a:t>300MHz</a:t>
              </a:r>
            </a:p>
          </p:txBody>
        </p:sp>
        <p:sp>
          <p:nvSpPr>
            <p:cNvPr id="11298" name="Text Box 5"/>
            <p:cNvSpPr txBox="1">
              <a:spLocks noChangeArrowheads="1"/>
            </p:cNvSpPr>
            <p:nvPr/>
          </p:nvSpPr>
          <p:spPr bwMode="auto">
            <a:xfrm>
              <a:off x="3250" y="2699"/>
              <a:ext cx="666" cy="233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/>
                <a:t>450MHz</a:t>
              </a:r>
            </a:p>
          </p:txBody>
        </p:sp>
        <p:sp>
          <p:nvSpPr>
            <p:cNvPr id="11299" name="Text Box 6"/>
            <p:cNvSpPr txBox="1">
              <a:spLocks noChangeArrowheads="1"/>
            </p:cNvSpPr>
            <p:nvPr/>
          </p:nvSpPr>
          <p:spPr bwMode="auto">
            <a:xfrm>
              <a:off x="3279" y="3314"/>
              <a:ext cx="612" cy="233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/>
                <a:t>1.5GHz</a:t>
              </a:r>
            </a:p>
          </p:txBody>
        </p:sp>
        <p:sp>
          <p:nvSpPr>
            <p:cNvPr id="11300" name="Text Box 7"/>
            <p:cNvSpPr txBox="1">
              <a:spLocks noChangeArrowheads="1"/>
            </p:cNvSpPr>
            <p:nvPr/>
          </p:nvSpPr>
          <p:spPr bwMode="auto">
            <a:xfrm>
              <a:off x="3225" y="765"/>
              <a:ext cx="765" cy="233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u="sng" dirty="0">
                  <a:solidFill>
                    <a:srgbClr val="0000FF"/>
                  </a:solidFill>
                </a:rPr>
                <a:t>Frequency</a:t>
              </a:r>
            </a:p>
          </p:txBody>
        </p:sp>
      </p:grpSp>
      <p:sp>
        <p:nvSpPr>
          <p:cNvPr id="1981448" name="Rectangle 8"/>
          <p:cNvSpPr>
            <a:spLocks noGrp="1" noChangeArrowheads="1"/>
          </p:cNvSpPr>
          <p:nvPr>
            <p:ph type="title"/>
          </p:nvPr>
        </p:nvSpPr>
        <p:spPr>
          <a:xfrm>
            <a:off x="825500" y="515471"/>
            <a:ext cx="7604125" cy="582706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/>
              <a:t>Recent Intel Processors</a:t>
            </a:r>
          </a:p>
        </p:txBody>
      </p:sp>
      <p:sp>
        <p:nvSpPr>
          <p:cNvPr id="11268" name="Text Box 9"/>
          <p:cNvSpPr txBox="1">
            <a:spLocks noChangeArrowheads="1"/>
          </p:cNvSpPr>
          <p:nvPr/>
        </p:nvSpPr>
        <p:spPr bwMode="auto">
          <a:xfrm>
            <a:off x="1876137" y="2098302"/>
            <a:ext cx="989186" cy="35985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lIns="82058" tIns="41029" rIns="82058" bIns="41029">
            <a:spAutoFit/>
          </a:bodyPr>
          <a:lstStyle/>
          <a:p>
            <a:r>
              <a:rPr lang="en-US" dirty="0" smtClean="0"/>
              <a:t>Pentium</a:t>
            </a:r>
            <a:endParaRPr lang="en-US" dirty="0"/>
          </a:p>
        </p:txBody>
      </p:sp>
      <p:sp>
        <p:nvSpPr>
          <p:cNvPr id="11269" name="Text Box 10"/>
          <p:cNvSpPr txBox="1">
            <a:spLocks noChangeArrowheads="1"/>
          </p:cNvSpPr>
          <p:nvPr/>
        </p:nvSpPr>
        <p:spPr bwMode="auto">
          <a:xfrm>
            <a:off x="1788103" y="3290328"/>
            <a:ext cx="1205479" cy="35985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lIns="82058" tIns="41029" rIns="82058" bIns="41029">
            <a:spAutoFit/>
          </a:bodyPr>
          <a:lstStyle/>
          <a:p>
            <a:r>
              <a:rPr lang="en-US" dirty="0"/>
              <a:t>pentium II</a:t>
            </a:r>
          </a:p>
        </p:txBody>
      </p:sp>
      <p:sp>
        <p:nvSpPr>
          <p:cNvPr id="11270" name="Text Box 11"/>
          <p:cNvSpPr txBox="1">
            <a:spLocks noChangeArrowheads="1"/>
          </p:cNvSpPr>
          <p:nvPr/>
        </p:nvSpPr>
        <p:spPr bwMode="auto">
          <a:xfrm>
            <a:off x="1757796" y="4262438"/>
            <a:ext cx="1289787" cy="35985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lIns="82058" tIns="41029" rIns="82058" bIns="41029">
            <a:spAutoFit/>
          </a:bodyPr>
          <a:lstStyle/>
          <a:p>
            <a:r>
              <a:rPr lang="en-US" dirty="0" smtClean="0"/>
              <a:t>Pentium </a:t>
            </a:r>
            <a:r>
              <a:rPr lang="en-US" dirty="0"/>
              <a:t>III</a:t>
            </a:r>
          </a:p>
        </p:txBody>
      </p:sp>
      <p:sp>
        <p:nvSpPr>
          <p:cNvPr id="11271" name="Text Box 12"/>
          <p:cNvSpPr txBox="1">
            <a:spLocks noChangeArrowheads="1"/>
          </p:cNvSpPr>
          <p:nvPr/>
        </p:nvSpPr>
        <p:spPr bwMode="auto">
          <a:xfrm>
            <a:off x="1746250" y="5238750"/>
            <a:ext cx="1294233" cy="35985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lIns="82058" tIns="41029" rIns="82058" bIns="41029">
            <a:spAutoFit/>
          </a:bodyPr>
          <a:lstStyle/>
          <a:p>
            <a:r>
              <a:rPr lang="en-US" dirty="0" smtClean="0"/>
              <a:t>Pentium </a:t>
            </a:r>
            <a:r>
              <a:rPr lang="en-US" dirty="0"/>
              <a:t>IV</a:t>
            </a:r>
          </a:p>
        </p:txBody>
      </p:sp>
      <p:sp>
        <p:nvSpPr>
          <p:cNvPr id="11272" name="Text Box 13"/>
          <p:cNvSpPr txBox="1">
            <a:spLocks noChangeArrowheads="1"/>
          </p:cNvSpPr>
          <p:nvPr/>
        </p:nvSpPr>
        <p:spPr bwMode="auto">
          <a:xfrm>
            <a:off x="554182" y="5238750"/>
            <a:ext cx="636400" cy="35985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lIns="82058" tIns="41029" rIns="82058" bIns="41029">
            <a:spAutoFit/>
          </a:bodyPr>
          <a:lstStyle/>
          <a:p>
            <a:r>
              <a:rPr lang="en-US" dirty="0"/>
              <a:t>2000</a:t>
            </a:r>
          </a:p>
        </p:txBody>
      </p:sp>
      <p:sp>
        <p:nvSpPr>
          <p:cNvPr id="11273" name="Text Box 14"/>
          <p:cNvSpPr txBox="1">
            <a:spLocks noChangeArrowheads="1"/>
          </p:cNvSpPr>
          <p:nvPr/>
        </p:nvSpPr>
        <p:spPr bwMode="auto">
          <a:xfrm>
            <a:off x="523875" y="4262438"/>
            <a:ext cx="636400" cy="35985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lIns="82058" tIns="41029" rIns="82058" bIns="41029">
            <a:spAutoFit/>
          </a:bodyPr>
          <a:lstStyle/>
          <a:p>
            <a:r>
              <a:rPr lang="en-US" dirty="0"/>
              <a:t>1999</a:t>
            </a:r>
          </a:p>
        </p:txBody>
      </p:sp>
      <p:sp>
        <p:nvSpPr>
          <p:cNvPr id="11274" name="Text Box 15"/>
          <p:cNvSpPr txBox="1">
            <a:spLocks noChangeArrowheads="1"/>
          </p:cNvSpPr>
          <p:nvPr/>
        </p:nvSpPr>
        <p:spPr bwMode="auto">
          <a:xfrm>
            <a:off x="564285" y="3290328"/>
            <a:ext cx="636400" cy="35985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lIns="82058" tIns="41029" rIns="82058" bIns="41029">
            <a:spAutoFit/>
          </a:bodyPr>
          <a:lstStyle/>
          <a:p>
            <a:r>
              <a:rPr lang="en-US" dirty="0"/>
              <a:t>1997</a:t>
            </a:r>
          </a:p>
        </p:txBody>
      </p:sp>
      <p:sp>
        <p:nvSpPr>
          <p:cNvPr id="11275" name="Text Box 16"/>
          <p:cNvSpPr txBox="1">
            <a:spLocks noChangeArrowheads="1"/>
          </p:cNvSpPr>
          <p:nvPr/>
        </p:nvSpPr>
        <p:spPr bwMode="auto">
          <a:xfrm>
            <a:off x="604694" y="2098302"/>
            <a:ext cx="636400" cy="35985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lIns="82058" tIns="41029" rIns="82058" bIns="41029">
            <a:spAutoFit/>
          </a:bodyPr>
          <a:lstStyle/>
          <a:p>
            <a:r>
              <a:rPr lang="en-US" dirty="0"/>
              <a:t>1993</a:t>
            </a:r>
          </a:p>
        </p:txBody>
      </p:sp>
      <p:sp>
        <p:nvSpPr>
          <p:cNvPr id="11276" name="Text Box 17"/>
          <p:cNvSpPr txBox="1">
            <a:spLocks noChangeArrowheads="1"/>
          </p:cNvSpPr>
          <p:nvPr/>
        </p:nvSpPr>
        <p:spPr bwMode="auto">
          <a:xfrm>
            <a:off x="650875" y="1204633"/>
            <a:ext cx="614760" cy="35985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lIns="82058" tIns="41029" rIns="82058" bIns="41029">
            <a:spAutoFit/>
          </a:bodyPr>
          <a:lstStyle/>
          <a:p>
            <a:r>
              <a:rPr lang="en-US" u="sng" dirty="0">
                <a:solidFill>
                  <a:srgbClr val="0000FF"/>
                </a:solidFill>
              </a:rPr>
              <a:t>Year</a:t>
            </a:r>
          </a:p>
        </p:txBody>
      </p:sp>
      <p:sp>
        <p:nvSpPr>
          <p:cNvPr id="11277" name="Text Box 18"/>
          <p:cNvSpPr txBox="1">
            <a:spLocks noChangeArrowheads="1"/>
          </p:cNvSpPr>
          <p:nvPr/>
        </p:nvSpPr>
        <p:spPr bwMode="auto">
          <a:xfrm>
            <a:off x="1837171" y="1194828"/>
            <a:ext cx="1108209" cy="35985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lIns="82058" tIns="41029" rIns="82058" bIns="41029">
            <a:spAutoFit/>
          </a:bodyPr>
          <a:lstStyle/>
          <a:p>
            <a:r>
              <a:rPr lang="en-US" u="sng" dirty="0">
                <a:solidFill>
                  <a:srgbClr val="0000FF"/>
                </a:solidFill>
              </a:rPr>
              <a:t>Processor</a:t>
            </a:r>
          </a:p>
        </p:txBody>
      </p:sp>
      <p:grpSp>
        <p:nvGrpSpPr>
          <p:cNvPr id="3" name="Group 19"/>
          <p:cNvGrpSpPr>
            <a:grpSpLocks/>
          </p:cNvGrpSpPr>
          <p:nvPr/>
        </p:nvGrpSpPr>
        <p:grpSpPr bwMode="auto">
          <a:xfrm>
            <a:off x="3473739" y="1203232"/>
            <a:ext cx="987136" cy="4754096"/>
            <a:chOff x="2221" y="772"/>
            <a:chExt cx="622" cy="2995"/>
          </a:xfrm>
        </p:grpSpPr>
        <p:pic>
          <p:nvPicPr>
            <p:cNvPr id="11291" name="Picture 20" descr="intel_pentium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221" y="1138"/>
              <a:ext cx="622" cy="6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292" name="Picture 21" descr="intel_pentium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255" y="1930"/>
              <a:ext cx="553" cy="6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293" name="Picture 22" descr="intel_pentium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270" y="2624"/>
              <a:ext cx="524" cy="4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294" name="Picture 23" descr="intel_pentium4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258" y="3150"/>
              <a:ext cx="547" cy="6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295" name="Text Box 24"/>
            <p:cNvSpPr txBox="1">
              <a:spLocks noChangeArrowheads="1"/>
            </p:cNvSpPr>
            <p:nvPr/>
          </p:nvSpPr>
          <p:spPr bwMode="auto">
            <a:xfrm>
              <a:off x="2330" y="772"/>
              <a:ext cx="419" cy="233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u="sng" dirty="0">
                  <a:solidFill>
                    <a:srgbClr val="0000FF"/>
                  </a:solidFill>
                </a:rPr>
                <a:t>Chip</a:t>
              </a:r>
            </a:p>
          </p:txBody>
        </p:sp>
      </p:grpSp>
      <p:grpSp>
        <p:nvGrpSpPr>
          <p:cNvPr id="4" name="Group 25"/>
          <p:cNvGrpSpPr>
            <a:grpSpLocks/>
          </p:cNvGrpSpPr>
          <p:nvPr/>
        </p:nvGrpSpPr>
        <p:grpSpPr bwMode="auto">
          <a:xfrm>
            <a:off x="6856559" y="1203232"/>
            <a:ext cx="1470755" cy="4416140"/>
            <a:chOff x="3141" y="765"/>
            <a:chExt cx="927" cy="2782"/>
          </a:xfrm>
        </p:grpSpPr>
        <p:sp>
          <p:nvSpPr>
            <p:cNvPr id="11286" name="Text Box 26"/>
            <p:cNvSpPr txBox="1">
              <a:spLocks noChangeArrowheads="1"/>
            </p:cNvSpPr>
            <p:nvPr/>
          </p:nvSpPr>
          <p:spPr bwMode="auto">
            <a:xfrm>
              <a:off x="3210" y="1336"/>
              <a:ext cx="787" cy="233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/>
                <a:t>3.1 million</a:t>
              </a:r>
            </a:p>
          </p:txBody>
        </p:sp>
        <p:sp>
          <p:nvSpPr>
            <p:cNvPr id="11287" name="Text Box 27"/>
            <p:cNvSpPr txBox="1">
              <a:spLocks noChangeArrowheads="1"/>
            </p:cNvSpPr>
            <p:nvPr/>
          </p:nvSpPr>
          <p:spPr bwMode="auto">
            <a:xfrm>
              <a:off x="3196" y="2087"/>
              <a:ext cx="787" cy="233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/>
                <a:t>7.5 million</a:t>
              </a:r>
            </a:p>
          </p:txBody>
        </p:sp>
        <p:sp>
          <p:nvSpPr>
            <p:cNvPr id="11288" name="Text Box 28"/>
            <p:cNvSpPr txBox="1">
              <a:spLocks noChangeArrowheads="1"/>
            </p:cNvSpPr>
            <p:nvPr/>
          </p:nvSpPr>
          <p:spPr bwMode="auto">
            <a:xfrm>
              <a:off x="3190" y="2699"/>
              <a:ext cx="747" cy="233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/>
                <a:t>28 million</a:t>
              </a:r>
            </a:p>
          </p:txBody>
        </p:sp>
        <p:sp>
          <p:nvSpPr>
            <p:cNvPr id="11289" name="Text Box 29"/>
            <p:cNvSpPr txBox="1">
              <a:spLocks noChangeArrowheads="1"/>
            </p:cNvSpPr>
            <p:nvPr/>
          </p:nvSpPr>
          <p:spPr bwMode="auto">
            <a:xfrm>
              <a:off x="3196" y="3314"/>
              <a:ext cx="747" cy="233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/>
                <a:t>42 million</a:t>
              </a:r>
            </a:p>
          </p:txBody>
        </p:sp>
        <p:sp>
          <p:nvSpPr>
            <p:cNvPr id="11290" name="Text Box 30"/>
            <p:cNvSpPr txBox="1">
              <a:spLocks noChangeArrowheads="1"/>
            </p:cNvSpPr>
            <p:nvPr/>
          </p:nvSpPr>
          <p:spPr bwMode="auto">
            <a:xfrm>
              <a:off x="3141" y="765"/>
              <a:ext cx="927" cy="233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u="sng" dirty="0">
                  <a:solidFill>
                    <a:srgbClr val="0000FF"/>
                  </a:solidFill>
                </a:rPr>
                <a:t># Transistors</a:t>
              </a:r>
            </a:p>
          </p:txBody>
        </p:sp>
      </p:grpSp>
      <p:grpSp>
        <p:nvGrpSpPr>
          <p:cNvPr id="5" name="Group 31"/>
          <p:cNvGrpSpPr>
            <a:grpSpLocks/>
          </p:cNvGrpSpPr>
          <p:nvPr/>
        </p:nvGrpSpPr>
        <p:grpSpPr bwMode="auto">
          <a:xfrm>
            <a:off x="966932" y="1389529"/>
            <a:ext cx="7241886" cy="4119563"/>
            <a:chOff x="609" y="875"/>
            <a:chExt cx="4562" cy="2595"/>
          </a:xfrm>
        </p:grpSpPr>
        <p:sp>
          <p:nvSpPr>
            <p:cNvPr id="11281" name="Rectangle 32"/>
            <p:cNvSpPr>
              <a:spLocks noChangeArrowheads="1"/>
            </p:cNvSpPr>
            <p:nvPr/>
          </p:nvSpPr>
          <p:spPr bwMode="auto">
            <a:xfrm>
              <a:off x="615" y="875"/>
              <a:ext cx="4556" cy="259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1282" name="Text Box 33"/>
            <p:cNvSpPr txBox="1">
              <a:spLocks noChangeArrowheads="1"/>
            </p:cNvSpPr>
            <p:nvPr/>
          </p:nvSpPr>
          <p:spPr bwMode="auto">
            <a:xfrm>
              <a:off x="609" y="971"/>
              <a:ext cx="2678" cy="407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600" dirty="0">
                  <a:solidFill>
                    <a:srgbClr val="0000FF"/>
                  </a:solidFill>
                </a:rPr>
                <a:t>“Moore’s Law”</a:t>
              </a:r>
            </a:p>
          </p:txBody>
        </p:sp>
        <p:pic>
          <p:nvPicPr>
            <p:cNvPr id="11283" name="Picture 34" descr="moore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007" y="1604"/>
              <a:ext cx="1372" cy="15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284" name="Text Box 35"/>
            <p:cNvSpPr txBox="1">
              <a:spLocks noChangeArrowheads="1"/>
            </p:cNvSpPr>
            <p:nvPr/>
          </p:nvSpPr>
          <p:spPr bwMode="auto">
            <a:xfrm>
              <a:off x="1658" y="3113"/>
              <a:ext cx="2050" cy="233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>
                  <a:solidFill>
                    <a:srgbClr val="CC0099"/>
                  </a:solidFill>
                </a:rPr>
                <a:t>Gordon Moore, 1965</a:t>
              </a:r>
            </a:p>
          </p:txBody>
        </p:sp>
        <p:sp>
          <p:nvSpPr>
            <p:cNvPr id="11285" name="AutoShape 36"/>
            <p:cNvSpPr>
              <a:spLocks noChangeArrowheads="1"/>
            </p:cNvSpPr>
            <p:nvPr/>
          </p:nvSpPr>
          <p:spPr bwMode="auto">
            <a:xfrm>
              <a:off x="3463" y="1172"/>
              <a:ext cx="1559" cy="1598"/>
            </a:xfrm>
            <a:prstGeom prst="wedgeRoundRectCallout">
              <a:avLst>
                <a:gd name="adj1" fmla="val -91949"/>
                <a:gd name="adj2" fmla="val 40926"/>
                <a:gd name="adj3" fmla="val 16667"/>
              </a:avLst>
            </a:prstGeom>
            <a:solidFill>
              <a:schemeClr val="bg1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en-US" dirty="0"/>
                <a:t>The number of transistors per chip seems to be doubling every 18 months!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7608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81000"/>
            <a:ext cx="9144000" cy="45664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en-US" sz="4000" dirty="0"/>
              <a:t>Increases in Transistors </a:t>
            </a:r>
            <a:r>
              <a:rPr lang="en-US" sz="4000" dirty="0" smtClean="0"/>
              <a:t>vs. </a:t>
            </a:r>
            <a:r>
              <a:rPr lang="en-US" sz="4000" dirty="0"/>
              <a:t>Clock </a:t>
            </a:r>
            <a:r>
              <a:rPr lang="en-US" sz="4000" dirty="0" smtClean="0"/>
              <a:t>Freq.</a:t>
            </a:r>
            <a:endParaRPr lang="en-US" sz="4000" dirty="0"/>
          </a:p>
        </p:txBody>
      </p:sp>
      <p:pic>
        <p:nvPicPr>
          <p:cNvPr id="14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6250" y="1048238"/>
            <a:ext cx="8145365" cy="52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71722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0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512" y="381000"/>
            <a:ext cx="7849465" cy="45664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/>
              <a:t>A Multicore Present and </a:t>
            </a:r>
            <a:r>
              <a:rPr lang="en-US" dirty="0" smtClean="0"/>
              <a:t>Future</a:t>
            </a:r>
            <a:endParaRPr lang="en-US" dirty="0"/>
          </a:p>
        </p:txBody>
      </p:sp>
      <p:grpSp>
        <p:nvGrpSpPr>
          <p:cNvPr id="14339" name="Group 3"/>
          <p:cNvGrpSpPr>
            <a:grpSpLocks/>
          </p:cNvGrpSpPr>
          <p:nvPr/>
        </p:nvGrpSpPr>
        <p:grpSpPr bwMode="auto">
          <a:xfrm>
            <a:off x="956830" y="1231247"/>
            <a:ext cx="857250" cy="1086971"/>
            <a:chOff x="454" y="749"/>
            <a:chExt cx="540" cy="684"/>
          </a:xfrm>
        </p:grpSpPr>
        <p:sp>
          <p:nvSpPr>
            <p:cNvPr id="14407" name="Rectangle 4"/>
            <p:cNvSpPr>
              <a:spLocks noChangeArrowheads="1"/>
            </p:cNvSpPr>
            <p:nvPr/>
          </p:nvSpPr>
          <p:spPr bwMode="auto">
            <a:xfrm>
              <a:off x="454" y="749"/>
              <a:ext cx="540" cy="684"/>
            </a:xfrm>
            <a:prstGeom prst="rect">
              <a:avLst/>
            </a:prstGeom>
            <a:solidFill>
              <a:srgbClr val="EAEAEA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grpSp>
          <p:nvGrpSpPr>
            <p:cNvPr id="14408" name="Group 5"/>
            <p:cNvGrpSpPr>
              <a:grpSpLocks/>
            </p:cNvGrpSpPr>
            <p:nvPr/>
          </p:nvGrpSpPr>
          <p:grpSpPr bwMode="auto">
            <a:xfrm>
              <a:off x="518" y="799"/>
              <a:ext cx="425" cy="590"/>
              <a:chOff x="518" y="799"/>
              <a:chExt cx="425" cy="590"/>
            </a:xfrm>
          </p:grpSpPr>
          <p:sp>
            <p:nvSpPr>
              <p:cNvPr id="14409" name="Oval 6"/>
              <p:cNvSpPr>
                <a:spLocks noChangeArrowheads="1"/>
              </p:cNvSpPr>
              <p:nvPr/>
            </p:nvSpPr>
            <p:spPr bwMode="auto">
              <a:xfrm>
                <a:off x="583" y="799"/>
                <a:ext cx="309" cy="274"/>
              </a:xfrm>
              <a:prstGeom prst="ellipse">
                <a:avLst/>
              </a:prstGeom>
              <a:solidFill>
                <a:srgbClr val="FFCC00"/>
              </a:solidFill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en-US" dirty="0"/>
                  <a:t>C</a:t>
                </a:r>
              </a:p>
            </p:txBody>
          </p:sp>
          <p:sp>
            <p:nvSpPr>
              <p:cNvPr id="14410" name="AutoShape 7"/>
              <p:cNvSpPr>
                <a:spLocks noChangeArrowheads="1"/>
              </p:cNvSpPr>
              <p:nvPr/>
            </p:nvSpPr>
            <p:spPr bwMode="auto">
              <a:xfrm>
                <a:off x="518" y="1152"/>
                <a:ext cx="425" cy="237"/>
              </a:xfrm>
              <a:prstGeom prst="roundRect">
                <a:avLst>
                  <a:gd name="adj" fmla="val 16667"/>
                </a:avLst>
              </a:prstGeom>
              <a:solidFill>
                <a:srgbClr val="00FFFF"/>
              </a:solidFill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en-US" dirty="0"/>
                  <a:t>P</a:t>
                </a:r>
              </a:p>
            </p:txBody>
          </p:sp>
        </p:grpSp>
      </p:grpSp>
      <p:sp>
        <p:nvSpPr>
          <p:cNvPr id="2051080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990023" y="5639360"/>
            <a:ext cx="7148080" cy="511269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  <a:defRPr/>
            </a:pPr>
            <a:r>
              <a:rPr lang="en-US" sz="2700" dirty="0">
                <a:solidFill>
                  <a:srgbClr val="000000"/>
                </a:solidFill>
                <a:latin typeface="Tahoma" charset="0"/>
                <a:sym typeface="Wingdings" pitchFamily="2" charset="2"/>
              </a:rPr>
              <a:t></a:t>
            </a:r>
            <a:r>
              <a:rPr lang="en-US" sz="900" dirty="0"/>
              <a:t> </a:t>
            </a:r>
            <a:r>
              <a:rPr lang="en-US" dirty="0">
                <a:solidFill>
                  <a:srgbClr val="FF0000"/>
                </a:solidFill>
              </a:rPr>
              <a:t>2x cores every 1-2yrs: 1000 cores by 2020!?</a:t>
            </a:r>
          </a:p>
        </p:txBody>
      </p:sp>
      <p:sp>
        <p:nvSpPr>
          <p:cNvPr id="14341" name="Text Box 9"/>
          <p:cNvSpPr txBox="1">
            <a:spLocks noChangeArrowheads="1"/>
          </p:cNvSpPr>
          <p:nvPr/>
        </p:nvSpPr>
        <p:spPr bwMode="auto">
          <a:xfrm>
            <a:off x="790864" y="2286000"/>
            <a:ext cx="1242937" cy="35985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lIns="82058" tIns="41029" rIns="82058" bIns="41029">
            <a:spAutoFit/>
          </a:bodyPr>
          <a:lstStyle/>
          <a:p>
            <a:r>
              <a:rPr lang="en-US" dirty="0"/>
              <a:t>PentiumIV</a:t>
            </a:r>
          </a:p>
        </p:txBody>
      </p:sp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2122921" y="1224243"/>
            <a:ext cx="2166495" cy="1422792"/>
            <a:chOff x="1337" y="771"/>
            <a:chExt cx="1365" cy="896"/>
          </a:xfrm>
        </p:grpSpPr>
        <p:grpSp>
          <p:nvGrpSpPr>
            <p:cNvPr id="14399" name="Group 11"/>
            <p:cNvGrpSpPr>
              <a:grpSpLocks/>
            </p:cNvGrpSpPr>
            <p:nvPr/>
          </p:nvGrpSpPr>
          <p:grpSpPr bwMode="auto">
            <a:xfrm>
              <a:off x="1917" y="771"/>
              <a:ext cx="735" cy="684"/>
              <a:chOff x="1717" y="744"/>
              <a:chExt cx="735" cy="684"/>
            </a:xfrm>
          </p:grpSpPr>
          <p:sp>
            <p:nvSpPr>
              <p:cNvPr id="14402" name="Rectangle 12"/>
              <p:cNvSpPr>
                <a:spLocks noChangeArrowheads="1"/>
              </p:cNvSpPr>
              <p:nvPr/>
            </p:nvSpPr>
            <p:spPr bwMode="auto">
              <a:xfrm>
                <a:off x="1717" y="744"/>
                <a:ext cx="735" cy="684"/>
              </a:xfrm>
              <a:prstGeom prst="rect">
                <a:avLst/>
              </a:prstGeom>
              <a:solidFill>
                <a:srgbClr val="EAEAEA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grpSp>
            <p:nvGrpSpPr>
              <p:cNvPr id="14403" name="Group 13"/>
              <p:cNvGrpSpPr>
                <a:grpSpLocks/>
              </p:cNvGrpSpPr>
              <p:nvPr/>
            </p:nvGrpSpPr>
            <p:grpSpPr bwMode="auto">
              <a:xfrm>
                <a:off x="1752" y="796"/>
                <a:ext cx="663" cy="580"/>
                <a:chOff x="1752" y="796"/>
                <a:chExt cx="663" cy="580"/>
              </a:xfrm>
            </p:grpSpPr>
            <p:sp>
              <p:nvSpPr>
                <p:cNvPr id="14404" name="AutoShape 14"/>
                <p:cNvSpPr>
                  <a:spLocks noChangeArrowheads="1"/>
                </p:cNvSpPr>
                <p:nvPr/>
              </p:nvSpPr>
              <p:spPr bwMode="auto">
                <a:xfrm>
                  <a:off x="1866" y="1139"/>
                  <a:ext cx="425" cy="237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00FFFF"/>
                </a:solidFill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r>
                    <a:rPr lang="en-US" dirty="0"/>
                    <a:t>P</a:t>
                  </a:r>
                </a:p>
              </p:txBody>
            </p:sp>
            <p:sp>
              <p:nvSpPr>
                <p:cNvPr id="14405" name="Oval 15"/>
                <p:cNvSpPr>
                  <a:spLocks noChangeArrowheads="1"/>
                </p:cNvSpPr>
                <p:nvPr/>
              </p:nvSpPr>
              <p:spPr bwMode="auto">
                <a:xfrm>
                  <a:off x="1752" y="801"/>
                  <a:ext cx="309" cy="274"/>
                </a:xfrm>
                <a:prstGeom prst="ellipse">
                  <a:avLst/>
                </a:prstGeom>
                <a:solidFill>
                  <a:srgbClr val="FFCC00"/>
                </a:solidFill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r>
                    <a:rPr lang="en-US" dirty="0"/>
                    <a:t>C</a:t>
                  </a:r>
                </a:p>
              </p:txBody>
            </p:sp>
            <p:sp>
              <p:nvSpPr>
                <p:cNvPr id="14406" name="Oval 16"/>
                <p:cNvSpPr>
                  <a:spLocks noChangeArrowheads="1"/>
                </p:cNvSpPr>
                <p:nvPr/>
              </p:nvSpPr>
              <p:spPr bwMode="auto">
                <a:xfrm>
                  <a:off x="2106" y="796"/>
                  <a:ext cx="309" cy="274"/>
                </a:xfrm>
                <a:prstGeom prst="ellipse">
                  <a:avLst/>
                </a:prstGeom>
                <a:solidFill>
                  <a:srgbClr val="FFCC00"/>
                </a:solidFill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r>
                    <a:rPr lang="en-US" dirty="0"/>
                    <a:t>C</a:t>
                  </a:r>
                </a:p>
              </p:txBody>
            </p:sp>
          </p:grpSp>
        </p:grpSp>
        <p:sp>
          <p:nvSpPr>
            <p:cNvPr id="14400" name="AutoShape 17"/>
            <p:cNvSpPr>
              <a:spLocks noChangeArrowheads="1"/>
            </p:cNvSpPr>
            <p:nvPr/>
          </p:nvSpPr>
          <p:spPr bwMode="auto">
            <a:xfrm>
              <a:off x="1337" y="934"/>
              <a:ext cx="403" cy="374"/>
            </a:xfrm>
            <a:prstGeom prst="rightArrow">
              <a:avLst>
                <a:gd name="adj1" fmla="val 50000"/>
                <a:gd name="adj2" fmla="val 26939"/>
              </a:avLst>
            </a:prstGeom>
            <a:solidFill>
              <a:srgbClr val="0000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4401" name="Text Box 18"/>
            <p:cNvSpPr txBox="1">
              <a:spLocks noChangeArrowheads="1"/>
            </p:cNvSpPr>
            <p:nvPr/>
          </p:nvSpPr>
          <p:spPr bwMode="auto">
            <a:xfrm>
              <a:off x="1896" y="1434"/>
              <a:ext cx="806" cy="233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/>
                <a:t>Core2 Duo</a:t>
              </a:r>
            </a:p>
          </p:txBody>
        </p:sp>
      </p:grpSp>
      <p:grpSp>
        <p:nvGrpSpPr>
          <p:cNvPr id="7" name="Group 19"/>
          <p:cNvGrpSpPr>
            <a:grpSpLocks/>
          </p:cNvGrpSpPr>
          <p:nvPr/>
        </p:nvGrpSpPr>
        <p:grpSpPr bwMode="auto">
          <a:xfrm>
            <a:off x="4434898" y="1201831"/>
            <a:ext cx="3209636" cy="1435395"/>
            <a:chOff x="2794" y="757"/>
            <a:chExt cx="2021" cy="904"/>
          </a:xfrm>
        </p:grpSpPr>
        <p:grpSp>
          <p:nvGrpSpPr>
            <p:cNvPr id="14388" name="Group 20"/>
            <p:cNvGrpSpPr>
              <a:grpSpLocks/>
            </p:cNvGrpSpPr>
            <p:nvPr/>
          </p:nvGrpSpPr>
          <p:grpSpPr bwMode="auto">
            <a:xfrm>
              <a:off x="3367" y="757"/>
              <a:ext cx="1448" cy="684"/>
              <a:chOff x="2721" y="739"/>
              <a:chExt cx="1448" cy="684"/>
            </a:xfrm>
          </p:grpSpPr>
          <p:sp>
            <p:nvSpPr>
              <p:cNvPr id="14391" name="Rectangle 21"/>
              <p:cNvSpPr>
                <a:spLocks noChangeArrowheads="1"/>
              </p:cNvSpPr>
              <p:nvPr/>
            </p:nvSpPr>
            <p:spPr bwMode="auto">
              <a:xfrm>
                <a:off x="2721" y="739"/>
                <a:ext cx="1448" cy="684"/>
              </a:xfrm>
              <a:prstGeom prst="rect">
                <a:avLst/>
              </a:prstGeom>
              <a:solidFill>
                <a:srgbClr val="EAEAEA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grpSp>
            <p:nvGrpSpPr>
              <p:cNvPr id="14392" name="Group 22"/>
              <p:cNvGrpSpPr>
                <a:grpSpLocks/>
              </p:cNvGrpSpPr>
              <p:nvPr/>
            </p:nvGrpSpPr>
            <p:grpSpPr bwMode="auto">
              <a:xfrm>
                <a:off x="2763" y="772"/>
                <a:ext cx="1363" cy="596"/>
                <a:chOff x="2763" y="772"/>
                <a:chExt cx="1363" cy="596"/>
              </a:xfrm>
            </p:grpSpPr>
            <p:sp>
              <p:nvSpPr>
                <p:cNvPr id="14393" name="AutoShape 23"/>
                <p:cNvSpPr>
                  <a:spLocks noChangeArrowheads="1"/>
                </p:cNvSpPr>
                <p:nvPr/>
              </p:nvSpPr>
              <p:spPr bwMode="auto">
                <a:xfrm>
                  <a:off x="2798" y="1128"/>
                  <a:ext cx="613" cy="237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00FFFF"/>
                </a:solidFill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r>
                    <a:rPr lang="en-US" dirty="0"/>
                    <a:t>P</a:t>
                  </a:r>
                </a:p>
              </p:txBody>
            </p:sp>
            <p:sp>
              <p:nvSpPr>
                <p:cNvPr id="14394" name="Oval 24"/>
                <p:cNvSpPr>
                  <a:spLocks noChangeArrowheads="1"/>
                </p:cNvSpPr>
                <p:nvPr/>
              </p:nvSpPr>
              <p:spPr bwMode="auto">
                <a:xfrm>
                  <a:off x="2763" y="789"/>
                  <a:ext cx="309" cy="274"/>
                </a:xfrm>
                <a:prstGeom prst="ellipse">
                  <a:avLst/>
                </a:prstGeom>
                <a:solidFill>
                  <a:srgbClr val="FFCC00"/>
                </a:solidFill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r>
                    <a:rPr lang="en-US" dirty="0"/>
                    <a:t>C</a:t>
                  </a:r>
                </a:p>
              </p:txBody>
            </p:sp>
            <p:sp>
              <p:nvSpPr>
                <p:cNvPr id="14395" name="Oval 25"/>
                <p:cNvSpPr>
                  <a:spLocks noChangeArrowheads="1"/>
                </p:cNvSpPr>
                <p:nvPr/>
              </p:nvSpPr>
              <p:spPr bwMode="auto">
                <a:xfrm>
                  <a:off x="3117" y="784"/>
                  <a:ext cx="309" cy="274"/>
                </a:xfrm>
                <a:prstGeom prst="ellipse">
                  <a:avLst/>
                </a:prstGeom>
                <a:solidFill>
                  <a:srgbClr val="FFCC00"/>
                </a:solidFill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r>
                    <a:rPr lang="en-US" dirty="0"/>
                    <a:t>C</a:t>
                  </a:r>
                </a:p>
              </p:txBody>
            </p:sp>
            <p:sp>
              <p:nvSpPr>
                <p:cNvPr id="14396" name="Oval 26"/>
                <p:cNvSpPr>
                  <a:spLocks noChangeArrowheads="1"/>
                </p:cNvSpPr>
                <p:nvPr/>
              </p:nvSpPr>
              <p:spPr bwMode="auto">
                <a:xfrm>
                  <a:off x="3463" y="777"/>
                  <a:ext cx="309" cy="274"/>
                </a:xfrm>
                <a:prstGeom prst="ellipse">
                  <a:avLst/>
                </a:prstGeom>
                <a:solidFill>
                  <a:srgbClr val="FFCC00"/>
                </a:solidFill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r>
                    <a:rPr lang="en-US" dirty="0"/>
                    <a:t>C</a:t>
                  </a:r>
                </a:p>
              </p:txBody>
            </p:sp>
            <p:sp>
              <p:nvSpPr>
                <p:cNvPr id="14397" name="Oval 27"/>
                <p:cNvSpPr>
                  <a:spLocks noChangeArrowheads="1"/>
                </p:cNvSpPr>
                <p:nvPr/>
              </p:nvSpPr>
              <p:spPr bwMode="auto">
                <a:xfrm>
                  <a:off x="3817" y="772"/>
                  <a:ext cx="309" cy="274"/>
                </a:xfrm>
                <a:prstGeom prst="ellipse">
                  <a:avLst/>
                </a:prstGeom>
                <a:solidFill>
                  <a:srgbClr val="FFCC00"/>
                </a:solidFill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r>
                    <a:rPr lang="en-US" dirty="0"/>
                    <a:t>C</a:t>
                  </a:r>
                </a:p>
              </p:txBody>
            </p:sp>
            <p:sp>
              <p:nvSpPr>
                <p:cNvPr id="14398" name="AutoShape 28"/>
                <p:cNvSpPr>
                  <a:spLocks noChangeArrowheads="1"/>
                </p:cNvSpPr>
                <p:nvPr/>
              </p:nvSpPr>
              <p:spPr bwMode="auto">
                <a:xfrm>
                  <a:off x="3499" y="1131"/>
                  <a:ext cx="613" cy="237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00FFFF"/>
                </a:solidFill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r>
                    <a:rPr lang="en-US" dirty="0"/>
                    <a:t>P</a:t>
                  </a:r>
                </a:p>
              </p:txBody>
            </p:sp>
          </p:grpSp>
        </p:grpSp>
        <p:sp>
          <p:nvSpPr>
            <p:cNvPr id="14389" name="AutoShape 29"/>
            <p:cNvSpPr>
              <a:spLocks noChangeArrowheads="1"/>
            </p:cNvSpPr>
            <p:nvPr/>
          </p:nvSpPr>
          <p:spPr bwMode="auto">
            <a:xfrm>
              <a:off x="2794" y="929"/>
              <a:ext cx="403" cy="374"/>
            </a:xfrm>
            <a:prstGeom prst="rightArrow">
              <a:avLst>
                <a:gd name="adj1" fmla="val 50000"/>
                <a:gd name="adj2" fmla="val 26939"/>
              </a:avLst>
            </a:prstGeom>
            <a:solidFill>
              <a:srgbClr val="0000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4390" name="Text Box 30"/>
            <p:cNvSpPr txBox="1">
              <a:spLocks noChangeArrowheads="1"/>
            </p:cNvSpPr>
            <p:nvPr/>
          </p:nvSpPr>
          <p:spPr bwMode="auto">
            <a:xfrm>
              <a:off x="3683" y="1428"/>
              <a:ext cx="916" cy="233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/>
                <a:t>Core 2 Quad</a:t>
              </a:r>
            </a:p>
          </p:txBody>
        </p:sp>
      </p:grpSp>
      <p:grpSp>
        <p:nvGrpSpPr>
          <p:cNvPr id="10" name="Group 31"/>
          <p:cNvGrpSpPr>
            <a:grpSpLocks/>
          </p:cNvGrpSpPr>
          <p:nvPr/>
        </p:nvGrpSpPr>
        <p:grpSpPr bwMode="auto">
          <a:xfrm>
            <a:off x="704273" y="1455365"/>
            <a:ext cx="7793182" cy="4004340"/>
            <a:chOff x="444" y="917"/>
            <a:chExt cx="4909" cy="2522"/>
          </a:xfrm>
        </p:grpSpPr>
        <p:grpSp>
          <p:nvGrpSpPr>
            <p:cNvPr id="14371" name="Group 32"/>
            <p:cNvGrpSpPr>
              <a:grpSpLocks/>
            </p:cNvGrpSpPr>
            <p:nvPr/>
          </p:nvGrpSpPr>
          <p:grpSpPr bwMode="auto">
            <a:xfrm>
              <a:off x="444" y="1922"/>
              <a:ext cx="1527" cy="1304"/>
              <a:chOff x="629" y="1929"/>
              <a:chExt cx="1527" cy="1304"/>
            </a:xfrm>
          </p:grpSpPr>
          <p:sp>
            <p:nvSpPr>
              <p:cNvPr id="14374" name="Rectangle 33"/>
              <p:cNvSpPr>
                <a:spLocks noChangeArrowheads="1"/>
              </p:cNvSpPr>
              <p:nvPr/>
            </p:nvSpPr>
            <p:spPr bwMode="auto">
              <a:xfrm>
                <a:off x="629" y="1929"/>
                <a:ext cx="1527" cy="1304"/>
              </a:xfrm>
              <a:prstGeom prst="rect">
                <a:avLst/>
              </a:prstGeom>
              <a:solidFill>
                <a:srgbClr val="EAEAEA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grpSp>
            <p:nvGrpSpPr>
              <p:cNvPr id="14375" name="Group 34"/>
              <p:cNvGrpSpPr>
                <a:grpSpLocks/>
              </p:cNvGrpSpPr>
              <p:nvPr/>
            </p:nvGrpSpPr>
            <p:grpSpPr bwMode="auto">
              <a:xfrm>
                <a:off x="673" y="1985"/>
                <a:ext cx="1433" cy="1204"/>
                <a:chOff x="673" y="1985"/>
                <a:chExt cx="1433" cy="1204"/>
              </a:xfrm>
            </p:grpSpPr>
            <p:sp>
              <p:nvSpPr>
                <p:cNvPr id="14376" name="AutoShape 35"/>
                <p:cNvSpPr>
                  <a:spLocks noChangeArrowheads="1"/>
                </p:cNvSpPr>
                <p:nvPr/>
              </p:nvSpPr>
              <p:spPr bwMode="auto">
                <a:xfrm>
                  <a:off x="685" y="2952"/>
                  <a:ext cx="656" cy="237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00FFFF"/>
                </a:solidFill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r>
                    <a:rPr lang="en-US" dirty="0"/>
                    <a:t>P</a:t>
                  </a:r>
                </a:p>
              </p:txBody>
            </p:sp>
            <p:sp>
              <p:nvSpPr>
                <p:cNvPr id="14377" name="Oval 36"/>
                <p:cNvSpPr>
                  <a:spLocks noChangeArrowheads="1"/>
                </p:cNvSpPr>
                <p:nvPr/>
              </p:nvSpPr>
              <p:spPr bwMode="auto">
                <a:xfrm>
                  <a:off x="707" y="2290"/>
                  <a:ext cx="309" cy="274"/>
                </a:xfrm>
                <a:prstGeom prst="ellipse">
                  <a:avLst/>
                </a:prstGeom>
                <a:solidFill>
                  <a:srgbClr val="FFCC00"/>
                </a:solidFill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r>
                    <a:rPr lang="en-US" dirty="0"/>
                    <a:t>C</a:t>
                  </a:r>
                </a:p>
              </p:txBody>
            </p:sp>
            <p:sp>
              <p:nvSpPr>
                <p:cNvPr id="14378" name="Oval 37"/>
                <p:cNvSpPr>
                  <a:spLocks noChangeArrowheads="1"/>
                </p:cNvSpPr>
                <p:nvPr/>
              </p:nvSpPr>
              <p:spPr bwMode="auto">
                <a:xfrm>
                  <a:off x="1061" y="2285"/>
                  <a:ext cx="309" cy="274"/>
                </a:xfrm>
                <a:prstGeom prst="ellipse">
                  <a:avLst/>
                </a:prstGeom>
                <a:solidFill>
                  <a:srgbClr val="FFCC00"/>
                </a:solidFill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r>
                    <a:rPr lang="en-US" dirty="0"/>
                    <a:t>C</a:t>
                  </a:r>
                </a:p>
              </p:txBody>
            </p:sp>
            <p:sp>
              <p:nvSpPr>
                <p:cNvPr id="14379" name="Oval 38"/>
                <p:cNvSpPr>
                  <a:spLocks noChangeArrowheads="1"/>
                </p:cNvSpPr>
                <p:nvPr/>
              </p:nvSpPr>
              <p:spPr bwMode="auto">
                <a:xfrm>
                  <a:off x="1407" y="2278"/>
                  <a:ext cx="309" cy="274"/>
                </a:xfrm>
                <a:prstGeom prst="ellipse">
                  <a:avLst/>
                </a:prstGeom>
                <a:solidFill>
                  <a:srgbClr val="FFCC00"/>
                </a:solidFill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r>
                    <a:rPr lang="en-US" dirty="0"/>
                    <a:t>C</a:t>
                  </a:r>
                </a:p>
              </p:txBody>
            </p:sp>
            <p:sp>
              <p:nvSpPr>
                <p:cNvPr id="14380" name="Oval 39"/>
                <p:cNvSpPr>
                  <a:spLocks noChangeArrowheads="1"/>
                </p:cNvSpPr>
                <p:nvPr/>
              </p:nvSpPr>
              <p:spPr bwMode="auto">
                <a:xfrm>
                  <a:off x="1761" y="2273"/>
                  <a:ext cx="309" cy="274"/>
                </a:xfrm>
                <a:prstGeom prst="ellipse">
                  <a:avLst/>
                </a:prstGeom>
                <a:solidFill>
                  <a:srgbClr val="FFCC00"/>
                </a:solidFill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r>
                    <a:rPr lang="en-US" dirty="0"/>
                    <a:t>C</a:t>
                  </a:r>
                </a:p>
              </p:txBody>
            </p:sp>
            <p:sp>
              <p:nvSpPr>
                <p:cNvPr id="14381" name="Oval 40"/>
                <p:cNvSpPr>
                  <a:spLocks noChangeArrowheads="1"/>
                </p:cNvSpPr>
                <p:nvPr/>
              </p:nvSpPr>
              <p:spPr bwMode="auto">
                <a:xfrm>
                  <a:off x="715" y="2608"/>
                  <a:ext cx="309" cy="274"/>
                </a:xfrm>
                <a:prstGeom prst="ellipse">
                  <a:avLst/>
                </a:prstGeom>
                <a:solidFill>
                  <a:srgbClr val="FFCC00"/>
                </a:solidFill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r>
                    <a:rPr lang="en-US" dirty="0"/>
                    <a:t>C</a:t>
                  </a:r>
                </a:p>
              </p:txBody>
            </p:sp>
            <p:sp>
              <p:nvSpPr>
                <p:cNvPr id="14382" name="Oval 41"/>
                <p:cNvSpPr>
                  <a:spLocks noChangeArrowheads="1"/>
                </p:cNvSpPr>
                <p:nvPr/>
              </p:nvSpPr>
              <p:spPr bwMode="auto">
                <a:xfrm>
                  <a:off x="1064" y="2610"/>
                  <a:ext cx="309" cy="274"/>
                </a:xfrm>
                <a:prstGeom prst="ellipse">
                  <a:avLst/>
                </a:prstGeom>
                <a:solidFill>
                  <a:srgbClr val="FFCC00"/>
                </a:solidFill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r>
                    <a:rPr lang="en-US" dirty="0"/>
                    <a:t>C</a:t>
                  </a:r>
                </a:p>
              </p:txBody>
            </p:sp>
            <p:sp>
              <p:nvSpPr>
                <p:cNvPr id="14383" name="Oval 42"/>
                <p:cNvSpPr>
                  <a:spLocks noChangeArrowheads="1"/>
                </p:cNvSpPr>
                <p:nvPr/>
              </p:nvSpPr>
              <p:spPr bwMode="auto">
                <a:xfrm>
                  <a:off x="1416" y="2604"/>
                  <a:ext cx="309" cy="274"/>
                </a:xfrm>
                <a:prstGeom prst="ellipse">
                  <a:avLst/>
                </a:prstGeom>
                <a:solidFill>
                  <a:srgbClr val="FFCC00"/>
                </a:solidFill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r>
                    <a:rPr lang="en-US" dirty="0"/>
                    <a:t>C</a:t>
                  </a:r>
                </a:p>
              </p:txBody>
            </p:sp>
            <p:sp>
              <p:nvSpPr>
                <p:cNvPr id="14384" name="Oval 43"/>
                <p:cNvSpPr>
                  <a:spLocks noChangeArrowheads="1"/>
                </p:cNvSpPr>
                <p:nvPr/>
              </p:nvSpPr>
              <p:spPr bwMode="auto">
                <a:xfrm>
                  <a:off x="1765" y="2606"/>
                  <a:ext cx="309" cy="274"/>
                </a:xfrm>
                <a:prstGeom prst="ellipse">
                  <a:avLst/>
                </a:prstGeom>
                <a:solidFill>
                  <a:srgbClr val="FFCC00"/>
                </a:solidFill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r>
                    <a:rPr lang="en-US" dirty="0"/>
                    <a:t>C</a:t>
                  </a:r>
                </a:p>
              </p:txBody>
            </p:sp>
            <p:sp>
              <p:nvSpPr>
                <p:cNvPr id="14385" name="AutoShape 44"/>
                <p:cNvSpPr>
                  <a:spLocks noChangeArrowheads="1"/>
                </p:cNvSpPr>
                <p:nvPr/>
              </p:nvSpPr>
              <p:spPr bwMode="auto">
                <a:xfrm>
                  <a:off x="1450" y="2947"/>
                  <a:ext cx="656" cy="237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00FFFF"/>
                </a:solidFill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r>
                    <a:rPr lang="en-US" dirty="0"/>
                    <a:t>P</a:t>
                  </a:r>
                </a:p>
              </p:txBody>
            </p:sp>
            <p:sp>
              <p:nvSpPr>
                <p:cNvPr id="14386" name="AutoShape 45"/>
                <p:cNvSpPr>
                  <a:spLocks noChangeArrowheads="1"/>
                </p:cNvSpPr>
                <p:nvPr/>
              </p:nvSpPr>
              <p:spPr bwMode="auto">
                <a:xfrm>
                  <a:off x="673" y="1990"/>
                  <a:ext cx="656" cy="237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00FFFF"/>
                </a:solidFill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r>
                    <a:rPr lang="en-US" dirty="0"/>
                    <a:t>P</a:t>
                  </a:r>
                </a:p>
              </p:txBody>
            </p:sp>
            <p:sp>
              <p:nvSpPr>
                <p:cNvPr id="14387" name="AutoShape 46"/>
                <p:cNvSpPr>
                  <a:spLocks noChangeArrowheads="1"/>
                </p:cNvSpPr>
                <p:nvPr/>
              </p:nvSpPr>
              <p:spPr bwMode="auto">
                <a:xfrm>
                  <a:off x="1438" y="1985"/>
                  <a:ext cx="656" cy="237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00FFFF"/>
                </a:solidFill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r>
                    <a:rPr lang="en-US" dirty="0"/>
                    <a:t>P</a:t>
                  </a:r>
                </a:p>
              </p:txBody>
            </p:sp>
          </p:grpSp>
        </p:grpSp>
        <p:sp>
          <p:nvSpPr>
            <p:cNvPr id="14372" name="AutoShape 47"/>
            <p:cNvSpPr>
              <a:spLocks noChangeArrowheads="1"/>
            </p:cNvSpPr>
            <p:nvPr/>
          </p:nvSpPr>
          <p:spPr bwMode="auto">
            <a:xfrm>
              <a:off x="4950" y="917"/>
              <a:ext cx="403" cy="374"/>
            </a:xfrm>
            <a:prstGeom prst="rightArrow">
              <a:avLst>
                <a:gd name="adj1" fmla="val 50000"/>
                <a:gd name="adj2" fmla="val 26939"/>
              </a:avLst>
            </a:prstGeom>
            <a:solidFill>
              <a:srgbClr val="0000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4373" name="Text Box 48"/>
            <p:cNvSpPr txBox="1">
              <a:spLocks noChangeArrowheads="1"/>
            </p:cNvSpPr>
            <p:nvPr/>
          </p:nvSpPr>
          <p:spPr bwMode="auto">
            <a:xfrm>
              <a:off x="907" y="3206"/>
              <a:ext cx="495" cy="233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/>
                <a:t>8-core</a:t>
              </a:r>
            </a:p>
          </p:txBody>
        </p:sp>
      </p:grpSp>
      <p:grpSp>
        <p:nvGrpSpPr>
          <p:cNvPr id="13" name="Group 49"/>
          <p:cNvGrpSpPr>
            <a:grpSpLocks/>
          </p:cNvGrpSpPr>
          <p:nvPr/>
        </p:nvGrpSpPr>
        <p:grpSpPr bwMode="auto">
          <a:xfrm>
            <a:off x="3378489" y="2930339"/>
            <a:ext cx="5204114" cy="2565784"/>
            <a:chOff x="2128" y="1846"/>
            <a:chExt cx="3278" cy="1616"/>
          </a:xfrm>
        </p:grpSpPr>
        <p:sp>
          <p:nvSpPr>
            <p:cNvPr id="14346" name="AutoShape 50"/>
            <p:cNvSpPr>
              <a:spLocks noChangeArrowheads="1"/>
            </p:cNvSpPr>
            <p:nvPr/>
          </p:nvSpPr>
          <p:spPr bwMode="auto">
            <a:xfrm>
              <a:off x="2128" y="2370"/>
              <a:ext cx="403" cy="374"/>
            </a:xfrm>
            <a:prstGeom prst="rightArrow">
              <a:avLst>
                <a:gd name="adj1" fmla="val 50000"/>
                <a:gd name="adj2" fmla="val 26939"/>
              </a:avLst>
            </a:prstGeom>
            <a:solidFill>
              <a:srgbClr val="0000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4347" name="AutoShape 51"/>
            <p:cNvSpPr>
              <a:spLocks noChangeArrowheads="1"/>
            </p:cNvSpPr>
            <p:nvPr/>
          </p:nvSpPr>
          <p:spPr bwMode="auto">
            <a:xfrm>
              <a:off x="5003" y="2344"/>
              <a:ext cx="403" cy="374"/>
            </a:xfrm>
            <a:prstGeom prst="rightArrow">
              <a:avLst>
                <a:gd name="adj1" fmla="val 50000"/>
                <a:gd name="adj2" fmla="val 26939"/>
              </a:avLst>
            </a:prstGeom>
            <a:solidFill>
              <a:srgbClr val="0000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grpSp>
          <p:nvGrpSpPr>
            <p:cNvPr id="14348" name="Group 52"/>
            <p:cNvGrpSpPr>
              <a:grpSpLocks/>
            </p:cNvGrpSpPr>
            <p:nvPr/>
          </p:nvGrpSpPr>
          <p:grpSpPr bwMode="auto">
            <a:xfrm>
              <a:off x="2678" y="1846"/>
              <a:ext cx="2196" cy="1419"/>
              <a:chOff x="2711" y="1745"/>
              <a:chExt cx="2196" cy="1419"/>
            </a:xfrm>
          </p:grpSpPr>
          <p:sp>
            <p:nvSpPr>
              <p:cNvPr id="14350" name="Rectangle 53"/>
              <p:cNvSpPr>
                <a:spLocks noChangeArrowheads="1"/>
              </p:cNvSpPr>
              <p:nvPr/>
            </p:nvSpPr>
            <p:spPr bwMode="auto">
              <a:xfrm>
                <a:off x="2711" y="1745"/>
                <a:ext cx="2196" cy="1419"/>
              </a:xfrm>
              <a:prstGeom prst="rect">
                <a:avLst/>
              </a:prstGeom>
              <a:solidFill>
                <a:srgbClr val="EAEAEA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4351" name="Oval 54"/>
              <p:cNvSpPr>
                <a:spLocks noChangeArrowheads="1"/>
              </p:cNvSpPr>
              <p:nvPr/>
            </p:nvSpPr>
            <p:spPr bwMode="auto">
              <a:xfrm>
                <a:off x="3141" y="1816"/>
                <a:ext cx="309" cy="274"/>
              </a:xfrm>
              <a:prstGeom prst="ellipse">
                <a:avLst/>
              </a:prstGeom>
              <a:solidFill>
                <a:srgbClr val="FFCC00"/>
              </a:solidFill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en-US" dirty="0"/>
                  <a:t>C</a:t>
                </a:r>
              </a:p>
            </p:txBody>
          </p:sp>
          <p:sp>
            <p:nvSpPr>
              <p:cNvPr id="14352" name="Oval 55"/>
              <p:cNvSpPr>
                <a:spLocks noChangeArrowheads="1"/>
              </p:cNvSpPr>
              <p:nvPr/>
            </p:nvSpPr>
            <p:spPr bwMode="auto">
              <a:xfrm>
                <a:off x="3495" y="1811"/>
                <a:ext cx="309" cy="274"/>
              </a:xfrm>
              <a:prstGeom prst="ellipse">
                <a:avLst/>
              </a:prstGeom>
              <a:solidFill>
                <a:srgbClr val="FFCC00"/>
              </a:solidFill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en-US" dirty="0" smtClean="0"/>
                  <a:t>C</a:t>
                </a:r>
                <a:endParaRPr lang="en-US" dirty="0"/>
              </a:p>
            </p:txBody>
          </p:sp>
          <p:sp>
            <p:nvSpPr>
              <p:cNvPr id="14353" name="Oval 56"/>
              <p:cNvSpPr>
                <a:spLocks noChangeArrowheads="1"/>
              </p:cNvSpPr>
              <p:nvPr/>
            </p:nvSpPr>
            <p:spPr bwMode="auto">
              <a:xfrm>
                <a:off x="3841" y="1804"/>
                <a:ext cx="309" cy="274"/>
              </a:xfrm>
              <a:prstGeom prst="ellipse">
                <a:avLst/>
              </a:prstGeom>
              <a:solidFill>
                <a:srgbClr val="FFCC00"/>
              </a:solidFill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en-US" dirty="0"/>
                  <a:t>C</a:t>
                </a:r>
              </a:p>
            </p:txBody>
          </p:sp>
          <p:sp>
            <p:nvSpPr>
              <p:cNvPr id="14354" name="Oval 57"/>
              <p:cNvSpPr>
                <a:spLocks noChangeArrowheads="1"/>
              </p:cNvSpPr>
              <p:nvPr/>
            </p:nvSpPr>
            <p:spPr bwMode="auto">
              <a:xfrm>
                <a:off x="4195" y="1799"/>
                <a:ext cx="309" cy="274"/>
              </a:xfrm>
              <a:prstGeom prst="ellipse">
                <a:avLst/>
              </a:prstGeom>
              <a:solidFill>
                <a:srgbClr val="FFCC00"/>
              </a:solidFill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en-US" dirty="0" smtClean="0"/>
                  <a:t>C</a:t>
                </a:r>
                <a:endParaRPr lang="en-US" dirty="0"/>
              </a:p>
            </p:txBody>
          </p:sp>
          <p:sp>
            <p:nvSpPr>
              <p:cNvPr id="14355" name="Oval 58"/>
              <p:cNvSpPr>
                <a:spLocks noChangeArrowheads="1"/>
              </p:cNvSpPr>
              <p:nvPr/>
            </p:nvSpPr>
            <p:spPr bwMode="auto">
              <a:xfrm>
                <a:off x="3135" y="2149"/>
                <a:ext cx="309" cy="274"/>
              </a:xfrm>
              <a:prstGeom prst="ellipse">
                <a:avLst/>
              </a:prstGeom>
              <a:solidFill>
                <a:srgbClr val="FFCC00"/>
              </a:solidFill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en-US" dirty="0" smtClean="0"/>
                  <a:t>C</a:t>
                </a:r>
                <a:endParaRPr lang="en-US" dirty="0"/>
              </a:p>
            </p:txBody>
          </p:sp>
          <p:sp>
            <p:nvSpPr>
              <p:cNvPr id="14356" name="Oval 59"/>
              <p:cNvSpPr>
                <a:spLocks noChangeArrowheads="1"/>
              </p:cNvSpPr>
              <p:nvPr/>
            </p:nvSpPr>
            <p:spPr bwMode="auto">
              <a:xfrm>
                <a:off x="3484" y="2151"/>
                <a:ext cx="309" cy="274"/>
              </a:xfrm>
              <a:prstGeom prst="ellipse">
                <a:avLst/>
              </a:prstGeom>
              <a:solidFill>
                <a:srgbClr val="FFCC00"/>
              </a:solidFill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en-US" dirty="0"/>
                  <a:t>C</a:t>
                </a:r>
              </a:p>
            </p:txBody>
          </p:sp>
          <p:sp>
            <p:nvSpPr>
              <p:cNvPr id="14357" name="Oval 60"/>
              <p:cNvSpPr>
                <a:spLocks noChangeArrowheads="1"/>
              </p:cNvSpPr>
              <p:nvPr/>
            </p:nvSpPr>
            <p:spPr bwMode="auto">
              <a:xfrm>
                <a:off x="3836" y="2145"/>
                <a:ext cx="309" cy="274"/>
              </a:xfrm>
              <a:prstGeom prst="ellipse">
                <a:avLst/>
              </a:prstGeom>
              <a:solidFill>
                <a:srgbClr val="FFCC00"/>
              </a:solidFill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en-US" dirty="0"/>
                  <a:t>C</a:t>
                </a:r>
              </a:p>
            </p:txBody>
          </p:sp>
          <p:sp>
            <p:nvSpPr>
              <p:cNvPr id="14358" name="Oval 61"/>
              <p:cNvSpPr>
                <a:spLocks noChangeArrowheads="1"/>
              </p:cNvSpPr>
              <p:nvPr/>
            </p:nvSpPr>
            <p:spPr bwMode="auto">
              <a:xfrm>
                <a:off x="4185" y="2147"/>
                <a:ext cx="309" cy="274"/>
              </a:xfrm>
              <a:prstGeom prst="ellipse">
                <a:avLst/>
              </a:prstGeom>
              <a:solidFill>
                <a:srgbClr val="FFCC00"/>
              </a:solidFill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en-US" dirty="0" smtClean="0"/>
                  <a:t>C</a:t>
                </a:r>
                <a:endParaRPr lang="en-US" dirty="0"/>
              </a:p>
            </p:txBody>
          </p:sp>
          <p:sp>
            <p:nvSpPr>
              <p:cNvPr id="14359" name="Oval 62"/>
              <p:cNvSpPr>
                <a:spLocks noChangeArrowheads="1"/>
              </p:cNvSpPr>
              <p:nvPr/>
            </p:nvSpPr>
            <p:spPr bwMode="auto">
              <a:xfrm>
                <a:off x="3150" y="2488"/>
                <a:ext cx="309" cy="274"/>
              </a:xfrm>
              <a:prstGeom prst="ellipse">
                <a:avLst/>
              </a:prstGeom>
              <a:solidFill>
                <a:srgbClr val="FFCC00"/>
              </a:solidFill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en-US" dirty="0" smtClean="0"/>
                  <a:t>C</a:t>
                </a:r>
                <a:endParaRPr lang="en-US" dirty="0"/>
              </a:p>
            </p:txBody>
          </p:sp>
          <p:sp>
            <p:nvSpPr>
              <p:cNvPr id="14360" name="Oval 63"/>
              <p:cNvSpPr>
                <a:spLocks noChangeArrowheads="1"/>
              </p:cNvSpPr>
              <p:nvPr/>
            </p:nvSpPr>
            <p:spPr bwMode="auto">
              <a:xfrm>
                <a:off x="3504" y="2483"/>
                <a:ext cx="309" cy="274"/>
              </a:xfrm>
              <a:prstGeom prst="ellipse">
                <a:avLst/>
              </a:prstGeom>
              <a:solidFill>
                <a:srgbClr val="FFCC00"/>
              </a:solidFill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en-US" dirty="0" smtClean="0"/>
                  <a:t>C</a:t>
                </a:r>
                <a:endParaRPr lang="en-US" dirty="0"/>
              </a:p>
            </p:txBody>
          </p:sp>
          <p:sp>
            <p:nvSpPr>
              <p:cNvPr id="14361" name="Oval 64"/>
              <p:cNvSpPr>
                <a:spLocks noChangeArrowheads="1"/>
              </p:cNvSpPr>
              <p:nvPr/>
            </p:nvSpPr>
            <p:spPr bwMode="auto">
              <a:xfrm>
                <a:off x="3850" y="2476"/>
                <a:ext cx="309" cy="274"/>
              </a:xfrm>
              <a:prstGeom prst="ellipse">
                <a:avLst/>
              </a:prstGeom>
              <a:solidFill>
                <a:srgbClr val="FFCC00"/>
              </a:solidFill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en-US" dirty="0" smtClean="0"/>
                  <a:t>C</a:t>
                </a:r>
                <a:endParaRPr lang="en-US" dirty="0"/>
              </a:p>
            </p:txBody>
          </p:sp>
          <p:sp>
            <p:nvSpPr>
              <p:cNvPr id="14362" name="Oval 65"/>
              <p:cNvSpPr>
                <a:spLocks noChangeArrowheads="1"/>
              </p:cNvSpPr>
              <p:nvPr/>
            </p:nvSpPr>
            <p:spPr bwMode="auto">
              <a:xfrm>
                <a:off x="4204" y="2471"/>
                <a:ext cx="309" cy="274"/>
              </a:xfrm>
              <a:prstGeom prst="ellipse">
                <a:avLst/>
              </a:prstGeom>
              <a:solidFill>
                <a:srgbClr val="FFCC00"/>
              </a:solidFill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en-US" dirty="0" smtClean="0"/>
                  <a:t>C</a:t>
                </a:r>
                <a:endParaRPr lang="en-US" dirty="0"/>
              </a:p>
            </p:txBody>
          </p:sp>
          <p:sp>
            <p:nvSpPr>
              <p:cNvPr id="14363" name="Oval 66"/>
              <p:cNvSpPr>
                <a:spLocks noChangeArrowheads="1"/>
              </p:cNvSpPr>
              <p:nvPr/>
            </p:nvSpPr>
            <p:spPr bwMode="auto">
              <a:xfrm>
                <a:off x="3144" y="2793"/>
                <a:ext cx="309" cy="274"/>
              </a:xfrm>
              <a:prstGeom prst="ellipse">
                <a:avLst/>
              </a:prstGeom>
              <a:solidFill>
                <a:srgbClr val="FFCC00"/>
              </a:solidFill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en-US" dirty="0" smtClean="0"/>
                  <a:t>C</a:t>
                </a:r>
                <a:endParaRPr lang="en-US" dirty="0"/>
              </a:p>
            </p:txBody>
          </p:sp>
          <p:sp>
            <p:nvSpPr>
              <p:cNvPr id="14364" name="Oval 67"/>
              <p:cNvSpPr>
                <a:spLocks noChangeArrowheads="1"/>
              </p:cNvSpPr>
              <p:nvPr/>
            </p:nvSpPr>
            <p:spPr bwMode="auto">
              <a:xfrm>
                <a:off x="3493" y="2795"/>
                <a:ext cx="309" cy="274"/>
              </a:xfrm>
              <a:prstGeom prst="ellipse">
                <a:avLst/>
              </a:prstGeom>
              <a:solidFill>
                <a:srgbClr val="FFCC00"/>
              </a:solidFill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en-US" dirty="0" smtClean="0"/>
                  <a:t>C</a:t>
                </a:r>
                <a:endParaRPr lang="en-US" dirty="0"/>
              </a:p>
            </p:txBody>
          </p:sp>
          <p:sp>
            <p:nvSpPr>
              <p:cNvPr id="14365" name="Oval 68"/>
              <p:cNvSpPr>
                <a:spLocks noChangeArrowheads="1"/>
              </p:cNvSpPr>
              <p:nvPr/>
            </p:nvSpPr>
            <p:spPr bwMode="auto">
              <a:xfrm>
                <a:off x="3845" y="2789"/>
                <a:ext cx="309" cy="274"/>
              </a:xfrm>
              <a:prstGeom prst="ellipse">
                <a:avLst/>
              </a:prstGeom>
              <a:solidFill>
                <a:srgbClr val="FFCC00"/>
              </a:solidFill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en-US" dirty="0" smtClean="0"/>
                  <a:t>C</a:t>
                </a:r>
                <a:endParaRPr lang="en-US" dirty="0"/>
              </a:p>
            </p:txBody>
          </p:sp>
          <p:sp>
            <p:nvSpPr>
              <p:cNvPr id="14366" name="Oval 69"/>
              <p:cNvSpPr>
                <a:spLocks noChangeArrowheads="1"/>
              </p:cNvSpPr>
              <p:nvPr/>
            </p:nvSpPr>
            <p:spPr bwMode="auto">
              <a:xfrm>
                <a:off x="4194" y="2791"/>
                <a:ext cx="309" cy="274"/>
              </a:xfrm>
              <a:prstGeom prst="ellipse">
                <a:avLst/>
              </a:prstGeom>
              <a:solidFill>
                <a:srgbClr val="FFCC00"/>
              </a:solidFill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en-US" dirty="0" smtClean="0"/>
                  <a:t>C</a:t>
                </a:r>
                <a:endParaRPr lang="en-US" dirty="0"/>
              </a:p>
            </p:txBody>
          </p:sp>
          <p:sp>
            <p:nvSpPr>
              <p:cNvPr id="14367" name="AutoShape 70"/>
              <p:cNvSpPr>
                <a:spLocks noChangeArrowheads="1"/>
              </p:cNvSpPr>
              <p:nvPr/>
            </p:nvSpPr>
            <p:spPr bwMode="auto">
              <a:xfrm>
                <a:off x="2784" y="1820"/>
                <a:ext cx="289" cy="626"/>
              </a:xfrm>
              <a:prstGeom prst="roundRect">
                <a:avLst>
                  <a:gd name="adj" fmla="val 16667"/>
                </a:avLst>
              </a:prstGeom>
              <a:solidFill>
                <a:srgbClr val="00FFFF"/>
              </a:solidFill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en-US" dirty="0"/>
                  <a:t>P</a:t>
                </a:r>
              </a:p>
            </p:txBody>
          </p:sp>
          <p:sp>
            <p:nvSpPr>
              <p:cNvPr id="14368" name="AutoShape 71"/>
              <p:cNvSpPr>
                <a:spLocks noChangeArrowheads="1"/>
              </p:cNvSpPr>
              <p:nvPr/>
            </p:nvSpPr>
            <p:spPr bwMode="auto">
              <a:xfrm>
                <a:off x="2787" y="2492"/>
                <a:ext cx="289" cy="626"/>
              </a:xfrm>
              <a:prstGeom prst="roundRect">
                <a:avLst>
                  <a:gd name="adj" fmla="val 16667"/>
                </a:avLst>
              </a:prstGeom>
              <a:solidFill>
                <a:srgbClr val="00FFFF"/>
              </a:solidFill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en-US" dirty="0"/>
                  <a:t>P</a:t>
                </a:r>
              </a:p>
            </p:txBody>
          </p:sp>
          <p:sp>
            <p:nvSpPr>
              <p:cNvPr id="14369" name="AutoShape 72"/>
              <p:cNvSpPr>
                <a:spLocks noChangeArrowheads="1"/>
              </p:cNvSpPr>
              <p:nvPr/>
            </p:nvSpPr>
            <p:spPr bwMode="auto">
              <a:xfrm>
                <a:off x="4557" y="1801"/>
                <a:ext cx="289" cy="626"/>
              </a:xfrm>
              <a:prstGeom prst="roundRect">
                <a:avLst>
                  <a:gd name="adj" fmla="val 16667"/>
                </a:avLst>
              </a:prstGeom>
              <a:solidFill>
                <a:srgbClr val="00FFFF"/>
              </a:solidFill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en-US" dirty="0"/>
                  <a:t>P</a:t>
                </a:r>
              </a:p>
            </p:txBody>
          </p:sp>
          <p:sp>
            <p:nvSpPr>
              <p:cNvPr id="14370" name="AutoShape 73"/>
              <p:cNvSpPr>
                <a:spLocks noChangeArrowheads="1"/>
              </p:cNvSpPr>
              <p:nvPr/>
            </p:nvSpPr>
            <p:spPr bwMode="auto">
              <a:xfrm>
                <a:off x="4560" y="2473"/>
                <a:ext cx="289" cy="626"/>
              </a:xfrm>
              <a:prstGeom prst="roundRect">
                <a:avLst>
                  <a:gd name="adj" fmla="val 16667"/>
                </a:avLst>
              </a:prstGeom>
              <a:solidFill>
                <a:srgbClr val="00FFFF"/>
              </a:solidFill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en-US" dirty="0"/>
                  <a:t>P</a:t>
                </a:r>
              </a:p>
            </p:txBody>
          </p:sp>
        </p:grpSp>
        <p:sp>
          <p:nvSpPr>
            <p:cNvPr id="14349" name="Text Box 74"/>
            <p:cNvSpPr txBox="1">
              <a:spLocks noChangeArrowheads="1"/>
            </p:cNvSpPr>
            <p:nvPr/>
          </p:nvSpPr>
          <p:spPr bwMode="auto">
            <a:xfrm>
              <a:off x="3479" y="3229"/>
              <a:ext cx="569" cy="233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/>
                <a:t>16-core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61510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0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510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080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1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33681"/>
            <a:ext cx="9144000" cy="45664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3800" dirty="0"/>
              <a:t>Only One Sequential Program to Run?</a:t>
            </a:r>
          </a:p>
        </p:txBody>
      </p:sp>
      <p:sp>
        <p:nvSpPr>
          <p:cNvPr id="15364" name="Rectangle 6"/>
          <p:cNvSpPr>
            <a:spLocks noChangeArrowheads="1"/>
          </p:cNvSpPr>
          <p:nvPr/>
        </p:nvSpPr>
        <p:spPr bwMode="auto">
          <a:xfrm>
            <a:off x="338538" y="5392129"/>
            <a:ext cx="4362738" cy="636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058" tIns="41029" rIns="82058" bIns="41029" anchor="ctr">
            <a:spAutoFit/>
          </a:bodyPr>
          <a:lstStyle/>
          <a:p>
            <a:r>
              <a:rPr lang="en-US" sz="3600" dirty="0">
                <a:latin typeface="Tahoma" pitchFamily="34" charset="0"/>
                <a:sym typeface="Wingdings" pitchFamily="2" charset="2"/>
              </a:rPr>
              <a:t></a:t>
            </a:r>
            <a:r>
              <a:rPr lang="en-US" sz="2500" dirty="0">
                <a:solidFill>
                  <a:srgbClr val="FF0000"/>
                </a:solidFill>
                <a:latin typeface="Arial" charset="0"/>
              </a:rPr>
              <a:t>one </a:t>
            </a:r>
            <a:r>
              <a:rPr lang="en-US" sz="2500" dirty="0" smtClean="0">
                <a:solidFill>
                  <a:srgbClr val="FF0000"/>
                </a:solidFill>
                <a:latin typeface="Arial" charset="0"/>
              </a:rPr>
              <a:t>core idle</a:t>
            </a:r>
            <a:endParaRPr lang="en-US" sz="2500" dirty="0">
              <a:solidFill>
                <a:srgbClr val="FF0000"/>
              </a:solidFill>
              <a:latin typeface="Arial" charset="0"/>
            </a:endParaRPr>
          </a:p>
        </p:txBody>
      </p:sp>
      <p:grpSp>
        <p:nvGrpSpPr>
          <p:cNvPr id="15365" name="Group 7"/>
          <p:cNvGrpSpPr>
            <a:grpSpLocks/>
          </p:cNvGrpSpPr>
          <p:nvPr/>
        </p:nvGrpSpPr>
        <p:grpSpPr bwMode="auto">
          <a:xfrm>
            <a:off x="264168" y="1441357"/>
            <a:ext cx="388151" cy="1294279"/>
            <a:chOff x="558" y="725"/>
            <a:chExt cx="245" cy="1624"/>
          </a:xfrm>
        </p:grpSpPr>
        <p:sp>
          <p:nvSpPr>
            <p:cNvPr id="15399" name="Line 8"/>
            <p:cNvSpPr>
              <a:spLocks noChangeShapeType="1"/>
            </p:cNvSpPr>
            <p:nvPr/>
          </p:nvSpPr>
          <p:spPr bwMode="auto">
            <a:xfrm>
              <a:off x="803" y="725"/>
              <a:ext cx="0" cy="1624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n-CA" dirty="0"/>
            </a:p>
          </p:txBody>
        </p:sp>
        <p:sp>
          <p:nvSpPr>
            <p:cNvPr id="15400" name="Text Box 9"/>
            <p:cNvSpPr txBox="1">
              <a:spLocks noChangeArrowheads="1"/>
            </p:cNvSpPr>
            <p:nvPr/>
          </p:nvSpPr>
          <p:spPr bwMode="auto">
            <a:xfrm rot="16200000">
              <a:off x="235" y="1400"/>
              <a:ext cx="880" cy="233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/>
                <a:t>Time</a:t>
              </a:r>
            </a:p>
          </p:txBody>
        </p:sp>
      </p:grpSp>
      <p:grpSp>
        <p:nvGrpSpPr>
          <p:cNvPr id="15366" name="Group 10"/>
          <p:cNvGrpSpPr>
            <a:grpSpLocks/>
          </p:cNvGrpSpPr>
          <p:nvPr/>
        </p:nvGrpSpPr>
        <p:grpSpPr bwMode="auto">
          <a:xfrm>
            <a:off x="1215159" y="3351546"/>
            <a:ext cx="2730500" cy="2139918"/>
            <a:chOff x="1717" y="744"/>
            <a:chExt cx="735" cy="684"/>
          </a:xfrm>
        </p:grpSpPr>
        <p:sp>
          <p:nvSpPr>
            <p:cNvPr id="15394" name="Rectangle 11"/>
            <p:cNvSpPr>
              <a:spLocks noChangeArrowheads="1"/>
            </p:cNvSpPr>
            <p:nvPr/>
          </p:nvSpPr>
          <p:spPr bwMode="auto">
            <a:xfrm>
              <a:off x="1717" y="744"/>
              <a:ext cx="735" cy="684"/>
            </a:xfrm>
            <a:prstGeom prst="rect">
              <a:avLst/>
            </a:prstGeom>
            <a:solidFill>
              <a:srgbClr val="EAEAEA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grpSp>
          <p:nvGrpSpPr>
            <p:cNvPr id="15395" name="Group 12"/>
            <p:cNvGrpSpPr>
              <a:grpSpLocks/>
            </p:cNvGrpSpPr>
            <p:nvPr/>
          </p:nvGrpSpPr>
          <p:grpSpPr bwMode="auto">
            <a:xfrm>
              <a:off x="1752" y="796"/>
              <a:ext cx="663" cy="580"/>
              <a:chOff x="1752" y="796"/>
              <a:chExt cx="663" cy="580"/>
            </a:xfrm>
          </p:grpSpPr>
          <p:sp>
            <p:nvSpPr>
              <p:cNvPr id="15396" name="AutoShape 13"/>
              <p:cNvSpPr>
                <a:spLocks noChangeArrowheads="1"/>
              </p:cNvSpPr>
              <p:nvPr/>
            </p:nvSpPr>
            <p:spPr bwMode="auto">
              <a:xfrm>
                <a:off x="1866" y="1139"/>
                <a:ext cx="425" cy="237"/>
              </a:xfrm>
              <a:prstGeom prst="roundRect">
                <a:avLst>
                  <a:gd name="adj" fmla="val 16667"/>
                </a:avLst>
              </a:prstGeom>
              <a:solidFill>
                <a:srgbClr val="00FFFF"/>
              </a:solidFill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en-US" sz="3200" dirty="0" smtClean="0"/>
                  <a:t>P</a:t>
                </a:r>
                <a:endParaRPr lang="en-US" sz="3200" dirty="0"/>
              </a:p>
            </p:txBody>
          </p:sp>
          <p:sp>
            <p:nvSpPr>
              <p:cNvPr id="15397" name="Oval 14"/>
              <p:cNvSpPr>
                <a:spLocks noChangeArrowheads="1"/>
              </p:cNvSpPr>
              <p:nvPr/>
            </p:nvSpPr>
            <p:spPr bwMode="auto">
              <a:xfrm>
                <a:off x="1752" y="801"/>
                <a:ext cx="309" cy="274"/>
              </a:xfrm>
              <a:prstGeom prst="ellipse">
                <a:avLst/>
              </a:prstGeom>
              <a:solidFill>
                <a:srgbClr val="FFCC00"/>
              </a:solidFill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en-US" sz="3200" dirty="0"/>
                  <a:t>C</a:t>
                </a:r>
              </a:p>
            </p:txBody>
          </p:sp>
          <p:sp>
            <p:nvSpPr>
              <p:cNvPr id="15398" name="Oval 15"/>
              <p:cNvSpPr>
                <a:spLocks noChangeArrowheads="1"/>
              </p:cNvSpPr>
              <p:nvPr/>
            </p:nvSpPr>
            <p:spPr bwMode="auto">
              <a:xfrm>
                <a:off x="2106" y="796"/>
                <a:ext cx="309" cy="274"/>
              </a:xfrm>
              <a:prstGeom prst="ellipse">
                <a:avLst/>
              </a:prstGeom>
              <a:solidFill>
                <a:srgbClr val="FFCC00"/>
              </a:solidFill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en-US" sz="3200" dirty="0" smtClean="0"/>
                  <a:t>C</a:t>
                </a:r>
                <a:endParaRPr lang="en-US" sz="3200" dirty="0"/>
              </a:p>
            </p:txBody>
          </p:sp>
        </p:grpSp>
      </p:grpSp>
      <p:sp>
        <p:nvSpPr>
          <p:cNvPr id="15368" name="Rectangle 17"/>
          <p:cNvSpPr>
            <a:spLocks noChangeArrowheads="1"/>
          </p:cNvSpPr>
          <p:nvPr/>
        </p:nvSpPr>
        <p:spPr bwMode="auto">
          <a:xfrm>
            <a:off x="4469535" y="5394979"/>
            <a:ext cx="4361295" cy="646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3600" dirty="0">
                <a:latin typeface="Tahoma" pitchFamily="34" charset="0"/>
                <a:sym typeface="Wingdings" pitchFamily="2" charset="2"/>
              </a:rPr>
              <a:t></a:t>
            </a:r>
            <a:r>
              <a:rPr lang="en-US" sz="2500" dirty="0">
                <a:solidFill>
                  <a:srgbClr val="FF0000"/>
                </a:solidFill>
                <a:latin typeface="Arial" charset="0"/>
              </a:rPr>
              <a:t>15 </a:t>
            </a:r>
            <a:r>
              <a:rPr lang="en-US" sz="2500" dirty="0" smtClean="0">
                <a:solidFill>
                  <a:srgbClr val="FF0000"/>
                </a:solidFill>
                <a:latin typeface="Arial" charset="0"/>
              </a:rPr>
              <a:t>cores idle</a:t>
            </a:r>
            <a:r>
              <a:rPr lang="en-US" sz="2500" dirty="0">
                <a:solidFill>
                  <a:srgbClr val="FF0000"/>
                </a:solidFill>
                <a:latin typeface="Arial" charset="0"/>
              </a:rPr>
              <a:t>!</a:t>
            </a:r>
          </a:p>
        </p:txBody>
      </p:sp>
      <p:grpSp>
        <p:nvGrpSpPr>
          <p:cNvPr id="43" name="Group 49"/>
          <p:cNvGrpSpPr>
            <a:grpSpLocks/>
          </p:cNvGrpSpPr>
          <p:nvPr/>
        </p:nvGrpSpPr>
        <p:grpSpPr bwMode="auto">
          <a:xfrm>
            <a:off x="4545759" y="3077387"/>
            <a:ext cx="3486344" cy="2565784"/>
            <a:chOff x="2678" y="1846"/>
            <a:chExt cx="2196" cy="1616"/>
          </a:xfrm>
        </p:grpSpPr>
        <p:grpSp>
          <p:nvGrpSpPr>
            <p:cNvPr id="46" name="Group 52"/>
            <p:cNvGrpSpPr>
              <a:grpSpLocks/>
            </p:cNvGrpSpPr>
            <p:nvPr/>
          </p:nvGrpSpPr>
          <p:grpSpPr bwMode="auto">
            <a:xfrm>
              <a:off x="2678" y="1846"/>
              <a:ext cx="2196" cy="1419"/>
              <a:chOff x="2711" y="1745"/>
              <a:chExt cx="2196" cy="1419"/>
            </a:xfrm>
          </p:grpSpPr>
          <p:sp>
            <p:nvSpPr>
              <p:cNvPr id="48" name="Rectangle 53"/>
              <p:cNvSpPr>
                <a:spLocks noChangeArrowheads="1"/>
              </p:cNvSpPr>
              <p:nvPr/>
            </p:nvSpPr>
            <p:spPr bwMode="auto">
              <a:xfrm>
                <a:off x="2711" y="1745"/>
                <a:ext cx="2196" cy="1419"/>
              </a:xfrm>
              <a:prstGeom prst="rect">
                <a:avLst/>
              </a:prstGeom>
              <a:solidFill>
                <a:srgbClr val="EAEAEA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49" name="Oval 54"/>
              <p:cNvSpPr>
                <a:spLocks noChangeArrowheads="1"/>
              </p:cNvSpPr>
              <p:nvPr/>
            </p:nvSpPr>
            <p:spPr bwMode="auto">
              <a:xfrm>
                <a:off x="3141" y="1816"/>
                <a:ext cx="309" cy="274"/>
              </a:xfrm>
              <a:prstGeom prst="ellipse">
                <a:avLst/>
              </a:prstGeom>
              <a:solidFill>
                <a:srgbClr val="FFCC00"/>
              </a:solidFill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en-US" dirty="0"/>
                  <a:t>C</a:t>
                </a:r>
              </a:p>
            </p:txBody>
          </p:sp>
          <p:sp>
            <p:nvSpPr>
              <p:cNvPr id="50" name="Oval 55"/>
              <p:cNvSpPr>
                <a:spLocks noChangeArrowheads="1"/>
              </p:cNvSpPr>
              <p:nvPr/>
            </p:nvSpPr>
            <p:spPr bwMode="auto">
              <a:xfrm>
                <a:off x="3495" y="1811"/>
                <a:ext cx="309" cy="274"/>
              </a:xfrm>
              <a:prstGeom prst="ellipse">
                <a:avLst/>
              </a:prstGeom>
              <a:solidFill>
                <a:srgbClr val="FFCC00"/>
              </a:solidFill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en-US" dirty="0" smtClean="0"/>
                  <a:t>C</a:t>
                </a:r>
                <a:endParaRPr lang="en-US" dirty="0"/>
              </a:p>
            </p:txBody>
          </p:sp>
          <p:sp>
            <p:nvSpPr>
              <p:cNvPr id="51" name="Oval 56"/>
              <p:cNvSpPr>
                <a:spLocks noChangeArrowheads="1"/>
              </p:cNvSpPr>
              <p:nvPr/>
            </p:nvSpPr>
            <p:spPr bwMode="auto">
              <a:xfrm>
                <a:off x="3841" y="1804"/>
                <a:ext cx="309" cy="274"/>
              </a:xfrm>
              <a:prstGeom prst="ellipse">
                <a:avLst/>
              </a:prstGeom>
              <a:solidFill>
                <a:srgbClr val="FFCC00"/>
              </a:solidFill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en-US" dirty="0"/>
                  <a:t>C</a:t>
                </a:r>
              </a:p>
            </p:txBody>
          </p:sp>
          <p:sp>
            <p:nvSpPr>
              <p:cNvPr id="52" name="Oval 57"/>
              <p:cNvSpPr>
                <a:spLocks noChangeArrowheads="1"/>
              </p:cNvSpPr>
              <p:nvPr/>
            </p:nvSpPr>
            <p:spPr bwMode="auto">
              <a:xfrm>
                <a:off x="4195" y="1799"/>
                <a:ext cx="309" cy="274"/>
              </a:xfrm>
              <a:prstGeom prst="ellipse">
                <a:avLst/>
              </a:prstGeom>
              <a:solidFill>
                <a:srgbClr val="FFCC00"/>
              </a:solidFill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en-US" dirty="0" smtClean="0"/>
                  <a:t>C</a:t>
                </a:r>
                <a:endParaRPr lang="en-US" dirty="0"/>
              </a:p>
            </p:txBody>
          </p:sp>
          <p:sp>
            <p:nvSpPr>
              <p:cNvPr id="53" name="Oval 58"/>
              <p:cNvSpPr>
                <a:spLocks noChangeArrowheads="1"/>
              </p:cNvSpPr>
              <p:nvPr/>
            </p:nvSpPr>
            <p:spPr bwMode="auto">
              <a:xfrm>
                <a:off x="3135" y="2149"/>
                <a:ext cx="309" cy="274"/>
              </a:xfrm>
              <a:prstGeom prst="ellipse">
                <a:avLst/>
              </a:prstGeom>
              <a:solidFill>
                <a:srgbClr val="FFCC00"/>
              </a:solidFill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en-US" dirty="0" smtClean="0"/>
                  <a:t>C</a:t>
                </a:r>
                <a:endParaRPr lang="en-US" dirty="0"/>
              </a:p>
            </p:txBody>
          </p:sp>
          <p:sp>
            <p:nvSpPr>
              <p:cNvPr id="54" name="Oval 59"/>
              <p:cNvSpPr>
                <a:spLocks noChangeArrowheads="1"/>
              </p:cNvSpPr>
              <p:nvPr/>
            </p:nvSpPr>
            <p:spPr bwMode="auto">
              <a:xfrm>
                <a:off x="3484" y="2151"/>
                <a:ext cx="309" cy="274"/>
              </a:xfrm>
              <a:prstGeom prst="ellipse">
                <a:avLst/>
              </a:prstGeom>
              <a:solidFill>
                <a:srgbClr val="FFCC00"/>
              </a:solidFill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en-US" dirty="0"/>
                  <a:t>C</a:t>
                </a:r>
              </a:p>
            </p:txBody>
          </p:sp>
          <p:sp>
            <p:nvSpPr>
              <p:cNvPr id="55" name="Oval 60"/>
              <p:cNvSpPr>
                <a:spLocks noChangeArrowheads="1"/>
              </p:cNvSpPr>
              <p:nvPr/>
            </p:nvSpPr>
            <p:spPr bwMode="auto">
              <a:xfrm>
                <a:off x="3836" y="2145"/>
                <a:ext cx="309" cy="274"/>
              </a:xfrm>
              <a:prstGeom prst="ellipse">
                <a:avLst/>
              </a:prstGeom>
              <a:solidFill>
                <a:srgbClr val="FFCC00"/>
              </a:solidFill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en-US" dirty="0"/>
                  <a:t>C</a:t>
                </a:r>
              </a:p>
            </p:txBody>
          </p:sp>
          <p:sp>
            <p:nvSpPr>
              <p:cNvPr id="56" name="Oval 61"/>
              <p:cNvSpPr>
                <a:spLocks noChangeArrowheads="1"/>
              </p:cNvSpPr>
              <p:nvPr/>
            </p:nvSpPr>
            <p:spPr bwMode="auto">
              <a:xfrm>
                <a:off x="4185" y="2147"/>
                <a:ext cx="309" cy="274"/>
              </a:xfrm>
              <a:prstGeom prst="ellipse">
                <a:avLst/>
              </a:prstGeom>
              <a:solidFill>
                <a:srgbClr val="FFCC00"/>
              </a:solidFill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en-US" dirty="0" smtClean="0"/>
                  <a:t>C</a:t>
                </a:r>
                <a:endParaRPr lang="en-US" dirty="0"/>
              </a:p>
            </p:txBody>
          </p:sp>
          <p:sp>
            <p:nvSpPr>
              <p:cNvPr id="57" name="Oval 62"/>
              <p:cNvSpPr>
                <a:spLocks noChangeArrowheads="1"/>
              </p:cNvSpPr>
              <p:nvPr/>
            </p:nvSpPr>
            <p:spPr bwMode="auto">
              <a:xfrm>
                <a:off x="3150" y="2488"/>
                <a:ext cx="309" cy="274"/>
              </a:xfrm>
              <a:prstGeom prst="ellipse">
                <a:avLst/>
              </a:prstGeom>
              <a:solidFill>
                <a:srgbClr val="FFCC00"/>
              </a:solidFill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en-US" dirty="0" smtClean="0"/>
                  <a:t>C</a:t>
                </a:r>
                <a:endParaRPr lang="en-US" dirty="0"/>
              </a:p>
            </p:txBody>
          </p:sp>
          <p:sp>
            <p:nvSpPr>
              <p:cNvPr id="58" name="Oval 63"/>
              <p:cNvSpPr>
                <a:spLocks noChangeArrowheads="1"/>
              </p:cNvSpPr>
              <p:nvPr/>
            </p:nvSpPr>
            <p:spPr bwMode="auto">
              <a:xfrm>
                <a:off x="3504" y="2483"/>
                <a:ext cx="309" cy="274"/>
              </a:xfrm>
              <a:prstGeom prst="ellipse">
                <a:avLst/>
              </a:prstGeom>
              <a:solidFill>
                <a:srgbClr val="FFCC00"/>
              </a:solidFill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en-US" dirty="0" smtClean="0"/>
                  <a:t>C</a:t>
                </a:r>
                <a:endParaRPr lang="en-US" dirty="0"/>
              </a:p>
            </p:txBody>
          </p:sp>
          <p:sp>
            <p:nvSpPr>
              <p:cNvPr id="59" name="Oval 64"/>
              <p:cNvSpPr>
                <a:spLocks noChangeArrowheads="1"/>
              </p:cNvSpPr>
              <p:nvPr/>
            </p:nvSpPr>
            <p:spPr bwMode="auto">
              <a:xfrm>
                <a:off x="3850" y="2476"/>
                <a:ext cx="309" cy="274"/>
              </a:xfrm>
              <a:prstGeom prst="ellipse">
                <a:avLst/>
              </a:prstGeom>
              <a:solidFill>
                <a:srgbClr val="FFCC00"/>
              </a:solidFill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en-US" dirty="0" smtClean="0"/>
                  <a:t>C</a:t>
                </a:r>
                <a:endParaRPr lang="en-US" dirty="0"/>
              </a:p>
            </p:txBody>
          </p:sp>
          <p:sp>
            <p:nvSpPr>
              <p:cNvPr id="60" name="Oval 65"/>
              <p:cNvSpPr>
                <a:spLocks noChangeArrowheads="1"/>
              </p:cNvSpPr>
              <p:nvPr/>
            </p:nvSpPr>
            <p:spPr bwMode="auto">
              <a:xfrm>
                <a:off x="4204" y="2471"/>
                <a:ext cx="309" cy="274"/>
              </a:xfrm>
              <a:prstGeom prst="ellipse">
                <a:avLst/>
              </a:prstGeom>
              <a:solidFill>
                <a:srgbClr val="FFCC00"/>
              </a:solidFill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en-US" dirty="0" smtClean="0"/>
                  <a:t>C</a:t>
                </a:r>
                <a:endParaRPr lang="en-US" dirty="0"/>
              </a:p>
            </p:txBody>
          </p:sp>
          <p:sp>
            <p:nvSpPr>
              <p:cNvPr id="61" name="Oval 66"/>
              <p:cNvSpPr>
                <a:spLocks noChangeArrowheads="1"/>
              </p:cNvSpPr>
              <p:nvPr/>
            </p:nvSpPr>
            <p:spPr bwMode="auto">
              <a:xfrm>
                <a:off x="3144" y="2793"/>
                <a:ext cx="309" cy="274"/>
              </a:xfrm>
              <a:prstGeom prst="ellipse">
                <a:avLst/>
              </a:prstGeom>
              <a:solidFill>
                <a:srgbClr val="FFCC00"/>
              </a:solidFill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en-US" dirty="0" smtClean="0"/>
                  <a:t>C</a:t>
                </a:r>
                <a:endParaRPr lang="en-US" dirty="0"/>
              </a:p>
            </p:txBody>
          </p:sp>
          <p:sp>
            <p:nvSpPr>
              <p:cNvPr id="62" name="Oval 67"/>
              <p:cNvSpPr>
                <a:spLocks noChangeArrowheads="1"/>
              </p:cNvSpPr>
              <p:nvPr/>
            </p:nvSpPr>
            <p:spPr bwMode="auto">
              <a:xfrm>
                <a:off x="3493" y="2795"/>
                <a:ext cx="309" cy="274"/>
              </a:xfrm>
              <a:prstGeom prst="ellipse">
                <a:avLst/>
              </a:prstGeom>
              <a:solidFill>
                <a:srgbClr val="FFCC00"/>
              </a:solidFill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en-US" dirty="0" smtClean="0"/>
                  <a:t>C</a:t>
                </a:r>
                <a:endParaRPr lang="en-US" dirty="0"/>
              </a:p>
            </p:txBody>
          </p:sp>
          <p:sp>
            <p:nvSpPr>
              <p:cNvPr id="63" name="Oval 68"/>
              <p:cNvSpPr>
                <a:spLocks noChangeArrowheads="1"/>
              </p:cNvSpPr>
              <p:nvPr/>
            </p:nvSpPr>
            <p:spPr bwMode="auto">
              <a:xfrm>
                <a:off x="3845" y="2789"/>
                <a:ext cx="309" cy="274"/>
              </a:xfrm>
              <a:prstGeom prst="ellipse">
                <a:avLst/>
              </a:prstGeom>
              <a:solidFill>
                <a:srgbClr val="FFCC00"/>
              </a:solidFill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en-US" dirty="0" smtClean="0"/>
                  <a:t>C</a:t>
                </a:r>
                <a:endParaRPr lang="en-US" dirty="0"/>
              </a:p>
            </p:txBody>
          </p:sp>
          <p:sp>
            <p:nvSpPr>
              <p:cNvPr id="64" name="Oval 69"/>
              <p:cNvSpPr>
                <a:spLocks noChangeArrowheads="1"/>
              </p:cNvSpPr>
              <p:nvPr/>
            </p:nvSpPr>
            <p:spPr bwMode="auto">
              <a:xfrm>
                <a:off x="4194" y="2791"/>
                <a:ext cx="309" cy="274"/>
              </a:xfrm>
              <a:prstGeom prst="ellipse">
                <a:avLst/>
              </a:prstGeom>
              <a:solidFill>
                <a:srgbClr val="FFCC00"/>
              </a:solidFill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en-US" dirty="0" smtClean="0"/>
                  <a:t>C</a:t>
                </a:r>
                <a:endParaRPr lang="en-US" dirty="0"/>
              </a:p>
            </p:txBody>
          </p:sp>
          <p:sp>
            <p:nvSpPr>
              <p:cNvPr id="65" name="AutoShape 70"/>
              <p:cNvSpPr>
                <a:spLocks noChangeArrowheads="1"/>
              </p:cNvSpPr>
              <p:nvPr/>
            </p:nvSpPr>
            <p:spPr bwMode="auto">
              <a:xfrm>
                <a:off x="2784" y="1820"/>
                <a:ext cx="289" cy="626"/>
              </a:xfrm>
              <a:prstGeom prst="roundRect">
                <a:avLst>
                  <a:gd name="adj" fmla="val 16667"/>
                </a:avLst>
              </a:prstGeom>
              <a:solidFill>
                <a:srgbClr val="00FFFF"/>
              </a:solidFill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en-US" dirty="0"/>
                  <a:t>P</a:t>
                </a:r>
              </a:p>
            </p:txBody>
          </p:sp>
          <p:sp>
            <p:nvSpPr>
              <p:cNvPr id="66" name="AutoShape 71"/>
              <p:cNvSpPr>
                <a:spLocks noChangeArrowheads="1"/>
              </p:cNvSpPr>
              <p:nvPr/>
            </p:nvSpPr>
            <p:spPr bwMode="auto">
              <a:xfrm>
                <a:off x="2787" y="2492"/>
                <a:ext cx="289" cy="626"/>
              </a:xfrm>
              <a:prstGeom prst="roundRect">
                <a:avLst>
                  <a:gd name="adj" fmla="val 16667"/>
                </a:avLst>
              </a:prstGeom>
              <a:solidFill>
                <a:srgbClr val="00FFFF"/>
              </a:solidFill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en-US" dirty="0"/>
                  <a:t>P</a:t>
                </a:r>
              </a:p>
            </p:txBody>
          </p:sp>
          <p:sp>
            <p:nvSpPr>
              <p:cNvPr id="67" name="AutoShape 72"/>
              <p:cNvSpPr>
                <a:spLocks noChangeArrowheads="1"/>
              </p:cNvSpPr>
              <p:nvPr/>
            </p:nvSpPr>
            <p:spPr bwMode="auto">
              <a:xfrm>
                <a:off x="4557" y="1801"/>
                <a:ext cx="289" cy="626"/>
              </a:xfrm>
              <a:prstGeom prst="roundRect">
                <a:avLst>
                  <a:gd name="adj" fmla="val 16667"/>
                </a:avLst>
              </a:prstGeom>
              <a:solidFill>
                <a:srgbClr val="00FFFF"/>
              </a:solidFill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en-US" dirty="0"/>
                  <a:t>P</a:t>
                </a:r>
              </a:p>
            </p:txBody>
          </p:sp>
          <p:sp>
            <p:nvSpPr>
              <p:cNvPr id="68" name="AutoShape 73"/>
              <p:cNvSpPr>
                <a:spLocks noChangeArrowheads="1"/>
              </p:cNvSpPr>
              <p:nvPr/>
            </p:nvSpPr>
            <p:spPr bwMode="auto">
              <a:xfrm>
                <a:off x="4560" y="2473"/>
                <a:ext cx="289" cy="626"/>
              </a:xfrm>
              <a:prstGeom prst="roundRect">
                <a:avLst>
                  <a:gd name="adj" fmla="val 16667"/>
                </a:avLst>
              </a:prstGeom>
              <a:solidFill>
                <a:srgbClr val="00FFFF"/>
              </a:solidFill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en-US" dirty="0"/>
                  <a:t>P</a:t>
                </a:r>
              </a:p>
            </p:txBody>
          </p:sp>
        </p:grpSp>
        <p:sp>
          <p:nvSpPr>
            <p:cNvPr id="47" name="Text Box 74"/>
            <p:cNvSpPr txBox="1">
              <a:spLocks noChangeArrowheads="1"/>
            </p:cNvSpPr>
            <p:nvPr/>
          </p:nvSpPr>
          <p:spPr bwMode="auto">
            <a:xfrm>
              <a:off x="3479" y="3229"/>
              <a:ext cx="569" cy="233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/>
                <a:t>16-core</a:t>
              </a:r>
            </a:p>
          </p:txBody>
        </p:sp>
      </p:grpSp>
      <p:sp>
        <p:nvSpPr>
          <p:cNvPr id="69" name="TextBox 68"/>
          <p:cNvSpPr txBox="1"/>
          <p:nvPr/>
        </p:nvSpPr>
        <p:spPr>
          <a:xfrm>
            <a:off x="1345183" y="1311396"/>
            <a:ext cx="577144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Consolas"/>
                <a:cs typeface="Consolas"/>
              </a:rPr>
              <a:t>void</a:t>
            </a:r>
            <a:r>
              <a:rPr lang="en-US" dirty="0" smtClean="0">
                <a:latin typeface="Consolas"/>
                <a:cs typeface="Consolas"/>
              </a:rPr>
              <a:t> display_homepage (user) {</a:t>
            </a:r>
          </a:p>
          <a:p>
            <a:r>
              <a:rPr lang="en-US" dirty="0">
                <a:latin typeface="Consolas"/>
                <a:cs typeface="Consolas"/>
              </a:rPr>
              <a:t> </a:t>
            </a:r>
            <a:r>
              <a:rPr lang="en-US" dirty="0" smtClean="0">
                <a:latin typeface="Consolas"/>
                <a:cs typeface="Consolas"/>
              </a:rPr>
              <a:t> friendlist = </a:t>
            </a:r>
            <a:r>
              <a:rPr lang="en-US" dirty="0" smtClean="0">
                <a:solidFill>
                  <a:srgbClr val="008000"/>
                </a:solidFill>
                <a:latin typeface="Consolas"/>
                <a:cs typeface="Consolas"/>
              </a:rPr>
              <a:t>get_friendlist</a:t>
            </a:r>
            <a:r>
              <a:rPr lang="en-US" dirty="0">
                <a:solidFill>
                  <a:srgbClr val="008000"/>
                </a:solidFill>
                <a:latin typeface="Consolas"/>
                <a:cs typeface="Consolas"/>
              </a:rPr>
              <a:t> </a:t>
            </a:r>
            <a:r>
              <a:rPr lang="en-US" dirty="0" smtClean="0">
                <a:latin typeface="Consolas"/>
                <a:cs typeface="Consolas"/>
              </a:rPr>
              <a:t>(user);</a:t>
            </a:r>
          </a:p>
          <a:p>
            <a:r>
              <a:rPr lang="en-US" dirty="0">
                <a:latin typeface="Consolas"/>
                <a:cs typeface="Consolas"/>
              </a:rPr>
              <a:t> </a:t>
            </a:r>
            <a:r>
              <a:rPr lang="en-US" dirty="0" smtClean="0">
                <a:latin typeface="Consolas"/>
                <a:cs typeface="Consolas"/>
              </a:rPr>
              <a:t> </a:t>
            </a:r>
            <a:r>
              <a:rPr lang="en-US" dirty="0" smtClean="0">
                <a:solidFill>
                  <a:srgbClr val="0000FF"/>
                </a:solidFill>
                <a:latin typeface="Consolas"/>
                <a:cs typeface="Consolas"/>
              </a:rPr>
              <a:t>foreach </a:t>
            </a:r>
            <a:r>
              <a:rPr lang="en-US" dirty="0" smtClean="0">
                <a:latin typeface="Consolas"/>
                <a:cs typeface="Consolas"/>
              </a:rPr>
              <a:t>(friend in friendlist) {</a:t>
            </a:r>
          </a:p>
          <a:p>
            <a:r>
              <a:rPr lang="en-US" dirty="0">
                <a:latin typeface="Consolas"/>
                <a:cs typeface="Consolas"/>
              </a:rPr>
              <a:t> </a:t>
            </a:r>
            <a:r>
              <a:rPr lang="en-US" dirty="0" smtClean="0">
                <a:latin typeface="Consolas"/>
                <a:cs typeface="Consolas"/>
              </a:rPr>
              <a:t>   update = </a:t>
            </a:r>
            <a:r>
              <a:rPr lang="en-US" dirty="0" smtClean="0">
                <a:solidFill>
                  <a:srgbClr val="008000"/>
                </a:solidFill>
                <a:latin typeface="Consolas"/>
                <a:cs typeface="Consolas"/>
              </a:rPr>
              <a:t>get_update_status </a:t>
            </a:r>
            <a:r>
              <a:rPr lang="en-US" dirty="0" smtClean="0">
                <a:latin typeface="Consolas"/>
                <a:cs typeface="Consolas"/>
              </a:rPr>
              <a:t>(friend);</a:t>
            </a:r>
          </a:p>
          <a:p>
            <a:r>
              <a:rPr lang="en-US" dirty="0">
                <a:latin typeface="Consolas"/>
                <a:cs typeface="Consolas"/>
              </a:rPr>
              <a:t> </a:t>
            </a:r>
            <a:r>
              <a:rPr lang="en-US" dirty="0" smtClean="0">
                <a:latin typeface="Consolas"/>
                <a:cs typeface="Consolas"/>
              </a:rPr>
              <a:t>   </a:t>
            </a:r>
            <a:r>
              <a:rPr lang="en-US" dirty="0" smtClean="0">
                <a:solidFill>
                  <a:srgbClr val="008000"/>
                </a:solidFill>
                <a:latin typeface="Consolas"/>
                <a:cs typeface="Consolas"/>
              </a:rPr>
              <a:t>display</a:t>
            </a:r>
            <a:r>
              <a:rPr lang="en-US" dirty="0" smtClean="0">
                <a:latin typeface="Consolas"/>
                <a:cs typeface="Consolas"/>
              </a:rPr>
              <a:t> (update);</a:t>
            </a:r>
          </a:p>
          <a:p>
            <a:r>
              <a:rPr lang="en-US" dirty="0">
                <a:latin typeface="Consolas"/>
                <a:cs typeface="Consolas"/>
              </a:rPr>
              <a:t> </a:t>
            </a:r>
            <a:r>
              <a:rPr lang="en-US" dirty="0" smtClean="0">
                <a:latin typeface="Consolas"/>
                <a:cs typeface="Consolas"/>
              </a:rPr>
              <a:t> }</a:t>
            </a:r>
          </a:p>
          <a:p>
            <a:r>
              <a:rPr lang="en-US" dirty="0">
                <a:latin typeface="Consolas"/>
                <a:cs typeface="Consolas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087505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512" y="634992"/>
            <a:ext cx="7849465" cy="45664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CA" dirty="0"/>
              <a:t>Improving Execution Time</a:t>
            </a:r>
          </a:p>
        </p:txBody>
      </p:sp>
      <p:grpSp>
        <p:nvGrpSpPr>
          <p:cNvPr id="17419" name="Group 35"/>
          <p:cNvGrpSpPr>
            <a:grpSpLocks/>
          </p:cNvGrpSpPr>
          <p:nvPr/>
        </p:nvGrpSpPr>
        <p:grpSpPr bwMode="auto">
          <a:xfrm>
            <a:off x="1675428" y="3958786"/>
            <a:ext cx="457200" cy="971104"/>
            <a:chOff x="3395" y="1861"/>
            <a:chExt cx="288" cy="612"/>
          </a:xfrm>
        </p:grpSpPr>
        <p:sp>
          <p:nvSpPr>
            <p:cNvPr id="17480" name="Oval 36"/>
            <p:cNvSpPr>
              <a:spLocks noChangeArrowheads="1"/>
            </p:cNvSpPr>
            <p:nvPr/>
          </p:nvSpPr>
          <p:spPr bwMode="auto">
            <a:xfrm>
              <a:off x="3395" y="1861"/>
              <a:ext cx="288" cy="288"/>
            </a:xfrm>
            <a:prstGeom prst="ellipse">
              <a:avLst/>
            </a:prstGeom>
            <a:solidFill>
              <a:srgbClr val="FFCC00"/>
            </a:solidFill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7482" name="Text Box 38"/>
            <p:cNvSpPr txBox="1">
              <a:spLocks noChangeArrowheads="1"/>
            </p:cNvSpPr>
            <p:nvPr/>
          </p:nvSpPr>
          <p:spPr bwMode="auto">
            <a:xfrm>
              <a:off x="3442" y="2240"/>
              <a:ext cx="116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CA" dirty="0"/>
            </a:p>
          </p:txBody>
        </p:sp>
        <p:sp>
          <p:nvSpPr>
            <p:cNvPr id="17483" name="Text Box 39"/>
            <p:cNvSpPr txBox="1">
              <a:spLocks noChangeArrowheads="1"/>
            </p:cNvSpPr>
            <p:nvPr/>
          </p:nvSpPr>
          <p:spPr bwMode="auto">
            <a:xfrm>
              <a:off x="3437" y="1872"/>
              <a:ext cx="221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CA" dirty="0" smtClean="0"/>
                <a:t>C</a:t>
              </a:r>
              <a:endParaRPr lang="en-CA" dirty="0"/>
            </a:p>
          </p:txBody>
        </p:sp>
      </p:grpSp>
      <p:sp>
        <p:nvSpPr>
          <p:cNvPr id="17421" name="Text Box 43"/>
          <p:cNvSpPr txBox="1">
            <a:spLocks noChangeArrowheads="1"/>
          </p:cNvSpPr>
          <p:nvPr/>
        </p:nvSpPr>
        <p:spPr bwMode="auto">
          <a:xfrm>
            <a:off x="870586" y="1773648"/>
            <a:ext cx="1745365" cy="35985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lIns="82058" tIns="41029" rIns="82058" bIns="41029">
            <a:spAutoFit/>
          </a:bodyPr>
          <a:lstStyle/>
          <a:p>
            <a:r>
              <a:rPr lang="en-CA" dirty="0">
                <a:solidFill>
                  <a:srgbClr val="0000FF"/>
                </a:solidFill>
              </a:rPr>
              <a:t>Single </a:t>
            </a:r>
            <a:r>
              <a:rPr lang="en-CA" dirty="0" smtClean="0">
                <a:solidFill>
                  <a:srgbClr val="0000FF"/>
                </a:solidFill>
              </a:rPr>
              <a:t>Program:</a:t>
            </a:r>
            <a:endParaRPr lang="en-CA" dirty="0">
              <a:solidFill>
                <a:srgbClr val="0000FF"/>
              </a:solidFill>
            </a:endParaRPr>
          </a:p>
        </p:txBody>
      </p:sp>
      <p:sp>
        <p:nvSpPr>
          <p:cNvPr id="17422" name="Rectangle 44"/>
          <p:cNvSpPr>
            <a:spLocks noChangeArrowheads="1"/>
          </p:cNvSpPr>
          <p:nvPr/>
        </p:nvSpPr>
        <p:spPr bwMode="auto">
          <a:xfrm>
            <a:off x="676497" y="4992989"/>
            <a:ext cx="7176940" cy="636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058" tIns="41029" rIns="82058" bIns="41029" anchor="ctr">
            <a:spAutoFit/>
          </a:bodyPr>
          <a:lstStyle/>
          <a:p>
            <a:r>
              <a:rPr lang="en-US" sz="3600" dirty="0">
                <a:latin typeface="Tahoma" pitchFamily="34" charset="0"/>
                <a:sym typeface="Wingdings" pitchFamily="2" charset="2"/>
              </a:rPr>
              <a:t></a:t>
            </a:r>
            <a:r>
              <a:rPr lang="en-US" sz="2500" dirty="0">
                <a:solidFill>
                  <a:srgbClr val="FF0000"/>
                </a:solidFill>
                <a:latin typeface="Arial" charset="0"/>
              </a:rPr>
              <a:t>need parallel threads to reduce execution time</a:t>
            </a:r>
          </a:p>
        </p:txBody>
      </p:sp>
      <p:sp>
        <p:nvSpPr>
          <p:cNvPr id="17429" name="AutoShape 75"/>
          <p:cNvSpPr>
            <a:spLocks noChangeArrowheads="1"/>
          </p:cNvSpPr>
          <p:nvPr/>
        </p:nvSpPr>
        <p:spPr bwMode="auto">
          <a:xfrm>
            <a:off x="2827694" y="3736069"/>
            <a:ext cx="913535" cy="914680"/>
          </a:xfrm>
          <a:prstGeom prst="rightArrow">
            <a:avLst>
              <a:gd name="adj1" fmla="val 50000"/>
              <a:gd name="adj2" fmla="val 25000"/>
            </a:avLst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lIns="82058" tIns="41029" rIns="82058" bIns="41029" anchor="ctr"/>
          <a:lstStyle/>
          <a:p>
            <a:endParaRPr lang="en-US" dirty="0"/>
          </a:p>
        </p:txBody>
      </p:sp>
      <p:sp>
        <p:nvSpPr>
          <p:cNvPr id="17430" name="Text Box 76"/>
          <p:cNvSpPr txBox="1">
            <a:spLocks noChangeArrowheads="1"/>
          </p:cNvSpPr>
          <p:nvPr/>
        </p:nvSpPr>
        <p:spPr bwMode="auto">
          <a:xfrm>
            <a:off x="4264967" y="2539841"/>
            <a:ext cx="694109" cy="63685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lIns="82058" tIns="41029" rIns="82058" bIns="41029">
            <a:spAutoFit/>
          </a:bodyPr>
          <a:lstStyle/>
          <a:p>
            <a:r>
              <a:rPr lang="en-CA" sz="3600" dirty="0">
                <a:sym typeface="Wingdings" pitchFamily="2" charset="2"/>
              </a:rPr>
              <a:t></a:t>
            </a:r>
            <a:endParaRPr lang="en-CA" sz="3600" dirty="0"/>
          </a:p>
        </p:txBody>
      </p:sp>
      <p:sp>
        <p:nvSpPr>
          <p:cNvPr id="17431" name="Line 77"/>
          <p:cNvSpPr>
            <a:spLocks noChangeShapeType="1"/>
          </p:cNvSpPr>
          <p:nvPr/>
        </p:nvSpPr>
        <p:spPr bwMode="auto">
          <a:xfrm>
            <a:off x="5254623" y="3988289"/>
            <a:ext cx="0" cy="254934"/>
          </a:xfrm>
          <a:prstGeom prst="line">
            <a:avLst/>
          </a:prstGeom>
          <a:noFill/>
          <a:ln w="76200">
            <a:solidFill>
              <a:srgbClr val="CC0099"/>
            </a:solidFill>
            <a:round/>
            <a:headEnd/>
            <a:tailEnd/>
          </a:ln>
        </p:spPr>
        <p:txBody>
          <a:bodyPr wrap="none" lIns="82058" tIns="41029" rIns="82058" bIns="41029"/>
          <a:lstStyle/>
          <a:p>
            <a:endParaRPr lang="en-CA" dirty="0"/>
          </a:p>
        </p:txBody>
      </p:sp>
      <p:sp>
        <p:nvSpPr>
          <p:cNvPr id="17432" name="Line 78"/>
          <p:cNvSpPr>
            <a:spLocks noChangeShapeType="1"/>
          </p:cNvSpPr>
          <p:nvPr/>
        </p:nvSpPr>
        <p:spPr bwMode="auto">
          <a:xfrm>
            <a:off x="5118965" y="3988289"/>
            <a:ext cx="274205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 lIns="82058" tIns="41029" rIns="82058" bIns="41029"/>
          <a:lstStyle/>
          <a:p>
            <a:endParaRPr lang="en-CA" dirty="0"/>
          </a:p>
        </p:txBody>
      </p:sp>
      <p:sp>
        <p:nvSpPr>
          <p:cNvPr id="17433" name="Line 79"/>
          <p:cNvSpPr>
            <a:spLocks noChangeShapeType="1"/>
          </p:cNvSpPr>
          <p:nvPr/>
        </p:nvSpPr>
        <p:spPr bwMode="auto">
          <a:xfrm>
            <a:off x="5118965" y="4243223"/>
            <a:ext cx="274205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 lIns="82058" tIns="41029" rIns="82058" bIns="41029"/>
          <a:lstStyle/>
          <a:p>
            <a:endParaRPr lang="en-CA" dirty="0"/>
          </a:p>
        </p:txBody>
      </p:sp>
      <p:sp>
        <p:nvSpPr>
          <p:cNvPr id="17434" name="Line 80"/>
          <p:cNvSpPr>
            <a:spLocks noChangeShapeType="1"/>
          </p:cNvSpPr>
          <p:nvPr/>
        </p:nvSpPr>
        <p:spPr bwMode="auto">
          <a:xfrm>
            <a:off x="1907491" y="2209268"/>
            <a:ext cx="0" cy="1526801"/>
          </a:xfrm>
          <a:prstGeom prst="line">
            <a:avLst/>
          </a:prstGeom>
          <a:noFill/>
          <a:ln w="76200">
            <a:solidFill>
              <a:srgbClr val="CC0099"/>
            </a:solidFill>
            <a:round/>
            <a:headEnd/>
            <a:tailEnd/>
          </a:ln>
        </p:spPr>
        <p:txBody>
          <a:bodyPr wrap="none" lIns="82058" tIns="41029" rIns="82058" bIns="41029"/>
          <a:lstStyle/>
          <a:p>
            <a:endParaRPr lang="en-CA" dirty="0"/>
          </a:p>
        </p:txBody>
      </p:sp>
      <p:sp>
        <p:nvSpPr>
          <p:cNvPr id="17435" name="Line 81"/>
          <p:cNvSpPr>
            <a:spLocks noChangeShapeType="1"/>
          </p:cNvSpPr>
          <p:nvPr/>
        </p:nvSpPr>
        <p:spPr bwMode="auto">
          <a:xfrm>
            <a:off x="1763174" y="2209267"/>
            <a:ext cx="290079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 lIns="82058" tIns="41029" rIns="82058" bIns="41029"/>
          <a:lstStyle/>
          <a:p>
            <a:endParaRPr lang="en-CA" dirty="0"/>
          </a:p>
        </p:txBody>
      </p:sp>
      <p:sp>
        <p:nvSpPr>
          <p:cNvPr id="17436" name="Line 82"/>
          <p:cNvSpPr>
            <a:spLocks noChangeShapeType="1"/>
          </p:cNvSpPr>
          <p:nvPr/>
        </p:nvSpPr>
        <p:spPr bwMode="auto">
          <a:xfrm>
            <a:off x="1763174" y="3736069"/>
            <a:ext cx="290079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 lIns="82058" tIns="41029" rIns="82058" bIns="41029"/>
          <a:lstStyle/>
          <a:p>
            <a:endParaRPr lang="en-CA" dirty="0"/>
          </a:p>
        </p:txBody>
      </p:sp>
      <p:sp>
        <p:nvSpPr>
          <p:cNvPr id="17437" name="Line 83"/>
          <p:cNvSpPr>
            <a:spLocks noChangeShapeType="1"/>
          </p:cNvSpPr>
          <p:nvPr/>
        </p:nvSpPr>
        <p:spPr bwMode="auto">
          <a:xfrm>
            <a:off x="5811692" y="3988289"/>
            <a:ext cx="0" cy="254934"/>
          </a:xfrm>
          <a:prstGeom prst="line">
            <a:avLst/>
          </a:prstGeom>
          <a:noFill/>
          <a:ln w="76200">
            <a:solidFill>
              <a:srgbClr val="CC0099"/>
            </a:solidFill>
            <a:round/>
            <a:headEnd/>
            <a:tailEnd/>
          </a:ln>
        </p:spPr>
        <p:txBody>
          <a:bodyPr wrap="none" lIns="82058" tIns="41029" rIns="82058" bIns="41029"/>
          <a:lstStyle/>
          <a:p>
            <a:endParaRPr lang="en-CA" dirty="0"/>
          </a:p>
        </p:txBody>
      </p:sp>
      <p:sp>
        <p:nvSpPr>
          <p:cNvPr id="17438" name="Line 84"/>
          <p:cNvSpPr>
            <a:spLocks noChangeShapeType="1"/>
          </p:cNvSpPr>
          <p:nvPr/>
        </p:nvSpPr>
        <p:spPr bwMode="auto">
          <a:xfrm>
            <a:off x="5676033" y="3988289"/>
            <a:ext cx="274205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 lIns="82058" tIns="41029" rIns="82058" bIns="41029"/>
          <a:lstStyle/>
          <a:p>
            <a:endParaRPr lang="en-CA" dirty="0"/>
          </a:p>
        </p:txBody>
      </p:sp>
      <p:sp>
        <p:nvSpPr>
          <p:cNvPr id="17439" name="Line 85"/>
          <p:cNvSpPr>
            <a:spLocks noChangeShapeType="1"/>
          </p:cNvSpPr>
          <p:nvPr/>
        </p:nvSpPr>
        <p:spPr bwMode="auto">
          <a:xfrm>
            <a:off x="5676033" y="4243223"/>
            <a:ext cx="274205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 lIns="82058" tIns="41029" rIns="82058" bIns="41029"/>
          <a:lstStyle/>
          <a:p>
            <a:endParaRPr lang="en-CA" dirty="0"/>
          </a:p>
        </p:txBody>
      </p:sp>
      <p:sp>
        <p:nvSpPr>
          <p:cNvPr id="17440" name="Line 86"/>
          <p:cNvSpPr>
            <a:spLocks noChangeShapeType="1"/>
          </p:cNvSpPr>
          <p:nvPr/>
        </p:nvSpPr>
        <p:spPr bwMode="auto">
          <a:xfrm>
            <a:off x="6352885" y="3988289"/>
            <a:ext cx="0" cy="254934"/>
          </a:xfrm>
          <a:prstGeom prst="line">
            <a:avLst/>
          </a:prstGeom>
          <a:noFill/>
          <a:ln w="76200">
            <a:solidFill>
              <a:srgbClr val="CC0099"/>
            </a:solidFill>
            <a:round/>
            <a:headEnd/>
            <a:tailEnd/>
          </a:ln>
        </p:spPr>
        <p:txBody>
          <a:bodyPr wrap="none" lIns="82058" tIns="41029" rIns="82058" bIns="41029"/>
          <a:lstStyle/>
          <a:p>
            <a:endParaRPr lang="en-CA" dirty="0"/>
          </a:p>
        </p:txBody>
      </p:sp>
      <p:sp>
        <p:nvSpPr>
          <p:cNvPr id="17441" name="Line 87"/>
          <p:cNvSpPr>
            <a:spLocks noChangeShapeType="1"/>
          </p:cNvSpPr>
          <p:nvPr/>
        </p:nvSpPr>
        <p:spPr bwMode="auto">
          <a:xfrm>
            <a:off x="6217226" y="3988289"/>
            <a:ext cx="274205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 lIns="82058" tIns="41029" rIns="82058" bIns="41029"/>
          <a:lstStyle/>
          <a:p>
            <a:endParaRPr lang="en-CA" dirty="0"/>
          </a:p>
        </p:txBody>
      </p:sp>
      <p:sp>
        <p:nvSpPr>
          <p:cNvPr id="17442" name="Line 88"/>
          <p:cNvSpPr>
            <a:spLocks noChangeShapeType="1"/>
          </p:cNvSpPr>
          <p:nvPr/>
        </p:nvSpPr>
        <p:spPr bwMode="auto">
          <a:xfrm>
            <a:off x="6217226" y="4243223"/>
            <a:ext cx="274205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 lIns="82058" tIns="41029" rIns="82058" bIns="41029"/>
          <a:lstStyle/>
          <a:p>
            <a:endParaRPr lang="en-CA" dirty="0"/>
          </a:p>
        </p:txBody>
      </p:sp>
      <p:sp>
        <p:nvSpPr>
          <p:cNvPr id="17443" name="Line 89"/>
          <p:cNvSpPr>
            <a:spLocks noChangeShapeType="1"/>
          </p:cNvSpPr>
          <p:nvPr/>
        </p:nvSpPr>
        <p:spPr bwMode="auto">
          <a:xfrm>
            <a:off x="6895522" y="3988289"/>
            <a:ext cx="0" cy="254934"/>
          </a:xfrm>
          <a:prstGeom prst="line">
            <a:avLst/>
          </a:prstGeom>
          <a:noFill/>
          <a:ln w="76200">
            <a:solidFill>
              <a:srgbClr val="CC0099"/>
            </a:solidFill>
            <a:round/>
            <a:headEnd/>
            <a:tailEnd/>
          </a:ln>
        </p:spPr>
        <p:txBody>
          <a:bodyPr wrap="none" lIns="82058" tIns="41029" rIns="82058" bIns="41029"/>
          <a:lstStyle/>
          <a:p>
            <a:endParaRPr lang="en-CA" dirty="0"/>
          </a:p>
        </p:txBody>
      </p:sp>
      <p:sp>
        <p:nvSpPr>
          <p:cNvPr id="17444" name="Line 90"/>
          <p:cNvSpPr>
            <a:spLocks noChangeShapeType="1"/>
          </p:cNvSpPr>
          <p:nvPr/>
        </p:nvSpPr>
        <p:spPr bwMode="auto">
          <a:xfrm>
            <a:off x="6758419" y="3988289"/>
            <a:ext cx="274205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 lIns="82058" tIns="41029" rIns="82058" bIns="41029"/>
          <a:lstStyle/>
          <a:p>
            <a:endParaRPr lang="en-CA" dirty="0"/>
          </a:p>
        </p:txBody>
      </p:sp>
      <p:sp>
        <p:nvSpPr>
          <p:cNvPr id="17445" name="Line 91"/>
          <p:cNvSpPr>
            <a:spLocks noChangeShapeType="1"/>
          </p:cNvSpPr>
          <p:nvPr/>
        </p:nvSpPr>
        <p:spPr bwMode="auto">
          <a:xfrm>
            <a:off x="6758419" y="4243223"/>
            <a:ext cx="274205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 lIns="82058" tIns="41029" rIns="82058" bIns="41029"/>
          <a:lstStyle/>
          <a:p>
            <a:endParaRPr lang="en-CA" dirty="0"/>
          </a:p>
        </p:txBody>
      </p:sp>
      <p:grpSp>
        <p:nvGrpSpPr>
          <p:cNvPr id="2" name="Group 1"/>
          <p:cNvGrpSpPr/>
          <p:nvPr/>
        </p:nvGrpSpPr>
        <p:grpSpPr>
          <a:xfrm>
            <a:off x="5268232" y="2130372"/>
            <a:ext cx="290080" cy="1526802"/>
            <a:chOff x="5602432" y="1395132"/>
            <a:chExt cx="290080" cy="1526802"/>
          </a:xfrm>
        </p:grpSpPr>
        <p:sp>
          <p:nvSpPr>
            <p:cNvPr id="17449" name="Line 95"/>
            <p:cNvSpPr>
              <a:spLocks noChangeShapeType="1"/>
            </p:cNvSpPr>
            <p:nvPr/>
          </p:nvSpPr>
          <p:spPr bwMode="auto">
            <a:xfrm>
              <a:off x="5746750" y="1395133"/>
              <a:ext cx="0" cy="1526801"/>
            </a:xfrm>
            <a:prstGeom prst="line">
              <a:avLst/>
            </a:prstGeom>
            <a:noFill/>
            <a:ln w="76200">
              <a:solidFill>
                <a:srgbClr val="CC0099"/>
              </a:solidFill>
              <a:round/>
              <a:headEnd/>
              <a:tailEnd/>
            </a:ln>
          </p:spPr>
          <p:txBody>
            <a:bodyPr wrap="none" lIns="82058" tIns="41029" rIns="82058" bIns="41029"/>
            <a:lstStyle/>
            <a:p>
              <a:endParaRPr lang="en-CA" dirty="0"/>
            </a:p>
          </p:txBody>
        </p:sp>
        <p:sp>
          <p:nvSpPr>
            <p:cNvPr id="17450" name="Line 96"/>
            <p:cNvSpPr>
              <a:spLocks noChangeShapeType="1"/>
            </p:cNvSpPr>
            <p:nvPr/>
          </p:nvSpPr>
          <p:spPr bwMode="auto">
            <a:xfrm>
              <a:off x="5602432" y="1395132"/>
              <a:ext cx="290080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82058" tIns="41029" rIns="82058" bIns="41029"/>
            <a:lstStyle/>
            <a:p>
              <a:endParaRPr lang="en-CA" dirty="0"/>
            </a:p>
          </p:txBody>
        </p:sp>
        <p:sp>
          <p:nvSpPr>
            <p:cNvPr id="17451" name="Line 97"/>
            <p:cNvSpPr>
              <a:spLocks noChangeShapeType="1"/>
            </p:cNvSpPr>
            <p:nvPr/>
          </p:nvSpPr>
          <p:spPr bwMode="auto">
            <a:xfrm>
              <a:off x="5602432" y="2921934"/>
              <a:ext cx="290080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82058" tIns="41029" rIns="82058" bIns="41029"/>
            <a:lstStyle/>
            <a:p>
              <a:endParaRPr lang="en-CA" dirty="0"/>
            </a:p>
          </p:txBody>
        </p:sp>
      </p:grpSp>
      <p:sp>
        <p:nvSpPr>
          <p:cNvPr id="17452" name="Line 98"/>
          <p:cNvSpPr>
            <a:spLocks noChangeShapeType="1"/>
          </p:cNvSpPr>
          <p:nvPr/>
        </p:nvSpPr>
        <p:spPr bwMode="auto">
          <a:xfrm>
            <a:off x="1610196" y="2160242"/>
            <a:ext cx="0" cy="1567422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 type="triangle" w="med" len="med"/>
            <a:tailEnd type="triangle" w="med" len="med"/>
          </a:ln>
        </p:spPr>
        <p:txBody>
          <a:bodyPr wrap="none" lIns="82058" tIns="41029" rIns="82058" bIns="41029" anchor="ctr"/>
          <a:lstStyle/>
          <a:p>
            <a:endParaRPr lang="en-CA" dirty="0"/>
          </a:p>
        </p:txBody>
      </p:sp>
      <p:sp>
        <p:nvSpPr>
          <p:cNvPr id="17453" name="Text Box 99"/>
          <p:cNvSpPr txBox="1">
            <a:spLocks noChangeArrowheads="1"/>
          </p:cNvSpPr>
          <p:nvPr/>
        </p:nvSpPr>
        <p:spPr bwMode="auto">
          <a:xfrm>
            <a:off x="806343" y="2539841"/>
            <a:ext cx="705380" cy="63685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lIns="82058" tIns="41029" rIns="82058" bIns="41029">
            <a:spAutoFit/>
          </a:bodyPr>
          <a:lstStyle/>
          <a:p>
            <a:r>
              <a:rPr lang="en-CA" dirty="0">
                <a:solidFill>
                  <a:schemeClr val="accent1"/>
                </a:solidFill>
              </a:rPr>
              <a:t>Exec.</a:t>
            </a:r>
          </a:p>
          <a:p>
            <a:r>
              <a:rPr lang="en-CA" dirty="0">
                <a:solidFill>
                  <a:schemeClr val="accent1"/>
                </a:solidFill>
              </a:rPr>
              <a:t>Time</a:t>
            </a:r>
          </a:p>
        </p:txBody>
      </p:sp>
      <p:sp>
        <p:nvSpPr>
          <p:cNvPr id="17455" name="Line 101"/>
          <p:cNvSpPr>
            <a:spLocks noChangeShapeType="1"/>
          </p:cNvSpPr>
          <p:nvPr/>
        </p:nvSpPr>
        <p:spPr bwMode="auto">
          <a:xfrm>
            <a:off x="4937123" y="3860822"/>
            <a:ext cx="1444" cy="463644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 type="triangle" w="med" len="med"/>
            <a:tailEnd type="triangle" w="med" len="med"/>
          </a:ln>
        </p:spPr>
        <p:txBody>
          <a:bodyPr wrap="none" lIns="82058" tIns="41029" rIns="82058" bIns="41029" anchor="ctr"/>
          <a:lstStyle/>
          <a:p>
            <a:endParaRPr lang="en-CA" dirty="0"/>
          </a:p>
        </p:txBody>
      </p:sp>
      <p:grpSp>
        <p:nvGrpSpPr>
          <p:cNvPr id="103" name="Group 35"/>
          <p:cNvGrpSpPr>
            <a:grpSpLocks/>
          </p:cNvGrpSpPr>
          <p:nvPr/>
        </p:nvGrpSpPr>
        <p:grpSpPr bwMode="auto">
          <a:xfrm>
            <a:off x="5026264" y="4408874"/>
            <a:ext cx="457200" cy="971104"/>
            <a:chOff x="3395" y="1861"/>
            <a:chExt cx="288" cy="612"/>
          </a:xfrm>
        </p:grpSpPr>
        <p:sp>
          <p:nvSpPr>
            <p:cNvPr id="104" name="Oval 36"/>
            <p:cNvSpPr>
              <a:spLocks noChangeArrowheads="1"/>
            </p:cNvSpPr>
            <p:nvPr/>
          </p:nvSpPr>
          <p:spPr bwMode="auto">
            <a:xfrm>
              <a:off x="3395" y="1861"/>
              <a:ext cx="288" cy="288"/>
            </a:xfrm>
            <a:prstGeom prst="ellipse">
              <a:avLst/>
            </a:prstGeom>
            <a:solidFill>
              <a:srgbClr val="FFCC00"/>
            </a:solidFill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05" name="Text Box 38"/>
            <p:cNvSpPr txBox="1">
              <a:spLocks noChangeArrowheads="1"/>
            </p:cNvSpPr>
            <p:nvPr/>
          </p:nvSpPr>
          <p:spPr bwMode="auto">
            <a:xfrm>
              <a:off x="3442" y="2240"/>
              <a:ext cx="116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CA" dirty="0"/>
            </a:p>
          </p:txBody>
        </p:sp>
        <p:sp>
          <p:nvSpPr>
            <p:cNvPr id="106" name="Text Box 39"/>
            <p:cNvSpPr txBox="1">
              <a:spLocks noChangeArrowheads="1"/>
            </p:cNvSpPr>
            <p:nvPr/>
          </p:nvSpPr>
          <p:spPr bwMode="auto">
            <a:xfrm>
              <a:off x="3437" y="1872"/>
              <a:ext cx="221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CA" dirty="0" smtClean="0"/>
                <a:t>C</a:t>
              </a:r>
              <a:endParaRPr lang="en-CA" dirty="0"/>
            </a:p>
          </p:txBody>
        </p:sp>
      </p:grpSp>
      <p:grpSp>
        <p:nvGrpSpPr>
          <p:cNvPr id="107" name="Group 35"/>
          <p:cNvGrpSpPr>
            <a:grpSpLocks/>
          </p:cNvGrpSpPr>
          <p:nvPr/>
        </p:nvGrpSpPr>
        <p:grpSpPr bwMode="auto">
          <a:xfrm>
            <a:off x="5646544" y="4414226"/>
            <a:ext cx="457200" cy="971104"/>
            <a:chOff x="3395" y="1861"/>
            <a:chExt cx="288" cy="612"/>
          </a:xfrm>
        </p:grpSpPr>
        <p:sp>
          <p:nvSpPr>
            <p:cNvPr id="108" name="Oval 36"/>
            <p:cNvSpPr>
              <a:spLocks noChangeArrowheads="1"/>
            </p:cNvSpPr>
            <p:nvPr/>
          </p:nvSpPr>
          <p:spPr bwMode="auto">
            <a:xfrm>
              <a:off x="3395" y="1861"/>
              <a:ext cx="288" cy="288"/>
            </a:xfrm>
            <a:prstGeom prst="ellipse">
              <a:avLst/>
            </a:prstGeom>
            <a:solidFill>
              <a:srgbClr val="FFCC00"/>
            </a:solidFill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09" name="Text Box 38"/>
            <p:cNvSpPr txBox="1">
              <a:spLocks noChangeArrowheads="1"/>
            </p:cNvSpPr>
            <p:nvPr/>
          </p:nvSpPr>
          <p:spPr bwMode="auto">
            <a:xfrm>
              <a:off x="3442" y="2240"/>
              <a:ext cx="116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CA" dirty="0"/>
            </a:p>
          </p:txBody>
        </p:sp>
        <p:sp>
          <p:nvSpPr>
            <p:cNvPr id="110" name="Text Box 39"/>
            <p:cNvSpPr txBox="1">
              <a:spLocks noChangeArrowheads="1"/>
            </p:cNvSpPr>
            <p:nvPr/>
          </p:nvSpPr>
          <p:spPr bwMode="auto">
            <a:xfrm>
              <a:off x="3437" y="1872"/>
              <a:ext cx="221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CA" dirty="0" smtClean="0"/>
                <a:t>C</a:t>
              </a:r>
              <a:endParaRPr lang="en-CA" dirty="0"/>
            </a:p>
          </p:txBody>
        </p:sp>
      </p:grpSp>
      <p:grpSp>
        <p:nvGrpSpPr>
          <p:cNvPr id="111" name="Group 35"/>
          <p:cNvGrpSpPr>
            <a:grpSpLocks/>
          </p:cNvGrpSpPr>
          <p:nvPr/>
        </p:nvGrpSpPr>
        <p:grpSpPr bwMode="auto">
          <a:xfrm>
            <a:off x="6199984" y="4419578"/>
            <a:ext cx="457200" cy="971104"/>
            <a:chOff x="3395" y="1861"/>
            <a:chExt cx="288" cy="612"/>
          </a:xfrm>
        </p:grpSpPr>
        <p:sp>
          <p:nvSpPr>
            <p:cNvPr id="112" name="Oval 36"/>
            <p:cNvSpPr>
              <a:spLocks noChangeArrowheads="1"/>
            </p:cNvSpPr>
            <p:nvPr/>
          </p:nvSpPr>
          <p:spPr bwMode="auto">
            <a:xfrm>
              <a:off x="3395" y="1861"/>
              <a:ext cx="288" cy="288"/>
            </a:xfrm>
            <a:prstGeom prst="ellipse">
              <a:avLst/>
            </a:prstGeom>
            <a:solidFill>
              <a:srgbClr val="FFCC00"/>
            </a:solidFill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13" name="Text Box 38"/>
            <p:cNvSpPr txBox="1">
              <a:spLocks noChangeArrowheads="1"/>
            </p:cNvSpPr>
            <p:nvPr/>
          </p:nvSpPr>
          <p:spPr bwMode="auto">
            <a:xfrm>
              <a:off x="3442" y="2240"/>
              <a:ext cx="116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CA" dirty="0"/>
            </a:p>
          </p:txBody>
        </p:sp>
        <p:sp>
          <p:nvSpPr>
            <p:cNvPr id="114" name="Text Box 39"/>
            <p:cNvSpPr txBox="1">
              <a:spLocks noChangeArrowheads="1"/>
            </p:cNvSpPr>
            <p:nvPr/>
          </p:nvSpPr>
          <p:spPr bwMode="auto">
            <a:xfrm>
              <a:off x="3437" y="1872"/>
              <a:ext cx="221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CA" dirty="0" smtClean="0"/>
                <a:t>C</a:t>
              </a:r>
              <a:endParaRPr lang="en-CA" dirty="0"/>
            </a:p>
          </p:txBody>
        </p:sp>
      </p:grpSp>
      <p:grpSp>
        <p:nvGrpSpPr>
          <p:cNvPr id="115" name="Group 35"/>
          <p:cNvGrpSpPr>
            <a:grpSpLocks/>
          </p:cNvGrpSpPr>
          <p:nvPr/>
        </p:nvGrpSpPr>
        <p:grpSpPr bwMode="auto">
          <a:xfrm>
            <a:off x="6793528" y="4398194"/>
            <a:ext cx="457200" cy="971104"/>
            <a:chOff x="3395" y="1861"/>
            <a:chExt cx="288" cy="612"/>
          </a:xfrm>
        </p:grpSpPr>
        <p:sp>
          <p:nvSpPr>
            <p:cNvPr id="116" name="Oval 36"/>
            <p:cNvSpPr>
              <a:spLocks noChangeArrowheads="1"/>
            </p:cNvSpPr>
            <p:nvPr/>
          </p:nvSpPr>
          <p:spPr bwMode="auto">
            <a:xfrm>
              <a:off x="3395" y="1861"/>
              <a:ext cx="288" cy="288"/>
            </a:xfrm>
            <a:prstGeom prst="ellipse">
              <a:avLst/>
            </a:prstGeom>
            <a:solidFill>
              <a:srgbClr val="FFCC00"/>
            </a:solidFill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17" name="Text Box 38"/>
            <p:cNvSpPr txBox="1">
              <a:spLocks noChangeArrowheads="1"/>
            </p:cNvSpPr>
            <p:nvPr/>
          </p:nvSpPr>
          <p:spPr bwMode="auto">
            <a:xfrm>
              <a:off x="3442" y="2240"/>
              <a:ext cx="116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CA" dirty="0"/>
            </a:p>
          </p:txBody>
        </p:sp>
        <p:sp>
          <p:nvSpPr>
            <p:cNvPr id="118" name="Text Box 39"/>
            <p:cNvSpPr txBox="1">
              <a:spLocks noChangeArrowheads="1"/>
            </p:cNvSpPr>
            <p:nvPr/>
          </p:nvSpPr>
          <p:spPr bwMode="auto">
            <a:xfrm>
              <a:off x="3437" y="1872"/>
              <a:ext cx="221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CA" dirty="0" smtClean="0"/>
                <a:t>C</a:t>
              </a:r>
              <a:endParaRPr lang="en-CA" dirty="0"/>
            </a:p>
          </p:txBody>
        </p:sp>
      </p:grpSp>
    </p:spTree>
    <p:extLst>
      <p:ext uri="{BB962C8B-B14F-4D97-AF65-F5344CB8AC3E}">
        <p14:creationId xmlns:p14="http://schemas.microsoft.com/office/powerpoint/2010/main" val="1994230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824653" y="646121"/>
            <a:ext cx="728579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Consolas"/>
                <a:cs typeface="Consolas"/>
              </a:rPr>
              <a:t>void</a:t>
            </a:r>
            <a:r>
              <a:rPr lang="en-US" dirty="0" smtClean="0">
                <a:latin typeface="Consolas"/>
                <a:cs typeface="Consolas"/>
              </a:rPr>
              <a:t> display_homepage (user) {</a:t>
            </a:r>
          </a:p>
          <a:p>
            <a:r>
              <a:rPr lang="en-US" dirty="0">
                <a:latin typeface="Consolas"/>
                <a:cs typeface="Consolas"/>
              </a:rPr>
              <a:t> </a:t>
            </a:r>
            <a:r>
              <a:rPr lang="en-US" dirty="0" smtClean="0">
                <a:latin typeface="Consolas"/>
                <a:cs typeface="Consolas"/>
              </a:rPr>
              <a:t> friendlist = </a:t>
            </a:r>
            <a:r>
              <a:rPr lang="en-US" dirty="0" smtClean="0">
                <a:solidFill>
                  <a:srgbClr val="008000"/>
                </a:solidFill>
                <a:latin typeface="Consolas"/>
                <a:cs typeface="Consolas"/>
              </a:rPr>
              <a:t>get_friendlist</a:t>
            </a:r>
            <a:r>
              <a:rPr lang="en-US" dirty="0">
                <a:solidFill>
                  <a:srgbClr val="008000"/>
                </a:solidFill>
                <a:latin typeface="Consolas"/>
                <a:cs typeface="Consolas"/>
              </a:rPr>
              <a:t> </a:t>
            </a:r>
            <a:r>
              <a:rPr lang="en-US" dirty="0" smtClean="0">
                <a:latin typeface="Consolas"/>
                <a:cs typeface="Consolas"/>
              </a:rPr>
              <a:t>(user);</a:t>
            </a:r>
          </a:p>
          <a:p>
            <a:r>
              <a:rPr lang="en-US" dirty="0">
                <a:latin typeface="Consolas"/>
                <a:cs typeface="Consolas"/>
              </a:rPr>
              <a:t> </a:t>
            </a:r>
            <a:r>
              <a:rPr lang="en-US" dirty="0" smtClean="0">
                <a:latin typeface="Consolas"/>
                <a:cs typeface="Consolas"/>
              </a:rPr>
              <a:t> </a:t>
            </a:r>
            <a:r>
              <a:rPr lang="en-US" dirty="0" smtClean="0">
                <a:solidFill>
                  <a:srgbClr val="0000FF"/>
                </a:solidFill>
                <a:latin typeface="Consolas"/>
                <a:cs typeface="Consolas"/>
              </a:rPr>
              <a:t>foreach </a:t>
            </a:r>
            <a:r>
              <a:rPr lang="en-US" dirty="0" smtClean="0">
                <a:latin typeface="Consolas"/>
                <a:cs typeface="Consolas"/>
              </a:rPr>
              <a:t>(friend in friendlist) {</a:t>
            </a:r>
          </a:p>
          <a:p>
            <a:r>
              <a:rPr lang="en-US" dirty="0" smtClean="0">
                <a:latin typeface="Consolas"/>
                <a:cs typeface="Consolas"/>
              </a:rPr>
              <a:t>    pthread_create(fetch_and_display, friend); </a:t>
            </a:r>
          </a:p>
          <a:p>
            <a:r>
              <a:rPr lang="en-US" dirty="0" smtClean="0">
                <a:latin typeface="Consolas"/>
                <a:cs typeface="Consolas"/>
              </a:rPr>
              <a:t>  }</a:t>
            </a:r>
          </a:p>
          <a:p>
            <a:r>
              <a:rPr lang="en-US" dirty="0" smtClean="0">
                <a:latin typeface="Consolas"/>
                <a:cs typeface="Consolas"/>
              </a:rPr>
              <a:t>}</a:t>
            </a:r>
          </a:p>
          <a:p>
            <a:endParaRPr lang="en-US" dirty="0">
              <a:latin typeface="Consolas"/>
              <a:cs typeface="Consolas"/>
            </a:endParaRPr>
          </a:p>
          <a:p>
            <a:r>
              <a:rPr lang="en-US" dirty="0" smtClean="0">
                <a:solidFill>
                  <a:srgbClr val="0000FF"/>
                </a:solidFill>
                <a:latin typeface="Consolas"/>
                <a:cs typeface="Consolas"/>
              </a:rPr>
              <a:t>void</a:t>
            </a:r>
            <a:r>
              <a:rPr lang="en-US" dirty="0" smtClean="0">
                <a:latin typeface="Consolas"/>
                <a:cs typeface="Consolas"/>
              </a:rPr>
              <a:t> fetch_and_display (friend) {</a:t>
            </a:r>
          </a:p>
          <a:p>
            <a:r>
              <a:rPr lang="en-US" dirty="0">
                <a:latin typeface="Consolas"/>
                <a:cs typeface="Consolas"/>
              </a:rPr>
              <a:t> </a:t>
            </a:r>
            <a:r>
              <a:rPr lang="en-US" dirty="0" smtClean="0">
                <a:latin typeface="Consolas"/>
                <a:cs typeface="Consolas"/>
              </a:rPr>
              <a:t> </a:t>
            </a:r>
            <a:r>
              <a:rPr lang="en-US" dirty="0">
                <a:latin typeface="Consolas"/>
                <a:cs typeface="Consolas"/>
              </a:rPr>
              <a:t> update = </a:t>
            </a:r>
            <a:r>
              <a:rPr lang="en-US" dirty="0">
                <a:solidFill>
                  <a:srgbClr val="008000"/>
                </a:solidFill>
                <a:latin typeface="Consolas"/>
                <a:cs typeface="Consolas"/>
              </a:rPr>
              <a:t>get_update_status </a:t>
            </a:r>
            <a:r>
              <a:rPr lang="en-US" dirty="0">
                <a:latin typeface="Consolas"/>
                <a:cs typeface="Consolas"/>
              </a:rPr>
              <a:t>(friend);</a:t>
            </a:r>
          </a:p>
          <a:p>
            <a:r>
              <a:rPr lang="en-US" dirty="0">
                <a:latin typeface="Consolas"/>
                <a:cs typeface="Consolas"/>
              </a:rPr>
              <a:t>   </a:t>
            </a:r>
            <a:r>
              <a:rPr lang="en-US" dirty="0" smtClean="0">
                <a:solidFill>
                  <a:srgbClr val="008000"/>
                </a:solidFill>
                <a:latin typeface="Consolas"/>
                <a:cs typeface="Consolas"/>
              </a:rPr>
              <a:t>display</a:t>
            </a:r>
            <a:r>
              <a:rPr lang="en-US" dirty="0" smtClean="0">
                <a:latin typeface="Consolas"/>
                <a:cs typeface="Consolas"/>
              </a:rPr>
              <a:t> </a:t>
            </a:r>
            <a:r>
              <a:rPr lang="en-US" dirty="0">
                <a:latin typeface="Consolas"/>
                <a:cs typeface="Consolas"/>
              </a:rPr>
              <a:t>(update)</a:t>
            </a:r>
            <a:r>
              <a:rPr lang="en-US" dirty="0" smtClean="0">
                <a:latin typeface="Consolas"/>
                <a:cs typeface="Consolas"/>
              </a:rPr>
              <a:t>;</a:t>
            </a:r>
          </a:p>
          <a:p>
            <a:r>
              <a:rPr lang="en-US" dirty="0">
                <a:latin typeface="Consolas"/>
                <a:cs typeface="Consolas"/>
              </a:rPr>
              <a:t>}</a:t>
            </a:r>
          </a:p>
        </p:txBody>
      </p:sp>
      <p:sp>
        <p:nvSpPr>
          <p:cNvPr id="4" name="Line 77"/>
          <p:cNvSpPr>
            <a:spLocks noChangeShapeType="1"/>
          </p:cNvSpPr>
          <p:nvPr/>
        </p:nvSpPr>
        <p:spPr bwMode="auto">
          <a:xfrm>
            <a:off x="3466382" y="4751672"/>
            <a:ext cx="0" cy="254934"/>
          </a:xfrm>
          <a:prstGeom prst="line">
            <a:avLst/>
          </a:prstGeom>
          <a:noFill/>
          <a:ln w="76200">
            <a:solidFill>
              <a:srgbClr val="CC0099"/>
            </a:solidFill>
            <a:round/>
            <a:headEnd/>
            <a:tailEnd/>
          </a:ln>
        </p:spPr>
        <p:txBody>
          <a:bodyPr wrap="none" lIns="82058" tIns="41029" rIns="82058" bIns="41029"/>
          <a:lstStyle/>
          <a:p>
            <a:endParaRPr lang="en-CA" dirty="0"/>
          </a:p>
        </p:txBody>
      </p:sp>
      <p:sp>
        <p:nvSpPr>
          <p:cNvPr id="5" name="Line 78"/>
          <p:cNvSpPr>
            <a:spLocks noChangeShapeType="1"/>
          </p:cNvSpPr>
          <p:nvPr/>
        </p:nvSpPr>
        <p:spPr bwMode="auto">
          <a:xfrm>
            <a:off x="3330724" y="4751672"/>
            <a:ext cx="274205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 lIns="82058" tIns="41029" rIns="82058" bIns="41029"/>
          <a:lstStyle/>
          <a:p>
            <a:endParaRPr lang="en-CA" dirty="0"/>
          </a:p>
        </p:txBody>
      </p:sp>
      <p:sp>
        <p:nvSpPr>
          <p:cNvPr id="6" name="Line 79"/>
          <p:cNvSpPr>
            <a:spLocks noChangeShapeType="1"/>
          </p:cNvSpPr>
          <p:nvPr/>
        </p:nvSpPr>
        <p:spPr bwMode="auto">
          <a:xfrm>
            <a:off x="3330724" y="5006606"/>
            <a:ext cx="274205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 lIns="82058" tIns="41029" rIns="82058" bIns="41029"/>
          <a:lstStyle/>
          <a:p>
            <a:endParaRPr lang="en-CA" dirty="0"/>
          </a:p>
        </p:txBody>
      </p:sp>
      <p:sp>
        <p:nvSpPr>
          <p:cNvPr id="8" name="Line 83"/>
          <p:cNvSpPr>
            <a:spLocks noChangeShapeType="1"/>
          </p:cNvSpPr>
          <p:nvPr/>
        </p:nvSpPr>
        <p:spPr bwMode="auto">
          <a:xfrm>
            <a:off x="4567753" y="4751672"/>
            <a:ext cx="0" cy="254934"/>
          </a:xfrm>
          <a:prstGeom prst="line">
            <a:avLst/>
          </a:prstGeom>
          <a:noFill/>
          <a:ln w="76200">
            <a:solidFill>
              <a:srgbClr val="CC0099"/>
            </a:solidFill>
            <a:round/>
            <a:headEnd/>
            <a:tailEnd/>
          </a:ln>
        </p:spPr>
        <p:txBody>
          <a:bodyPr wrap="none" lIns="82058" tIns="41029" rIns="82058" bIns="41029"/>
          <a:lstStyle/>
          <a:p>
            <a:endParaRPr lang="en-CA" dirty="0"/>
          </a:p>
        </p:txBody>
      </p:sp>
      <p:sp>
        <p:nvSpPr>
          <p:cNvPr id="9" name="Line 84"/>
          <p:cNvSpPr>
            <a:spLocks noChangeShapeType="1"/>
          </p:cNvSpPr>
          <p:nvPr/>
        </p:nvSpPr>
        <p:spPr bwMode="auto">
          <a:xfrm>
            <a:off x="4432094" y="4751672"/>
            <a:ext cx="274205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 lIns="82058" tIns="41029" rIns="82058" bIns="41029"/>
          <a:lstStyle/>
          <a:p>
            <a:endParaRPr lang="en-CA" dirty="0"/>
          </a:p>
        </p:txBody>
      </p:sp>
      <p:sp>
        <p:nvSpPr>
          <p:cNvPr id="10" name="Line 85"/>
          <p:cNvSpPr>
            <a:spLocks noChangeShapeType="1"/>
          </p:cNvSpPr>
          <p:nvPr/>
        </p:nvSpPr>
        <p:spPr bwMode="auto">
          <a:xfrm>
            <a:off x="4432094" y="5006606"/>
            <a:ext cx="274205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 lIns="82058" tIns="41029" rIns="82058" bIns="41029"/>
          <a:lstStyle/>
          <a:p>
            <a:endParaRPr lang="en-CA" dirty="0"/>
          </a:p>
        </p:txBody>
      </p:sp>
      <p:sp>
        <p:nvSpPr>
          <p:cNvPr id="11" name="Line 86"/>
          <p:cNvSpPr>
            <a:spLocks noChangeShapeType="1"/>
          </p:cNvSpPr>
          <p:nvPr/>
        </p:nvSpPr>
        <p:spPr bwMode="auto">
          <a:xfrm>
            <a:off x="5719224" y="4751672"/>
            <a:ext cx="0" cy="254934"/>
          </a:xfrm>
          <a:prstGeom prst="line">
            <a:avLst/>
          </a:prstGeom>
          <a:noFill/>
          <a:ln w="76200">
            <a:solidFill>
              <a:srgbClr val="CC0099"/>
            </a:solidFill>
            <a:round/>
            <a:headEnd/>
            <a:tailEnd/>
          </a:ln>
        </p:spPr>
        <p:txBody>
          <a:bodyPr wrap="none" lIns="82058" tIns="41029" rIns="82058" bIns="41029"/>
          <a:lstStyle/>
          <a:p>
            <a:endParaRPr lang="en-CA" dirty="0"/>
          </a:p>
        </p:txBody>
      </p:sp>
      <p:sp>
        <p:nvSpPr>
          <p:cNvPr id="12" name="Line 87"/>
          <p:cNvSpPr>
            <a:spLocks noChangeShapeType="1"/>
          </p:cNvSpPr>
          <p:nvPr/>
        </p:nvSpPr>
        <p:spPr bwMode="auto">
          <a:xfrm>
            <a:off x="5583565" y="4751672"/>
            <a:ext cx="274205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 lIns="82058" tIns="41029" rIns="82058" bIns="41029"/>
          <a:lstStyle/>
          <a:p>
            <a:endParaRPr lang="en-CA" dirty="0"/>
          </a:p>
        </p:txBody>
      </p:sp>
      <p:sp>
        <p:nvSpPr>
          <p:cNvPr id="13" name="Line 88"/>
          <p:cNvSpPr>
            <a:spLocks noChangeShapeType="1"/>
          </p:cNvSpPr>
          <p:nvPr/>
        </p:nvSpPr>
        <p:spPr bwMode="auto">
          <a:xfrm>
            <a:off x="5583565" y="5006606"/>
            <a:ext cx="274205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 lIns="82058" tIns="41029" rIns="82058" bIns="41029"/>
          <a:lstStyle/>
          <a:p>
            <a:endParaRPr lang="en-CA" dirty="0"/>
          </a:p>
        </p:txBody>
      </p:sp>
      <p:sp>
        <p:nvSpPr>
          <p:cNvPr id="14" name="Line 89"/>
          <p:cNvSpPr>
            <a:spLocks noChangeShapeType="1"/>
          </p:cNvSpPr>
          <p:nvPr/>
        </p:nvSpPr>
        <p:spPr bwMode="auto">
          <a:xfrm>
            <a:off x="7185525" y="4751672"/>
            <a:ext cx="0" cy="254934"/>
          </a:xfrm>
          <a:prstGeom prst="line">
            <a:avLst/>
          </a:prstGeom>
          <a:noFill/>
          <a:ln w="76200">
            <a:solidFill>
              <a:srgbClr val="CC0099"/>
            </a:solidFill>
            <a:round/>
            <a:headEnd/>
            <a:tailEnd/>
          </a:ln>
        </p:spPr>
        <p:txBody>
          <a:bodyPr wrap="none" lIns="82058" tIns="41029" rIns="82058" bIns="41029"/>
          <a:lstStyle/>
          <a:p>
            <a:endParaRPr lang="en-CA" dirty="0"/>
          </a:p>
        </p:txBody>
      </p:sp>
      <p:sp>
        <p:nvSpPr>
          <p:cNvPr id="15" name="Line 90"/>
          <p:cNvSpPr>
            <a:spLocks noChangeShapeType="1"/>
          </p:cNvSpPr>
          <p:nvPr/>
        </p:nvSpPr>
        <p:spPr bwMode="auto">
          <a:xfrm>
            <a:off x="7048422" y="4751672"/>
            <a:ext cx="274205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 lIns="82058" tIns="41029" rIns="82058" bIns="41029"/>
          <a:lstStyle/>
          <a:p>
            <a:endParaRPr lang="en-CA" dirty="0"/>
          </a:p>
        </p:txBody>
      </p:sp>
      <p:sp>
        <p:nvSpPr>
          <p:cNvPr id="16" name="Line 91"/>
          <p:cNvSpPr>
            <a:spLocks noChangeShapeType="1"/>
          </p:cNvSpPr>
          <p:nvPr/>
        </p:nvSpPr>
        <p:spPr bwMode="auto">
          <a:xfrm>
            <a:off x="7048422" y="5006606"/>
            <a:ext cx="274205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 lIns="82058" tIns="41029" rIns="82058" bIns="41029"/>
          <a:lstStyle/>
          <a:p>
            <a:endParaRPr lang="en-CA" dirty="0"/>
          </a:p>
        </p:txBody>
      </p:sp>
      <p:sp>
        <p:nvSpPr>
          <p:cNvPr id="17" name="Line 101"/>
          <p:cNvSpPr>
            <a:spLocks noChangeShapeType="1"/>
          </p:cNvSpPr>
          <p:nvPr/>
        </p:nvSpPr>
        <p:spPr bwMode="auto">
          <a:xfrm>
            <a:off x="3148882" y="4624205"/>
            <a:ext cx="1444" cy="463644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 type="triangle" w="med" len="med"/>
            <a:tailEnd type="triangle" w="med" len="med"/>
          </a:ln>
        </p:spPr>
        <p:txBody>
          <a:bodyPr wrap="none" lIns="82058" tIns="41029" rIns="82058" bIns="41029" anchor="ctr"/>
          <a:lstStyle/>
          <a:p>
            <a:endParaRPr lang="en-CA" dirty="0"/>
          </a:p>
        </p:txBody>
      </p:sp>
      <p:grpSp>
        <p:nvGrpSpPr>
          <p:cNvPr id="18" name="Group 35"/>
          <p:cNvGrpSpPr>
            <a:grpSpLocks/>
          </p:cNvGrpSpPr>
          <p:nvPr/>
        </p:nvGrpSpPr>
        <p:grpSpPr bwMode="auto">
          <a:xfrm>
            <a:off x="3238023" y="5172257"/>
            <a:ext cx="457200" cy="971104"/>
            <a:chOff x="3395" y="1861"/>
            <a:chExt cx="288" cy="612"/>
          </a:xfrm>
        </p:grpSpPr>
        <p:sp>
          <p:nvSpPr>
            <p:cNvPr id="19" name="Oval 36"/>
            <p:cNvSpPr>
              <a:spLocks noChangeArrowheads="1"/>
            </p:cNvSpPr>
            <p:nvPr/>
          </p:nvSpPr>
          <p:spPr bwMode="auto">
            <a:xfrm>
              <a:off x="3395" y="1861"/>
              <a:ext cx="288" cy="288"/>
            </a:xfrm>
            <a:prstGeom prst="ellipse">
              <a:avLst/>
            </a:prstGeom>
            <a:solidFill>
              <a:srgbClr val="FFCC00"/>
            </a:solidFill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0" name="Text Box 38"/>
            <p:cNvSpPr txBox="1">
              <a:spLocks noChangeArrowheads="1"/>
            </p:cNvSpPr>
            <p:nvPr/>
          </p:nvSpPr>
          <p:spPr bwMode="auto">
            <a:xfrm>
              <a:off x="3442" y="2240"/>
              <a:ext cx="116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CA" dirty="0"/>
            </a:p>
          </p:txBody>
        </p:sp>
        <p:sp>
          <p:nvSpPr>
            <p:cNvPr id="21" name="Text Box 39"/>
            <p:cNvSpPr txBox="1">
              <a:spLocks noChangeArrowheads="1"/>
            </p:cNvSpPr>
            <p:nvPr/>
          </p:nvSpPr>
          <p:spPr bwMode="auto">
            <a:xfrm>
              <a:off x="3437" y="1872"/>
              <a:ext cx="221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CA" dirty="0" smtClean="0"/>
                <a:t>C</a:t>
              </a:r>
              <a:endParaRPr lang="en-CA" dirty="0"/>
            </a:p>
          </p:txBody>
        </p:sp>
      </p:grpSp>
      <p:grpSp>
        <p:nvGrpSpPr>
          <p:cNvPr id="22" name="Group 35"/>
          <p:cNvGrpSpPr>
            <a:grpSpLocks/>
          </p:cNvGrpSpPr>
          <p:nvPr/>
        </p:nvGrpSpPr>
        <p:grpSpPr bwMode="auto">
          <a:xfrm>
            <a:off x="4402605" y="5177609"/>
            <a:ext cx="457200" cy="971104"/>
            <a:chOff x="3395" y="1861"/>
            <a:chExt cx="288" cy="612"/>
          </a:xfrm>
        </p:grpSpPr>
        <p:sp>
          <p:nvSpPr>
            <p:cNvPr id="23" name="Oval 36"/>
            <p:cNvSpPr>
              <a:spLocks noChangeArrowheads="1"/>
            </p:cNvSpPr>
            <p:nvPr/>
          </p:nvSpPr>
          <p:spPr bwMode="auto">
            <a:xfrm>
              <a:off x="3395" y="1861"/>
              <a:ext cx="288" cy="288"/>
            </a:xfrm>
            <a:prstGeom prst="ellipse">
              <a:avLst/>
            </a:prstGeom>
            <a:solidFill>
              <a:srgbClr val="FFCC00"/>
            </a:solidFill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4" name="Text Box 38"/>
            <p:cNvSpPr txBox="1">
              <a:spLocks noChangeArrowheads="1"/>
            </p:cNvSpPr>
            <p:nvPr/>
          </p:nvSpPr>
          <p:spPr bwMode="auto">
            <a:xfrm>
              <a:off x="3442" y="2240"/>
              <a:ext cx="116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CA" dirty="0"/>
            </a:p>
          </p:txBody>
        </p:sp>
        <p:sp>
          <p:nvSpPr>
            <p:cNvPr id="25" name="Text Box 39"/>
            <p:cNvSpPr txBox="1">
              <a:spLocks noChangeArrowheads="1"/>
            </p:cNvSpPr>
            <p:nvPr/>
          </p:nvSpPr>
          <p:spPr bwMode="auto">
            <a:xfrm>
              <a:off x="3437" y="1872"/>
              <a:ext cx="221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CA" dirty="0" smtClean="0"/>
                <a:t>C</a:t>
              </a:r>
              <a:endParaRPr lang="en-CA" dirty="0"/>
            </a:p>
          </p:txBody>
        </p:sp>
      </p:grpSp>
      <p:grpSp>
        <p:nvGrpSpPr>
          <p:cNvPr id="26" name="Group 35"/>
          <p:cNvGrpSpPr>
            <a:grpSpLocks/>
          </p:cNvGrpSpPr>
          <p:nvPr/>
        </p:nvGrpSpPr>
        <p:grpSpPr bwMode="auto">
          <a:xfrm>
            <a:off x="5566323" y="5182961"/>
            <a:ext cx="457200" cy="971104"/>
            <a:chOff x="3395" y="1861"/>
            <a:chExt cx="288" cy="612"/>
          </a:xfrm>
        </p:grpSpPr>
        <p:sp>
          <p:nvSpPr>
            <p:cNvPr id="27" name="Oval 36"/>
            <p:cNvSpPr>
              <a:spLocks noChangeArrowheads="1"/>
            </p:cNvSpPr>
            <p:nvPr/>
          </p:nvSpPr>
          <p:spPr bwMode="auto">
            <a:xfrm>
              <a:off x="3395" y="1861"/>
              <a:ext cx="288" cy="288"/>
            </a:xfrm>
            <a:prstGeom prst="ellipse">
              <a:avLst/>
            </a:prstGeom>
            <a:solidFill>
              <a:srgbClr val="FFCC00"/>
            </a:solidFill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8" name="Text Box 38"/>
            <p:cNvSpPr txBox="1">
              <a:spLocks noChangeArrowheads="1"/>
            </p:cNvSpPr>
            <p:nvPr/>
          </p:nvSpPr>
          <p:spPr bwMode="auto">
            <a:xfrm>
              <a:off x="3442" y="2240"/>
              <a:ext cx="116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CA" dirty="0"/>
            </a:p>
          </p:txBody>
        </p:sp>
        <p:sp>
          <p:nvSpPr>
            <p:cNvPr id="29" name="Text Box 39"/>
            <p:cNvSpPr txBox="1">
              <a:spLocks noChangeArrowheads="1"/>
            </p:cNvSpPr>
            <p:nvPr/>
          </p:nvSpPr>
          <p:spPr bwMode="auto">
            <a:xfrm>
              <a:off x="3437" y="1872"/>
              <a:ext cx="221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CA" dirty="0" smtClean="0"/>
                <a:t>C</a:t>
              </a:r>
              <a:endParaRPr lang="en-CA" dirty="0"/>
            </a:p>
          </p:txBody>
        </p:sp>
      </p:grpSp>
      <p:grpSp>
        <p:nvGrpSpPr>
          <p:cNvPr id="30" name="Group 35"/>
          <p:cNvGrpSpPr>
            <a:grpSpLocks/>
          </p:cNvGrpSpPr>
          <p:nvPr/>
        </p:nvGrpSpPr>
        <p:grpSpPr bwMode="auto">
          <a:xfrm>
            <a:off x="6951579" y="5161577"/>
            <a:ext cx="457200" cy="971104"/>
            <a:chOff x="3395" y="1861"/>
            <a:chExt cx="288" cy="612"/>
          </a:xfrm>
        </p:grpSpPr>
        <p:sp>
          <p:nvSpPr>
            <p:cNvPr id="31" name="Oval 36"/>
            <p:cNvSpPr>
              <a:spLocks noChangeArrowheads="1"/>
            </p:cNvSpPr>
            <p:nvPr/>
          </p:nvSpPr>
          <p:spPr bwMode="auto">
            <a:xfrm>
              <a:off x="3395" y="1861"/>
              <a:ext cx="288" cy="288"/>
            </a:xfrm>
            <a:prstGeom prst="ellipse">
              <a:avLst/>
            </a:prstGeom>
            <a:solidFill>
              <a:srgbClr val="FFCC00"/>
            </a:solidFill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2" name="Text Box 38"/>
            <p:cNvSpPr txBox="1">
              <a:spLocks noChangeArrowheads="1"/>
            </p:cNvSpPr>
            <p:nvPr/>
          </p:nvSpPr>
          <p:spPr bwMode="auto">
            <a:xfrm>
              <a:off x="3442" y="2240"/>
              <a:ext cx="116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CA" dirty="0"/>
            </a:p>
          </p:txBody>
        </p:sp>
        <p:sp>
          <p:nvSpPr>
            <p:cNvPr id="33" name="Text Box 39"/>
            <p:cNvSpPr txBox="1">
              <a:spLocks noChangeArrowheads="1"/>
            </p:cNvSpPr>
            <p:nvPr/>
          </p:nvSpPr>
          <p:spPr bwMode="auto">
            <a:xfrm>
              <a:off x="3437" y="1872"/>
              <a:ext cx="221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CA" dirty="0" smtClean="0"/>
                <a:t>C</a:t>
              </a:r>
              <a:endParaRPr lang="en-CA" dirty="0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2695203" y="3885973"/>
            <a:ext cx="13268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nsolas"/>
                <a:cs typeface="Consolas"/>
              </a:rPr>
              <a:t>fetch_and</a:t>
            </a:r>
          </a:p>
          <a:p>
            <a:r>
              <a:rPr lang="en-US" dirty="0" smtClean="0">
                <a:latin typeface="Consolas"/>
                <a:cs typeface="Consolas"/>
              </a:rPr>
              <a:t>_display</a:t>
            </a:r>
            <a:endParaRPr lang="en-US" dirty="0">
              <a:latin typeface="Consolas"/>
              <a:cs typeface="Consolas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8181148" y="428882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4036264" y="3899681"/>
            <a:ext cx="13268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nsolas"/>
                <a:cs typeface="Consolas"/>
              </a:rPr>
              <a:t>fetch_and</a:t>
            </a:r>
          </a:p>
          <a:p>
            <a:r>
              <a:rPr lang="en-US" dirty="0" smtClean="0">
                <a:latin typeface="Consolas"/>
                <a:cs typeface="Consolas"/>
              </a:rPr>
              <a:t>_display</a:t>
            </a:r>
            <a:endParaRPr lang="en-US" dirty="0">
              <a:latin typeface="Consolas"/>
              <a:cs typeface="Consolas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320395" y="3916176"/>
            <a:ext cx="13268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nsolas"/>
                <a:cs typeface="Consolas"/>
              </a:rPr>
              <a:t>fetch_and</a:t>
            </a:r>
          </a:p>
          <a:p>
            <a:r>
              <a:rPr lang="en-US" dirty="0" smtClean="0">
                <a:latin typeface="Consolas"/>
                <a:cs typeface="Consolas"/>
              </a:rPr>
              <a:t>_display</a:t>
            </a:r>
            <a:endParaRPr lang="en-US" dirty="0">
              <a:latin typeface="Consolas"/>
              <a:cs typeface="Consolas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761323" y="3923544"/>
            <a:ext cx="13268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nsolas"/>
                <a:cs typeface="Consolas"/>
              </a:rPr>
              <a:t>fetch_and</a:t>
            </a:r>
          </a:p>
          <a:p>
            <a:r>
              <a:rPr lang="en-US" dirty="0" smtClean="0">
                <a:latin typeface="Consolas"/>
                <a:cs typeface="Consolas"/>
              </a:rPr>
              <a:t>_display</a:t>
            </a:r>
            <a:endParaRPr lang="en-US" dirty="0">
              <a:latin typeface="Consolas"/>
              <a:cs typeface="Consolas"/>
            </a:endParaRPr>
          </a:p>
        </p:txBody>
      </p:sp>
    </p:spTree>
    <p:extLst>
      <p:ext uri="{BB962C8B-B14F-4D97-AF65-F5344CB8AC3E}">
        <p14:creationId xmlns:p14="http://schemas.microsoft.com/office/powerpoint/2010/main" val="4290185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2055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3046600"/>
            <a:ext cx="9144000" cy="2870106"/>
          </a:xfrm>
        </p:spPr>
        <p:txBody>
          <a:bodyPr/>
          <a:lstStyle/>
          <a:p>
            <a:pPr algn="ctr">
              <a:buFontTx/>
              <a:buNone/>
              <a:defRPr/>
            </a:pPr>
            <a:r>
              <a:rPr lang="en-US" sz="2900" dirty="0" smtClean="0"/>
              <a:t>Punch line: </a:t>
            </a:r>
            <a:r>
              <a:rPr lang="en-US" sz="2900" dirty="0">
                <a:solidFill>
                  <a:srgbClr val="CC0099"/>
                </a:solidFill>
              </a:rPr>
              <a:t>We Must Parallelize All Software!</a:t>
            </a:r>
          </a:p>
        </p:txBody>
      </p:sp>
      <p:sp>
        <p:nvSpPr>
          <p:cNvPr id="2055172" name="Rectangle 4"/>
          <p:cNvSpPr>
            <a:spLocks noChangeArrowheads="1"/>
          </p:cNvSpPr>
          <p:nvPr/>
        </p:nvSpPr>
        <p:spPr bwMode="auto">
          <a:xfrm>
            <a:off x="1550970" y="4132268"/>
            <a:ext cx="5186931" cy="529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058" tIns="41029" rIns="82058" bIns="41029" anchor="ctr">
            <a:spAutoFit/>
          </a:bodyPr>
          <a:lstStyle/>
          <a:p>
            <a:r>
              <a:rPr lang="zh-TW" altLang="en-US" sz="2900" i="1" dirty="0" smtClean="0">
                <a:latin typeface="Tahoma" pitchFamily="34" charset="0"/>
                <a:ea typeface="PMingLiU" pitchFamily="18" charset="-120"/>
                <a:cs typeface="Arial" charset="0"/>
                <a:sym typeface="Wingdings" pitchFamily="2" charset="2"/>
              </a:rPr>
              <a:t></a:t>
            </a:r>
            <a:r>
              <a:rPr lang="en-US" altLang="zh-TW" sz="2900" i="1" dirty="0">
                <a:solidFill>
                  <a:srgbClr val="FF0000"/>
                </a:solidFill>
                <a:latin typeface="Arial" charset="0"/>
                <a:ea typeface="PMingLiU" pitchFamily="18" charset="-120"/>
                <a:cs typeface="Arial" charset="0"/>
                <a:sym typeface="Wingdings" pitchFamily="2" charset="2"/>
              </a:rPr>
              <a:t> </a:t>
            </a:r>
            <a:r>
              <a:rPr lang="en-US" altLang="zh-TW" sz="2900" i="1" dirty="0" smtClean="0">
                <a:solidFill>
                  <a:srgbClr val="FF0000"/>
                </a:solidFill>
                <a:latin typeface="Arial" charset="0"/>
                <a:ea typeface="PMingLiU" pitchFamily="18" charset="-120"/>
                <a:cs typeface="Arial" charset="0"/>
                <a:sym typeface="Wingdings" pitchFamily="2" charset="2"/>
              </a:rPr>
              <a:t>You will learn it in ECE 454</a:t>
            </a:r>
            <a:endParaRPr lang="en-US" altLang="zh-TW" sz="2900" i="1" dirty="0">
              <a:solidFill>
                <a:srgbClr val="FF0000"/>
              </a:solidFill>
              <a:latin typeface="Arial" charset="0"/>
              <a:ea typeface="PMingLiU" pitchFamily="18" charset="-12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8289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5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517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But…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3165" y="1906338"/>
            <a:ext cx="7345363" cy="3931920"/>
          </a:xfrm>
        </p:spPr>
        <p:txBody>
          <a:bodyPr/>
          <a:lstStyle/>
          <a:p>
            <a:r>
              <a:rPr lang="en-US" dirty="0" smtClean="0"/>
              <a:t>So far we only discussed CPU</a:t>
            </a:r>
          </a:p>
          <a:p>
            <a:r>
              <a:rPr lang="en-US" dirty="0" smtClean="0"/>
              <a:t>But is it true that faster CPU -&gt; faster program?</a:t>
            </a:r>
          </a:p>
          <a:p>
            <a:pPr lvl="1"/>
            <a:r>
              <a:rPr lang="en-US" i="1" dirty="0" smtClean="0"/>
              <a:t>The same program may run </a:t>
            </a:r>
            <a:r>
              <a:rPr lang="en-US" i="1" dirty="0" smtClean="0">
                <a:solidFill>
                  <a:srgbClr val="FF0000"/>
                </a:solidFill>
              </a:rPr>
              <a:t>slower </a:t>
            </a:r>
            <a:r>
              <a:rPr lang="en-US" i="1" dirty="0" smtClean="0"/>
              <a:t>on a faster CPU. Why? </a:t>
            </a:r>
          </a:p>
          <a:p>
            <a:pPr lvl="1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305277" y="3806933"/>
            <a:ext cx="577144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Consolas"/>
                <a:cs typeface="Consolas"/>
              </a:rPr>
              <a:t>void</a:t>
            </a:r>
            <a:r>
              <a:rPr lang="en-US" dirty="0" smtClean="0">
                <a:latin typeface="Consolas"/>
                <a:cs typeface="Consolas"/>
              </a:rPr>
              <a:t> display_homepage (user) {</a:t>
            </a:r>
          </a:p>
          <a:p>
            <a:r>
              <a:rPr lang="en-US" dirty="0">
                <a:latin typeface="Consolas"/>
                <a:cs typeface="Consolas"/>
              </a:rPr>
              <a:t> </a:t>
            </a:r>
            <a:r>
              <a:rPr lang="en-US" dirty="0" smtClean="0">
                <a:latin typeface="Consolas"/>
                <a:cs typeface="Consolas"/>
              </a:rPr>
              <a:t> friendlist = </a:t>
            </a:r>
            <a:r>
              <a:rPr lang="en-US" dirty="0" smtClean="0">
                <a:solidFill>
                  <a:srgbClr val="008000"/>
                </a:solidFill>
                <a:latin typeface="Consolas"/>
                <a:cs typeface="Consolas"/>
              </a:rPr>
              <a:t>get_friendlist</a:t>
            </a:r>
            <a:r>
              <a:rPr lang="en-US" dirty="0">
                <a:solidFill>
                  <a:srgbClr val="008000"/>
                </a:solidFill>
                <a:latin typeface="Consolas"/>
                <a:cs typeface="Consolas"/>
              </a:rPr>
              <a:t> </a:t>
            </a:r>
            <a:r>
              <a:rPr lang="en-US" dirty="0" smtClean="0">
                <a:latin typeface="Consolas"/>
                <a:cs typeface="Consolas"/>
              </a:rPr>
              <a:t>(user);</a:t>
            </a:r>
          </a:p>
          <a:p>
            <a:r>
              <a:rPr lang="en-US" dirty="0">
                <a:latin typeface="Consolas"/>
                <a:cs typeface="Consolas"/>
              </a:rPr>
              <a:t> </a:t>
            </a:r>
            <a:r>
              <a:rPr lang="en-US" dirty="0" smtClean="0">
                <a:latin typeface="Consolas"/>
                <a:cs typeface="Consolas"/>
              </a:rPr>
              <a:t> </a:t>
            </a:r>
            <a:r>
              <a:rPr lang="en-US" dirty="0" smtClean="0">
                <a:solidFill>
                  <a:srgbClr val="0000FF"/>
                </a:solidFill>
                <a:latin typeface="Consolas"/>
                <a:cs typeface="Consolas"/>
              </a:rPr>
              <a:t>foreach </a:t>
            </a:r>
            <a:r>
              <a:rPr lang="en-US" dirty="0" smtClean="0">
                <a:latin typeface="Consolas"/>
                <a:cs typeface="Consolas"/>
              </a:rPr>
              <a:t>(friend in friendlist) {</a:t>
            </a:r>
          </a:p>
          <a:p>
            <a:r>
              <a:rPr lang="en-US" dirty="0">
                <a:latin typeface="Consolas"/>
                <a:cs typeface="Consolas"/>
              </a:rPr>
              <a:t> </a:t>
            </a:r>
            <a:r>
              <a:rPr lang="en-US" dirty="0" smtClean="0">
                <a:latin typeface="Consolas"/>
                <a:cs typeface="Consolas"/>
              </a:rPr>
              <a:t>   update = </a:t>
            </a:r>
            <a:r>
              <a:rPr lang="en-US" dirty="0" smtClean="0">
                <a:solidFill>
                  <a:srgbClr val="008000"/>
                </a:solidFill>
                <a:latin typeface="Consolas"/>
                <a:cs typeface="Consolas"/>
              </a:rPr>
              <a:t>get_update_status </a:t>
            </a:r>
            <a:r>
              <a:rPr lang="en-US" dirty="0" smtClean="0">
                <a:latin typeface="Consolas"/>
                <a:cs typeface="Consolas"/>
              </a:rPr>
              <a:t>(friend);</a:t>
            </a:r>
          </a:p>
          <a:p>
            <a:r>
              <a:rPr lang="en-US" dirty="0">
                <a:latin typeface="Consolas"/>
                <a:cs typeface="Consolas"/>
              </a:rPr>
              <a:t> </a:t>
            </a:r>
            <a:r>
              <a:rPr lang="en-US" dirty="0" smtClean="0">
                <a:latin typeface="Consolas"/>
                <a:cs typeface="Consolas"/>
              </a:rPr>
              <a:t>   </a:t>
            </a:r>
            <a:r>
              <a:rPr lang="en-US" dirty="0" smtClean="0">
                <a:solidFill>
                  <a:srgbClr val="008000"/>
                </a:solidFill>
                <a:latin typeface="Consolas"/>
                <a:cs typeface="Consolas"/>
              </a:rPr>
              <a:t>display</a:t>
            </a:r>
            <a:r>
              <a:rPr lang="en-US" dirty="0" smtClean="0">
                <a:latin typeface="Consolas"/>
                <a:cs typeface="Consolas"/>
              </a:rPr>
              <a:t> (update);</a:t>
            </a:r>
          </a:p>
          <a:p>
            <a:r>
              <a:rPr lang="en-US" dirty="0">
                <a:latin typeface="Consolas"/>
                <a:cs typeface="Consolas"/>
              </a:rPr>
              <a:t> </a:t>
            </a:r>
            <a:r>
              <a:rPr lang="en-US" dirty="0" smtClean="0">
                <a:latin typeface="Consolas"/>
                <a:cs typeface="Consolas"/>
              </a:rPr>
              <a:t> }</a:t>
            </a:r>
          </a:p>
          <a:p>
            <a:r>
              <a:rPr lang="en-US" dirty="0">
                <a:latin typeface="Consolas"/>
                <a:cs typeface="Consolas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583961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Storage hierarchy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5677" y="2575067"/>
            <a:ext cx="4736091" cy="3411311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793165" y="1906338"/>
            <a:ext cx="7345363" cy="3931920"/>
          </a:xfrm>
        </p:spPr>
        <p:txBody>
          <a:bodyPr/>
          <a:lstStyle/>
          <a:p>
            <a:r>
              <a:rPr lang="en-US" dirty="0" smtClean="0"/>
              <a:t>Your program needs to access data. That takes time!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6995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113" y="150582"/>
            <a:ext cx="7345362" cy="133985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Numbers everyone should know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4316" y="1310106"/>
            <a:ext cx="8355263" cy="5317708"/>
          </a:xfrm>
        </p:spPr>
        <p:txBody>
          <a:bodyPr>
            <a:normAutofit/>
          </a:bodyPr>
          <a:lstStyle/>
          <a:p>
            <a:pPr>
              <a:spcBef>
                <a:spcPts val="500"/>
              </a:spcBef>
            </a:pPr>
            <a:r>
              <a:rPr lang="en-US" dirty="0">
                <a:solidFill>
                  <a:srgbClr val="FF0000"/>
                </a:solidFill>
              </a:rPr>
              <a:t>L1 cache reference 0.5 </a:t>
            </a:r>
            <a:r>
              <a:rPr lang="en-US" dirty="0" smtClean="0">
                <a:solidFill>
                  <a:srgbClr val="FF0000"/>
                </a:solidFill>
              </a:rPr>
              <a:t>ns* (L1 cache size: &lt; 10 KB)</a:t>
            </a:r>
            <a:endParaRPr lang="en-US" dirty="0">
              <a:solidFill>
                <a:srgbClr val="FF0000"/>
              </a:solidFill>
            </a:endParaRPr>
          </a:p>
          <a:p>
            <a:pPr marL="0">
              <a:lnSpc>
                <a:spcPct val="70000"/>
              </a:lnSpc>
              <a:spcBef>
                <a:spcPts val="500"/>
              </a:spcBef>
            </a:pPr>
            <a:r>
              <a:rPr lang="en-US" dirty="0"/>
              <a:t>Branch mispredict 5 ns</a:t>
            </a:r>
          </a:p>
          <a:p>
            <a:pPr marL="0">
              <a:lnSpc>
                <a:spcPct val="70000"/>
              </a:lnSpc>
              <a:spcBef>
                <a:spcPts val="500"/>
              </a:spcBef>
            </a:pPr>
            <a:r>
              <a:rPr lang="en-US" dirty="0">
                <a:solidFill>
                  <a:srgbClr val="FF0000"/>
                </a:solidFill>
              </a:rPr>
              <a:t>L2 cache reference 7 </a:t>
            </a:r>
            <a:r>
              <a:rPr lang="en-US" dirty="0" smtClean="0">
                <a:solidFill>
                  <a:srgbClr val="FF0000"/>
                </a:solidFill>
              </a:rPr>
              <a:t>ns (L2 cache size: hundreds KB) </a:t>
            </a:r>
            <a:endParaRPr lang="en-US" dirty="0">
              <a:solidFill>
                <a:srgbClr val="FF0000"/>
              </a:solidFill>
            </a:endParaRPr>
          </a:p>
          <a:p>
            <a:pPr marL="0">
              <a:lnSpc>
                <a:spcPct val="70000"/>
              </a:lnSpc>
              <a:spcBef>
                <a:spcPts val="500"/>
              </a:spcBef>
            </a:pPr>
            <a:r>
              <a:rPr lang="en-US" dirty="0"/>
              <a:t>Mutex lock/unlock 100 ns</a:t>
            </a:r>
          </a:p>
          <a:p>
            <a:pPr marL="0">
              <a:lnSpc>
                <a:spcPct val="70000"/>
              </a:lnSpc>
              <a:spcBef>
                <a:spcPts val="500"/>
              </a:spcBef>
            </a:pPr>
            <a:r>
              <a:rPr lang="en-US" dirty="0">
                <a:solidFill>
                  <a:srgbClr val="FF0000"/>
                </a:solidFill>
              </a:rPr>
              <a:t>Main memory reference 100 </a:t>
            </a:r>
            <a:r>
              <a:rPr lang="en-US" dirty="0" smtClean="0">
                <a:solidFill>
                  <a:srgbClr val="FF0000"/>
                </a:solidFill>
              </a:rPr>
              <a:t>ns (mem size: GBs)</a:t>
            </a:r>
            <a:endParaRPr lang="en-US" dirty="0">
              <a:solidFill>
                <a:srgbClr val="FF0000"/>
              </a:solidFill>
            </a:endParaRPr>
          </a:p>
          <a:p>
            <a:pPr marL="0">
              <a:lnSpc>
                <a:spcPct val="70000"/>
              </a:lnSpc>
              <a:spcBef>
                <a:spcPts val="500"/>
              </a:spcBef>
            </a:pPr>
            <a:r>
              <a:rPr lang="en-US" dirty="0" smtClean="0"/>
              <a:t>Send </a:t>
            </a:r>
            <a:r>
              <a:rPr lang="en-US" dirty="0"/>
              <a:t>2K bytes over 1 Gbps network 20,000 ns</a:t>
            </a:r>
          </a:p>
          <a:p>
            <a:pPr marL="0">
              <a:lnSpc>
                <a:spcPct val="70000"/>
              </a:lnSpc>
              <a:spcBef>
                <a:spcPts val="500"/>
              </a:spcBef>
            </a:pPr>
            <a:r>
              <a:rPr lang="en-US" dirty="0"/>
              <a:t>Read 1 MB sequentially from memory 250,000 ns</a:t>
            </a:r>
          </a:p>
          <a:p>
            <a:pPr marL="0">
              <a:lnSpc>
                <a:spcPct val="70000"/>
              </a:lnSpc>
              <a:spcBef>
                <a:spcPts val="500"/>
              </a:spcBef>
            </a:pPr>
            <a:r>
              <a:rPr lang="en-US" dirty="0"/>
              <a:t>Round trip within same datacenter 500,000 </a:t>
            </a:r>
            <a:r>
              <a:rPr lang="en-US" dirty="0" smtClean="0"/>
              <a:t>ns</a:t>
            </a:r>
          </a:p>
          <a:p>
            <a:pPr marL="0">
              <a:lnSpc>
                <a:spcPct val="70000"/>
              </a:lnSpc>
              <a:spcBef>
                <a:spcPts val="500"/>
              </a:spcBef>
            </a:pPr>
            <a:r>
              <a:rPr lang="en-US" dirty="0" smtClean="0">
                <a:solidFill>
                  <a:srgbClr val="FF0000"/>
                </a:solidFill>
              </a:rPr>
              <a:t>Flash drive read 40,000 ns</a:t>
            </a:r>
            <a:endParaRPr lang="en-US" dirty="0">
              <a:solidFill>
                <a:srgbClr val="FF0000"/>
              </a:solidFill>
            </a:endParaRPr>
          </a:p>
          <a:p>
            <a:pPr marL="0">
              <a:lnSpc>
                <a:spcPct val="70000"/>
              </a:lnSpc>
              <a:spcBef>
                <a:spcPts val="500"/>
              </a:spcBef>
            </a:pPr>
            <a:r>
              <a:rPr lang="en-US" dirty="0">
                <a:solidFill>
                  <a:srgbClr val="FF0000"/>
                </a:solidFill>
              </a:rPr>
              <a:t>Disk seek 10,000,000 </a:t>
            </a:r>
            <a:r>
              <a:rPr lang="en-US" dirty="0" smtClean="0">
                <a:solidFill>
                  <a:srgbClr val="FF0000"/>
                </a:solidFill>
              </a:rPr>
              <a:t>ns (10 milliseconds)</a:t>
            </a:r>
            <a:endParaRPr lang="en-US" dirty="0">
              <a:solidFill>
                <a:srgbClr val="FF0000"/>
              </a:solidFill>
            </a:endParaRPr>
          </a:p>
          <a:p>
            <a:pPr marL="0">
              <a:lnSpc>
                <a:spcPct val="70000"/>
              </a:lnSpc>
              <a:spcBef>
                <a:spcPts val="500"/>
              </a:spcBef>
            </a:pPr>
            <a:r>
              <a:rPr lang="en-US" dirty="0"/>
              <a:t>Read 1 MB sequentially from network 10,000,000 ns</a:t>
            </a:r>
          </a:p>
          <a:p>
            <a:pPr marL="0">
              <a:lnSpc>
                <a:spcPct val="70000"/>
              </a:lnSpc>
              <a:spcBef>
                <a:spcPts val="500"/>
              </a:spcBef>
            </a:pPr>
            <a:r>
              <a:rPr lang="en-US" dirty="0"/>
              <a:t>Read 1 MB sequentially from disk 30,000,000 ns</a:t>
            </a:r>
          </a:p>
          <a:p>
            <a:pPr marL="0">
              <a:lnSpc>
                <a:spcPct val="70000"/>
              </a:lnSpc>
              <a:spcBef>
                <a:spcPts val="500"/>
              </a:spcBef>
            </a:pPr>
            <a:r>
              <a:rPr lang="en-US" dirty="0"/>
              <a:t>Send packet </a:t>
            </a:r>
            <a:r>
              <a:rPr lang="en-US" dirty="0" smtClean="0"/>
              <a:t>Cal.-</a:t>
            </a:r>
            <a:r>
              <a:rPr lang="en-US" dirty="0"/>
              <a:t>&gt;Netherlands-</a:t>
            </a:r>
            <a:r>
              <a:rPr lang="en-US" dirty="0" smtClean="0"/>
              <a:t>&gt;Cal. </a:t>
            </a:r>
            <a:r>
              <a:rPr lang="en-US" dirty="0"/>
              <a:t>150,000,000 </a:t>
            </a:r>
            <a:r>
              <a:rPr lang="en-US" dirty="0" smtClean="0"/>
              <a:t>ns</a:t>
            </a:r>
          </a:p>
          <a:p>
            <a:pPr marL="0" indent="0">
              <a:lnSpc>
                <a:spcPct val="70000"/>
              </a:lnSpc>
              <a:spcBef>
                <a:spcPts val="500"/>
              </a:spcBef>
              <a:buNone/>
            </a:pPr>
            <a:endParaRPr lang="en-US" dirty="0" smtClean="0"/>
          </a:p>
          <a:p>
            <a:pPr marL="0" indent="0">
              <a:lnSpc>
                <a:spcPct val="70000"/>
              </a:lnSpc>
              <a:spcBef>
                <a:spcPts val="0"/>
              </a:spcBef>
              <a:buNone/>
            </a:pPr>
            <a:r>
              <a:rPr lang="en-US" dirty="0"/>
              <a:t> </a:t>
            </a:r>
            <a:r>
              <a:rPr lang="en-US" dirty="0" smtClean="0"/>
              <a:t>     *</a:t>
            </a:r>
            <a:r>
              <a:rPr lang="en-US" i="1" dirty="0" smtClean="0"/>
              <a:t>1 ns = 1/1,000,000,000 second</a:t>
            </a:r>
          </a:p>
          <a:p>
            <a:pPr marL="0" indent="0">
              <a:lnSpc>
                <a:spcPct val="70000"/>
              </a:lnSpc>
              <a:spcBef>
                <a:spcPts val="0"/>
              </a:spcBef>
              <a:buNone/>
            </a:pPr>
            <a:r>
              <a:rPr lang="en-US" i="1" dirty="0"/>
              <a:t> </a:t>
            </a:r>
            <a:r>
              <a:rPr lang="en-US" i="1" dirty="0" smtClean="0"/>
              <a:t>      For a 2.7 GHz CPU (my laptop), 1 cycle = 0.37 ns</a:t>
            </a:r>
            <a:endParaRPr lang="en-US" i="1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064839" y="5362832"/>
            <a:ext cx="2787316" cy="8656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 smtClean="0"/>
              <a:t>Data from Jeff Dean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941156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600489" y="2895321"/>
            <a:ext cx="5562023" cy="1060356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dirty="0" smtClean="0"/>
              <a:t>Administration</a:t>
            </a:r>
          </a:p>
        </p:txBody>
      </p:sp>
    </p:spTree>
    <p:extLst>
      <p:ext uri="{BB962C8B-B14F-4D97-AF65-F5344CB8AC3E}">
        <p14:creationId xmlns:p14="http://schemas.microsoft.com/office/powerpoint/2010/main" val="31111855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Performance optimization is about finding the </a:t>
            </a:r>
            <a:r>
              <a:rPr lang="en-US" sz="4000" i="1" u="sng" dirty="0" smtClean="0">
                <a:solidFill>
                  <a:srgbClr val="FF0000"/>
                </a:solidFill>
              </a:rPr>
              <a:t>bottleneck</a:t>
            </a:r>
            <a:endParaRPr lang="en-US" sz="4000" i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9481" y="1852863"/>
            <a:ext cx="7802730" cy="4269873"/>
          </a:xfrm>
        </p:spPr>
        <p:txBody>
          <a:bodyPr/>
          <a:lstStyle/>
          <a:p>
            <a:r>
              <a:rPr lang="en-US" dirty="0" smtClean="0"/>
              <a:t>If you can avoid unnecessary disk I/O</a:t>
            </a:r>
          </a:p>
          <a:p>
            <a:pPr lvl="1"/>
            <a:r>
              <a:rPr lang="en-US" dirty="0" smtClean="0"/>
              <a:t>---&gt; your program could be 100,000 times faster</a:t>
            </a:r>
          </a:p>
          <a:p>
            <a:pPr lvl="2"/>
            <a:r>
              <a:rPr lang="en-US" dirty="0" smtClean="0"/>
              <a:t>Have you heard of Facebook’s memcached?</a:t>
            </a:r>
          </a:p>
          <a:p>
            <a:r>
              <a:rPr lang="en-US" dirty="0" smtClean="0"/>
              <a:t>If you allocate your memory in a smart way</a:t>
            </a:r>
          </a:p>
          <a:p>
            <a:pPr lvl="1"/>
            <a:r>
              <a:rPr lang="en-US" dirty="0" smtClean="0"/>
              <a:t>---&gt; your data can fit entirely in cache</a:t>
            </a:r>
          </a:p>
          <a:p>
            <a:pPr lvl="2"/>
            <a:r>
              <a:rPr lang="en-US" dirty="0" smtClean="0"/>
              <a:t>and your program could be another 100 times faster</a:t>
            </a:r>
          </a:p>
          <a:p>
            <a:pPr lvl="2"/>
            <a:r>
              <a:rPr lang="en-US" dirty="0" smtClean="0"/>
              <a:t>You will learn this in lab assignments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254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316" y="244158"/>
            <a:ext cx="7954210" cy="1339850"/>
          </a:xfrm>
        </p:spPr>
        <p:txBody>
          <a:bodyPr>
            <a:normAutofit/>
          </a:bodyPr>
          <a:lstStyle/>
          <a:p>
            <a:r>
              <a:rPr lang="en-US" sz="3600" dirty="0"/>
              <a:t>B</a:t>
            </a:r>
            <a:r>
              <a:rPr lang="en-US" sz="3600" dirty="0" smtClean="0"/>
              <a:t>ack to the Facebook example</a:t>
            </a:r>
            <a:endParaRPr lang="en-US" sz="3600" dirty="0"/>
          </a:p>
        </p:txBody>
      </p:sp>
      <p:sp>
        <p:nvSpPr>
          <p:cNvPr id="39" name="TextBox 38"/>
          <p:cNvSpPr txBox="1"/>
          <p:nvPr/>
        </p:nvSpPr>
        <p:spPr>
          <a:xfrm>
            <a:off x="644810" y="1817305"/>
            <a:ext cx="728579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Consolas"/>
                <a:cs typeface="Consolas"/>
              </a:rPr>
              <a:t>void</a:t>
            </a:r>
            <a:r>
              <a:rPr lang="en-US" dirty="0" smtClean="0">
                <a:latin typeface="Consolas"/>
                <a:cs typeface="Consolas"/>
              </a:rPr>
              <a:t> display_homepage (user) {</a:t>
            </a:r>
          </a:p>
          <a:p>
            <a:r>
              <a:rPr lang="en-US" dirty="0">
                <a:latin typeface="Consolas"/>
                <a:cs typeface="Consolas"/>
              </a:rPr>
              <a:t> </a:t>
            </a:r>
            <a:r>
              <a:rPr lang="en-US" dirty="0" smtClean="0">
                <a:latin typeface="Consolas"/>
                <a:cs typeface="Consolas"/>
              </a:rPr>
              <a:t> friendlist = </a:t>
            </a:r>
            <a:r>
              <a:rPr lang="en-US" dirty="0" smtClean="0">
                <a:solidFill>
                  <a:srgbClr val="008000"/>
                </a:solidFill>
                <a:latin typeface="Consolas"/>
                <a:cs typeface="Consolas"/>
              </a:rPr>
              <a:t>get_friendlist</a:t>
            </a:r>
            <a:r>
              <a:rPr lang="en-US" dirty="0">
                <a:solidFill>
                  <a:srgbClr val="008000"/>
                </a:solidFill>
                <a:latin typeface="Consolas"/>
                <a:cs typeface="Consolas"/>
              </a:rPr>
              <a:t> </a:t>
            </a:r>
            <a:r>
              <a:rPr lang="en-US" dirty="0" smtClean="0">
                <a:latin typeface="Consolas"/>
                <a:cs typeface="Consolas"/>
              </a:rPr>
              <a:t>(user);</a:t>
            </a:r>
          </a:p>
          <a:p>
            <a:r>
              <a:rPr lang="en-US" dirty="0">
                <a:latin typeface="Consolas"/>
                <a:cs typeface="Consolas"/>
              </a:rPr>
              <a:t> </a:t>
            </a:r>
            <a:r>
              <a:rPr lang="en-US" dirty="0" smtClean="0">
                <a:latin typeface="Consolas"/>
                <a:cs typeface="Consolas"/>
              </a:rPr>
              <a:t> </a:t>
            </a:r>
            <a:r>
              <a:rPr lang="en-US" dirty="0" smtClean="0">
                <a:solidFill>
                  <a:srgbClr val="0000FF"/>
                </a:solidFill>
                <a:latin typeface="Consolas"/>
                <a:cs typeface="Consolas"/>
              </a:rPr>
              <a:t>foreach </a:t>
            </a:r>
            <a:r>
              <a:rPr lang="en-US" dirty="0" smtClean="0">
                <a:latin typeface="Consolas"/>
                <a:cs typeface="Consolas"/>
              </a:rPr>
              <a:t>(friend in friendlist) {</a:t>
            </a:r>
          </a:p>
          <a:p>
            <a:r>
              <a:rPr lang="en-US" dirty="0" smtClean="0">
                <a:latin typeface="Consolas"/>
                <a:cs typeface="Consolas"/>
              </a:rPr>
              <a:t>    pthread_create(fetch_and_display, friend); </a:t>
            </a:r>
          </a:p>
          <a:p>
            <a:r>
              <a:rPr lang="en-US" dirty="0" smtClean="0">
                <a:latin typeface="Consolas"/>
                <a:cs typeface="Consolas"/>
              </a:rPr>
              <a:t>  }</a:t>
            </a:r>
          </a:p>
          <a:p>
            <a:r>
              <a:rPr lang="en-US" dirty="0" smtClean="0">
                <a:latin typeface="Consolas"/>
                <a:cs typeface="Consolas"/>
              </a:rPr>
              <a:t>}</a:t>
            </a:r>
          </a:p>
          <a:p>
            <a:endParaRPr lang="en-US" dirty="0">
              <a:latin typeface="Consolas"/>
              <a:cs typeface="Consolas"/>
            </a:endParaRPr>
          </a:p>
          <a:p>
            <a:r>
              <a:rPr lang="en-US" dirty="0" smtClean="0">
                <a:solidFill>
                  <a:srgbClr val="0000FF"/>
                </a:solidFill>
                <a:latin typeface="Consolas"/>
                <a:cs typeface="Consolas"/>
              </a:rPr>
              <a:t>void</a:t>
            </a:r>
            <a:r>
              <a:rPr lang="en-US" dirty="0" smtClean="0">
                <a:latin typeface="Consolas"/>
                <a:cs typeface="Consolas"/>
              </a:rPr>
              <a:t> fetch_and_display (friend) {</a:t>
            </a:r>
          </a:p>
          <a:p>
            <a:r>
              <a:rPr lang="en-US" dirty="0">
                <a:latin typeface="Consolas"/>
                <a:cs typeface="Consolas"/>
              </a:rPr>
              <a:t> </a:t>
            </a:r>
            <a:r>
              <a:rPr lang="en-US" dirty="0" smtClean="0">
                <a:latin typeface="Consolas"/>
                <a:cs typeface="Consolas"/>
              </a:rPr>
              <a:t> </a:t>
            </a:r>
            <a:r>
              <a:rPr lang="en-US" dirty="0">
                <a:latin typeface="Consolas"/>
                <a:cs typeface="Consolas"/>
              </a:rPr>
              <a:t> update = </a:t>
            </a:r>
            <a:r>
              <a:rPr lang="en-US" dirty="0">
                <a:solidFill>
                  <a:srgbClr val="008000"/>
                </a:solidFill>
                <a:latin typeface="Consolas"/>
                <a:cs typeface="Consolas"/>
              </a:rPr>
              <a:t>get_update_status </a:t>
            </a:r>
            <a:r>
              <a:rPr lang="en-US" dirty="0">
                <a:latin typeface="Consolas"/>
                <a:cs typeface="Consolas"/>
              </a:rPr>
              <a:t>(friend);</a:t>
            </a:r>
          </a:p>
          <a:p>
            <a:r>
              <a:rPr lang="en-US" dirty="0">
                <a:latin typeface="Consolas"/>
                <a:cs typeface="Consolas"/>
              </a:rPr>
              <a:t>   </a:t>
            </a:r>
            <a:r>
              <a:rPr lang="en-US" dirty="0" smtClean="0">
                <a:solidFill>
                  <a:srgbClr val="008000"/>
                </a:solidFill>
                <a:latin typeface="Consolas"/>
                <a:cs typeface="Consolas"/>
              </a:rPr>
              <a:t>display</a:t>
            </a:r>
            <a:r>
              <a:rPr lang="en-US" dirty="0" smtClean="0">
                <a:latin typeface="Consolas"/>
                <a:cs typeface="Consolas"/>
              </a:rPr>
              <a:t> </a:t>
            </a:r>
            <a:r>
              <a:rPr lang="en-US" dirty="0">
                <a:latin typeface="Consolas"/>
                <a:cs typeface="Consolas"/>
              </a:rPr>
              <a:t>(update)</a:t>
            </a:r>
            <a:r>
              <a:rPr lang="en-US" dirty="0" smtClean="0">
                <a:latin typeface="Consolas"/>
                <a:cs typeface="Consolas"/>
              </a:rPr>
              <a:t>;</a:t>
            </a:r>
          </a:p>
          <a:p>
            <a:r>
              <a:rPr lang="en-US" dirty="0">
                <a:latin typeface="Consolas"/>
                <a:cs typeface="Consolas"/>
              </a:rPr>
              <a:t>}</a:t>
            </a:r>
          </a:p>
        </p:txBody>
      </p:sp>
      <p:sp>
        <p:nvSpPr>
          <p:cNvPr id="42" name="Rectangle 4"/>
          <p:cNvSpPr>
            <a:spLocks noChangeArrowheads="1"/>
          </p:cNvSpPr>
          <p:nvPr/>
        </p:nvSpPr>
        <p:spPr bwMode="auto">
          <a:xfrm>
            <a:off x="1545050" y="4906023"/>
            <a:ext cx="7437453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zh-TW" altLang="en-US" sz="3200" dirty="0" smtClean="0">
                <a:latin typeface="Tahoma" pitchFamily="34" charset="0"/>
                <a:ea typeface="PMingLiU" pitchFamily="18" charset="-120"/>
                <a:cs typeface="Arial" charset="0"/>
                <a:sym typeface="Wingdings" pitchFamily="2" charset="2"/>
              </a:rPr>
              <a:t></a:t>
            </a:r>
            <a:r>
              <a:rPr lang="en-US" altLang="zh-TW" sz="3200" dirty="0" smtClean="0">
                <a:solidFill>
                  <a:srgbClr val="FF0000"/>
                </a:solidFill>
                <a:latin typeface="Arial" charset="0"/>
                <a:ea typeface="PMingLiU" pitchFamily="18" charset="-120"/>
                <a:cs typeface="Arial" charset="0"/>
                <a:sym typeface="Wingdings" pitchFamily="2" charset="2"/>
              </a:rPr>
              <a:t>Challenge: the data rows are too BIG!</a:t>
            </a:r>
          </a:p>
        </p:txBody>
      </p:sp>
      <p:sp>
        <p:nvSpPr>
          <p:cNvPr id="43" name="Rectangle 4"/>
          <p:cNvSpPr>
            <a:spLocks noChangeArrowheads="1"/>
          </p:cNvSpPr>
          <p:nvPr/>
        </p:nvSpPr>
        <p:spPr bwMode="auto">
          <a:xfrm>
            <a:off x="1474756" y="5499266"/>
            <a:ext cx="7016865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CA" altLang="zh-TW" sz="3200" dirty="0" smtClean="0">
                <a:latin typeface="Tahoma" pitchFamily="34" charset="0"/>
                <a:ea typeface="PMingLiU" pitchFamily="18" charset="-120"/>
                <a:cs typeface="Arial" charset="0"/>
                <a:sym typeface="Wingdings" pitchFamily="2" charset="2"/>
              </a:rPr>
              <a:t>100 Petabytes = </a:t>
            </a:r>
            <a:r>
              <a:rPr lang="en-CA" altLang="zh-TW" sz="3200" dirty="0" smtClean="0">
                <a:latin typeface="Tahoma" pitchFamily="34" charset="0"/>
                <a:ea typeface="PMingLiU" pitchFamily="18" charset="-120"/>
                <a:cs typeface="Arial" charset="0"/>
                <a:sym typeface="Wingdings" pitchFamily="2" charset="2"/>
              </a:rPr>
              <a:t>100,000 </a:t>
            </a:r>
            <a:r>
              <a:rPr lang="en-CA" altLang="zh-TW" sz="3200" dirty="0" smtClean="0">
                <a:latin typeface="Tahoma" pitchFamily="34" charset="0"/>
                <a:ea typeface="PMingLiU" pitchFamily="18" charset="-120"/>
                <a:cs typeface="Arial" charset="0"/>
                <a:sym typeface="Wingdings" pitchFamily="2" charset="2"/>
              </a:rPr>
              <a:t>x my laptop</a:t>
            </a:r>
            <a:endParaRPr lang="en-US" altLang="zh-TW" sz="3200" dirty="0" smtClean="0">
              <a:solidFill>
                <a:srgbClr val="FF0000"/>
              </a:solidFill>
              <a:latin typeface="Arial" charset="0"/>
              <a:ea typeface="PMingLiU" pitchFamily="18" charset="-120"/>
              <a:cs typeface="Arial" charset="0"/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010600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316" y="244158"/>
            <a:ext cx="7954210" cy="1339850"/>
          </a:xfrm>
        </p:spPr>
        <p:txBody>
          <a:bodyPr>
            <a:normAutofit/>
          </a:bodyPr>
          <a:lstStyle/>
          <a:p>
            <a:r>
              <a:rPr lang="en-US" sz="3600" dirty="0"/>
              <a:t>B</a:t>
            </a:r>
            <a:r>
              <a:rPr lang="en-US" sz="3600" dirty="0" smtClean="0"/>
              <a:t>ack to the Facebook example</a:t>
            </a:r>
            <a:endParaRPr lang="en-US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1229894" y="1721166"/>
            <a:ext cx="728579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Consolas"/>
                <a:cs typeface="Consolas"/>
              </a:rPr>
              <a:t>void</a:t>
            </a:r>
            <a:r>
              <a:rPr lang="en-US" dirty="0" smtClean="0">
                <a:latin typeface="Consolas"/>
                <a:cs typeface="Consolas"/>
              </a:rPr>
              <a:t> display_homepage (user) {</a:t>
            </a:r>
          </a:p>
          <a:p>
            <a:r>
              <a:rPr lang="en-US" dirty="0">
                <a:latin typeface="Consolas"/>
                <a:cs typeface="Consolas"/>
              </a:rPr>
              <a:t> </a:t>
            </a:r>
            <a:r>
              <a:rPr lang="en-US" dirty="0" smtClean="0">
                <a:latin typeface="Consolas"/>
                <a:cs typeface="Consolas"/>
              </a:rPr>
              <a:t> friendlist = </a:t>
            </a:r>
            <a:r>
              <a:rPr lang="en-US" dirty="0">
                <a:solidFill>
                  <a:srgbClr val="008000"/>
                </a:solidFill>
                <a:latin typeface="Consolas"/>
                <a:cs typeface="Consolas"/>
              </a:rPr>
              <a:t>get_friendlist </a:t>
            </a:r>
            <a:r>
              <a:rPr lang="en-US" dirty="0" smtClean="0">
                <a:latin typeface="Consolas"/>
                <a:cs typeface="Consolas"/>
              </a:rPr>
              <a:t>(user);</a:t>
            </a:r>
          </a:p>
          <a:p>
            <a:r>
              <a:rPr lang="en-US" dirty="0">
                <a:latin typeface="Consolas"/>
                <a:cs typeface="Consolas"/>
              </a:rPr>
              <a:t> </a:t>
            </a:r>
            <a:r>
              <a:rPr lang="en-US" dirty="0" smtClean="0">
                <a:latin typeface="Consolas"/>
                <a:cs typeface="Consolas"/>
              </a:rPr>
              <a:t> updates</a:t>
            </a:r>
            <a:r>
              <a:rPr lang="en-US" dirty="0" smtClean="0">
                <a:solidFill>
                  <a:srgbClr val="0000FF"/>
                </a:solidFill>
                <a:latin typeface="Consolas"/>
                <a:cs typeface="Consolas"/>
              </a:rPr>
              <a:t> = MULTI_GET </a:t>
            </a:r>
            <a:r>
              <a:rPr lang="en-US" dirty="0" smtClean="0">
                <a:solidFill>
                  <a:srgbClr val="000000"/>
                </a:solidFill>
                <a:latin typeface="Consolas"/>
                <a:cs typeface="Consolas"/>
              </a:rPr>
              <a:t>(“updates”, friendlist);</a:t>
            </a:r>
          </a:p>
          <a:p>
            <a:r>
              <a:rPr lang="en-US" dirty="0">
                <a:solidFill>
                  <a:srgbClr val="0000FF"/>
                </a:solidFill>
                <a:latin typeface="Consolas"/>
                <a:cs typeface="Consolas"/>
              </a:rPr>
              <a:t> </a:t>
            </a:r>
            <a:r>
              <a:rPr lang="en-US" dirty="0" smtClean="0">
                <a:solidFill>
                  <a:srgbClr val="0000FF"/>
                </a:solidFill>
                <a:latin typeface="Consolas"/>
                <a:cs typeface="Consolas"/>
              </a:rPr>
              <a:t> </a:t>
            </a:r>
            <a:r>
              <a:rPr lang="en-US" dirty="0" smtClean="0">
                <a:solidFill>
                  <a:srgbClr val="008000"/>
                </a:solidFill>
                <a:latin typeface="Consolas"/>
                <a:cs typeface="Consolas"/>
              </a:rPr>
              <a:t>display </a:t>
            </a:r>
            <a:r>
              <a:rPr lang="en-US" dirty="0" smtClean="0">
                <a:solidFill>
                  <a:srgbClr val="000000"/>
                </a:solidFill>
                <a:latin typeface="Consolas"/>
                <a:cs typeface="Consolas"/>
              </a:rPr>
              <a:t>(updates);</a:t>
            </a:r>
          </a:p>
          <a:p>
            <a:r>
              <a:rPr lang="en-US" dirty="0" smtClean="0">
                <a:latin typeface="Consolas"/>
                <a:cs typeface="Consolas"/>
              </a:rPr>
              <a:t>}</a:t>
            </a:r>
          </a:p>
        </p:txBody>
      </p:sp>
      <p:grpSp>
        <p:nvGrpSpPr>
          <p:cNvPr id="9" name="Group 5"/>
          <p:cNvGrpSpPr>
            <a:grpSpLocks/>
          </p:cNvGrpSpPr>
          <p:nvPr/>
        </p:nvGrpSpPr>
        <p:grpSpPr bwMode="auto">
          <a:xfrm>
            <a:off x="893072" y="4177598"/>
            <a:ext cx="1107124" cy="1137857"/>
            <a:chOff x="3387" y="1893"/>
            <a:chExt cx="634" cy="632"/>
          </a:xfrm>
        </p:grpSpPr>
        <p:sp>
          <p:nvSpPr>
            <p:cNvPr id="10" name="Oval 6"/>
            <p:cNvSpPr>
              <a:spLocks noChangeArrowheads="1"/>
            </p:cNvSpPr>
            <p:nvPr/>
          </p:nvSpPr>
          <p:spPr bwMode="auto">
            <a:xfrm>
              <a:off x="3387" y="1896"/>
              <a:ext cx="597" cy="216"/>
            </a:xfrm>
            <a:prstGeom prst="ellipse">
              <a:avLst/>
            </a:prstGeom>
            <a:solidFill>
              <a:srgbClr val="FFCC00"/>
            </a:solidFill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1" name="Rectangle 7"/>
            <p:cNvSpPr>
              <a:spLocks noChangeArrowheads="1"/>
            </p:cNvSpPr>
            <p:nvPr/>
          </p:nvSpPr>
          <p:spPr bwMode="auto">
            <a:xfrm>
              <a:off x="3393" y="2247"/>
              <a:ext cx="628" cy="278"/>
            </a:xfrm>
            <a:prstGeom prst="rect">
              <a:avLst/>
            </a:prstGeom>
            <a:solidFill>
              <a:srgbClr val="99CC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2" name="Text Box 8"/>
            <p:cNvSpPr txBox="1">
              <a:spLocks noChangeArrowheads="1"/>
            </p:cNvSpPr>
            <p:nvPr/>
          </p:nvSpPr>
          <p:spPr bwMode="auto">
            <a:xfrm>
              <a:off x="3426" y="2240"/>
              <a:ext cx="579" cy="2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CA" dirty="0" smtClean="0"/>
                <a:t>memory</a:t>
              </a:r>
              <a:endParaRPr lang="en-CA" dirty="0"/>
            </a:p>
          </p:txBody>
        </p:sp>
        <p:sp>
          <p:nvSpPr>
            <p:cNvPr id="13" name="Text Box 9"/>
            <p:cNvSpPr txBox="1">
              <a:spLocks noChangeArrowheads="1"/>
            </p:cNvSpPr>
            <p:nvPr/>
          </p:nvSpPr>
          <p:spPr bwMode="auto">
            <a:xfrm>
              <a:off x="3469" y="1893"/>
              <a:ext cx="437" cy="2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CA" dirty="0" smtClean="0"/>
                <a:t>server</a:t>
              </a:r>
              <a:endParaRPr lang="en-CA" dirty="0"/>
            </a:p>
          </p:txBody>
        </p:sp>
        <p:sp>
          <p:nvSpPr>
            <p:cNvPr id="14" name="Line 10"/>
            <p:cNvSpPr>
              <a:spLocks noChangeShapeType="1"/>
            </p:cNvSpPr>
            <p:nvPr/>
          </p:nvSpPr>
          <p:spPr bwMode="auto">
            <a:xfrm>
              <a:off x="3679" y="2134"/>
              <a:ext cx="0" cy="109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CA" dirty="0"/>
            </a:p>
          </p:txBody>
        </p:sp>
      </p:grpSp>
      <p:grpSp>
        <p:nvGrpSpPr>
          <p:cNvPr id="16" name="Group 5"/>
          <p:cNvGrpSpPr>
            <a:grpSpLocks/>
          </p:cNvGrpSpPr>
          <p:nvPr/>
        </p:nvGrpSpPr>
        <p:grpSpPr bwMode="auto">
          <a:xfrm>
            <a:off x="2155095" y="4156888"/>
            <a:ext cx="1107124" cy="1137857"/>
            <a:chOff x="3387" y="1893"/>
            <a:chExt cx="634" cy="632"/>
          </a:xfrm>
        </p:grpSpPr>
        <p:sp>
          <p:nvSpPr>
            <p:cNvPr id="17" name="Oval 6"/>
            <p:cNvSpPr>
              <a:spLocks noChangeArrowheads="1"/>
            </p:cNvSpPr>
            <p:nvPr/>
          </p:nvSpPr>
          <p:spPr bwMode="auto">
            <a:xfrm>
              <a:off x="3387" y="1896"/>
              <a:ext cx="597" cy="216"/>
            </a:xfrm>
            <a:prstGeom prst="ellipse">
              <a:avLst/>
            </a:prstGeom>
            <a:solidFill>
              <a:srgbClr val="FFCC00"/>
            </a:solidFill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8" name="Rectangle 7"/>
            <p:cNvSpPr>
              <a:spLocks noChangeArrowheads="1"/>
            </p:cNvSpPr>
            <p:nvPr/>
          </p:nvSpPr>
          <p:spPr bwMode="auto">
            <a:xfrm>
              <a:off x="3393" y="2247"/>
              <a:ext cx="628" cy="278"/>
            </a:xfrm>
            <a:prstGeom prst="rect">
              <a:avLst/>
            </a:prstGeom>
            <a:solidFill>
              <a:srgbClr val="99CC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9" name="Text Box 8"/>
            <p:cNvSpPr txBox="1">
              <a:spLocks noChangeArrowheads="1"/>
            </p:cNvSpPr>
            <p:nvPr/>
          </p:nvSpPr>
          <p:spPr bwMode="auto">
            <a:xfrm>
              <a:off x="3426" y="2240"/>
              <a:ext cx="579" cy="2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CA" dirty="0" smtClean="0"/>
                <a:t>memory</a:t>
              </a:r>
              <a:endParaRPr lang="en-CA" dirty="0"/>
            </a:p>
          </p:txBody>
        </p:sp>
        <p:sp>
          <p:nvSpPr>
            <p:cNvPr id="20" name="Text Box 9"/>
            <p:cNvSpPr txBox="1">
              <a:spLocks noChangeArrowheads="1"/>
            </p:cNvSpPr>
            <p:nvPr/>
          </p:nvSpPr>
          <p:spPr bwMode="auto">
            <a:xfrm>
              <a:off x="3469" y="1893"/>
              <a:ext cx="437" cy="2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CA" dirty="0" smtClean="0"/>
                <a:t>server</a:t>
              </a:r>
              <a:endParaRPr lang="en-CA" dirty="0"/>
            </a:p>
          </p:txBody>
        </p:sp>
        <p:sp>
          <p:nvSpPr>
            <p:cNvPr id="21" name="Line 10"/>
            <p:cNvSpPr>
              <a:spLocks noChangeShapeType="1"/>
            </p:cNvSpPr>
            <p:nvPr/>
          </p:nvSpPr>
          <p:spPr bwMode="auto">
            <a:xfrm>
              <a:off x="3679" y="2134"/>
              <a:ext cx="0" cy="109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CA" dirty="0"/>
            </a:p>
          </p:txBody>
        </p:sp>
      </p:grpSp>
      <p:grpSp>
        <p:nvGrpSpPr>
          <p:cNvPr id="22" name="Group 5"/>
          <p:cNvGrpSpPr>
            <a:grpSpLocks/>
          </p:cNvGrpSpPr>
          <p:nvPr/>
        </p:nvGrpSpPr>
        <p:grpSpPr bwMode="auto">
          <a:xfrm>
            <a:off x="3644337" y="4156768"/>
            <a:ext cx="1107124" cy="1137857"/>
            <a:chOff x="3387" y="1893"/>
            <a:chExt cx="634" cy="632"/>
          </a:xfrm>
        </p:grpSpPr>
        <p:sp>
          <p:nvSpPr>
            <p:cNvPr id="23" name="Oval 6"/>
            <p:cNvSpPr>
              <a:spLocks noChangeArrowheads="1"/>
            </p:cNvSpPr>
            <p:nvPr/>
          </p:nvSpPr>
          <p:spPr bwMode="auto">
            <a:xfrm>
              <a:off x="3387" y="1896"/>
              <a:ext cx="597" cy="216"/>
            </a:xfrm>
            <a:prstGeom prst="ellipse">
              <a:avLst/>
            </a:prstGeom>
            <a:solidFill>
              <a:srgbClr val="FFCC00"/>
            </a:solidFill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4" name="Rectangle 7"/>
            <p:cNvSpPr>
              <a:spLocks noChangeArrowheads="1"/>
            </p:cNvSpPr>
            <p:nvPr/>
          </p:nvSpPr>
          <p:spPr bwMode="auto">
            <a:xfrm>
              <a:off x="3393" y="2247"/>
              <a:ext cx="628" cy="278"/>
            </a:xfrm>
            <a:prstGeom prst="rect">
              <a:avLst/>
            </a:prstGeom>
            <a:solidFill>
              <a:srgbClr val="99CC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5" name="Text Box 8"/>
            <p:cNvSpPr txBox="1">
              <a:spLocks noChangeArrowheads="1"/>
            </p:cNvSpPr>
            <p:nvPr/>
          </p:nvSpPr>
          <p:spPr bwMode="auto">
            <a:xfrm>
              <a:off x="3426" y="2240"/>
              <a:ext cx="579" cy="2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CA" dirty="0" smtClean="0"/>
                <a:t>memory</a:t>
              </a:r>
              <a:endParaRPr lang="en-CA" dirty="0"/>
            </a:p>
          </p:txBody>
        </p:sp>
        <p:sp>
          <p:nvSpPr>
            <p:cNvPr id="26" name="Text Box 9"/>
            <p:cNvSpPr txBox="1">
              <a:spLocks noChangeArrowheads="1"/>
            </p:cNvSpPr>
            <p:nvPr/>
          </p:nvSpPr>
          <p:spPr bwMode="auto">
            <a:xfrm>
              <a:off x="3469" y="1893"/>
              <a:ext cx="437" cy="2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CA" dirty="0" smtClean="0"/>
                <a:t>server</a:t>
              </a:r>
              <a:endParaRPr lang="en-CA" dirty="0"/>
            </a:p>
          </p:txBody>
        </p:sp>
        <p:sp>
          <p:nvSpPr>
            <p:cNvPr id="27" name="Line 10"/>
            <p:cNvSpPr>
              <a:spLocks noChangeShapeType="1"/>
            </p:cNvSpPr>
            <p:nvPr/>
          </p:nvSpPr>
          <p:spPr bwMode="auto">
            <a:xfrm>
              <a:off x="3679" y="2134"/>
              <a:ext cx="0" cy="109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CA" dirty="0"/>
            </a:p>
          </p:txBody>
        </p:sp>
      </p:grpSp>
      <p:grpSp>
        <p:nvGrpSpPr>
          <p:cNvPr id="28" name="Group 5"/>
          <p:cNvGrpSpPr>
            <a:grpSpLocks/>
          </p:cNvGrpSpPr>
          <p:nvPr/>
        </p:nvGrpSpPr>
        <p:grpSpPr bwMode="auto">
          <a:xfrm>
            <a:off x="5200421" y="4109322"/>
            <a:ext cx="1107124" cy="1137857"/>
            <a:chOff x="3387" y="1893"/>
            <a:chExt cx="634" cy="632"/>
          </a:xfrm>
        </p:grpSpPr>
        <p:sp>
          <p:nvSpPr>
            <p:cNvPr id="29" name="Oval 6"/>
            <p:cNvSpPr>
              <a:spLocks noChangeArrowheads="1"/>
            </p:cNvSpPr>
            <p:nvPr/>
          </p:nvSpPr>
          <p:spPr bwMode="auto">
            <a:xfrm>
              <a:off x="3387" y="1896"/>
              <a:ext cx="597" cy="216"/>
            </a:xfrm>
            <a:prstGeom prst="ellipse">
              <a:avLst/>
            </a:prstGeom>
            <a:solidFill>
              <a:srgbClr val="FFCC00"/>
            </a:solidFill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0" name="Rectangle 7"/>
            <p:cNvSpPr>
              <a:spLocks noChangeArrowheads="1"/>
            </p:cNvSpPr>
            <p:nvPr/>
          </p:nvSpPr>
          <p:spPr bwMode="auto">
            <a:xfrm>
              <a:off x="3393" y="2247"/>
              <a:ext cx="628" cy="278"/>
            </a:xfrm>
            <a:prstGeom prst="rect">
              <a:avLst/>
            </a:prstGeom>
            <a:solidFill>
              <a:srgbClr val="99CC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1" name="Text Box 8"/>
            <p:cNvSpPr txBox="1">
              <a:spLocks noChangeArrowheads="1"/>
            </p:cNvSpPr>
            <p:nvPr/>
          </p:nvSpPr>
          <p:spPr bwMode="auto">
            <a:xfrm>
              <a:off x="3426" y="2240"/>
              <a:ext cx="579" cy="2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CA" dirty="0" smtClean="0"/>
                <a:t>memory</a:t>
              </a:r>
              <a:endParaRPr lang="en-CA" dirty="0"/>
            </a:p>
          </p:txBody>
        </p:sp>
        <p:sp>
          <p:nvSpPr>
            <p:cNvPr id="32" name="Text Box 9"/>
            <p:cNvSpPr txBox="1">
              <a:spLocks noChangeArrowheads="1"/>
            </p:cNvSpPr>
            <p:nvPr/>
          </p:nvSpPr>
          <p:spPr bwMode="auto">
            <a:xfrm>
              <a:off x="3469" y="1893"/>
              <a:ext cx="437" cy="2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CA" dirty="0" smtClean="0"/>
                <a:t>server</a:t>
              </a:r>
              <a:endParaRPr lang="en-CA" dirty="0"/>
            </a:p>
          </p:txBody>
        </p:sp>
        <p:sp>
          <p:nvSpPr>
            <p:cNvPr id="33" name="Line 10"/>
            <p:cNvSpPr>
              <a:spLocks noChangeShapeType="1"/>
            </p:cNvSpPr>
            <p:nvPr/>
          </p:nvSpPr>
          <p:spPr bwMode="auto">
            <a:xfrm>
              <a:off x="3679" y="2134"/>
              <a:ext cx="0" cy="109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CA" dirty="0"/>
            </a:p>
          </p:txBody>
        </p:sp>
      </p:grpSp>
      <p:sp>
        <p:nvSpPr>
          <p:cNvPr id="35" name="Oval 6"/>
          <p:cNvSpPr>
            <a:spLocks noChangeArrowheads="1"/>
          </p:cNvSpPr>
          <p:nvPr/>
        </p:nvSpPr>
        <p:spPr bwMode="auto">
          <a:xfrm>
            <a:off x="3481861" y="5506424"/>
            <a:ext cx="1344763" cy="388888"/>
          </a:xfrm>
          <a:prstGeom prst="ellipse">
            <a:avLst/>
          </a:prstGeom>
          <a:solidFill>
            <a:srgbClr val="CCFFCC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dirty="0" smtClean="0"/>
              <a:t>FriendB</a:t>
            </a:r>
            <a:endParaRPr lang="en-US" dirty="0"/>
          </a:p>
        </p:txBody>
      </p:sp>
      <p:sp>
        <p:nvSpPr>
          <p:cNvPr id="36" name="Oval 6"/>
          <p:cNvSpPr>
            <a:spLocks noChangeArrowheads="1"/>
          </p:cNvSpPr>
          <p:nvPr/>
        </p:nvSpPr>
        <p:spPr bwMode="auto">
          <a:xfrm>
            <a:off x="730596" y="5527163"/>
            <a:ext cx="1344763" cy="388888"/>
          </a:xfrm>
          <a:prstGeom prst="ellipse">
            <a:avLst/>
          </a:prstGeom>
          <a:solidFill>
            <a:srgbClr val="CCFFCC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dirty="0" smtClean="0"/>
              <a:t>FriendA</a:t>
            </a:r>
            <a:endParaRPr lang="en-US" dirty="0"/>
          </a:p>
        </p:txBody>
      </p:sp>
      <p:sp>
        <p:nvSpPr>
          <p:cNvPr id="37" name="Oval 6"/>
          <p:cNvSpPr>
            <a:spLocks noChangeArrowheads="1"/>
          </p:cNvSpPr>
          <p:nvPr/>
        </p:nvSpPr>
        <p:spPr bwMode="auto">
          <a:xfrm>
            <a:off x="5200421" y="5504402"/>
            <a:ext cx="1344763" cy="388888"/>
          </a:xfrm>
          <a:prstGeom prst="ellipse">
            <a:avLst/>
          </a:prstGeom>
          <a:solidFill>
            <a:srgbClr val="CCFFCC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dirty="0" smtClean="0"/>
              <a:t>FriendC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3141608" y="3050499"/>
            <a:ext cx="13268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Consolas"/>
                <a:cs typeface="Consolas"/>
              </a:rPr>
              <a:t>MULTI_GET</a:t>
            </a:r>
            <a:endParaRPr lang="en-US" dirty="0">
              <a:solidFill>
                <a:srgbClr val="0000FF"/>
              </a:solidFill>
              <a:latin typeface="Consolas"/>
              <a:cs typeface="Consolas"/>
            </a:endParaRPr>
          </a:p>
        </p:txBody>
      </p:sp>
      <p:cxnSp>
        <p:nvCxnSpPr>
          <p:cNvPr id="40" name="Curved Connector 39"/>
          <p:cNvCxnSpPr>
            <a:endCxn id="10" idx="0"/>
          </p:cNvCxnSpPr>
          <p:nvPr/>
        </p:nvCxnSpPr>
        <p:spPr>
          <a:xfrm rot="5400000">
            <a:off x="2194685" y="2652843"/>
            <a:ext cx="749800" cy="2310512"/>
          </a:xfrm>
          <a:prstGeom prst="curvedConnector3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Curved Connector 40"/>
          <p:cNvCxnSpPr>
            <a:endCxn id="20" idx="0"/>
          </p:cNvCxnSpPr>
          <p:nvPr/>
        </p:nvCxnSpPr>
        <p:spPr>
          <a:xfrm rot="5400000">
            <a:off x="2840499" y="3272545"/>
            <a:ext cx="723689" cy="1044997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Curved Connector 43"/>
          <p:cNvCxnSpPr>
            <a:endCxn id="23" idx="0"/>
          </p:cNvCxnSpPr>
          <p:nvPr/>
        </p:nvCxnSpPr>
        <p:spPr>
          <a:xfrm rot="16200000" flipH="1">
            <a:off x="3580732" y="3577307"/>
            <a:ext cx="728970" cy="440753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Curved Connector 46"/>
          <p:cNvCxnSpPr>
            <a:endCxn id="32" idx="0"/>
          </p:cNvCxnSpPr>
          <p:nvPr/>
        </p:nvCxnSpPr>
        <p:spPr>
          <a:xfrm rot="16200000" flipH="1">
            <a:off x="4386944" y="2771095"/>
            <a:ext cx="676123" cy="2000329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4208252" y="3202366"/>
            <a:ext cx="41985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Optimization 1: parallelization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6401124" y="4354430"/>
            <a:ext cx="2291162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Opt. 2: Store in</a:t>
            </a:r>
          </a:p>
          <a:p>
            <a:r>
              <a:rPr lang="en-US" sz="2400" dirty="0">
                <a:solidFill>
                  <a:srgbClr val="FF0000"/>
                </a:solidFill>
              </a:rPr>
              <a:t>m</a:t>
            </a:r>
            <a:r>
              <a:rPr lang="en-US" sz="2400" dirty="0" smtClean="0">
                <a:solidFill>
                  <a:srgbClr val="FF0000"/>
                </a:solidFill>
              </a:rPr>
              <a:t>emory instead</a:t>
            </a:r>
          </a:p>
          <a:p>
            <a:r>
              <a:rPr lang="en-US" sz="2400" dirty="0">
                <a:solidFill>
                  <a:srgbClr val="FF0000"/>
                </a:solidFill>
              </a:rPr>
              <a:t>o</a:t>
            </a:r>
            <a:r>
              <a:rPr lang="en-US" sz="2400" dirty="0" smtClean="0">
                <a:solidFill>
                  <a:srgbClr val="FF0000"/>
                </a:solidFill>
              </a:rPr>
              <a:t>f hard disk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7384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600489" y="2895321"/>
            <a:ext cx="5562023" cy="1060356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dirty="0" smtClean="0"/>
              <a:t>Course Content</a:t>
            </a:r>
          </a:p>
        </p:txBody>
      </p:sp>
    </p:spTree>
    <p:extLst>
      <p:ext uri="{BB962C8B-B14F-4D97-AF65-F5344CB8AC3E}">
        <p14:creationId xmlns:p14="http://schemas.microsoft.com/office/powerpoint/2010/main" val="4924243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Course Breakdown</a:t>
            </a:r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Module 1: Code Measurement and Optimization</a:t>
            </a:r>
          </a:p>
          <a:p>
            <a:pPr eaLnBrk="1" hangingPunct="1">
              <a:defRPr/>
            </a:pPr>
            <a:r>
              <a:rPr lang="en-US" dirty="0" smtClean="0"/>
              <a:t>Module 2: Memory Management and Optimization</a:t>
            </a:r>
          </a:p>
          <a:p>
            <a:pPr>
              <a:defRPr/>
            </a:pPr>
            <a:r>
              <a:rPr lang="en-US" dirty="0" smtClean="0"/>
              <a:t>Module 3A: Multi-</a:t>
            </a:r>
            <a:r>
              <a:rPr lang="en-US" dirty="0"/>
              <a:t>core parallelization</a:t>
            </a:r>
            <a:endParaRPr lang="en-US" dirty="0" smtClean="0"/>
          </a:p>
          <a:p>
            <a:pPr>
              <a:defRPr/>
            </a:pPr>
            <a:r>
              <a:rPr lang="en-US" dirty="0" smtClean="0"/>
              <a:t>Module 3B: Multi</a:t>
            </a:r>
            <a:r>
              <a:rPr lang="en-US" dirty="0"/>
              <a:t>-machine parallelization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502121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0" name="Rectangle 1028"/>
          <p:cNvSpPr>
            <a:spLocks noGrp="1" noChangeArrowheads="1"/>
          </p:cNvSpPr>
          <p:nvPr>
            <p:ph type="title"/>
          </p:nvPr>
        </p:nvSpPr>
        <p:spPr>
          <a:xfrm>
            <a:off x="21647" y="638035"/>
            <a:ext cx="9122353" cy="780209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3600" dirty="0" smtClean="0"/>
              <a:t>1) Code Measurement and Optimization</a:t>
            </a:r>
          </a:p>
        </p:txBody>
      </p:sp>
      <p:sp>
        <p:nvSpPr>
          <p:cNvPr id="55301" name="Rectangle 1029"/>
          <p:cNvSpPr>
            <a:spLocks noGrp="1" noChangeArrowheads="1"/>
          </p:cNvSpPr>
          <p:nvPr>
            <p:ph type="body" idx="1"/>
          </p:nvPr>
        </p:nvSpPr>
        <p:spPr>
          <a:xfrm>
            <a:off x="381000" y="1218640"/>
            <a:ext cx="8306955" cy="5224743"/>
          </a:xfrm>
        </p:spPr>
        <p:txBody>
          <a:bodyPr/>
          <a:lstStyle/>
          <a:p>
            <a:pPr eaLnBrk="1" hangingPunct="1">
              <a:defRPr/>
            </a:pPr>
            <a:endParaRPr lang="en-US" dirty="0" smtClean="0"/>
          </a:p>
          <a:p>
            <a:pPr eaLnBrk="1" hangingPunct="1">
              <a:defRPr/>
            </a:pPr>
            <a:r>
              <a:rPr lang="en-US" dirty="0" smtClean="0"/>
              <a:t>Topics</a:t>
            </a:r>
          </a:p>
          <a:p>
            <a:pPr lvl="1">
              <a:defRPr/>
            </a:pPr>
            <a:r>
              <a:rPr lang="en-US" dirty="0" smtClean="0"/>
              <a:t>Finding the </a:t>
            </a:r>
            <a:r>
              <a:rPr lang="en-US" b="1" i="1" dirty="0" smtClean="0">
                <a:solidFill>
                  <a:srgbClr val="FF0000"/>
                </a:solidFill>
              </a:rPr>
              <a:t>bottleneck</a:t>
            </a:r>
            <a:r>
              <a:rPr lang="en-US" dirty="0" smtClean="0"/>
              <a:t>!</a:t>
            </a:r>
          </a:p>
          <a:p>
            <a:pPr lvl="1" eaLnBrk="1" hangingPunct="1">
              <a:defRPr/>
            </a:pPr>
            <a:r>
              <a:rPr lang="en-US" dirty="0" smtClean="0"/>
              <a:t>code optimization principles</a:t>
            </a:r>
          </a:p>
          <a:p>
            <a:pPr lvl="1" eaLnBrk="1" hangingPunct="1">
              <a:defRPr/>
            </a:pPr>
            <a:r>
              <a:rPr lang="en-US" dirty="0" smtClean="0"/>
              <a:t>measuring time on a computer and profiling</a:t>
            </a:r>
          </a:p>
          <a:p>
            <a:pPr lvl="1" eaLnBrk="1" hangingPunct="1">
              <a:defRPr/>
            </a:pPr>
            <a:r>
              <a:rPr lang="en-US" dirty="0" smtClean="0"/>
              <a:t>Understanding and using an optimizing compiler</a:t>
            </a:r>
          </a:p>
          <a:p>
            <a:pPr eaLnBrk="1" hangingPunct="1">
              <a:defRPr/>
            </a:pPr>
            <a:r>
              <a:rPr lang="en-US" dirty="0" smtClean="0"/>
              <a:t>Assignments</a:t>
            </a:r>
          </a:p>
          <a:p>
            <a:pPr lvl="1" eaLnBrk="1" hangingPunct="1">
              <a:defRPr/>
            </a:pPr>
            <a:r>
              <a:rPr lang="en-US" dirty="0" smtClean="0"/>
              <a:t>HW1: Compiler optimization and program profiling</a:t>
            </a:r>
          </a:p>
          <a:p>
            <a:pPr lvl="2" eaLnBrk="1" hangingPunct="1">
              <a:defRPr/>
            </a:pPr>
            <a:r>
              <a:rPr lang="en-US" dirty="0" smtClean="0"/>
              <a:t>basic performance profiling, finding the bottleneck.</a:t>
            </a:r>
          </a:p>
        </p:txBody>
      </p:sp>
    </p:spTree>
    <p:extLst>
      <p:ext uri="{BB962C8B-B14F-4D97-AF65-F5344CB8AC3E}">
        <p14:creationId xmlns:p14="http://schemas.microsoft.com/office/powerpoint/2010/main" val="31630790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2" name="Rectangle 4"/>
          <p:cNvSpPr>
            <a:spLocks noGrp="1" noChangeArrowheads="1"/>
          </p:cNvSpPr>
          <p:nvPr>
            <p:ph type="title"/>
          </p:nvPr>
        </p:nvSpPr>
        <p:spPr>
          <a:xfrm>
            <a:off x="721887" y="244158"/>
            <a:ext cx="7764212" cy="133985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4000" dirty="0" smtClean="0"/>
              <a:t>2) Memory Management and Opt.</a:t>
            </a:r>
          </a:p>
        </p:txBody>
      </p:sp>
      <p:sp>
        <p:nvSpPr>
          <p:cNvPr id="5325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27789" y="1946443"/>
            <a:ext cx="8168105" cy="3931920"/>
          </a:xfrm>
        </p:spPr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en-US" dirty="0" smtClean="0"/>
              <a:t>Topics</a:t>
            </a:r>
          </a:p>
          <a:p>
            <a:pPr lvl="1" eaLnBrk="1" hangingPunct="1">
              <a:defRPr/>
            </a:pPr>
            <a:r>
              <a:rPr lang="en-US" dirty="0" smtClean="0"/>
              <a:t>Memory hierarchy</a:t>
            </a:r>
          </a:p>
          <a:p>
            <a:pPr lvl="1" eaLnBrk="1" hangingPunct="1">
              <a:defRPr/>
            </a:pPr>
            <a:r>
              <a:rPr lang="en-US" dirty="0" smtClean="0"/>
              <a:t>Caches and Locality</a:t>
            </a:r>
          </a:p>
          <a:p>
            <a:pPr lvl="1" eaLnBrk="1" hangingPunct="1">
              <a:defRPr/>
            </a:pPr>
            <a:r>
              <a:rPr lang="en-US" dirty="0" smtClean="0"/>
              <a:t>Virtual Memory</a:t>
            </a:r>
          </a:p>
          <a:p>
            <a:pPr lvl="1" eaLnBrk="1" hangingPunct="1">
              <a:buFont typeface="Wingdings" pitchFamily="2" charset="2"/>
              <a:buNone/>
              <a:defRPr/>
            </a:pPr>
            <a:r>
              <a:rPr lang="en-US" dirty="0" smtClean="0">
                <a:solidFill>
                  <a:srgbClr val="FF0000"/>
                </a:solidFill>
              </a:rPr>
              <a:t>Note: all involve aspects of software, hardware, and OS</a:t>
            </a:r>
            <a:endParaRPr lang="en-US" dirty="0" smtClean="0"/>
          </a:p>
          <a:p>
            <a:pPr eaLnBrk="1" hangingPunct="1">
              <a:defRPr/>
            </a:pPr>
            <a:r>
              <a:rPr lang="en-US" dirty="0" smtClean="0"/>
              <a:t>Assignments</a:t>
            </a:r>
          </a:p>
          <a:p>
            <a:pPr lvl="1" eaLnBrk="1" hangingPunct="1">
              <a:defRPr/>
            </a:pPr>
            <a:r>
              <a:rPr lang="en-US" dirty="0" smtClean="0"/>
              <a:t>HW2: Optimizing Memory Performance</a:t>
            </a:r>
          </a:p>
          <a:p>
            <a:pPr lvl="2" eaLnBrk="1" hangingPunct="1">
              <a:defRPr/>
            </a:pPr>
            <a:r>
              <a:rPr lang="en-US" dirty="0" smtClean="0"/>
              <a:t>profiling, measurement, locality enhancements for cache performance</a:t>
            </a:r>
          </a:p>
          <a:p>
            <a:pPr lvl="1" eaLnBrk="1" hangingPunct="1">
              <a:defRPr/>
            </a:pPr>
            <a:r>
              <a:rPr lang="en-US" dirty="0" smtClean="0"/>
              <a:t>HW3: Writing your own memory allocator package</a:t>
            </a:r>
          </a:p>
          <a:p>
            <a:pPr lvl="2" eaLnBrk="1" hangingPunct="1">
              <a:defRPr/>
            </a:pPr>
            <a:r>
              <a:rPr lang="en-US" dirty="0" smtClean="0"/>
              <a:t>understanding dynamic memory allocation (malloc)</a:t>
            </a:r>
          </a:p>
          <a:p>
            <a:pPr lvl="2" eaLnBrk="1" hangingPunct="1"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9657503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8" name="Rectangle 102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 3) Parallelization</a:t>
            </a:r>
          </a:p>
        </p:txBody>
      </p:sp>
      <p:sp>
        <p:nvSpPr>
          <p:cNvPr id="62469" name="Rectangle 1029"/>
          <p:cNvSpPr>
            <a:spLocks noGrp="1" noChangeArrowheads="1"/>
          </p:cNvSpPr>
          <p:nvPr>
            <p:ph type="body" idx="1"/>
          </p:nvPr>
        </p:nvSpPr>
        <p:spPr>
          <a:xfrm>
            <a:off x="290081" y="1221441"/>
            <a:ext cx="8625897" cy="5223342"/>
          </a:xfrm>
        </p:spPr>
        <p:txBody>
          <a:bodyPr>
            <a:normAutofit lnSpcReduction="10000"/>
          </a:bodyPr>
          <a:lstStyle/>
          <a:p>
            <a:pPr eaLnBrk="1" hangingPunct="1">
              <a:defRPr/>
            </a:pPr>
            <a:endParaRPr lang="en-US" dirty="0" smtClean="0"/>
          </a:p>
          <a:p>
            <a:pPr eaLnBrk="1" hangingPunct="1">
              <a:defRPr/>
            </a:pPr>
            <a:r>
              <a:rPr lang="en-US" dirty="0" smtClean="0"/>
              <a:t>Topics</a:t>
            </a:r>
          </a:p>
          <a:p>
            <a:pPr lvl="1" eaLnBrk="1" hangingPunct="1">
              <a:defRPr/>
            </a:pPr>
            <a:r>
              <a:rPr lang="en-US" dirty="0" smtClean="0"/>
              <a:t>A: Parallel/multicore architectures (high-level understanding)</a:t>
            </a:r>
          </a:p>
          <a:p>
            <a:pPr lvl="2">
              <a:defRPr/>
            </a:pPr>
            <a:r>
              <a:rPr lang="en-US" dirty="0" smtClean="0"/>
              <a:t>Threads and threaded programming</a:t>
            </a:r>
          </a:p>
          <a:p>
            <a:pPr lvl="2">
              <a:defRPr/>
            </a:pPr>
            <a:r>
              <a:rPr lang="en-US" dirty="0" smtClean="0"/>
              <a:t>Synchronization and performance</a:t>
            </a:r>
          </a:p>
          <a:p>
            <a:pPr lvl="1" eaLnBrk="1" hangingPunct="1">
              <a:defRPr/>
            </a:pPr>
            <a:r>
              <a:rPr lang="en-US" dirty="0"/>
              <a:t>B</a:t>
            </a:r>
            <a:r>
              <a:rPr lang="en-US" dirty="0" smtClean="0"/>
              <a:t>: Parallel on multiple machines</a:t>
            </a:r>
          </a:p>
          <a:p>
            <a:pPr lvl="2">
              <a:defRPr/>
            </a:pPr>
            <a:r>
              <a:rPr lang="en-US" dirty="0" smtClean="0"/>
              <a:t>Big data &amp; cloud computing</a:t>
            </a:r>
          </a:p>
          <a:p>
            <a:pPr eaLnBrk="1" hangingPunct="1">
              <a:defRPr/>
            </a:pPr>
            <a:r>
              <a:rPr lang="en-US" dirty="0" smtClean="0"/>
              <a:t>Assignments</a:t>
            </a:r>
          </a:p>
          <a:p>
            <a:pPr lvl="1" eaLnBrk="1" hangingPunct="1">
              <a:defRPr/>
            </a:pPr>
            <a:r>
              <a:rPr lang="en-US" dirty="0" smtClean="0"/>
              <a:t>HW4: Threads and Synchronization Methods</a:t>
            </a:r>
          </a:p>
          <a:p>
            <a:pPr lvl="2" eaLnBrk="1" hangingPunct="1">
              <a:defRPr/>
            </a:pPr>
            <a:r>
              <a:rPr lang="en-US" dirty="0" smtClean="0"/>
              <a:t>Understanding synchronization and performance</a:t>
            </a:r>
          </a:p>
          <a:p>
            <a:pPr lvl="1" eaLnBrk="1" hangingPunct="1">
              <a:defRPr/>
            </a:pPr>
            <a:r>
              <a:rPr lang="en-US" dirty="0" smtClean="0"/>
              <a:t>HW5: Parallelizing a program</a:t>
            </a:r>
          </a:p>
          <a:p>
            <a:pPr lvl="2" eaLnBrk="1" hangingPunct="1">
              <a:defRPr/>
            </a:pPr>
            <a:r>
              <a:rPr lang="en-US" dirty="0" smtClean="0"/>
              <a:t>Parallelizing and optimizing a program for multicore performance</a:t>
            </a:r>
          </a:p>
          <a:p>
            <a:pPr lvl="2" eaLnBrk="1" hangingPunct="1"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0970701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big picture</a:t>
            </a:r>
            <a:endParaRPr lang="en-US" dirty="0"/>
          </a:p>
        </p:txBody>
      </p:sp>
      <p:sp>
        <p:nvSpPr>
          <p:cNvPr id="7" name="Rectangle 33"/>
          <p:cNvSpPr>
            <a:spLocks noChangeArrowheads="1"/>
          </p:cNvSpPr>
          <p:nvPr/>
        </p:nvSpPr>
        <p:spPr bwMode="auto">
          <a:xfrm>
            <a:off x="606053" y="3273650"/>
            <a:ext cx="986029" cy="500063"/>
          </a:xfrm>
          <a:prstGeom prst="rect">
            <a:avLst/>
          </a:prstGeom>
          <a:solidFill>
            <a:srgbClr val="33CC33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8" name="Text Box 34"/>
          <p:cNvSpPr txBox="1">
            <a:spLocks noChangeArrowheads="1"/>
          </p:cNvSpPr>
          <p:nvPr/>
        </p:nvSpPr>
        <p:spPr bwMode="auto">
          <a:xfrm>
            <a:off x="613158" y="3290861"/>
            <a:ext cx="104387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 dirty="0" smtClean="0"/>
              <a:t>Memory</a:t>
            </a:r>
            <a:endParaRPr lang="en-CA" dirty="0"/>
          </a:p>
        </p:txBody>
      </p:sp>
      <p:grpSp>
        <p:nvGrpSpPr>
          <p:cNvPr id="9" name="Group 35"/>
          <p:cNvGrpSpPr>
            <a:grpSpLocks/>
          </p:cNvGrpSpPr>
          <p:nvPr/>
        </p:nvGrpSpPr>
        <p:grpSpPr bwMode="auto">
          <a:xfrm>
            <a:off x="617169" y="1894113"/>
            <a:ext cx="974408" cy="1381125"/>
            <a:chOff x="3393" y="1861"/>
            <a:chExt cx="558" cy="768"/>
          </a:xfrm>
        </p:grpSpPr>
        <p:sp>
          <p:nvSpPr>
            <p:cNvPr id="10" name="Oval 36"/>
            <p:cNvSpPr>
              <a:spLocks noChangeArrowheads="1"/>
            </p:cNvSpPr>
            <p:nvPr/>
          </p:nvSpPr>
          <p:spPr bwMode="auto">
            <a:xfrm>
              <a:off x="3395" y="1861"/>
              <a:ext cx="556" cy="273"/>
            </a:xfrm>
            <a:prstGeom prst="ellipse">
              <a:avLst/>
            </a:prstGeom>
            <a:solidFill>
              <a:srgbClr val="FFCC00"/>
            </a:solidFill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1" name="Rectangle 37"/>
            <p:cNvSpPr>
              <a:spLocks noChangeArrowheads="1"/>
            </p:cNvSpPr>
            <p:nvPr/>
          </p:nvSpPr>
          <p:spPr bwMode="auto">
            <a:xfrm>
              <a:off x="3393" y="2247"/>
              <a:ext cx="558" cy="278"/>
            </a:xfrm>
            <a:prstGeom prst="rect">
              <a:avLst/>
            </a:prstGeom>
            <a:solidFill>
              <a:srgbClr val="99CC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2" name="Text Box 38"/>
            <p:cNvSpPr txBox="1">
              <a:spLocks noChangeArrowheads="1"/>
            </p:cNvSpPr>
            <p:nvPr/>
          </p:nvSpPr>
          <p:spPr bwMode="auto">
            <a:xfrm>
              <a:off x="3442" y="2240"/>
              <a:ext cx="458" cy="2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CA" dirty="0" smtClean="0"/>
                <a:t>Cache</a:t>
              </a:r>
              <a:endParaRPr lang="en-CA" dirty="0"/>
            </a:p>
          </p:txBody>
        </p:sp>
        <p:sp>
          <p:nvSpPr>
            <p:cNvPr id="13" name="Text Box 39"/>
            <p:cNvSpPr txBox="1">
              <a:spLocks noChangeArrowheads="1"/>
            </p:cNvSpPr>
            <p:nvPr/>
          </p:nvSpPr>
          <p:spPr bwMode="auto">
            <a:xfrm>
              <a:off x="3437" y="1872"/>
              <a:ext cx="380" cy="2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CA" dirty="0" smtClean="0"/>
                <a:t>Core</a:t>
              </a:r>
              <a:endParaRPr lang="en-CA" dirty="0"/>
            </a:p>
          </p:txBody>
        </p:sp>
        <p:sp>
          <p:nvSpPr>
            <p:cNvPr id="14" name="Line 40"/>
            <p:cNvSpPr>
              <a:spLocks noChangeShapeType="1"/>
            </p:cNvSpPr>
            <p:nvPr/>
          </p:nvSpPr>
          <p:spPr bwMode="auto">
            <a:xfrm>
              <a:off x="3655" y="2148"/>
              <a:ext cx="0" cy="109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CA" dirty="0"/>
            </a:p>
          </p:txBody>
        </p:sp>
        <p:sp>
          <p:nvSpPr>
            <p:cNvPr id="15" name="Line 41"/>
            <p:cNvSpPr>
              <a:spLocks noChangeShapeType="1"/>
            </p:cNvSpPr>
            <p:nvPr/>
          </p:nvSpPr>
          <p:spPr bwMode="auto">
            <a:xfrm>
              <a:off x="3647" y="2520"/>
              <a:ext cx="0" cy="109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CA" dirty="0"/>
            </a:p>
          </p:txBody>
        </p:sp>
      </p:grpSp>
      <p:sp>
        <p:nvSpPr>
          <p:cNvPr id="18" name="Curved Left Arrow 17"/>
          <p:cNvSpPr/>
          <p:nvPr/>
        </p:nvSpPr>
        <p:spPr>
          <a:xfrm>
            <a:off x="1591577" y="1961178"/>
            <a:ext cx="239905" cy="321378"/>
          </a:xfrm>
          <a:prstGeom prst="curved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829352" y="1744687"/>
            <a:ext cx="163688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Topic 1: code </a:t>
            </a:r>
          </a:p>
          <a:p>
            <a:r>
              <a:rPr lang="en-US" sz="2000" dirty="0" smtClean="0">
                <a:solidFill>
                  <a:srgbClr val="FF0000"/>
                </a:solidFill>
              </a:rPr>
              <a:t>optimization 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20" name="Curved Left Arrow 19"/>
          <p:cNvSpPr/>
          <p:nvPr/>
        </p:nvSpPr>
        <p:spPr>
          <a:xfrm flipV="1">
            <a:off x="1644394" y="2785711"/>
            <a:ext cx="187088" cy="738032"/>
          </a:xfrm>
          <a:prstGeom prst="curved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869456" y="2795836"/>
            <a:ext cx="174897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Topic 2: mem.</a:t>
            </a:r>
          </a:p>
          <a:p>
            <a:r>
              <a:rPr lang="en-US" sz="2000" dirty="0" smtClean="0">
                <a:solidFill>
                  <a:srgbClr val="FF0000"/>
                </a:solidFill>
              </a:rPr>
              <a:t>management</a:t>
            </a:r>
            <a:endParaRPr lang="en-US" sz="2000" dirty="0">
              <a:solidFill>
                <a:srgbClr val="FF0000"/>
              </a:solidFill>
            </a:endParaRPr>
          </a:p>
        </p:txBody>
      </p:sp>
      <p:grpSp>
        <p:nvGrpSpPr>
          <p:cNvPr id="48" name="Group 47"/>
          <p:cNvGrpSpPr/>
          <p:nvPr/>
        </p:nvGrpSpPr>
        <p:grpSpPr>
          <a:xfrm>
            <a:off x="4626760" y="1805800"/>
            <a:ext cx="1690867" cy="1887492"/>
            <a:chOff x="4626760" y="1805800"/>
            <a:chExt cx="1690867" cy="1887492"/>
          </a:xfrm>
        </p:grpSpPr>
        <p:sp>
          <p:nvSpPr>
            <p:cNvPr id="22" name="Rectangle 33"/>
            <p:cNvSpPr>
              <a:spLocks noChangeArrowheads="1"/>
            </p:cNvSpPr>
            <p:nvPr/>
          </p:nvSpPr>
          <p:spPr bwMode="auto">
            <a:xfrm>
              <a:off x="4627867" y="3193229"/>
              <a:ext cx="1689760" cy="500063"/>
            </a:xfrm>
            <a:prstGeom prst="rect">
              <a:avLst/>
            </a:prstGeom>
            <a:solidFill>
              <a:srgbClr val="33CC33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3" name="Text Box 34"/>
            <p:cNvSpPr txBox="1">
              <a:spLocks noChangeArrowheads="1"/>
            </p:cNvSpPr>
            <p:nvPr/>
          </p:nvSpPr>
          <p:spPr bwMode="auto">
            <a:xfrm>
              <a:off x="4929068" y="3210440"/>
              <a:ext cx="104387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CA" dirty="0" smtClean="0"/>
                <a:t>Memory</a:t>
              </a:r>
              <a:endParaRPr lang="en-CA" dirty="0"/>
            </a:p>
          </p:txBody>
        </p:sp>
        <p:grpSp>
          <p:nvGrpSpPr>
            <p:cNvPr id="24" name="Group 35"/>
            <p:cNvGrpSpPr>
              <a:grpSpLocks/>
            </p:cNvGrpSpPr>
            <p:nvPr/>
          </p:nvGrpSpPr>
          <p:grpSpPr bwMode="auto">
            <a:xfrm>
              <a:off x="4626760" y="1813692"/>
              <a:ext cx="799783" cy="1381125"/>
              <a:chOff x="3386" y="1861"/>
              <a:chExt cx="458" cy="768"/>
            </a:xfrm>
          </p:grpSpPr>
          <p:sp>
            <p:nvSpPr>
              <p:cNvPr id="25" name="Oval 36"/>
              <p:cNvSpPr>
                <a:spLocks noChangeArrowheads="1"/>
              </p:cNvSpPr>
              <p:nvPr/>
            </p:nvSpPr>
            <p:spPr bwMode="auto">
              <a:xfrm>
                <a:off x="3395" y="1861"/>
                <a:ext cx="335" cy="273"/>
              </a:xfrm>
              <a:prstGeom prst="ellipse">
                <a:avLst/>
              </a:prstGeom>
              <a:solidFill>
                <a:srgbClr val="FFCC00"/>
              </a:solidFill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6" name="Rectangle 37"/>
              <p:cNvSpPr>
                <a:spLocks noChangeArrowheads="1"/>
              </p:cNvSpPr>
              <p:nvPr/>
            </p:nvSpPr>
            <p:spPr bwMode="auto">
              <a:xfrm>
                <a:off x="3393" y="2247"/>
                <a:ext cx="451" cy="278"/>
              </a:xfrm>
              <a:prstGeom prst="rect">
                <a:avLst/>
              </a:prstGeom>
              <a:solidFill>
                <a:srgbClr val="99CCFF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7" name="Text Box 38"/>
              <p:cNvSpPr txBox="1">
                <a:spLocks noChangeArrowheads="1"/>
              </p:cNvSpPr>
              <p:nvPr/>
            </p:nvSpPr>
            <p:spPr bwMode="auto">
              <a:xfrm>
                <a:off x="3386" y="2254"/>
                <a:ext cx="458" cy="2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CA" dirty="0" smtClean="0"/>
                  <a:t>Cache</a:t>
                </a:r>
                <a:endParaRPr lang="en-CA" dirty="0"/>
              </a:p>
            </p:txBody>
          </p:sp>
          <p:sp>
            <p:nvSpPr>
              <p:cNvPr id="28" name="Text Box 39"/>
              <p:cNvSpPr txBox="1">
                <a:spLocks noChangeArrowheads="1"/>
              </p:cNvSpPr>
              <p:nvPr/>
            </p:nvSpPr>
            <p:spPr bwMode="auto">
              <a:xfrm>
                <a:off x="3437" y="1872"/>
                <a:ext cx="201" cy="2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CA" dirty="0" smtClean="0"/>
                  <a:t>C</a:t>
                </a:r>
                <a:endParaRPr lang="en-CA" dirty="0"/>
              </a:p>
            </p:txBody>
          </p:sp>
          <p:sp>
            <p:nvSpPr>
              <p:cNvPr id="29" name="Line 40"/>
              <p:cNvSpPr>
                <a:spLocks noChangeShapeType="1"/>
              </p:cNvSpPr>
              <p:nvPr/>
            </p:nvSpPr>
            <p:spPr bwMode="auto">
              <a:xfrm>
                <a:off x="3559" y="2148"/>
                <a:ext cx="0" cy="109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CA" dirty="0"/>
              </a:p>
            </p:txBody>
          </p:sp>
          <p:sp>
            <p:nvSpPr>
              <p:cNvPr id="30" name="Line 41"/>
              <p:cNvSpPr>
                <a:spLocks noChangeShapeType="1"/>
              </p:cNvSpPr>
              <p:nvPr/>
            </p:nvSpPr>
            <p:spPr bwMode="auto">
              <a:xfrm>
                <a:off x="3583" y="2520"/>
                <a:ext cx="0" cy="109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CA" dirty="0"/>
              </a:p>
            </p:txBody>
          </p:sp>
        </p:grpSp>
        <p:grpSp>
          <p:nvGrpSpPr>
            <p:cNvPr id="31" name="Group 35"/>
            <p:cNvGrpSpPr>
              <a:grpSpLocks/>
            </p:cNvGrpSpPr>
            <p:nvPr/>
          </p:nvGrpSpPr>
          <p:grpSpPr bwMode="auto">
            <a:xfrm>
              <a:off x="5517844" y="1805800"/>
              <a:ext cx="799783" cy="1381125"/>
              <a:chOff x="3386" y="1861"/>
              <a:chExt cx="458" cy="768"/>
            </a:xfrm>
          </p:grpSpPr>
          <p:sp>
            <p:nvSpPr>
              <p:cNvPr id="32" name="Oval 36"/>
              <p:cNvSpPr>
                <a:spLocks noChangeArrowheads="1"/>
              </p:cNvSpPr>
              <p:nvPr/>
            </p:nvSpPr>
            <p:spPr bwMode="auto">
              <a:xfrm>
                <a:off x="3395" y="1861"/>
                <a:ext cx="335" cy="273"/>
              </a:xfrm>
              <a:prstGeom prst="ellipse">
                <a:avLst/>
              </a:prstGeom>
              <a:solidFill>
                <a:srgbClr val="FFCC00"/>
              </a:solidFill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33" name="Rectangle 37"/>
              <p:cNvSpPr>
                <a:spLocks noChangeArrowheads="1"/>
              </p:cNvSpPr>
              <p:nvPr/>
            </p:nvSpPr>
            <p:spPr bwMode="auto">
              <a:xfrm>
                <a:off x="3393" y="2247"/>
                <a:ext cx="451" cy="278"/>
              </a:xfrm>
              <a:prstGeom prst="rect">
                <a:avLst/>
              </a:prstGeom>
              <a:solidFill>
                <a:srgbClr val="99CCFF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34" name="Text Box 38"/>
              <p:cNvSpPr txBox="1">
                <a:spLocks noChangeArrowheads="1"/>
              </p:cNvSpPr>
              <p:nvPr/>
            </p:nvSpPr>
            <p:spPr bwMode="auto">
              <a:xfrm>
                <a:off x="3386" y="2254"/>
                <a:ext cx="458" cy="2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CA" dirty="0" smtClean="0"/>
                  <a:t>Cache</a:t>
                </a:r>
                <a:endParaRPr lang="en-CA" dirty="0"/>
              </a:p>
            </p:txBody>
          </p:sp>
          <p:sp>
            <p:nvSpPr>
              <p:cNvPr id="35" name="Text Box 39"/>
              <p:cNvSpPr txBox="1">
                <a:spLocks noChangeArrowheads="1"/>
              </p:cNvSpPr>
              <p:nvPr/>
            </p:nvSpPr>
            <p:spPr bwMode="auto">
              <a:xfrm>
                <a:off x="3437" y="1872"/>
                <a:ext cx="201" cy="2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CA" dirty="0" smtClean="0"/>
                  <a:t>C</a:t>
                </a:r>
                <a:endParaRPr lang="en-CA" dirty="0"/>
              </a:p>
            </p:txBody>
          </p:sp>
          <p:sp>
            <p:nvSpPr>
              <p:cNvPr id="36" name="Line 40"/>
              <p:cNvSpPr>
                <a:spLocks noChangeShapeType="1"/>
              </p:cNvSpPr>
              <p:nvPr/>
            </p:nvSpPr>
            <p:spPr bwMode="auto">
              <a:xfrm>
                <a:off x="3559" y="2148"/>
                <a:ext cx="0" cy="109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CA" dirty="0"/>
              </a:p>
            </p:txBody>
          </p:sp>
          <p:sp>
            <p:nvSpPr>
              <p:cNvPr id="37" name="Line 41"/>
              <p:cNvSpPr>
                <a:spLocks noChangeShapeType="1"/>
              </p:cNvSpPr>
              <p:nvPr/>
            </p:nvSpPr>
            <p:spPr bwMode="auto">
              <a:xfrm>
                <a:off x="3583" y="2520"/>
                <a:ext cx="0" cy="109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CA" dirty="0"/>
              </a:p>
            </p:txBody>
          </p:sp>
        </p:grpSp>
      </p:grpSp>
      <p:sp>
        <p:nvSpPr>
          <p:cNvPr id="45" name="Right Arrow 44"/>
          <p:cNvSpPr/>
          <p:nvPr/>
        </p:nvSpPr>
        <p:spPr>
          <a:xfrm>
            <a:off x="3466238" y="2575684"/>
            <a:ext cx="905236" cy="305524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TextBox 46"/>
          <p:cNvSpPr txBox="1"/>
          <p:nvPr/>
        </p:nvSpPr>
        <p:spPr>
          <a:xfrm>
            <a:off x="6339873" y="2590401"/>
            <a:ext cx="226719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Topic 3A: multi-</a:t>
            </a:r>
          </a:p>
          <a:p>
            <a:r>
              <a:rPr lang="en-US" sz="2000" dirty="0" smtClean="0">
                <a:solidFill>
                  <a:srgbClr val="FF0000"/>
                </a:solidFill>
              </a:rPr>
              <a:t>core parallelization</a:t>
            </a:r>
            <a:endParaRPr lang="en-US" sz="2000" dirty="0">
              <a:solidFill>
                <a:srgbClr val="FF0000"/>
              </a:solidFill>
            </a:endParaRPr>
          </a:p>
        </p:txBody>
      </p:sp>
      <p:grpSp>
        <p:nvGrpSpPr>
          <p:cNvPr id="127" name="Group 126"/>
          <p:cNvGrpSpPr/>
          <p:nvPr/>
        </p:nvGrpSpPr>
        <p:grpSpPr>
          <a:xfrm>
            <a:off x="3781319" y="4328220"/>
            <a:ext cx="3924025" cy="1987764"/>
            <a:chOff x="649262" y="4357091"/>
            <a:chExt cx="3924025" cy="1987764"/>
          </a:xfrm>
        </p:grpSpPr>
        <p:grpSp>
          <p:nvGrpSpPr>
            <p:cNvPr id="49" name="Group 48"/>
            <p:cNvGrpSpPr/>
            <p:nvPr/>
          </p:nvGrpSpPr>
          <p:grpSpPr>
            <a:xfrm>
              <a:off x="1420798" y="4703966"/>
              <a:ext cx="450124" cy="484424"/>
              <a:chOff x="4627867" y="1805800"/>
              <a:chExt cx="1689760" cy="1887492"/>
            </a:xfrm>
          </p:grpSpPr>
          <p:sp>
            <p:nvSpPr>
              <p:cNvPr id="50" name="Rectangle 33"/>
              <p:cNvSpPr>
                <a:spLocks noChangeArrowheads="1"/>
              </p:cNvSpPr>
              <p:nvPr/>
            </p:nvSpPr>
            <p:spPr bwMode="auto">
              <a:xfrm>
                <a:off x="4627867" y="3193229"/>
                <a:ext cx="1689760" cy="500063"/>
              </a:xfrm>
              <a:prstGeom prst="rect">
                <a:avLst/>
              </a:prstGeom>
              <a:solidFill>
                <a:srgbClr val="33CC33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grpSp>
            <p:nvGrpSpPr>
              <p:cNvPr id="52" name="Group 35"/>
              <p:cNvGrpSpPr>
                <a:grpSpLocks/>
              </p:cNvGrpSpPr>
              <p:nvPr/>
            </p:nvGrpSpPr>
            <p:grpSpPr bwMode="auto">
              <a:xfrm>
                <a:off x="4638982" y="1813692"/>
                <a:ext cx="787559" cy="1381125"/>
                <a:chOff x="3393" y="1861"/>
                <a:chExt cx="451" cy="768"/>
              </a:xfrm>
            </p:grpSpPr>
            <p:sp>
              <p:nvSpPr>
                <p:cNvPr id="60" name="Oval 36"/>
                <p:cNvSpPr>
                  <a:spLocks noChangeArrowheads="1"/>
                </p:cNvSpPr>
                <p:nvPr/>
              </p:nvSpPr>
              <p:spPr bwMode="auto">
                <a:xfrm>
                  <a:off x="3395" y="1861"/>
                  <a:ext cx="335" cy="273"/>
                </a:xfrm>
                <a:prstGeom prst="ellipse">
                  <a:avLst/>
                </a:prstGeom>
                <a:solidFill>
                  <a:srgbClr val="FFCC00"/>
                </a:solidFill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61" name="Rectangle 37"/>
                <p:cNvSpPr>
                  <a:spLocks noChangeArrowheads="1"/>
                </p:cNvSpPr>
                <p:nvPr/>
              </p:nvSpPr>
              <p:spPr bwMode="auto">
                <a:xfrm>
                  <a:off x="3393" y="2247"/>
                  <a:ext cx="451" cy="278"/>
                </a:xfrm>
                <a:prstGeom prst="rect">
                  <a:avLst/>
                </a:prstGeom>
                <a:solidFill>
                  <a:srgbClr val="99CCFF"/>
                </a:solidFill>
                <a:ln w="285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64" name="Line 40"/>
                <p:cNvSpPr>
                  <a:spLocks noChangeShapeType="1"/>
                </p:cNvSpPr>
                <p:nvPr/>
              </p:nvSpPr>
              <p:spPr bwMode="auto">
                <a:xfrm>
                  <a:off x="3559" y="2148"/>
                  <a:ext cx="0" cy="109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CA" dirty="0"/>
                </a:p>
              </p:txBody>
            </p:sp>
            <p:sp>
              <p:nvSpPr>
                <p:cNvPr id="65" name="Line 41"/>
                <p:cNvSpPr>
                  <a:spLocks noChangeShapeType="1"/>
                </p:cNvSpPr>
                <p:nvPr/>
              </p:nvSpPr>
              <p:spPr bwMode="auto">
                <a:xfrm>
                  <a:off x="3583" y="2520"/>
                  <a:ext cx="0" cy="109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CA" dirty="0"/>
                </a:p>
              </p:txBody>
            </p:sp>
          </p:grpSp>
          <p:grpSp>
            <p:nvGrpSpPr>
              <p:cNvPr id="53" name="Group 35"/>
              <p:cNvGrpSpPr>
                <a:grpSpLocks/>
              </p:cNvGrpSpPr>
              <p:nvPr/>
            </p:nvGrpSpPr>
            <p:grpSpPr bwMode="auto">
              <a:xfrm>
                <a:off x="5530066" y="1805800"/>
                <a:ext cx="787559" cy="1381125"/>
                <a:chOff x="3393" y="1861"/>
                <a:chExt cx="451" cy="768"/>
              </a:xfrm>
            </p:grpSpPr>
            <p:sp>
              <p:nvSpPr>
                <p:cNvPr id="54" name="Oval 36"/>
                <p:cNvSpPr>
                  <a:spLocks noChangeArrowheads="1"/>
                </p:cNvSpPr>
                <p:nvPr/>
              </p:nvSpPr>
              <p:spPr bwMode="auto">
                <a:xfrm>
                  <a:off x="3395" y="1861"/>
                  <a:ext cx="335" cy="273"/>
                </a:xfrm>
                <a:prstGeom prst="ellipse">
                  <a:avLst/>
                </a:prstGeom>
                <a:solidFill>
                  <a:srgbClr val="FFCC00"/>
                </a:solidFill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55" name="Rectangle 37"/>
                <p:cNvSpPr>
                  <a:spLocks noChangeArrowheads="1"/>
                </p:cNvSpPr>
                <p:nvPr/>
              </p:nvSpPr>
              <p:spPr bwMode="auto">
                <a:xfrm>
                  <a:off x="3393" y="2247"/>
                  <a:ext cx="451" cy="278"/>
                </a:xfrm>
                <a:prstGeom prst="rect">
                  <a:avLst/>
                </a:prstGeom>
                <a:solidFill>
                  <a:srgbClr val="99CCFF"/>
                </a:solidFill>
                <a:ln w="285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58" name="Line 40"/>
                <p:cNvSpPr>
                  <a:spLocks noChangeShapeType="1"/>
                </p:cNvSpPr>
                <p:nvPr/>
              </p:nvSpPr>
              <p:spPr bwMode="auto">
                <a:xfrm>
                  <a:off x="3559" y="2148"/>
                  <a:ext cx="0" cy="109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CA" dirty="0"/>
                </a:p>
              </p:txBody>
            </p:sp>
            <p:sp>
              <p:nvSpPr>
                <p:cNvPr id="59" name="Line 41"/>
                <p:cNvSpPr>
                  <a:spLocks noChangeShapeType="1"/>
                </p:cNvSpPr>
                <p:nvPr/>
              </p:nvSpPr>
              <p:spPr bwMode="auto">
                <a:xfrm>
                  <a:off x="3583" y="2520"/>
                  <a:ext cx="0" cy="109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CA" dirty="0"/>
                </a:p>
              </p:txBody>
            </p:sp>
          </p:grpSp>
        </p:grpSp>
        <p:grpSp>
          <p:nvGrpSpPr>
            <p:cNvPr id="66" name="Group 65"/>
            <p:cNvGrpSpPr/>
            <p:nvPr/>
          </p:nvGrpSpPr>
          <p:grpSpPr>
            <a:xfrm>
              <a:off x="2152378" y="4976199"/>
              <a:ext cx="450124" cy="484424"/>
              <a:chOff x="4627867" y="1805800"/>
              <a:chExt cx="1689760" cy="1887492"/>
            </a:xfrm>
          </p:grpSpPr>
          <p:sp>
            <p:nvSpPr>
              <p:cNvPr id="67" name="Rectangle 33"/>
              <p:cNvSpPr>
                <a:spLocks noChangeArrowheads="1"/>
              </p:cNvSpPr>
              <p:nvPr/>
            </p:nvSpPr>
            <p:spPr bwMode="auto">
              <a:xfrm>
                <a:off x="4627867" y="3193229"/>
                <a:ext cx="1689760" cy="500063"/>
              </a:xfrm>
              <a:prstGeom prst="rect">
                <a:avLst/>
              </a:prstGeom>
              <a:solidFill>
                <a:srgbClr val="33CC33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grpSp>
            <p:nvGrpSpPr>
              <p:cNvPr id="68" name="Group 35"/>
              <p:cNvGrpSpPr>
                <a:grpSpLocks/>
              </p:cNvGrpSpPr>
              <p:nvPr/>
            </p:nvGrpSpPr>
            <p:grpSpPr bwMode="auto">
              <a:xfrm>
                <a:off x="4638982" y="1813692"/>
                <a:ext cx="787559" cy="1381125"/>
                <a:chOff x="3393" y="1861"/>
                <a:chExt cx="451" cy="768"/>
              </a:xfrm>
            </p:grpSpPr>
            <p:sp>
              <p:nvSpPr>
                <p:cNvPr id="74" name="Oval 36"/>
                <p:cNvSpPr>
                  <a:spLocks noChangeArrowheads="1"/>
                </p:cNvSpPr>
                <p:nvPr/>
              </p:nvSpPr>
              <p:spPr bwMode="auto">
                <a:xfrm>
                  <a:off x="3395" y="1861"/>
                  <a:ext cx="335" cy="273"/>
                </a:xfrm>
                <a:prstGeom prst="ellipse">
                  <a:avLst/>
                </a:prstGeom>
                <a:solidFill>
                  <a:srgbClr val="FFCC00"/>
                </a:solidFill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75" name="Rectangle 37"/>
                <p:cNvSpPr>
                  <a:spLocks noChangeArrowheads="1"/>
                </p:cNvSpPr>
                <p:nvPr/>
              </p:nvSpPr>
              <p:spPr bwMode="auto">
                <a:xfrm>
                  <a:off x="3393" y="2247"/>
                  <a:ext cx="451" cy="278"/>
                </a:xfrm>
                <a:prstGeom prst="rect">
                  <a:avLst/>
                </a:prstGeom>
                <a:solidFill>
                  <a:srgbClr val="99CCFF"/>
                </a:solidFill>
                <a:ln w="285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76" name="Line 40"/>
                <p:cNvSpPr>
                  <a:spLocks noChangeShapeType="1"/>
                </p:cNvSpPr>
                <p:nvPr/>
              </p:nvSpPr>
              <p:spPr bwMode="auto">
                <a:xfrm>
                  <a:off x="3559" y="2148"/>
                  <a:ext cx="0" cy="109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CA" dirty="0"/>
                </a:p>
              </p:txBody>
            </p:sp>
            <p:sp>
              <p:nvSpPr>
                <p:cNvPr id="77" name="Line 41"/>
                <p:cNvSpPr>
                  <a:spLocks noChangeShapeType="1"/>
                </p:cNvSpPr>
                <p:nvPr/>
              </p:nvSpPr>
              <p:spPr bwMode="auto">
                <a:xfrm>
                  <a:off x="3583" y="2520"/>
                  <a:ext cx="0" cy="109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CA" dirty="0"/>
                </a:p>
              </p:txBody>
            </p:sp>
          </p:grpSp>
          <p:grpSp>
            <p:nvGrpSpPr>
              <p:cNvPr id="69" name="Group 35"/>
              <p:cNvGrpSpPr>
                <a:grpSpLocks/>
              </p:cNvGrpSpPr>
              <p:nvPr/>
            </p:nvGrpSpPr>
            <p:grpSpPr bwMode="auto">
              <a:xfrm>
                <a:off x="5530066" y="1805800"/>
                <a:ext cx="787559" cy="1381125"/>
                <a:chOff x="3393" y="1861"/>
                <a:chExt cx="451" cy="768"/>
              </a:xfrm>
            </p:grpSpPr>
            <p:sp>
              <p:nvSpPr>
                <p:cNvPr id="70" name="Oval 36"/>
                <p:cNvSpPr>
                  <a:spLocks noChangeArrowheads="1"/>
                </p:cNvSpPr>
                <p:nvPr/>
              </p:nvSpPr>
              <p:spPr bwMode="auto">
                <a:xfrm>
                  <a:off x="3395" y="1861"/>
                  <a:ext cx="335" cy="273"/>
                </a:xfrm>
                <a:prstGeom prst="ellipse">
                  <a:avLst/>
                </a:prstGeom>
                <a:solidFill>
                  <a:srgbClr val="FFCC00"/>
                </a:solidFill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71" name="Rectangle 37"/>
                <p:cNvSpPr>
                  <a:spLocks noChangeArrowheads="1"/>
                </p:cNvSpPr>
                <p:nvPr/>
              </p:nvSpPr>
              <p:spPr bwMode="auto">
                <a:xfrm>
                  <a:off x="3393" y="2247"/>
                  <a:ext cx="451" cy="278"/>
                </a:xfrm>
                <a:prstGeom prst="rect">
                  <a:avLst/>
                </a:prstGeom>
                <a:solidFill>
                  <a:srgbClr val="99CCFF"/>
                </a:solidFill>
                <a:ln w="285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72" name="Line 40"/>
                <p:cNvSpPr>
                  <a:spLocks noChangeShapeType="1"/>
                </p:cNvSpPr>
                <p:nvPr/>
              </p:nvSpPr>
              <p:spPr bwMode="auto">
                <a:xfrm>
                  <a:off x="3559" y="2148"/>
                  <a:ext cx="0" cy="109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CA" dirty="0"/>
                </a:p>
              </p:txBody>
            </p:sp>
            <p:sp>
              <p:nvSpPr>
                <p:cNvPr id="73" name="Line 41"/>
                <p:cNvSpPr>
                  <a:spLocks noChangeShapeType="1"/>
                </p:cNvSpPr>
                <p:nvPr/>
              </p:nvSpPr>
              <p:spPr bwMode="auto">
                <a:xfrm>
                  <a:off x="3583" y="2520"/>
                  <a:ext cx="0" cy="109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CA" dirty="0"/>
                </a:p>
              </p:txBody>
            </p:sp>
          </p:grpSp>
        </p:grpSp>
        <p:grpSp>
          <p:nvGrpSpPr>
            <p:cNvPr id="78" name="Group 77"/>
            <p:cNvGrpSpPr/>
            <p:nvPr/>
          </p:nvGrpSpPr>
          <p:grpSpPr>
            <a:xfrm>
              <a:off x="1419664" y="5403165"/>
              <a:ext cx="450124" cy="484424"/>
              <a:chOff x="4627867" y="1805800"/>
              <a:chExt cx="1689760" cy="1887492"/>
            </a:xfrm>
          </p:grpSpPr>
          <p:sp>
            <p:nvSpPr>
              <p:cNvPr id="79" name="Rectangle 33"/>
              <p:cNvSpPr>
                <a:spLocks noChangeArrowheads="1"/>
              </p:cNvSpPr>
              <p:nvPr/>
            </p:nvSpPr>
            <p:spPr bwMode="auto">
              <a:xfrm>
                <a:off x="4627867" y="3193229"/>
                <a:ext cx="1689760" cy="500063"/>
              </a:xfrm>
              <a:prstGeom prst="rect">
                <a:avLst/>
              </a:prstGeom>
              <a:solidFill>
                <a:srgbClr val="33CC33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grpSp>
            <p:nvGrpSpPr>
              <p:cNvPr id="80" name="Group 35"/>
              <p:cNvGrpSpPr>
                <a:grpSpLocks/>
              </p:cNvGrpSpPr>
              <p:nvPr/>
            </p:nvGrpSpPr>
            <p:grpSpPr bwMode="auto">
              <a:xfrm>
                <a:off x="4638982" y="1813692"/>
                <a:ext cx="787559" cy="1381125"/>
                <a:chOff x="3393" y="1861"/>
                <a:chExt cx="451" cy="768"/>
              </a:xfrm>
            </p:grpSpPr>
            <p:sp>
              <p:nvSpPr>
                <p:cNvPr id="86" name="Oval 36"/>
                <p:cNvSpPr>
                  <a:spLocks noChangeArrowheads="1"/>
                </p:cNvSpPr>
                <p:nvPr/>
              </p:nvSpPr>
              <p:spPr bwMode="auto">
                <a:xfrm>
                  <a:off x="3395" y="1861"/>
                  <a:ext cx="335" cy="273"/>
                </a:xfrm>
                <a:prstGeom prst="ellipse">
                  <a:avLst/>
                </a:prstGeom>
                <a:solidFill>
                  <a:srgbClr val="FFCC00"/>
                </a:solidFill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87" name="Rectangle 37"/>
                <p:cNvSpPr>
                  <a:spLocks noChangeArrowheads="1"/>
                </p:cNvSpPr>
                <p:nvPr/>
              </p:nvSpPr>
              <p:spPr bwMode="auto">
                <a:xfrm>
                  <a:off x="3393" y="2247"/>
                  <a:ext cx="451" cy="278"/>
                </a:xfrm>
                <a:prstGeom prst="rect">
                  <a:avLst/>
                </a:prstGeom>
                <a:solidFill>
                  <a:srgbClr val="99CCFF"/>
                </a:solidFill>
                <a:ln w="285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88" name="Line 40"/>
                <p:cNvSpPr>
                  <a:spLocks noChangeShapeType="1"/>
                </p:cNvSpPr>
                <p:nvPr/>
              </p:nvSpPr>
              <p:spPr bwMode="auto">
                <a:xfrm>
                  <a:off x="3559" y="2148"/>
                  <a:ext cx="0" cy="109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CA" dirty="0"/>
                </a:p>
              </p:txBody>
            </p:sp>
            <p:sp>
              <p:nvSpPr>
                <p:cNvPr id="89" name="Line 41"/>
                <p:cNvSpPr>
                  <a:spLocks noChangeShapeType="1"/>
                </p:cNvSpPr>
                <p:nvPr/>
              </p:nvSpPr>
              <p:spPr bwMode="auto">
                <a:xfrm>
                  <a:off x="3583" y="2520"/>
                  <a:ext cx="0" cy="109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CA" dirty="0"/>
                </a:p>
              </p:txBody>
            </p:sp>
          </p:grpSp>
          <p:grpSp>
            <p:nvGrpSpPr>
              <p:cNvPr id="81" name="Group 35"/>
              <p:cNvGrpSpPr>
                <a:grpSpLocks/>
              </p:cNvGrpSpPr>
              <p:nvPr/>
            </p:nvGrpSpPr>
            <p:grpSpPr bwMode="auto">
              <a:xfrm>
                <a:off x="5530066" y="1805800"/>
                <a:ext cx="787559" cy="1381125"/>
                <a:chOff x="3393" y="1861"/>
                <a:chExt cx="451" cy="768"/>
              </a:xfrm>
            </p:grpSpPr>
            <p:sp>
              <p:nvSpPr>
                <p:cNvPr id="82" name="Oval 36"/>
                <p:cNvSpPr>
                  <a:spLocks noChangeArrowheads="1"/>
                </p:cNvSpPr>
                <p:nvPr/>
              </p:nvSpPr>
              <p:spPr bwMode="auto">
                <a:xfrm>
                  <a:off x="3395" y="1861"/>
                  <a:ext cx="335" cy="273"/>
                </a:xfrm>
                <a:prstGeom prst="ellipse">
                  <a:avLst/>
                </a:prstGeom>
                <a:solidFill>
                  <a:srgbClr val="FFCC00"/>
                </a:solidFill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83" name="Rectangle 37"/>
                <p:cNvSpPr>
                  <a:spLocks noChangeArrowheads="1"/>
                </p:cNvSpPr>
                <p:nvPr/>
              </p:nvSpPr>
              <p:spPr bwMode="auto">
                <a:xfrm>
                  <a:off x="3393" y="2247"/>
                  <a:ext cx="451" cy="278"/>
                </a:xfrm>
                <a:prstGeom prst="rect">
                  <a:avLst/>
                </a:prstGeom>
                <a:solidFill>
                  <a:srgbClr val="99CCFF"/>
                </a:solidFill>
                <a:ln w="285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84" name="Line 40"/>
                <p:cNvSpPr>
                  <a:spLocks noChangeShapeType="1"/>
                </p:cNvSpPr>
                <p:nvPr/>
              </p:nvSpPr>
              <p:spPr bwMode="auto">
                <a:xfrm>
                  <a:off x="3559" y="2148"/>
                  <a:ext cx="0" cy="109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CA" dirty="0"/>
                </a:p>
              </p:txBody>
            </p:sp>
            <p:sp>
              <p:nvSpPr>
                <p:cNvPr id="85" name="Line 41"/>
                <p:cNvSpPr>
                  <a:spLocks noChangeShapeType="1"/>
                </p:cNvSpPr>
                <p:nvPr/>
              </p:nvSpPr>
              <p:spPr bwMode="auto">
                <a:xfrm>
                  <a:off x="3583" y="2520"/>
                  <a:ext cx="0" cy="109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CA" dirty="0"/>
                </a:p>
              </p:txBody>
            </p:sp>
          </p:grpSp>
        </p:grpSp>
        <p:grpSp>
          <p:nvGrpSpPr>
            <p:cNvPr id="90" name="Group 89"/>
            <p:cNvGrpSpPr/>
            <p:nvPr/>
          </p:nvGrpSpPr>
          <p:grpSpPr>
            <a:xfrm>
              <a:off x="2629301" y="5555565"/>
              <a:ext cx="450124" cy="484424"/>
              <a:chOff x="4627867" y="1805800"/>
              <a:chExt cx="1689760" cy="1887492"/>
            </a:xfrm>
          </p:grpSpPr>
          <p:sp>
            <p:nvSpPr>
              <p:cNvPr id="91" name="Rectangle 33"/>
              <p:cNvSpPr>
                <a:spLocks noChangeArrowheads="1"/>
              </p:cNvSpPr>
              <p:nvPr/>
            </p:nvSpPr>
            <p:spPr bwMode="auto">
              <a:xfrm>
                <a:off x="4627867" y="3193229"/>
                <a:ext cx="1689760" cy="500063"/>
              </a:xfrm>
              <a:prstGeom prst="rect">
                <a:avLst/>
              </a:prstGeom>
              <a:solidFill>
                <a:srgbClr val="33CC33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grpSp>
            <p:nvGrpSpPr>
              <p:cNvPr id="92" name="Group 35"/>
              <p:cNvGrpSpPr>
                <a:grpSpLocks/>
              </p:cNvGrpSpPr>
              <p:nvPr/>
            </p:nvGrpSpPr>
            <p:grpSpPr bwMode="auto">
              <a:xfrm>
                <a:off x="4638982" y="1813692"/>
                <a:ext cx="787559" cy="1381125"/>
                <a:chOff x="3393" y="1861"/>
                <a:chExt cx="451" cy="768"/>
              </a:xfrm>
            </p:grpSpPr>
            <p:sp>
              <p:nvSpPr>
                <p:cNvPr id="98" name="Oval 36"/>
                <p:cNvSpPr>
                  <a:spLocks noChangeArrowheads="1"/>
                </p:cNvSpPr>
                <p:nvPr/>
              </p:nvSpPr>
              <p:spPr bwMode="auto">
                <a:xfrm>
                  <a:off x="3395" y="1861"/>
                  <a:ext cx="335" cy="273"/>
                </a:xfrm>
                <a:prstGeom prst="ellipse">
                  <a:avLst/>
                </a:prstGeom>
                <a:solidFill>
                  <a:srgbClr val="FFCC00"/>
                </a:solidFill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99" name="Rectangle 37"/>
                <p:cNvSpPr>
                  <a:spLocks noChangeArrowheads="1"/>
                </p:cNvSpPr>
                <p:nvPr/>
              </p:nvSpPr>
              <p:spPr bwMode="auto">
                <a:xfrm>
                  <a:off x="3393" y="2247"/>
                  <a:ext cx="451" cy="278"/>
                </a:xfrm>
                <a:prstGeom prst="rect">
                  <a:avLst/>
                </a:prstGeom>
                <a:solidFill>
                  <a:srgbClr val="99CCFF"/>
                </a:solidFill>
                <a:ln w="285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100" name="Line 40"/>
                <p:cNvSpPr>
                  <a:spLocks noChangeShapeType="1"/>
                </p:cNvSpPr>
                <p:nvPr/>
              </p:nvSpPr>
              <p:spPr bwMode="auto">
                <a:xfrm>
                  <a:off x="3559" y="2148"/>
                  <a:ext cx="0" cy="109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CA" dirty="0"/>
                </a:p>
              </p:txBody>
            </p:sp>
            <p:sp>
              <p:nvSpPr>
                <p:cNvPr id="101" name="Line 41"/>
                <p:cNvSpPr>
                  <a:spLocks noChangeShapeType="1"/>
                </p:cNvSpPr>
                <p:nvPr/>
              </p:nvSpPr>
              <p:spPr bwMode="auto">
                <a:xfrm>
                  <a:off x="3583" y="2520"/>
                  <a:ext cx="0" cy="109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CA" dirty="0"/>
                </a:p>
              </p:txBody>
            </p:sp>
          </p:grpSp>
          <p:grpSp>
            <p:nvGrpSpPr>
              <p:cNvPr id="93" name="Group 35"/>
              <p:cNvGrpSpPr>
                <a:grpSpLocks/>
              </p:cNvGrpSpPr>
              <p:nvPr/>
            </p:nvGrpSpPr>
            <p:grpSpPr bwMode="auto">
              <a:xfrm>
                <a:off x="5530066" y="1805800"/>
                <a:ext cx="787559" cy="1381125"/>
                <a:chOff x="3393" y="1861"/>
                <a:chExt cx="451" cy="768"/>
              </a:xfrm>
            </p:grpSpPr>
            <p:sp>
              <p:nvSpPr>
                <p:cNvPr id="94" name="Oval 36"/>
                <p:cNvSpPr>
                  <a:spLocks noChangeArrowheads="1"/>
                </p:cNvSpPr>
                <p:nvPr/>
              </p:nvSpPr>
              <p:spPr bwMode="auto">
                <a:xfrm>
                  <a:off x="3395" y="1861"/>
                  <a:ext cx="335" cy="273"/>
                </a:xfrm>
                <a:prstGeom prst="ellipse">
                  <a:avLst/>
                </a:prstGeom>
                <a:solidFill>
                  <a:srgbClr val="FFCC00"/>
                </a:solidFill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95" name="Rectangle 37"/>
                <p:cNvSpPr>
                  <a:spLocks noChangeArrowheads="1"/>
                </p:cNvSpPr>
                <p:nvPr/>
              </p:nvSpPr>
              <p:spPr bwMode="auto">
                <a:xfrm>
                  <a:off x="3393" y="2247"/>
                  <a:ext cx="451" cy="278"/>
                </a:xfrm>
                <a:prstGeom prst="rect">
                  <a:avLst/>
                </a:prstGeom>
                <a:solidFill>
                  <a:srgbClr val="99CCFF"/>
                </a:solidFill>
                <a:ln w="285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96" name="Line 40"/>
                <p:cNvSpPr>
                  <a:spLocks noChangeShapeType="1"/>
                </p:cNvSpPr>
                <p:nvPr/>
              </p:nvSpPr>
              <p:spPr bwMode="auto">
                <a:xfrm>
                  <a:off x="3559" y="2148"/>
                  <a:ext cx="0" cy="109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CA" dirty="0"/>
                </a:p>
              </p:txBody>
            </p:sp>
            <p:sp>
              <p:nvSpPr>
                <p:cNvPr id="97" name="Line 41"/>
                <p:cNvSpPr>
                  <a:spLocks noChangeShapeType="1"/>
                </p:cNvSpPr>
                <p:nvPr/>
              </p:nvSpPr>
              <p:spPr bwMode="auto">
                <a:xfrm>
                  <a:off x="3583" y="2520"/>
                  <a:ext cx="0" cy="109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CA" dirty="0"/>
                </a:p>
              </p:txBody>
            </p:sp>
          </p:grpSp>
        </p:grpSp>
        <p:grpSp>
          <p:nvGrpSpPr>
            <p:cNvPr id="102" name="Group 101"/>
            <p:cNvGrpSpPr/>
            <p:nvPr/>
          </p:nvGrpSpPr>
          <p:grpSpPr>
            <a:xfrm>
              <a:off x="2781701" y="4526238"/>
              <a:ext cx="450124" cy="484424"/>
              <a:chOff x="4627867" y="1805800"/>
              <a:chExt cx="1689760" cy="1887492"/>
            </a:xfrm>
          </p:grpSpPr>
          <p:sp>
            <p:nvSpPr>
              <p:cNvPr id="103" name="Rectangle 33"/>
              <p:cNvSpPr>
                <a:spLocks noChangeArrowheads="1"/>
              </p:cNvSpPr>
              <p:nvPr/>
            </p:nvSpPr>
            <p:spPr bwMode="auto">
              <a:xfrm>
                <a:off x="4627867" y="3193229"/>
                <a:ext cx="1689760" cy="500063"/>
              </a:xfrm>
              <a:prstGeom prst="rect">
                <a:avLst/>
              </a:prstGeom>
              <a:solidFill>
                <a:srgbClr val="33CC33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grpSp>
            <p:nvGrpSpPr>
              <p:cNvPr id="104" name="Group 35"/>
              <p:cNvGrpSpPr>
                <a:grpSpLocks/>
              </p:cNvGrpSpPr>
              <p:nvPr/>
            </p:nvGrpSpPr>
            <p:grpSpPr bwMode="auto">
              <a:xfrm>
                <a:off x="4638982" y="1813692"/>
                <a:ext cx="787559" cy="1381125"/>
                <a:chOff x="3393" y="1861"/>
                <a:chExt cx="451" cy="768"/>
              </a:xfrm>
            </p:grpSpPr>
            <p:sp>
              <p:nvSpPr>
                <p:cNvPr id="110" name="Oval 36"/>
                <p:cNvSpPr>
                  <a:spLocks noChangeArrowheads="1"/>
                </p:cNvSpPr>
                <p:nvPr/>
              </p:nvSpPr>
              <p:spPr bwMode="auto">
                <a:xfrm>
                  <a:off x="3395" y="1861"/>
                  <a:ext cx="335" cy="273"/>
                </a:xfrm>
                <a:prstGeom prst="ellipse">
                  <a:avLst/>
                </a:prstGeom>
                <a:solidFill>
                  <a:srgbClr val="FFCC00"/>
                </a:solidFill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111" name="Rectangle 37"/>
                <p:cNvSpPr>
                  <a:spLocks noChangeArrowheads="1"/>
                </p:cNvSpPr>
                <p:nvPr/>
              </p:nvSpPr>
              <p:spPr bwMode="auto">
                <a:xfrm>
                  <a:off x="3393" y="2247"/>
                  <a:ext cx="451" cy="278"/>
                </a:xfrm>
                <a:prstGeom prst="rect">
                  <a:avLst/>
                </a:prstGeom>
                <a:solidFill>
                  <a:srgbClr val="99CCFF"/>
                </a:solidFill>
                <a:ln w="285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112" name="Line 40"/>
                <p:cNvSpPr>
                  <a:spLocks noChangeShapeType="1"/>
                </p:cNvSpPr>
                <p:nvPr/>
              </p:nvSpPr>
              <p:spPr bwMode="auto">
                <a:xfrm>
                  <a:off x="3559" y="2148"/>
                  <a:ext cx="0" cy="109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CA" dirty="0"/>
                </a:p>
              </p:txBody>
            </p:sp>
            <p:sp>
              <p:nvSpPr>
                <p:cNvPr id="113" name="Line 41"/>
                <p:cNvSpPr>
                  <a:spLocks noChangeShapeType="1"/>
                </p:cNvSpPr>
                <p:nvPr/>
              </p:nvSpPr>
              <p:spPr bwMode="auto">
                <a:xfrm>
                  <a:off x="3583" y="2520"/>
                  <a:ext cx="0" cy="109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CA" dirty="0"/>
                </a:p>
              </p:txBody>
            </p:sp>
          </p:grpSp>
          <p:grpSp>
            <p:nvGrpSpPr>
              <p:cNvPr id="105" name="Group 35"/>
              <p:cNvGrpSpPr>
                <a:grpSpLocks/>
              </p:cNvGrpSpPr>
              <p:nvPr/>
            </p:nvGrpSpPr>
            <p:grpSpPr bwMode="auto">
              <a:xfrm>
                <a:off x="5530066" y="1805800"/>
                <a:ext cx="787559" cy="1381125"/>
                <a:chOff x="3393" y="1861"/>
                <a:chExt cx="451" cy="768"/>
              </a:xfrm>
            </p:grpSpPr>
            <p:sp>
              <p:nvSpPr>
                <p:cNvPr id="106" name="Oval 36"/>
                <p:cNvSpPr>
                  <a:spLocks noChangeArrowheads="1"/>
                </p:cNvSpPr>
                <p:nvPr/>
              </p:nvSpPr>
              <p:spPr bwMode="auto">
                <a:xfrm>
                  <a:off x="3395" y="1861"/>
                  <a:ext cx="335" cy="273"/>
                </a:xfrm>
                <a:prstGeom prst="ellipse">
                  <a:avLst/>
                </a:prstGeom>
                <a:solidFill>
                  <a:srgbClr val="FFCC00"/>
                </a:solidFill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107" name="Rectangle 37"/>
                <p:cNvSpPr>
                  <a:spLocks noChangeArrowheads="1"/>
                </p:cNvSpPr>
                <p:nvPr/>
              </p:nvSpPr>
              <p:spPr bwMode="auto">
                <a:xfrm>
                  <a:off x="3393" y="2247"/>
                  <a:ext cx="451" cy="278"/>
                </a:xfrm>
                <a:prstGeom prst="rect">
                  <a:avLst/>
                </a:prstGeom>
                <a:solidFill>
                  <a:srgbClr val="99CCFF"/>
                </a:solidFill>
                <a:ln w="285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108" name="Line 40"/>
                <p:cNvSpPr>
                  <a:spLocks noChangeShapeType="1"/>
                </p:cNvSpPr>
                <p:nvPr/>
              </p:nvSpPr>
              <p:spPr bwMode="auto">
                <a:xfrm>
                  <a:off x="3559" y="2148"/>
                  <a:ext cx="0" cy="109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CA" dirty="0"/>
                </a:p>
              </p:txBody>
            </p:sp>
            <p:sp>
              <p:nvSpPr>
                <p:cNvPr id="109" name="Line 41"/>
                <p:cNvSpPr>
                  <a:spLocks noChangeShapeType="1"/>
                </p:cNvSpPr>
                <p:nvPr/>
              </p:nvSpPr>
              <p:spPr bwMode="auto">
                <a:xfrm>
                  <a:off x="3583" y="2520"/>
                  <a:ext cx="0" cy="109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CA" dirty="0"/>
                </a:p>
              </p:txBody>
            </p:sp>
          </p:grpSp>
        </p:grpSp>
        <p:grpSp>
          <p:nvGrpSpPr>
            <p:cNvPr id="114" name="Group 113"/>
            <p:cNvGrpSpPr/>
            <p:nvPr/>
          </p:nvGrpSpPr>
          <p:grpSpPr>
            <a:xfrm>
              <a:off x="3384225" y="5213284"/>
              <a:ext cx="450124" cy="484424"/>
              <a:chOff x="4627867" y="1805800"/>
              <a:chExt cx="1689760" cy="1887492"/>
            </a:xfrm>
          </p:grpSpPr>
          <p:sp>
            <p:nvSpPr>
              <p:cNvPr id="115" name="Rectangle 33"/>
              <p:cNvSpPr>
                <a:spLocks noChangeArrowheads="1"/>
              </p:cNvSpPr>
              <p:nvPr/>
            </p:nvSpPr>
            <p:spPr bwMode="auto">
              <a:xfrm>
                <a:off x="4627867" y="3193229"/>
                <a:ext cx="1689760" cy="500063"/>
              </a:xfrm>
              <a:prstGeom prst="rect">
                <a:avLst/>
              </a:prstGeom>
              <a:solidFill>
                <a:srgbClr val="33CC33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grpSp>
            <p:nvGrpSpPr>
              <p:cNvPr id="116" name="Group 35"/>
              <p:cNvGrpSpPr>
                <a:grpSpLocks/>
              </p:cNvGrpSpPr>
              <p:nvPr/>
            </p:nvGrpSpPr>
            <p:grpSpPr bwMode="auto">
              <a:xfrm>
                <a:off x="4638982" y="1813692"/>
                <a:ext cx="787559" cy="1381125"/>
                <a:chOff x="3393" y="1861"/>
                <a:chExt cx="451" cy="768"/>
              </a:xfrm>
            </p:grpSpPr>
            <p:sp>
              <p:nvSpPr>
                <p:cNvPr id="122" name="Oval 36"/>
                <p:cNvSpPr>
                  <a:spLocks noChangeArrowheads="1"/>
                </p:cNvSpPr>
                <p:nvPr/>
              </p:nvSpPr>
              <p:spPr bwMode="auto">
                <a:xfrm>
                  <a:off x="3395" y="1861"/>
                  <a:ext cx="335" cy="273"/>
                </a:xfrm>
                <a:prstGeom prst="ellipse">
                  <a:avLst/>
                </a:prstGeom>
                <a:solidFill>
                  <a:srgbClr val="FFCC00"/>
                </a:solidFill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123" name="Rectangle 37"/>
                <p:cNvSpPr>
                  <a:spLocks noChangeArrowheads="1"/>
                </p:cNvSpPr>
                <p:nvPr/>
              </p:nvSpPr>
              <p:spPr bwMode="auto">
                <a:xfrm>
                  <a:off x="3393" y="2247"/>
                  <a:ext cx="451" cy="278"/>
                </a:xfrm>
                <a:prstGeom prst="rect">
                  <a:avLst/>
                </a:prstGeom>
                <a:solidFill>
                  <a:srgbClr val="99CCFF"/>
                </a:solidFill>
                <a:ln w="285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124" name="Line 40"/>
                <p:cNvSpPr>
                  <a:spLocks noChangeShapeType="1"/>
                </p:cNvSpPr>
                <p:nvPr/>
              </p:nvSpPr>
              <p:spPr bwMode="auto">
                <a:xfrm>
                  <a:off x="3559" y="2148"/>
                  <a:ext cx="0" cy="109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CA" dirty="0"/>
                </a:p>
              </p:txBody>
            </p:sp>
            <p:sp>
              <p:nvSpPr>
                <p:cNvPr id="125" name="Line 41"/>
                <p:cNvSpPr>
                  <a:spLocks noChangeShapeType="1"/>
                </p:cNvSpPr>
                <p:nvPr/>
              </p:nvSpPr>
              <p:spPr bwMode="auto">
                <a:xfrm>
                  <a:off x="3583" y="2520"/>
                  <a:ext cx="0" cy="109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CA" dirty="0"/>
                </a:p>
              </p:txBody>
            </p:sp>
          </p:grpSp>
          <p:grpSp>
            <p:nvGrpSpPr>
              <p:cNvPr id="117" name="Group 35"/>
              <p:cNvGrpSpPr>
                <a:grpSpLocks/>
              </p:cNvGrpSpPr>
              <p:nvPr/>
            </p:nvGrpSpPr>
            <p:grpSpPr bwMode="auto">
              <a:xfrm>
                <a:off x="5530066" y="1805800"/>
                <a:ext cx="787559" cy="1381125"/>
                <a:chOff x="3393" y="1861"/>
                <a:chExt cx="451" cy="768"/>
              </a:xfrm>
            </p:grpSpPr>
            <p:sp>
              <p:nvSpPr>
                <p:cNvPr id="118" name="Oval 36"/>
                <p:cNvSpPr>
                  <a:spLocks noChangeArrowheads="1"/>
                </p:cNvSpPr>
                <p:nvPr/>
              </p:nvSpPr>
              <p:spPr bwMode="auto">
                <a:xfrm>
                  <a:off x="3395" y="1861"/>
                  <a:ext cx="335" cy="273"/>
                </a:xfrm>
                <a:prstGeom prst="ellipse">
                  <a:avLst/>
                </a:prstGeom>
                <a:solidFill>
                  <a:srgbClr val="FFCC00"/>
                </a:solidFill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119" name="Rectangle 37"/>
                <p:cNvSpPr>
                  <a:spLocks noChangeArrowheads="1"/>
                </p:cNvSpPr>
                <p:nvPr/>
              </p:nvSpPr>
              <p:spPr bwMode="auto">
                <a:xfrm>
                  <a:off x="3393" y="2247"/>
                  <a:ext cx="451" cy="278"/>
                </a:xfrm>
                <a:prstGeom prst="rect">
                  <a:avLst/>
                </a:prstGeom>
                <a:solidFill>
                  <a:srgbClr val="99CCFF"/>
                </a:solidFill>
                <a:ln w="285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120" name="Line 40"/>
                <p:cNvSpPr>
                  <a:spLocks noChangeShapeType="1"/>
                </p:cNvSpPr>
                <p:nvPr/>
              </p:nvSpPr>
              <p:spPr bwMode="auto">
                <a:xfrm>
                  <a:off x="3559" y="2148"/>
                  <a:ext cx="0" cy="109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CA" dirty="0"/>
                </a:p>
              </p:txBody>
            </p:sp>
            <p:sp>
              <p:nvSpPr>
                <p:cNvPr id="121" name="Line 41"/>
                <p:cNvSpPr>
                  <a:spLocks noChangeShapeType="1"/>
                </p:cNvSpPr>
                <p:nvPr/>
              </p:nvSpPr>
              <p:spPr bwMode="auto">
                <a:xfrm>
                  <a:off x="3583" y="2520"/>
                  <a:ext cx="0" cy="109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CA" dirty="0"/>
                </a:p>
              </p:txBody>
            </p:sp>
          </p:grpSp>
        </p:grpSp>
        <p:sp>
          <p:nvSpPr>
            <p:cNvPr id="126" name="Cloud 125"/>
            <p:cNvSpPr/>
            <p:nvPr/>
          </p:nvSpPr>
          <p:spPr>
            <a:xfrm>
              <a:off x="649262" y="4357091"/>
              <a:ext cx="3924025" cy="1987764"/>
            </a:xfrm>
            <a:prstGeom prst="cloud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28" name="TextBox 127"/>
          <p:cNvSpPr txBox="1"/>
          <p:nvPr/>
        </p:nvSpPr>
        <p:spPr>
          <a:xfrm>
            <a:off x="1290739" y="4641888"/>
            <a:ext cx="285206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Topic 3B: parallelization</a:t>
            </a:r>
          </a:p>
          <a:p>
            <a:r>
              <a:rPr lang="en-US" sz="2000" dirty="0" smtClean="0">
                <a:solidFill>
                  <a:srgbClr val="FF0000"/>
                </a:solidFill>
              </a:rPr>
              <a:t>using the cloud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130" name="Down Arrow 129"/>
          <p:cNvSpPr/>
          <p:nvPr/>
        </p:nvSpPr>
        <p:spPr>
          <a:xfrm>
            <a:off x="5444159" y="3863475"/>
            <a:ext cx="397379" cy="424641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6709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Homework Schedule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HW1: 2 weeks                             5% </a:t>
            </a:r>
          </a:p>
          <a:p>
            <a:pPr eaLnBrk="1" hangingPunct="1">
              <a:defRPr/>
            </a:pPr>
            <a:r>
              <a:rPr lang="en-US" dirty="0" smtClean="0"/>
              <a:t>HW2: 2 weeks                              </a:t>
            </a:r>
            <a:r>
              <a:rPr lang="en-US" dirty="0"/>
              <a:t>7</a:t>
            </a:r>
            <a:r>
              <a:rPr lang="en-US" dirty="0" smtClean="0"/>
              <a:t>%</a:t>
            </a:r>
          </a:p>
          <a:p>
            <a:pPr eaLnBrk="1" hangingPunct="1">
              <a:defRPr/>
            </a:pPr>
            <a:r>
              <a:rPr lang="en-US" dirty="0" smtClean="0"/>
              <a:t>HW3: 4 weeks                              </a:t>
            </a:r>
            <a:r>
              <a:rPr lang="en-US" dirty="0"/>
              <a:t>9</a:t>
            </a:r>
            <a:r>
              <a:rPr lang="en-US" dirty="0" smtClean="0"/>
              <a:t>% </a:t>
            </a:r>
          </a:p>
          <a:p>
            <a:pPr eaLnBrk="1" hangingPunct="1">
              <a:defRPr/>
            </a:pPr>
            <a:r>
              <a:rPr lang="en-US" dirty="0" smtClean="0"/>
              <a:t>HW4: 1.5 weeks			</a:t>
            </a:r>
            <a:r>
              <a:rPr lang="en-US" dirty="0"/>
              <a:t>7</a:t>
            </a:r>
            <a:r>
              <a:rPr lang="en-US" dirty="0" smtClean="0"/>
              <a:t>%</a:t>
            </a:r>
          </a:p>
          <a:p>
            <a:pPr eaLnBrk="1" hangingPunct="1">
              <a:defRPr/>
            </a:pPr>
            <a:r>
              <a:rPr lang="en-US" dirty="0" smtClean="0"/>
              <a:t>HW5: 2 weeks			</a:t>
            </a:r>
            <a:r>
              <a:rPr lang="en-US" u="sng" dirty="0"/>
              <a:t>7</a:t>
            </a:r>
            <a:r>
              <a:rPr lang="en-US" u="sng" dirty="0" smtClean="0"/>
              <a:t>%</a:t>
            </a:r>
          </a:p>
          <a:p>
            <a:pPr eaLnBrk="1" hangingPunct="1">
              <a:defRPr/>
            </a:pPr>
            <a:r>
              <a:rPr lang="en-US" dirty="0" smtClean="0"/>
              <a:t>				35% total</a:t>
            </a:r>
          </a:p>
        </p:txBody>
      </p:sp>
    </p:spTree>
    <p:extLst>
      <p:ext uri="{BB962C8B-B14F-4D97-AF65-F5344CB8AC3E}">
        <p14:creationId xmlns:p14="http://schemas.microsoft.com/office/powerpoint/2010/main" val="3208699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Personnel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0112" y="1851380"/>
            <a:ext cx="7345363" cy="4057461"/>
          </a:xfrm>
        </p:spPr>
        <p:txBody>
          <a:bodyPr>
            <a:normAutofit/>
          </a:bodyPr>
          <a:lstStyle/>
          <a:p>
            <a:r>
              <a:rPr lang="en-US" dirty="0" smtClean="0"/>
              <a:t>Instructor:</a:t>
            </a:r>
          </a:p>
          <a:p>
            <a:pPr lvl="1"/>
            <a:r>
              <a:rPr lang="en-US" dirty="0" smtClean="0"/>
              <a:t>Ding Yuan (</a:t>
            </a:r>
            <a:r>
              <a:rPr lang="en-US" i="1" u="sng" dirty="0" smtClean="0">
                <a:hlinkClick r:id="rId2"/>
              </a:rPr>
              <a:t>yuan@eecg.toronto.edu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Office hour: </a:t>
            </a:r>
            <a:r>
              <a:rPr lang="en-US" dirty="0" smtClean="0"/>
              <a:t>the 10 minutes after each lecture</a:t>
            </a:r>
            <a:endParaRPr lang="en-US" dirty="0" smtClean="0"/>
          </a:p>
          <a:p>
            <a:pPr lvl="1"/>
            <a:r>
              <a:rPr lang="en-US" dirty="0" smtClean="0"/>
              <a:t>Office: Sandford Fleming 2002E</a:t>
            </a:r>
          </a:p>
          <a:p>
            <a:pPr lvl="1"/>
            <a:r>
              <a:rPr lang="en-US" dirty="0" smtClean="0"/>
              <a:t>Homepage: </a:t>
            </a:r>
            <a:r>
              <a:rPr lang="en-US" sz="2000" dirty="0" smtClean="0">
                <a:hlinkClick r:id="rId3"/>
              </a:rPr>
              <a:t>http://www.eecg.toronto.edu/~</a:t>
            </a:r>
            <a:r>
              <a:rPr lang="en-US" sz="2000" dirty="0" smtClean="0">
                <a:hlinkClick r:id="rId3"/>
              </a:rPr>
              <a:t>yuan</a:t>
            </a:r>
            <a:endParaRPr lang="en-US" sz="2000" dirty="0" smtClean="0"/>
          </a:p>
          <a:p>
            <a:pPr lvl="1"/>
            <a:r>
              <a:rPr lang="en-US" sz="2000" dirty="0" smtClean="0"/>
              <a:t>(Michael </a:t>
            </a:r>
            <a:r>
              <a:rPr lang="en-US" sz="2000" dirty="0" err="1" smtClean="0"/>
              <a:t>Stumm</a:t>
            </a:r>
            <a:r>
              <a:rPr lang="en-US" sz="2000" dirty="0" smtClean="0"/>
              <a:t> will take over later)</a:t>
            </a:r>
            <a:endParaRPr lang="en-US" sz="2000" dirty="0" smtClean="0"/>
          </a:p>
          <a:p>
            <a:r>
              <a:rPr lang="en-US" dirty="0" smtClean="0"/>
              <a:t>Teaching Assistants:</a:t>
            </a:r>
          </a:p>
          <a:p>
            <a:pPr lvl="1"/>
            <a:r>
              <a:rPr lang="en-US" dirty="0" err="1" smtClean="0"/>
              <a:t>Arnamoy</a:t>
            </a:r>
            <a:r>
              <a:rPr lang="en-US" dirty="0" smtClean="0"/>
              <a:t> Bhattacharyya, </a:t>
            </a:r>
            <a:r>
              <a:rPr lang="en-US" dirty="0" err="1" smtClean="0"/>
              <a:t>Seyed</a:t>
            </a:r>
            <a:r>
              <a:rPr lang="en-US" dirty="0" smtClean="0"/>
              <a:t> </a:t>
            </a:r>
            <a:r>
              <a:rPr lang="en-US" dirty="0" err="1" smtClean="0"/>
              <a:t>Jokar</a:t>
            </a:r>
            <a:r>
              <a:rPr lang="en-US" dirty="0" smtClean="0"/>
              <a:t> </a:t>
            </a:r>
            <a:r>
              <a:rPr lang="en-US" dirty="0" err="1" smtClean="0"/>
              <a:t>Jandaghi</a:t>
            </a:r>
            <a:r>
              <a:rPr lang="en-US" dirty="0" smtClean="0"/>
              <a:t>, Yu Luo, </a:t>
            </a:r>
            <a:r>
              <a:rPr lang="en-US" dirty="0" err="1" smtClean="0"/>
              <a:t>Ishita</a:t>
            </a:r>
            <a:r>
              <a:rPr lang="en-US" dirty="0" smtClean="0"/>
              <a:t> Ray, </a:t>
            </a:r>
            <a:r>
              <a:rPr lang="en-US" dirty="0" err="1" smtClean="0"/>
              <a:t>Hao</a:t>
            </a:r>
            <a:r>
              <a:rPr lang="en-US" dirty="0" smtClean="0"/>
              <a:t> Wang</a:t>
            </a:r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3183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bigger picture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0112" y="1650848"/>
            <a:ext cx="7345363" cy="673767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Optimization is not the ONLY goal!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860008" y="2280649"/>
            <a:ext cx="7345363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79438" indent="-228600" algn="l" defTabSz="914400" rtl="0" eaLnBrk="1" latinLnBrk="0" hangingPunct="1">
              <a:spcBef>
                <a:spcPts val="600"/>
              </a:spcBef>
              <a:buClr>
                <a:schemeClr val="bg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8038" indent="-228600" algn="l" defTabSz="914400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36638" indent="-228600" algn="l" defTabSz="914400" rtl="0" eaLnBrk="1" latinLnBrk="0" hangingPunct="1">
              <a:spcBef>
                <a:spcPts val="600"/>
              </a:spcBef>
              <a:buClr>
                <a:schemeClr val="bg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65238" indent="-228600" algn="l" defTabSz="914400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4482" indent="-444482">
              <a:buFontTx/>
              <a:buAutoNum type="arabicParenR"/>
              <a:defRPr/>
            </a:pPr>
            <a:r>
              <a:rPr lang="en-US" dirty="0" smtClean="0"/>
              <a:t>Readability</a:t>
            </a:r>
          </a:p>
          <a:p>
            <a:pPr marL="444482" indent="-444482">
              <a:buFontTx/>
              <a:buAutoNum type="arabicParenR"/>
              <a:defRPr/>
            </a:pPr>
            <a:r>
              <a:rPr lang="en-US" dirty="0" smtClean="0"/>
              <a:t>Debugability</a:t>
            </a:r>
          </a:p>
          <a:p>
            <a:pPr marL="444482" indent="-444482">
              <a:buFontTx/>
              <a:buAutoNum type="arabicParenR"/>
              <a:defRPr/>
            </a:pPr>
            <a:r>
              <a:rPr lang="en-US" dirty="0" smtClean="0"/>
              <a:t>Reliability</a:t>
            </a:r>
          </a:p>
          <a:p>
            <a:pPr marL="444482" indent="-444482">
              <a:buFontTx/>
              <a:buAutoNum type="arabicParenR"/>
              <a:defRPr/>
            </a:pPr>
            <a:r>
              <a:rPr lang="en-US" dirty="0" smtClean="0"/>
              <a:t>Maintainability</a:t>
            </a:r>
          </a:p>
          <a:p>
            <a:pPr marL="444482" indent="-444482">
              <a:buFontTx/>
              <a:buAutoNum type="arabicParenR"/>
              <a:defRPr/>
            </a:pPr>
            <a:r>
              <a:rPr lang="en-US" dirty="0" smtClean="0"/>
              <a:t>Scalability</a:t>
            </a:r>
          </a:p>
          <a:p>
            <a:pPr marL="444482" indent="-444482">
              <a:buFontTx/>
              <a:buAutoNum type="arabicParenR"/>
              <a:defRPr/>
            </a:pPr>
            <a:r>
              <a:rPr lang="en-US" dirty="0" smtClean="0"/>
              <a:t>Efficiency</a:t>
            </a:r>
          </a:p>
          <a:p>
            <a:pPr marL="444482" indent="-444482">
              <a:defRPr/>
            </a:pPr>
            <a:endParaRPr lang="en-US" dirty="0"/>
          </a:p>
        </p:txBody>
      </p:sp>
      <p:sp>
        <p:nvSpPr>
          <p:cNvPr id="8" name="AutoShape 6"/>
          <p:cNvSpPr>
            <a:spLocks/>
          </p:cNvSpPr>
          <p:nvPr/>
        </p:nvSpPr>
        <p:spPr bwMode="auto">
          <a:xfrm>
            <a:off x="3551832" y="2540000"/>
            <a:ext cx="406977" cy="1823295"/>
          </a:xfrm>
          <a:prstGeom prst="rightBrace">
            <a:avLst>
              <a:gd name="adj1" fmla="val 51738"/>
              <a:gd name="adj2" fmla="val 50000"/>
            </a:avLst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 lIns="82058" tIns="41029" rIns="82058" bIns="41029" anchor="ctr"/>
          <a:lstStyle/>
          <a:p>
            <a:pPr algn="l"/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       More important than performance!!!!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3050393" y="4756170"/>
            <a:ext cx="6157610" cy="10642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79438" indent="-228600" algn="l" defTabSz="914400" rtl="0" eaLnBrk="1" latinLnBrk="0" hangingPunct="1">
              <a:spcBef>
                <a:spcPts val="600"/>
              </a:spcBef>
              <a:buClr>
                <a:schemeClr val="bg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8038" indent="-228600" algn="l" defTabSz="914400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36638" indent="-228600" algn="l" defTabSz="914400" rtl="0" eaLnBrk="1" latinLnBrk="0" hangingPunct="1">
              <a:spcBef>
                <a:spcPts val="600"/>
              </a:spcBef>
              <a:buClr>
                <a:schemeClr val="bg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65238" indent="-228600" algn="l" defTabSz="914400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200" b="1" dirty="0" smtClean="0">
                <a:solidFill>
                  <a:srgbClr val="FF0000"/>
                </a:solidFill>
              </a:rPr>
              <a:t>Premature optimization is the root of all evil! </a:t>
            </a:r>
          </a:p>
          <a:p>
            <a:pPr marL="0" indent="0">
              <a:buNone/>
            </a:pPr>
            <a:r>
              <a:rPr lang="en-US" sz="2200" b="1" dirty="0">
                <a:solidFill>
                  <a:srgbClr val="FF0000"/>
                </a:solidFill>
              </a:rPr>
              <a:t> </a:t>
            </a:r>
            <a:r>
              <a:rPr lang="en-US" sz="2200" b="1" dirty="0" smtClean="0">
                <a:solidFill>
                  <a:srgbClr val="FF0000"/>
                </a:solidFill>
              </a:rPr>
              <a:t>                                     – Donald Knuth</a:t>
            </a:r>
          </a:p>
        </p:txBody>
      </p:sp>
    </p:spTree>
    <p:extLst>
      <p:ext uri="{BB962C8B-B14F-4D97-AF65-F5344CB8AC3E}">
        <p14:creationId xmlns:p14="http://schemas.microsoft.com/office/powerpoint/2010/main" val="1673044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1790" y="1898316"/>
            <a:ext cx="7563686" cy="4167205"/>
          </a:xfrm>
        </p:spPr>
        <p:txBody>
          <a:bodyPr/>
          <a:lstStyle/>
          <a:p>
            <a:r>
              <a:rPr lang="en-US" dirty="0" smtClean="0"/>
              <a:t>Premature optimization causing bugs</a:t>
            </a:r>
          </a:p>
          <a:p>
            <a:pPr lvl="1"/>
            <a:r>
              <a:rPr lang="en-US" dirty="0" smtClean="0"/>
              <a:t>cp /proc/cpuinfo .</a:t>
            </a:r>
          </a:p>
          <a:p>
            <a:pPr lvl="2"/>
            <a:r>
              <a:rPr lang="en-US" dirty="0" smtClean="0"/>
              <a:t>Created an empty file!!! (Demo)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81790" y="3342105"/>
            <a:ext cx="77775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Consolas"/>
                <a:cs typeface="Consolas"/>
              </a:rPr>
              <a:t>bool </a:t>
            </a:r>
            <a:r>
              <a:rPr lang="en-US" dirty="0" smtClean="0">
                <a:solidFill>
                  <a:srgbClr val="008000"/>
                </a:solidFill>
                <a:latin typeface="Consolas"/>
                <a:cs typeface="Consolas"/>
              </a:rPr>
              <a:t>copy_reg </a:t>
            </a:r>
            <a:r>
              <a:rPr lang="en-US" dirty="0" smtClean="0">
                <a:latin typeface="Consolas"/>
                <a:cs typeface="Consolas"/>
              </a:rPr>
              <a:t>(.. ) {</a:t>
            </a:r>
          </a:p>
          <a:p>
            <a:r>
              <a:rPr lang="en-US" dirty="0" smtClean="0">
                <a:latin typeface="Consolas"/>
                <a:cs typeface="Consolas"/>
              </a:rPr>
              <a:t>  </a:t>
            </a:r>
            <a:r>
              <a:rPr lang="en-US" dirty="0" smtClean="0">
                <a:solidFill>
                  <a:srgbClr val="0000FF"/>
                </a:solidFill>
                <a:latin typeface="Consolas"/>
                <a:cs typeface="Consolas"/>
              </a:rPr>
              <a:t>if</a:t>
            </a:r>
            <a:r>
              <a:rPr lang="en-US" dirty="0" smtClean="0">
                <a:latin typeface="Consolas"/>
                <a:cs typeface="Consolas"/>
              </a:rPr>
              <a:t> (src.st_size != </a:t>
            </a:r>
            <a:r>
              <a:rPr lang="en-US" dirty="0">
                <a:latin typeface="Consolas"/>
                <a:cs typeface="Consolas"/>
              </a:rPr>
              <a:t>0</a:t>
            </a:r>
            <a:r>
              <a:rPr lang="en-US" dirty="0" smtClean="0">
                <a:latin typeface="Consolas"/>
                <a:cs typeface="Consolas"/>
              </a:rPr>
              <a:t>) {</a:t>
            </a:r>
            <a:endParaRPr lang="en-US" dirty="0">
              <a:latin typeface="Consolas"/>
              <a:cs typeface="Consolas"/>
            </a:endParaRPr>
          </a:p>
          <a:p>
            <a:r>
              <a:rPr lang="en-US" dirty="0">
                <a:latin typeface="Consolas"/>
                <a:cs typeface="Consolas"/>
              </a:rPr>
              <a:t>     </a:t>
            </a:r>
            <a:r>
              <a:rPr lang="en-US" dirty="0" smtClean="0">
                <a:latin typeface="Consolas"/>
                <a:cs typeface="Consolas"/>
              </a:rPr>
              <a:t>   </a:t>
            </a:r>
            <a:r>
              <a:rPr lang="en-US" i="1" dirty="0" smtClean="0">
                <a:solidFill>
                  <a:srgbClr val="800000"/>
                </a:solidFill>
                <a:latin typeface="Consolas"/>
                <a:cs typeface="Consolas"/>
              </a:rPr>
              <a:t>/* Copy the file content */</a:t>
            </a:r>
          </a:p>
          <a:p>
            <a:r>
              <a:rPr lang="en-US" dirty="0">
                <a:latin typeface="Consolas"/>
                <a:cs typeface="Consolas"/>
              </a:rPr>
              <a:t> </a:t>
            </a:r>
            <a:r>
              <a:rPr lang="en-US" dirty="0" smtClean="0">
                <a:latin typeface="Consolas"/>
                <a:cs typeface="Consolas"/>
              </a:rPr>
              <a:t> }</a:t>
            </a:r>
          </a:p>
          <a:p>
            <a:r>
              <a:rPr lang="en-US" dirty="0">
                <a:latin typeface="Consolas"/>
                <a:cs typeface="Consolas"/>
              </a:rPr>
              <a:t> </a:t>
            </a:r>
            <a:r>
              <a:rPr lang="en-US" dirty="0" smtClean="0">
                <a:latin typeface="Consolas"/>
                <a:cs typeface="Consolas"/>
              </a:rPr>
              <a:t> </a:t>
            </a:r>
            <a:r>
              <a:rPr lang="en-US" dirty="0" smtClean="0">
                <a:solidFill>
                  <a:srgbClr val="0000FF"/>
                </a:solidFill>
                <a:latin typeface="Consolas"/>
                <a:cs typeface="Consolas"/>
              </a:rPr>
              <a:t>else</a:t>
            </a:r>
            <a:r>
              <a:rPr lang="en-US" dirty="0" smtClean="0">
                <a:latin typeface="Consolas"/>
                <a:cs typeface="Consolas"/>
              </a:rPr>
              <a:t> {</a:t>
            </a:r>
          </a:p>
          <a:p>
            <a:r>
              <a:rPr lang="en-US" dirty="0">
                <a:latin typeface="Consolas"/>
                <a:cs typeface="Consolas"/>
              </a:rPr>
              <a:t> </a:t>
            </a:r>
            <a:r>
              <a:rPr lang="en-US" dirty="0" smtClean="0">
                <a:latin typeface="Consolas"/>
                <a:cs typeface="Consolas"/>
              </a:rPr>
              <a:t>      </a:t>
            </a:r>
            <a:r>
              <a:rPr lang="en-US" i="1" dirty="0" smtClean="0">
                <a:solidFill>
                  <a:srgbClr val="800000"/>
                </a:solidFill>
                <a:latin typeface="Consolas"/>
                <a:cs typeface="Consolas"/>
              </a:rPr>
              <a:t>/* skip the copy if the file size = 0 */</a:t>
            </a:r>
          </a:p>
          <a:p>
            <a:r>
              <a:rPr lang="en-US" dirty="0">
                <a:latin typeface="Consolas"/>
                <a:cs typeface="Consolas"/>
              </a:rPr>
              <a:t> </a:t>
            </a:r>
            <a:r>
              <a:rPr lang="en-US" dirty="0" smtClean="0">
                <a:latin typeface="Consolas"/>
                <a:cs typeface="Consolas"/>
              </a:rPr>
              <a:t> }</a:t>
            </a:r>
          </a:p>
          <a:p>
            <a:r>
              <a:rPr lang="en-US" dirty="0">
                <a:latin typeface="Consolas"/>
                <a:cs typeface="Consolas"/>
              </a:rPr>
              <a:t>}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4224432" y="3498963"/>
            <a:ext cx="4102991" cy="461665"/>
            <a:chOff x="4224432" y="3498963"/>
            <a:chExt cx="4102991" cy="461665"/>
          </a:xfrm>
        </p:grpSpPr>
        <p:sp>
          <p:nvSpPr>
            <p:cNvPr id="8" name="Left Arrow 7"/>
            <p:cNvSpPr/>
            <p:nvPr/>
          </p:nvSpPr>
          <p:spPr>
            <a:xfrm>
              <a:off x="4224432" y="3716423"/>
              <a:ext cx="441147" cy="160421"/>
            </a:xfrm>
            <a:prstGeom prst="lef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772544" y="3498963"/>
              <a:ext cx="355487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rgbClr val="FF0000"/>
                  </a:solidFill>
                </a:rPr>
                <a:t>Premature optimization!!!</a:t>
              </a:r>
              <a:endParaRPr lang="en-US" sz="2400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06060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1790" y="1898316"/>
            <a:ext cx="7563686" cy="4167205"/>
          </a:xfrm>
        </p:spPr>
        <p:txBody>
          <a:bodyPr/>
          <a:lstStyle/>
          <a:p>
            <a:r>
              <a:rPr lang="en-US" dirty="0"/>
              <a:t>O</a:t>
            </a:r>
            <a:r>
              <a:rPr lang="en-US" dirty="0" smtClean="0"/>
              <a:t>ptimization might reduce readability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81790" y="2416235"/>
            <a:ext cx="3230572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Consolas"/>
                <a:cs typeface="Consolas"/>
              </a:rPr>
              <a:t>int </a:t>
            </a:r>
            <a:r>
              <a:rPr lang="en-US" dirty="0" smtClean="0">
                <a:latin typeface="Consolas"/>
                <a:cs typeface="Consolas"/>
              </a:rPr>
              <a:t>count (unsigned x) {</a:t>
            </a:r>
          </a:p>
          <a:p>
            <a:r>
              <a:rPr lang="en-US" dirty="0">
                <a:latin typeface="Consolas"/>
                <a:cs typeface="Consolas"/>
              </a:rPr>
              <a:t> </a:t>
            </a:r>
            <a:r>
              <a:rPr lang="en-US" dirty="0" smtClean="0">
                <a:latin typeface="Consolas"/>
                <a:cs typeface="Consolas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latin typeface="Consolas"/>
                <a:cs typeface="Consolas"/>
              </a:rPr>
              <a:t>int</a:t>
            </a:r>
            <a:r>
              <a:rPr lang="en-US" dirty="0" smtClean="0">
                <a:solidFill>
                  <a:srgbClr val="0000FF"/>
                </a:solidFill>
                <a:latin typeface="Consolas"/>
                <a:cs typeface="Consolas"/>
              </a:rPr>
              <a:t> </a:t>
            </a:r>
            <a:r>
              <a:rPr lang="en-US" dirty="0" smtClean="0">
                <a:latin typeface="Consolas"/>
                <a:cs typeface="Consolas"/>
              </a:rPr>
              <a:t>sum = x;</a:t>
            </a:r>
          </a:p>
          <a:p>
            <a:r>
              <a:rPr lang="en-US" dirty="0" smtClean="0">
                <a:latin typeface="Consolas"/>
                <a:cs typeface="Consolas"/>
              </a:rPr>
              <a:t>  </a:t>
            </a:r>
            <a:r>
              <a:rPr lang="en-US" dirty="0" smtClean="0">
                <a:solidFill>
                  <a:srgbClr val="0000FF"/>
                </a:solidFill>
                <a:latin typeface="Consolas"/>
                <a:cs typeface="Consolas"/>
              </a:rPr>
              <a:t>while</a:t>
            </a:r>
            <a:r>
              <a:rPr lang="en-US" dirty="0" smtClean="0">
                <a:latin typeface="Consolas"/>
                <a:cs typeface="Consolas"/>
              </a:rPr>
              <a:t> (x != 0) {</a:t>
            </a:r>
          </a:p>
          <a:p>
            <a:r>
              <a:rPr lang="en-US" dirty="0" smtClean="0">
                <a:latin typeface="Consolas"/>
                <a:cs typeface="Consolas"/>
              </a:rPr>
              <a:t>    x = x &gt;&gt; 1;</a:t>
            </a:r>
          </a:p>
          <a:p>
            <a:r>
              <a:rPr lang="en-US" dirty="0">
                <a:latin typeface="Consolas"/>
                <a:cs typeface="Consolas"/>
              </a:rPr>
              <a:t> </a:t>
            </a:r>
            <a:r>
              <a:rPr lang="en-US" dirty="0" smtClean="0">
                <a:latin typeface="Consolas"/>
                <a:cs typeface="Consolas"/>
              </a:rPr>
              <a:t>   sum = sum – x;</a:t>
            </a:r>
          </a:p>
          <a:p>
            <a:r>
              <a:rPr lang="en-US" dirty="0">
                <a:latin typeface="Consolas"/>
                <a:cs typeface="Consolas"/>
              </a:rPr>
              <a:t> </a:t>
            </a:r>
            <a:r>
              <a:rPr lang="en-US" dirty="0" smtClean="0">
                <a:latin typeface="Consolas"/>
                <a:cs typeface="Consolas"/>
              </a:rPr>
              <a:t> }</a:t>
            </a:r>
          </a:p>
          <a:p>
            <a:r>
              <a:rPr lang="en-US" dirty="0">
                <a:latin typeface="Consolas"/>
                <a:cs typeface="Consolas"/>
              </a:rPr>
              <a:t> </a:t>
            </a:r>
            <a:r>
              <a:rPr lang="en-US" dirty="0" smtClean="0">
                <a:latin typeface="Consolas"/>
                <a:cs typeface="Consolas"/>
              </a:rPr>
              <a:t> </a:t>
            </a:r>
            <a:r>
              <a:rPr lang="en-US" dirty="0" smtClean="0">
                <a:solidFill>
                  <a:srgbClr val="0000FF"/>
                </a:solidFill>
                <a:latin typeface="Consolas"/>
                <a:cs typeface="Consolas"/>
              </a:rPr>
              <a:t>return</a:t>
            </a:r>
            <a:r>
              <a:rPr lang="en-US" dirty="0" smtClean="0">
                <a:latin typeface="Consolas"/>
                <a:cs typeface="Consolas"/>
              </a:rPr>
              <a:t> sum;</a:t>
            </a:r>
          </a:p>
          <a:p>
            <a:r>
              <a:rPr lang="en-US" dirty="0">
                <a:latin typeface="Consolas"/>
                <a:cs typeface="Consolas"/>
              </a:rPr>
              <a:t>}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384854" y="2424822"/>
            <a:ext cx="3738223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Consolas"/>
                <a:cs typeface="Consolas"/>
              </a:rPr>
              <a:t>int </a:t>
            </a:r>
            <a:r>
              <a:rPr lang="en-US" dirty="0" smtClean="0">
                <a:latin typeface="Consolas"/>
                <a:cs typeface="Consolas"/>
              </a:rPr>
              <a:t>count (unsigned x) {</a:t>
            </a:r>
          </a:p>
          <a:p>
            <a:r>
              <a:rPr lang="en-US" dirty="0">
                <a:latin typeface="Consolas"/>
                <a:cs typeface="Consolas"/>
              </a:rPr>
              <a:t> </a:t>
            </a:r>
            <a:r>
              <a:rPr lang="en-US" dirty="0" smtClean="0">
                <a:latin typeface="Consolas"/>
                <a:cs typeface="Consolas"/>
              </a:rPr>
              <a:t> </a:t>
            </a:r>
            <a:r>
              <a:rPr lang="en-US" dirty="0" smtClean="0">
                <a:solidFill>
                  <a:srgbClr val="0000FF"/>
                </a:solidFill>
                <a:latin typeface="Consolas"/>
                <a:cs typeface="Consolas"/>
              </a:rPr>
              <a:t>int </a:t>
            </a:r>
            <a:r>
              <a:rPr lang="en-US" dirty="0" smtClean="0">
                <a:latin typeface="Consolas"/>
                <a:cs typeface="Consolas"/>
              </a:rPr>
              <a:t>sum, i;</a:t>
            </a:r>
          </a:p>
          <a:p>
            <a:r>
              <a:rPr lang="en-US" dirty="0">
                <a:latin typeface="Consolas"/>
                <a:cs typeface="Consolas"/>
              </a:rPr>
              <a:t> </a:t>
            </a:r>
            <a:r>
              <a:rPr lang="en-US" dirty="0" smtClean="0">
                <a:latin typeface="Consolas"/>
                <a:cs typeface="Consolas"/>
              </a:rPr>
              <a:t> sum = x;</a:t>
            </a:r>
          </a:p>
          <a:p>
            <a:r>
              <a:rPr lang="en-US" dirty="0">
                <a:latin typeface="Consolas"/>
                <a:cs typeface="Consolas"/>
              </a:rPr>
              <a:t> </a:t>
            </a:r>
            <a:r>
              <a:rPr lang="en-US" dirty="0" smtClean="0">
                <a:latin typeface="Consolas"/>
                <a:cs typeface="Consolas"/>
              </a:rPr>
              <a:t> </a:t>
            </a:r>
            <a:r>
              <a:rPr lang="en-US" dirty="0" smtClean="0">
                <a:solidFill>
                  <a:srgbClr val="0000FF"/>
                </a:solidFill>
                <a:latin typeface="Consolas"/>
                <a:cs typeface="Consolas"/>
              </a:rPr>
              <a:t>for</a:t>
            </a:r>
            <a:r>
              <a:rPr lang="en-US" dirty="0" smtClean="0">
                <a:latin typeface="Consolas"/>
                <a:cs typeface="Consolas"/>
              </a:rPr>
              <a:t> (i = 1; i &lt; 31; i++) {</a:t>
            </a:r>
          </a:p>
          <a:p>
            <a:r>
              <a:rPr lang="en-US" dirty="0" smtClean="0">
                <a:latin typeface="Consolas"/>
                <a:cs typeface="Consolas"/>
              </a:rPr>
              <a:t>    x = rotatel(x, 1);</a:t>
            </a:r>
          </a:p>
          <a:p>
            <a:r>
              <a:rPr lang="en-US" dirty="0">
                <a:latin typeface="Consolas"/>
                <a:cs typeface="Consolas"/>
              </a:rPr>
              <a:t> </a:t>
            </a:r>
            <a:r>
              <a:rPr lang="en-US" dirty="0" smtClean="0">
                <a:latin typeface="Consolas"/>
                <a:cs typeface="Consolas"/>
              </a:rPr>
              <a:t>   sum = sum + x;</a:t>
            </a:r>
          </a:p>
          <a:p>
            <a:r>
              <a:rPr lang="en-US" dirty="0">
                <a:latin typeface="Consolas"/>
                <a:cs typeface="Consolas"/>
              </a:rPr>
              <a:t> </a:t>
            </a:r>
            <a:r>
              <a:rPr lang="en-US" dirty="0" smtClean="0">
                <a:latin typeface="Consolas"/>
                <a:cs typeface="Consolas"/>
              </a:rPr>
              <a:t> }</a:t>
            </a:r>
          </a:p>
          <a:p>
            <a:r>
              <a:rPr lang="en-US" dirty="0">
                <a:latin typeface="Consolas"/>
                <a:cs typeface="Consolas"/>
              </a:rPr>
              <a:t> </a:t>
            </a:r>
            <a:r>
              <a:rPr lang="en-US" dirty="0" smtClean="0">
                <a:latin typeface="Consolas"/>
                <a:cs typeface="Consolas"/>
              </a:rPr>
              <a:t> </a:t>
            </a:r>
            <a:r>
              <a:rPr lang="en-US" dirty="0" smtClean="0">
                <a:solidFill>
                  <a:srgbClr val="0000FF"/>
                </a:solidFill>
                <a:latin typeface="Consolas"/>
                <a:cs typeface="Consolas"/>
              </a:rPr>
              <a:t>return</a:t>
            </a:r>
            <a:r>
              <a:rPr lang="en-US" dirty="0" smtClean="0">
                <a:latin typeface="Consolas"/>
                <a:cs typeface="Consolas"/>
              </a:rPr>
              <a:t> -sum;</a:t>
            </a:r>
          </a:p>
          <a:p>
            <a:r>
              <a:rPr lang="en-US" dirty="0">
                <a:latin typeface="Consolas"/>
                <a:cs typeface="Consolas"/>
              </a:rPr>
              <a:t>}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10024" y="5010145"/>
            <a:ext cx="71565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They’re both to count the number of ‘1’ bits in ‘x’.</a:t>
            </a:r>
          </a:p>
          <a:p>
            <a:r>
              <a:rPr lang="en-US" sz="2400" dirty="0">
                <a:solidFill>
                  <a:srgbClr val="FF0000"/>
                </a:solidFill>
              </a:rPr>
              <a:t>H</a:t>
            </a:r>
            <a:r>
              <a:rPr lang="en-US" sz="2400" dirty="0" smtClean="0">
                <a:solidFill>
                  <a:srgbClr val="FF0000"/>
                </a:solidFill>
              </a:rPr>
              <a:t>ow could someone else maintain this code?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4385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255061" y="2029625"/>
            <a:ext cx="6179145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solidFill>
                  <a:srgbClr val="0000FF"/>
                </a:solidFill>
                <a:latin typeface="Consolas"/>
                <a:cs typeface="Consolas"/>
              </a:rPr>
              <a:t>/* </a:t>
            </a:r>
          </a:p>
          <a:p>
            <a:r>
              <a:rPr lang="en-US" sz="2400" i="1" dirty="0">
                <a:solidFill>
                  <a:srgbClr val="0000FF"/>
                </a:solidFill>
                <a:latin typeface="Consolas"/>
                <a:cs typeface="Consolas"/>
              </a:rPr>
              <a:t> </a:t>
            </a:r>
            <a:r>
              <a:rPr lang="en-US" sz="2400" i="1" dirty="0" smtClean="0">
                <a:solidFill>
                  <a:srgbClr val="0000FF"/>
                </a:solidFill>
                <a:latin typeface="Consolas"/>
                <a:cs typeface="Consolas"/>
              </a:rPr>
              <a:t>* When </a:t>
            </a:r>
            <a:r>
              <a:rPr lang="en-US" sz="2400" i="1" dirty="0">
                <a:solidFill>
                  <a:srgbClr val="0000FF"/>
                </a:solidFill>
                <a:latin typeface="Consolas"/>
                <a:cs typeface="Consolas"/>
              </a:rPr>
              <a:t>I wrote this, only God and </a:t>
            </a:r>
            <a:endParaRPr lang="en-US" sz="2400" i="1" dirty="0" smtClean="0">
              <a:solidFill>
                <a:srgbClr val="0000FF"/>
              </a:solidFill>
              <a:latin typeface="Consolas"/>
              <a:cs typeface="Consolas"/>
            </a:endParaRPr>
          </a:p>
          <a:p>
            <a:r>
              <a:rPr lang="en-US" sz="2400" i="1" dirty="0">
                <a:solidFill>
                  <a:srgbClr val="0000FF"/>
                </a:solidFill>
                <a:latin typeface="Consolas"/>
                <a:cs typeface="Consolas"/>
              </a:rPr>
              <a:t> </a:t>
            </a:r>
            <a:r>
              <a:rPr lang="en-US" sz="2400" i="1" dirty="0" smtClean="0">
                <a:solidFill>
                  <a:srgbClr val="0000FF"/>
                </a:solidFill>
                <a:latin typeface="Consolas"/>
                <a:cs typeface="Consolas"/>
              </a:rPr>
              <a:t>* I </a:t>
            </a:r>
            <a:r>
              <a:rPr lang="en-US" sz="2400" i="1" dirty="0">
                <a:solidFill>
                  <a:srgbClr val="0000FF"/>
                </a:solidFill>
                <a:latin typeface="Consolas"/>
                <a:cs typeface="Consolas"/>
              </a:rPr>
              <a:t>understood what I was </a:t>
            </a:r>
            <a:r>
              <a:rPr lang="en-US" sz="2400" i="1" dirty="0" smtClean="0">
                <a:solidFill>
                  <a:srgbClr val="0000FF"/>
                </a:solidFill>
                <a:latin typeface="Consolas"/>
                <a:cs typeface="Consolas"/>
              </a:rPr>
              <a:t>doing.</a:t>
            </a:r>
            <a:endParaRPr lang="en-US" sz="2400" i="1" dirty="0">
              <a:solidFill>
                <a:srgbClr val="0000FF"/>
              </a:solidFill>
              <a:latin typeface="Consolas"/>
              <a:cs typeface="Consolas"/>
            </a:endParaRPr>
          </a:p>
          <a:p>
            <a:r>
              <a:rPr lang="en-US" sz="2400" i="1" dirty="0">
                <a:solidFill>
                  <a:srgbClr val="0000FF"/>
                </a:solidFill>
                <a:latin typeface="Consolas"/>
                <a:cs typeface="Consolas"/>
              </a:rPr>
              <a:t> </a:t>
            </a:r>
            <a:r>
              <a:rPr lang="en-US" sz="2400" i="1" dirty="0" smtClean="0">
                <a:solidFill>
                  <a:srgbClr val="0000FF"/>
                </a:solidFill>
                <a:latin typeface="Consolas"/>
                <a:cs typeface="Consolas"/>
              </a:rPr>
              <a:t>* Now</a:t>
            </a:r>
            <a:r>
              <a:rPr lang="en-US" sz="2400" i="1" dirty="0">
                <a:solidFill>
                  <a:srgbClr val="0000FF"/>
                </a:solidFill>
                <a:latin typeface="Consolas"/>
                <a:cs typeface="Consolas"/>
              </a:rPr>
              <a:t>, </a:t>
            </a:r>
            <a:r>
              <a:rPr lang="en-US" sz="2400" i="1" dirty="0" smtClean="0">
                <a:solidFill>
                  <a:srgbClr val="0000FF"/>
                </a:solidFill>
                <a:latin typeface="Consolas"/>
                <a:cs typeface="Consolas"/>
              </a:rPr>
              <a:t>only God knows </a:t>
            </a:r>
          </a:p>
          <a:p>
            <a:r>
              <a:rPr lang="en-US" sz="2400" i="1" dirty="0">
                <a:solidFill>
                  <a:srgbClr val="0000FF"/>
                </a:solidFill>
                <a:latin typeface="Consolas"/>
                <a:cs typeface="Consolas"/>
              </a:rPr>
              <a:t> </a:t>
            </a:r>
            <a:r>
              <a:rPr lang="en-US" sz="2400" i="1" dirty="0" smtClean="0">
                <a:solidFill>
                  <a:srgbClr val="0000FF"/>
                </a:solidFill>
                <a:latin typeface="Consolas"/>
                <a:cs typeface="Consolas"/>
              </a:rPr>
              <a:t>*/</a:t>
            </a:r>
            <a:endParaRPr lang="en-US" sz="2400" i="1" dirty="0">
              <a:solidFill>
                <a:srgbClr val="0000FF"/>
              </a:solidFill>
              <a:latin typeface="Consolas"/>
              <a:cs typeface="Consola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0076" y="4174198"/>
            <a:ext cx="1891323" cy="1891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407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But how do I know if my optimization is “</a:t>
            </a:r>
            <a:r>
              <a:rPr lang="en-US" i="1" dirty="0" smtClean="0">
                <a:solidFill>
                  <a:srgbClr val="FF0000"/>
                </a:solidFill>
              </a:rPr>
              <a:t>premature</a:t>
            </a:r>
            <a:r>
              <a:rPr lang="en-US" dirty="0" smtClean="0"/>
              <a:t>”?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3992" y="2026657"/>
            <a:ext cx="8338946" cy="3931920"/>
          </a:xfrm>
        </p:spPr>
        <p:txBody>
          <a:bodyPr/>
          <a:lstStyle/>
          <a:p>
            <a:r>
              <a:rPr lang="en-US" dirty="0" smtClean="0"/>
              <a:t>Hard to answer…</a:t>
            </a:r>
          </a:p>
          <a:p>
            <a:r>
              <a:rPr lang="en-US" i="1" dirty="0" smtClean="0">
                <a:solidFill>
                  <a:srgbClr val="0000FF"/>
                </a:solidFill>
              </a:rPr>
              <a:t>“Make it work; Make it right; Make it Fast</a:t>
            </a:r>
            <a:r>
              <a:rPr lang="en-US" dirty="0" smtClean="0"/>
              <a:t>” --- Butler Lampson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87174" y="3120940"/>
            <a:ext cx="794084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000" i="1" dirty="0" smtClean="0">
                <a:solidFill>
                  <a:srgbClr val="0000FF"/>
                </a:solidFill>
              </a:rPr>
              <a:t>Purpose of my program?</a:t>
            </a:r>
          </a:p>
          <a:p>
            <a:r>
              <a:rPr lang="en-US" sz="2000" i="1" dirty="0"/>
              <a:t> </a:t>
            </a:r>
            <a:r>
              <a:rPr lang="en-US" sz="2000" i="1" dirty="0" smtClean="0"/>
              <a:t> -- e.g., will it have a long lifetime or it’s a one-time thing (e.g., hackathon or ACM programming contest)</a:t>
            </a:r>
          </a:p>
          <a:p>
            <a:pPr marL="285750" indent="-285750">
              <a:buFont typeface="Arial"/>
              <a:buChar char="•"/>
            </a:pPr>
            <a:r>
              <a:rPr lang="en-US" sz="2000" i="1" dirty="0" smtClean="0">
                <a:solidFill>
                  <a:srgbClr val="0000FF"/>
                </a:solidFill>
              </a:rPr>
              <a:t>Am I optimizing for the bottleneck?</a:t>
            </a:r>
          </a:p>
          <a:p>
            <a:r>
              <a:rPr lang="en-US" sz="2000" i="1" dirty="0"/>
              <a:t> </a:t>
            </a:r>
            <a:r>
              <a:rPr lang="en-US" sz="2000" i="1" dirty="0" smtClean="0"/>
              <a:t> -- e.g., if the program is doing a lot of I/O, there is no point to optimize for “count the number of bits in an integer”</a:t>
            </a:r>
          </a:p>
          <a:p>
            <a:pPr marL="285750" indent="-285750">
              <a:buFont typeface="Arial"/>
              <a:buChar char="•"/>
            </a:pPr>
            <a:r>
              <a:rPr lang="en-US" sz="2000" i="1" dirty="0" smtClean="0">
                <a:solidFill>
                  <a:srgbClr val="0000FF"/>
                </a:solidFill>
              </a:rPr>
              <a:t>Am I optimizing for the common case or special case?</a:t>
            </a:r>
          </a:p>
          <a:p>
            <a:r>
              <a:rPr lang="en-US" sz="2000" i="1" dirty="0"/>
              <a:t> </a:t>
            </a:r>
            <a:r>
              <a:rPr lang="en-US" sz="2000" i="1" dirty="0" smtClean="0"/>
              <a:t> -- e.g., the “cp” bug was optimizing for a special case…</a:t>
            </a:r>
          </a:p>
          <a:p>
            <a:pPr marL="285750" indent="-285750">
              <a:buFont typeface="Arial"/>
              <a:buChar char="•"/>
            </a:pPr>
            <a:r>
              <a:rPr lang="en-US" sz="2000" i="1" dirty="0" smtClean="0">
                <a:solidFill>
                  <a:srgbClr val="0000FF"/>
                </a:solidFill>
              </a:rPr>
              <a:t>What’s the price I pay? e.g., reduced readability, increase program size, etc.</a:t>
            </a:r>
            <a:endParaRPr lang="en-US" sz="2000" i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6666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28" y="1304752"/>
            <a:ext cx="7345363" cy="3931920"/>
          </a:xfrm>
        </p:spPr>
        <p:txBody>
          <a:bodyPr/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Again, “Premature optimization is the root of all evils”</a:t>
            </a:r>
          </a:p>
          <a:p>
            <a:pPr lvl="1"/>
            <a:r>
              <a:rPr lang="en-US" dirty="0" smtClean="0"/>
              <a:t>If you are only going to remember one thing from ECE 454, </a:t>
            </a:r>
            <a:r>
              <a:rPr lang="en-US" i="1" dirty="0" smtClean="0">
                <a:solidFill>
                  <a:srgbClr val="0000FF"/>
                </a:solidFill>
              </a:rPr>
              <a:t>this is it!</a:t>
            </a:r>
          </a:p>
          <a:p>
            <a:pPr lvl="1"/>
            <a:endParaRPr lang="en-US" i="1" dirty="0">
              <a:solidFill>
                <a:srgbClr val="0000FF"/>
              </a:solidFill>
            </a:endParaRPr>
          </a:p>
          <a:p>
            <a:r>
              <a:rPr lang="en-US" i="1" dirty="0" smtClean="0">
                <a:solidFill>
                  <a:srgbClr val="0000FF"/>
                </a:solidFill>
              </a:rPr>
              <a:t>And let the fun begin!</a:t>
            </a:r>
            <a:endParaRPr lang="en-US" i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0166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Recommended Textbook</a:t>
            </a:r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 smtClean="0"/>
              <a:t>Textbook is not required </a:t>
            </a:r>
          </a:p>
          <a:p>
            <a:pPr lvl="1" eaLnBrk="1" hangingPunct="1">
              <a:defRPr/>
            </a:pPr>
            <a:r>
              <a:rPr lang="en-US" dirty="0" smtClean="0"/>
              <a:t>The relevant contents will be covered in the slides</a:t>
            </a:r>
          </a:p>
          <a:p>
            <a:pPr lvl="1" eaLnBrk="1" hangingPunct="1">
              <a:defRPr/>
            </a:pPr>
            <a:r>
              <a:rPr lang="en-US" dirty="0" smtClean="0"/>
              <a:t>Google &amp; Wikipedia can tell you all</a:t>
            </a:r>
          </a:p>
          <a:p>
            <a:pPr lvl="1" eaLnBrk="1" hangingPunct="1">
              <a:defRPr/>
            </a:pPr>
            <a:r>
              <a:rPr lang="en-US" dirty="0" smtClean="0"/>
              <a:t>I will post some online resources in Piazza</a:t>
            </a:r>
          </a:p>
          <a:p>
            <a:pPr eaLnBrk="1" hangingPunct="1">
              <a:defRPr/>
            </a:pPr>
            <a:r>
              <a:rPr lang="en-US" dirty="0" smtClean="0"/>
              <a:t>Randal E. Bryant and David R. O’Hallaron, </a:t>
            </a:r>
          </a:p>
          <a:p>
            <a:pPr lvl="1" eaLnBrk="1" hangingPunct="1">
              <a:defRPr/>
            </a:pPr>
            <a:r>
              <a:rPr lang="en-US" dirty="0" smtClean="0"/>
              <a:t>“Computer Systems: A Programmer’s Perspective”, </a:t>
            </a:r>
            <a:r>
              <a:rPr lang="en-US" dirty="0" smtClean="0"/>
              <a:t>3rd </a:t>
            </a:r>
            <a:r>
              <a:rPr lang="en-US" dirty="0" smtClean="0"/>
              <a:t>edition, Prentice Hall </a:t>
            </a:r>
            <a:r>
              <a:rPr lang="en-US" dirty="0" smtClean="0"/>
              <a:t>2015.</a:t>
            </a:r>
            <a:endParaRPr lang="en-US" dirty="0" smtClean="0"/>
          </a:p>
          <a:p>
            <a:pPr eaLnBrk="1" hangingPunct="1"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8776963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217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Communications</a:t>
            </a:r>
            <a:endParaRPr lang="en-US" dirty="0"/>
          </a:p>
        </p:txBody>
      </p:sp>
      <p:sp>
        <p:nvSpPr>
          <p:cNvPr id="350218" name="Rectangle 10"/>
          <p:cNvSpPr>
            <a:spLocks noGrp="1" noChangeArrowheads="1"/>
          </p:cNvSpPr>
          <p:nvPr>
            <p:ph idx="1"/>
          </p:nvPr>
        </p:nvSpPr>
        <p:spPr>
          <a:xfrm>
            <a:off x="593793" y="1769619"/>
            <a:ext cx="8032438" cy="4526103"/>
          </a:xfrm>
        </p:spPr>
        <p:txBody>
          <a:bodyPr>
            <a:normAutofit/>
          </a:bodyPr>
          <a:lstStyle/>
          <a:p>
            <a:r>
              <a:rPr lang="en-GB" dirty="0"/>
              <a:t>Class web </a:t>
            </a:r>
            <a:r>
              <a:rPr lang="en-GB" dirty="0" smtClean="0"/>
              <a:t>site</a:t>
            </a:r>
          </a:p>
          <a:p>
            <a:pPr lvl="1"/>
            <a:r>
              <a:rPr lang="en-US" dirty="0">
                <a:solidFill>
                  <a:srgbClr val="FF0000"/>
                </a:solidFill>
                <a:hlinkClick r:id="rId3"/>
              </a:rPr>
              <a:t>http://www.eecg.toronto.edu/~yuan/teaching/ece454</a:t>
            </a:r>
            <a:r>
              <a:rPr lang="en-US" dirty="0" smtClean="0">
                <a:solidFill>
                  <a:srgbClr val="FF0000"/>
                </a:solidFill>
                <a:hlinkClick r:id="rId3"/>
              </a:rPr>
              <a:t>/</a:t>
            </a:r>
            <a:endParaRPr lang="en-US" dirty="0" smtClean="0">
              <a:solidFill>
                <a:srgbClr val="FF0000"/>
              </a:solidFill>
            </a:endParaRPr>
          </a:p>
          <a:p>
            <a:pPr lvl="1"/>
            <a:r>
              <a:rPr lang="en-GB" dirty="0" smtClean="0"/>
              <a:t>Provides </a:t>
            </a:r>
            <a:r>
              <a:rPr lang="en-GB" dirty="0" smtClean="0"/>
              <a:t>slides, agenda, grading policy, etc.</a:t>
            </a:r>
          </a:p>
          <a:p>
            <a:pPr lvl="1"/>
            <a:r>
              <a:rPr lang="en-GB" dirty="0" smtClean="0"/>
              <a:t>All </a:t>
            </a:r>
            <a:r>
              <a:rPr lang="en-GB" dirty="0"/>
              <a:t>information </a:t>
            </a:r>
            <a:r>
              <a:rPr lang="en-GB" dirty="0" smtClean="0"/>
              <a:t>regarding to </a:t>
            </a:r>
            <a:r>
              <a:rPr lang="en-GB" dirty="0"/>
              <a:t>the </a:t>
            </a:r>
            <a:r>
              <a:rPr lang="en-GB" dirty="0" smtClean="0"/>
              <a:t>labs</a:t>
            </a:r>
          </a:p>
          <a:p>
            <a:r>
              <a:rPr lang="en-GB" dirty="0" smtClean="0"/>
              <a:t>Piazza (</a:t>
            </a:r>
            <a:r>
              <a:rPr lang="en-GB" dirty="0"/>
              <a:t>s</a:t>
            </a:r>
            <a:r>
              <a:rPr lang="en-GB" dirty="0" smtClean="0"/>
              <a:t>ee the class web site) used for discussion</a:t>
            </a:r>
          </a:p>
          <a:p>
            <a:pPr lvl="1">
              <a:defRPr/>
            </a:pPr>
            <a:r>
              <a:rPr lang="en-US" dirty="0"/>
              <a:t>Q/A &amp; discussion with </a:t>
            </a:r>
            <a:r>
              <a:rPr lang="en-US" dirty="0" smtClean="0"/>
              <a:t>peers, TAs</a:t>
            </a:r>
            <a:r>
              <a:rPr lang="en-US" dirty="0"/>
              <a:t>, </a:t>
            </a:r>
            <a:r>
              <a:rPr lang="en-US" dirty="0" smtClean="0"/>
              <a:t>prof</a:t>
            </a:r>
            <a:endParaRPr lang="en-US" dirty="0"/>
          </a:p>
          <a:p>
            <a:pPr marL="457200" indent="-457200">
              <a:buClr>
                <a:schemeClr val="tx1">
                  <a:lumMod val="85000"/>
                  <a:lumOff val="15000"/>
                </a:schemeClr>
              </a:buClr>
            </a:pPr>
            <a:r>
              <a:rPr lang="en-GB" dirty="0" err="1" smtClean="0"/>
              <a:t>Quercus</a:t>
            </a:r>
            <a:r>
              <a:rPr lang="en-GB" dirty="0" smtClean="0"/>
              <a:t> is </a:t>
            </a:r>
            <a:r>
              <a:rPr lang="en-GB" dirty="0" smtClean="0"/>
              <a:t>only used for Grades</a:t>
            </a:r>
          </a:p>
        </p:txBody>
      </p:sp>
    </p:spTree>
    <p:extLst>
      <p:ext uri="{BB962C8B-B14F-4D97-AF65-F5344CB8AC3E}">
        <p14:creationId xmlns:p14="http://schemas.microsoft.com/office/powerpoint/2010/main" val="26760478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Policies: Grading</a:t>
            </a:r>
          </a:p>
        </p:txBody>
      </p:sp>
      <p:sp>
        <p:nvSpPr>
          <p:cNvPr id="38917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5000"/>
              </a:lnSpc>
              <a:defRPr/>
            </a:pPr>
            <a:r>
              <a:rPr lang="en-US" dirty="0" smtClean="0"/>
              <a:t>Exams (65%)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/>
              <a:t>Midterm (25%): </a:t>
            </a:r>
            <a:r>
              <a:rPr lang="en-US" dirty="0" smtClean="0"/>
              <a:t>TBD</a:t>
            </a:r>
            <a:endParaRPr lang="en-US" dirty="0" smtClean="0"/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/>
              <a:t>Final (40%)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/>
              <a:t>Closed book</a:t>
            </a:r>
          </a:p>
          <a:p>
            <a:pPr eaLnBrk="1" hangingPunct="1">
              <a:lnSpc>
                <a:spcPct val="85000"/>
              </a:lnSpc>
              <a:defRPr/>
            </a:pPr>
            <a:r>
              <a:rPr lang="en-US" dirty="0" smtClean="0"/>
              <a:t>Homework (35%)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/>
              <a:t>5 homeworks (varying % each) </a:t>
            </a:r>
          </a:p>
        </p:txBody>
      </p:sp>
    </p:spTree>
    <p:extLst>
      <p:ext uri="{BB962C8B-B14F-4D97-AF65-F5344CB8AC3E}">
        <p14:creationId xmlns:p14="http://schemas.microsoft.com/office/powerpoint/2010/main" val="26519640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Policies: Assignments</a:t>
            </a:r>
          </a:p>
        </p:txBody>
      </p:sp>
      <p:sp>
        <p:nvSpPr>
          <p:cNvPr id="5939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241235" y="1778000"/>
            <a:ext cx="8715375" cy="4678947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 smtClean="0"/>
              <a:t>Work groups</a:t>
            </a:r>
          </a:p>
          <a:p>
            <a:pPr lvl="1" eaLnBrk="1" hangingPunct="1">
              <a:defRPr/>
            </a:pPr>
            <a:r>
              <a:rPr lang="en-US" dirty="0" smtClean="0"/>
              <a:t>You can work in groups of two for all labs (or individually)  </a:t>
            </a:r>
          </a:p>
          <a:p>
            <a:pPr lvl="2" eaLnBrk="1" hangingPunct="1">
              <a:defRPr/>
            </a:pPr>
            <a:r>
              <a:rPr lang="en-US" dirty="0" smtClean="0"/>
              <a:t>You can change groups for each assignment (if you want)</a:t>
            </a:r>
          </a:p>
          <a:p>
            <a:pPr lvl="2" eaLnBrk="1" hangingPunct="1">
              <a:defRPr/>
            </a:pPr>
            <a:r>
              <a:rPr lang="en-US" dirty="0" smtClean="0"/>
              <a:t>No extensions for group changes mid-assignment</a:t>
            </a:r>
          </a:p>
          <a:p>
            <a:pPr lvl="1" eaLnBrk="1" hangingPunct="1">
              <a:defRPr/>
            </a:pPr>
            <a:r>
              <a:rPr lang="en-US" dirty="0" smtClean="0"/>
              <a:t>Don’t put assignment code on </a:t>
            </a:r>
            <a:r>
              <a:rPr lang="en-US" dirty="0" smtClean="0"/>
              <a:t>Internet!</a:t>
            </a:r>
            <a:endParaRPr lang="en-US" dirty="0" smtClean="0"/>
          </a:p>
          <a:p>
            <a:pPr eaLnBrk="1" hangingPunct="1">
              <a:defRPr/>
            </a:pPr>
            <a:r>
              <a:rPr lang="en-US" dirty="0" smtClean="0"/>
              <a:t>Handins</a:t>
            </a:r>
          </a:p>
          <a:p>
            <a:pPr lvl="1" eaLnBrk="1" hangingPunct="1">
              <a:defRPr/>
            </a:pPr>
            <a:r>
              <a:rPr lang="en-US" dirty="0" smtClean="0"/>
              <a:t>Electronic hand-ins only</a:t>
            </a:r>
          </a:p>
          <a:p>
            <a:pPr lvl="1" eaLnBrk="1" hangingPunct="1">
              <a:defRPr/>
            </a:pPr>
            <a:r>
              <a:rPr lang="en-US" dirty="0" smtClean="0"/>
              <a:t>Follow the submit procedure (as specified in lab handout)</a:t>
            </a:r>
          </a:p>
          <a:p>
            <a:pPr lvl="2" eaLnBrk="1" hangingPunct="1"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08500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Policies: Cheating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1789" y="1898316"/>
            <a:ext cx="7807157" cy="4384842"/>
          </a:xfrm>
        </p:spPr>
        <p:txBody>
          <a:bodyPr>
            <a:normAutofit fontScale="85000" lnSpcReduction="20000"/>
          </a:bodyPr>
          <a:lstStyle/>
          <a:p>
            <a:pPr eaLnBrk="1" hangingPunct="1">
              <a:defRPr/>
            </a:pPr>
            <a:r>
              <a:rPr lang="en-US" dirty="0" smtClean="0"/>
              <a:t>Cheating is a serious offence, will be punished harshly</a:t>
            </a:r>
          </a:p>
          <a:p>
            <a:pPr lvl="1" eaLnBrk="1" hangingPunct="1">
              <a:defRPr/>
            </a:pPr>
            <a:r>
              <a:rPr lang="en-US" dirty="0" smtClean="0"/>
              <a:t>0 grade for assignment, potential for official letter in file.</a:t>
            </a:r>
          </a:p>
          <a:p>
            <a:pPr eaLnBrk="1" hangingPunct="1">
              <a:defRPr/>
            </a:pPr>
            <a:r>
              <a:rPr lang="en-US" dirty="0" smtClean="0"/>
              <a:t>What is cheating?</a:t>
            </a:r>
          </a:p>
          <a:p>
            <a:pPr lvl="1" eaLnBrk="1" hangingPunct="1">
              <a:defRPr/>
            </a:pPr>
            <a:r>
              <a:rPr lang="en-US" dirty="0" smtClean="0"/>
              <a:t>Using someone else’s solution to finish your assignment to avoid having to understand/learn</a:t>
            </a:r>
          </a:p>
          <a:p>
            <a:pPr lvl="1" eaLnBrk="1" hangingPunct="1">
              <a:defRPr/>
            </a:pPr>
            <a:r>
              <a:rPr lang="en-US" dirty="0" smtClean="0"/>
              <a:t>Sharing code with a non-group-member</a:t>
            </a:r>
          </a:p>
          <a:p>
            <a:pPr lvl="1" eaLnBrk="1" hangingPunct="1">
              <a:defRPr/>
            </a:pPr>
            <a:r>
              <a:rPr lang="en-US" dirty="0" smtClean="0"/>
              <a:t>Copying or retyping</a:t>
            </a:r>
          </a:p>
          <a:p>
            <a:pPr eaLnBrk="1" hangingPunct="1">
              <a:defRPr/>
            </a:pPr>
            <a:r>
              <a:rPr lang="en-US" dirty="0" smtClean="0"/>
              <a:t>What is NOT cheating?</a:t>
            </a:r>
          </a:p>
          <a:p>
            <a:pPr lvl="1" eaLnBrk="1" hangingPunct="1">
              <a:defRPr/>
            </a:pPr>
            <a:r>
              <a:rPr lang="en-US" dirty="0" smtClean="0"/>
              <a:t>Helping others use systems or tools.</a:t>
            </a:r>
          </a:p>
          <a:p>
            <a:pPr lvl="1" eaLnBrk="1" hangingPunct="1">
              <a:defRPr/>
            </a:pPr>
            <a:r>
              <a:rPr lang="en-US" dirty="0" smtClean="0"/>
              <a:t>Helping others with high-level design issues.</a:t>
            </a:r>
          </a:p>
          <a:p>
            <a:pPr eaLnBrk="1" hangingPunct="1">
              <a:defRPr/>
            </a:pPr>
            <a:r>
              <a:rPr lang="en-US" dirty="0" smtClean="0"/>
              <a:t>We </a:t>
            </a:r>
            <a:r>
              <a:rPr lang="en-US" dirty="0" smtClean="0"/>
              <a:t>do use cheater-beaters</a:t>
            </a:r>
          </a:p>
          <a:p>
            <a:pPr lvl="1" eaLnBrk="1" hangingPunct="1">
              <a:defRPr/>
            </a:pPr>
            <a:r>
              <a:rPr lang="en-US" dirty="0" smtClean="0"/>
              <a:t>Automatically compares your solutions with others</a:t>
            </a:r>
          </a:p>
        </p:txBody>
      </p:sp>
    </p:spTree>
    <p:extLst>
      <p:ext uri="{BB962C8B-B14F-4D97-AF65-F5344CB8AC3E}">
        <p14:creationId xmlns:p14="http://schemas.microsoft.com/office/powerpoint/2010/main" val="1670003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apital">
  <a:themeElements>
    <a:clrScheme name="Capital">
      <a:dk1>
        <a:srgbClr val="FFFFFF"/>
      </a:dk1>
      <a:lt1>
        <a:srgbClr val="000000"/>
      </a:lt1>
      <a:dk2>
        <a:srgbClr val="7C8F97"/>
      </a:dk2>
      <a:lt2>
        <a:srgbClr val="D1D0C8"/>
      </a:lt2>
      <a:accent1>
        <a:srgbClr val="4B5A60"/>
      </a:accent1>
      <a:accent2>
        <a:srgbClr val="9C5238"/>
      </a:accent2>
      <a:accent3>
        <a:srgbClr val="504539"/>
      </a:accent3>
      <a:accent4>
        <a:srgbClr val="C1AD79"/>
      </a:accent4>
      <a:accent5>
        <a:srgbClr val="667559"/>
      </a:accent5>
      <a:accent6>
        <a:srgbClr val="BAD6AD"/>
      </a:accent6>
      <a:hlink>
        <a:srgbClr val="524A82"/>
      </a:hlink>
      <a:folHlink>
        <a:srgbClr val="8F9954"/>
      </a:folHlink>
    </a:clrScheme>
    <a:fontScheme name="Capital">
      <a:majorFont>
        <a:latin typeface="Calisto MT"/>
        <a:ea typeface=""/>
        <a:cs typeface=""/>
        <a:font script="Jpan" typeface="ＭＳ 明朝"/>
      </a:majorFont>
      <a:minorFont>
        <a:latin typeface="Calisto MT"/>
        <a:ea typeface=""/>
        <a:cs typeface=""/>
        <a:font script="Jpan" typeface="ＭＳ 明朝"/>
      </a:minorFont>
    </a:fontScheme>
    <a:fmtScheme name="Capital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atMod val="150000"/>
                <a:lumMod val="50000"/>
              </a:schemeClr>
              <a:schemeClr val="phClr">
                <a:satMod val="300000"/>
                <a:lumMod val="125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atMod val="135000"/>
                <a:lumMod val="80000"/>
              </a:schemeClr>
              <a:schemeClr val="phClr">
                <a:satMod val="250000"/>
                <a:lumMod val="150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>
              <a:shade val="90000"/>
            </a:schemeClr>
          </a:solidFill>
          <a:prstDash val="solid"/>
        </a:ln>
        <a:ln w="44450" cap="flat" cmpd="sng" algn="ctr">
          <a:solidFill>
            <a:schemeClr val="phClr">
              <a:shade val="85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sx="101000" sy="101000" algn="ctr" rotWithShape="0">
              <a:srgbClr val="000000">
                <a:alpha val="40000"/>
              </a:srgbClr>
            </a:outerShdw>
          </a:effectLst>
          <a:scene3d>
            <a:camera prst="perspectiveFront" fov="3000000"/>
            <a:lightRig rig="threePt" dir="tl"/>
          </a:scene3d>
          <a:sp3d>
            <a:bevelT w="0" h="0"/>
          </a:sp3d>
        </a:effectStyle>
        <a:effectStyle>
          <a:effectLst>
            <a:innerShdw blurRad="190500">
              <a:srgbClr val="000000">
                <a:alpha val="50000"/>
              </a:srgbClr>
            </a:innerShdw>
          </a:effectLst>
          <a:scene3d>
            <a:camera prst="perspectiveFront" fov="4800000"/>
            <a:lightRig rig="twoPt" dir="t">
              <a:rot lat="0" lon="0" rev="4800000"/>
            </a:lightRig>
          </a:scene3d>
          <a:sp3d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3">
            <a:duotone>
              <a:schemeClr val="phClr">
                <a:satMod val="150000"/>
                <a:lumMod val="50000"/>
              </a:schemeClr>
              <a:schemeClr val="phClr">
                <a:satMod val="400000"/>
                <a:lumMod val="16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Capital.thmx</Template>
  <TotalTime>13817</TotalTime>
  <Words>2405</Words>
  <Application>Microsoft Office PowerPoint</Application>
  <PresentationFormat>On-screen Show (4:3)</PresentationFormat>
  <Paragraphs>506</Paragraphs>
  <Slides>45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4" baseType="lpstr">
      <vt:lpstr>PMingLiU</vt:lpstr>
      <vt:lpstr>Arial</vt:lpstr>
      <vt:lpstr>Brush Script MT</vt:lpstr>
      <vt:lpstr>Calibri</vt:lpstr>
      <vt:lpstr>Calisto MT</vt:lpstr>
      <vt:lpstr>Consolas</vt:lpstr>
      <vt:lpstr>Tahoma</vt:lpstr>
      <vt:lpstr>Wingdings</vt:lpstr>
      <vt:lpstr>Capital</vt:lpstr>
      <vt:lpstr>ECE 454  Computer Systems Programming Introduction</vt:lpstr>
      <vt:lpstr>Content of this lecture</vt:lpstr>
      <vt:lpstr>Administration</vt:lpstr>
      <vt:lpstr>Personnel</vt:lpstr>
      <vt:lpstr>Recommended Textbook</vt:lpstr>
      <vt:lpstr>Communications</vt:lpstr>
      <vt:lpstr>Policies: Grading</vt:lpstr>
      <vt:lpstr>Policies: Assignments</vt:lpstr>
      <vt:lpstr>Policies: Cheating</vt:lpstr>
      <vt:lpstr>How NotTo pass ECE454</vt:lpstr>
      <vt:lpstr>How NotTo pass ECE454 (2)</vt:lpstr>
      <vt:lpstr>Before we start</vt:lpstr>
      <vt:lpstr>Why ECE 454?</vt:lpstr>
      <vt:lpstr>Why Take this Course?</vt:lpstr>
      <vt:lpstr>Why Take this Course?</vt:lpstr>
      <vt:lpstr>Start a Company in your 20’s!</vt:lpstr>
      <vt:lpstr>What Good Programmers Care About</vt:lpstr>
      <vt:lpstr>Let’s be more concrete</vt:lpstr>
      <vt:lpstr>Pre 2005</vt:lpstr>
      <vt:lpstr>Recent Intel Processors</vt:lpstr>
      <vt:lpstr>Increases in Transistors vs. Clock Freq.</vt:lpstr>
      <vt:lpstr>A Multicore Present and Future</vt:lpstr>
      <vt:lpstr>Only One Sequential Program to Run?</vt:lpstr>
      <vt:lpstr>Improving Execution Time</vt:lpstr>
      <vt:lpstr>PowerPoint Presentation</vt:lpstr>
      <vt:lpstr>PowerPoint Presentation</vt:lpstr>
      <vt:lpstr>But…</vt:lpstr>
      <vt:lpstr>Storage hierarchy</vt:lpstr>
      <vt:lpstr>Numbers everyone should know</vt:lpstr>
      <vt:lpstr>Performance optimization is about finding the bottleneck</vt:lpstr>
      <vt:lpstr>Back to the Facebook example</vt:lpstr>
      <vt:lpstr>Back to the Facebook example</vt:lpstr>
      <vt:lpstr>Course Content</vt:lpstr>
      <vt:lpstr>Course Breakdown</vt:lpstr>
      <vt:lpstr>1) Code Measurement and Optimization</vt:lpstr>
      <vt:lpstr>2) Memory Management and Opt.</vt:lpstr>
      <vt:lpstr> 3) Parallelization</vt:lpstr>
      <vt:lpstr>A big picture</vt:lpstr>
      <vt:lpstr>Homework Schedule</vt:lpstr>
      <vt:lpstr>The bigger picture</vt:lpstr>
      <vt:lpstr>Example 1</vt:lpstr>
      <vt:lpstr>Example 2</vt:lpstr>
      <vt:lpstr>PowerPoint Presentation</vt:lpstr>
      <vt:lpstr>But how do I know if my optimization is “premature”?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Operating Systems ECE344</dc:title>
  <dc:creator>apple</dc:creator>
  <cp:lastModifiedBy>Windows User</cp:lastModifiedBy>
  <cp:revision>124</cp:revision>
  <cp:lastPrinted>2014-09-05T01:43:19Z</cp:lastPrinted>
  <dcterms:created xsi:type="dcterms:W3CDTF">2013-01-10T16:28:45Z</dcterms:created>
  <dcterms:modified xsi:type="dcterms:W3CDTF">2018-09-07T15:36:33Z</dcterms:modified>
</cp:coreProperties>
</file>