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50" autoAdjust="0"/>
  </p:normalViewPr>
  <p:slideViewPr>
    <p:cSldViewPr snapToGrid="0" snapToObjects="1">
      <p:cViewPr varScale="1">
        <p:scale>
          <a:sx n="50" d="100"/>
          <a:sy n="50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000" i="1" dirty="0" smtClean="0"/>
              <a:t>What is </a:t>
            </a:r>
            <a:r>
              <a:rPr lang="en-US" sz="4400" i="1" dirty="0" smtClean="0"/>
              <a:t>Performance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go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854201"/>
            <a:ext cx="7345363" cy="3931920"/>
          </a:xfrm>
        </p:spPr>
        <p:txBody>
          <a:bodyPr/>
          <a:lstStyle/>
          <a:p>
            <a:r>
              <a:rPr lang="en-US" dirty="0" smtClean="0"/>
              <a:t>What do you exactly mean by “</a:t>
            </a:r>
            <a:r>
              <a:rPr lang="en-US" i="1" dirty="0" smtClean="0"/>
              <a:t>performance</a:t>
            </a:r>
            <a:r>
              <a:rPr lang="en-US" dirty="0" smtClean="0"/>
              <a:t>”?</a:t>
            </a:r>
          </a:p>
          <a:p>
            <a:pPr lvl="1"/>
            <a:r>
              <a:rPr lang="en-US" dirty="0" smtClean="0"/>
              <a:t>Simple program: speed -- how fast your program runs</a:t>
            </a:r>
          </a:p>
          <a:p>
            <a:pPr lvl="1"/>
            <a:r>
              <a:rPr lang="en-US" dirty="0" smtClean="0"/>
              <a:t>Unix “time” command</a:t>
            </a:r>
          </a:p>
          <a:p>
            <a:r>
              <a:rPr lang="en-US" dirty="0" smtClean="0"/>
              <a:t>Server program</a:t>
            </a:r>
          </a:p>
          <a:p>
            <a:pPr lvl="1"/>
            <a:r>
              <a:rPr lang="en-US" dirty="0" smtClean="0"/>
              <a:t>Is “speed” the only important thing?</a:t>
            </a:r>
          </a:p>
          <a:p>
            <a:pPr lvl="1"/>
            <a:r>
              <a:rPr lang="en-US" dirty="0" smtClean="0"/>
              <a:t>What is the “speed” for long running programs?</a:t>
            </a:r>
          </a:p>
          <a:p>
            <a:pPr lvl="1"/>
            <a:r>
              <a:rPr lang="en-US" i="1" dirty="0" smtClean="0"/>
              <a:t>Latency</a:t>
            </a:r>
            <a:r>
              <a:rPr lang="en-US" dirty="0" smtClean="0"/>
              <a:t> vs. </a:t>
            </a:r>
            <a:r>
              <a:rPr lang="en-US" i="1" dirty="0" smtClean="0"/>
              <a:t>throughput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vs.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412" y="1714501"/>
            <a:ext cx="7345363" cy="3931920"/>
          </a:xfrm>
        </p:spPr>
        <p:txBody>
          <a:bodyPr/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How fast the server respond my request? </a:t>
            </a:r>
          </a:p>
          <a:p>
            <a:pPr lvl="2"/>
            <a:r>
              <a:rPr lang="en-US" dirty="0" smtClean="0"/>
              <a:t>Sometimes also called response time</a:t>
            </a:r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Number of requests served/unit time</a:t>
            </a:r>
          </a:p>
          <a:p>
            <a:r>
              <a:rPr lang="en-US" dirty="0" smtClean="0"/>
              <a:t>Relationship?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4227616"/>
            <a:ext cx="1816100" cy="196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56" y="4227616"/>
            <a:ext cx="1821808" cy="196775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correlation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113" y="1948745"/>
            <a:ext cx="6527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dummy_server</a:t>
            </a:r>
            <a:r>
              <a:rPr lang="en-US" dirty="0" smtClean="0">
                <a:latin typeface="Consolas"/>
                <a:cs typeface="Consolas"/>
              </a:rPr>
              <a:t> () {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 while </a:t>
            </a:r>
            <a:r>
              <a:rPr lang="en-US" dirty="0" smtClean="0">
                <a:latin typeface="Consolas"/>
                <a:cs typeface="Consolas"/>
              </a:rPr>
              <a:t>(request = </a:t>
            </a:r>
            <a:r>
              <a:rPr lang="en-US" dirty="0" err="1" smtClean="0">
                <a:latin typeface="Consolas"/>
                <a:cs typeface="Consolas"/>
              </a:rPr>
              <a:t>next_request</a:t>
            </a:r>
            <a:r>
              <a:rPr lang="en-US" dirty="0" smtClean="0">
                <a:latin typeface="Consolas"/>
                <a:cs typeface="Consolas"/>
              </a:rPr>
              <a:t> ())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respond (request);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224" y="3403067"/>
            <a:ext cx="2666429" cy="1526802"/>
            <a:chOff x="326624" y="3403067"/>
            <a:chExt cx="2666429" cy="1526802"/>
          </a:xfrm>
        </p:grpSpPr>
        <p:sp>
          <p:nvSpPr>
            <p:cNvPr id="5" name="Line 80"/>
            <p:cNvSpPr>
              <a:spLocks noChangeShapeType="1"/>
            </p:cNvSpPr>
            <p:nvPr/>
          </p:nvSpPr>
          <p:spPr bwMode="auto">
            <a:xfrm>
              <a:off x="2834591" y="3403068"/>
              <a:ext cx="0" cy="152680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6" name="Line 81"/>
            <p:cNvSpPr>
              <a:spLocks noChangeShapeType="1"/>
            </p:cNvSpPr>
            <p:nvPr/>
          </p:nvSpPr>
          <p:spPr bwMode="auto">
            <a:xfrm>
              <a:off x="2690274" y="3403067"/>
              <a:ext cx="2900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7" name="Line 82"/>
            <p:cNvSpPr>
              <a:spLocks noChangeShapeType="1"/>
            </p:cNvSpPr>
            <p:nvPr/>
          </p:nvSpPr>
          <p:spPr bwMode="auto">
            <a:xfrm>
              <a:off x="2690274" y="4929869"/>
              <a:ext cx="2900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9" name="Line 81"/>
            <p:cNvSpPr>
              <a:spLocks noChangeShapeType="1"/>
            </p:cNvSpPr>
            <p:nvPr/>
          </p:nvSpPr>
          <p:spPr bwMode="auto">
            <a:xfrm>
              <a:off x="2702974" y="3860267"/>
              <a:ext cx="2900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11" name="Line 81"/>
            <p:cNvSpPr>
              <a:spLocks noChangeShapeType="1"/>
            </p:cNvSpPr>
            <p:nvPr/>
          </p:nvSpPr>
          <p:spPr bwMode="auto">
            <a:xfrm>
              <a:off x="2690274" y="4393667"/>
              <a:ext cx="2900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12" name="Line 98"/>
            <p:cNvSpPr>
              <a:spLocks noChangeShapeType="1"/>
            </p:cNvSpPr>
            <p:nvPr/>
          </p:nvSpPr>
          <p:spPr bwMode="auto">
            <a:xfrm>
              <a:off x="2689696" y="3455642"/>
              <a:ext cx="578" cy="4046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82058" tIns="41029" rIns="82058" bIns="41029" anchor="ctr"/>
            <a:lstStyle/>
            <a:p>
              <a:endParaRPr lang="en-CA" dirty="0"/>
            </a:p>
          </p:txBody>
        </p:sp>
        <p:sp>
          <p:nvSpPr>
            <p:cNvPr id="13" name="Line 98"/>
            <p:cNvSpPr>
              <a:spLocks noChangeShapeType="1"/>
            </p:cNvSpPr>
            <p:nvPr/>
          </p:nvSpPr>
          <p:spPr bwMode="auto">
            <a:xfrm>
              <a:off x="2702396" y="3938242"/>
              <a:ext cx="578" cy="4046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82058" tIns="41029" rIns="82058" bIns="41029" anchor="ctr"/>
            <a:lstStyle/>
            <a:p>
              <a:endParaRPr lang="en-CA" dirty="0"/>
            </a:p>
          </p:txBody>
        </p:sp>
        <p:sp>
          <p:nvSpPr>
            <p:cNvPr id="14" name="Line 98"/>
            <p:cNvSpPr>
              <a:spLocks noChangeShapeType="1"/>
            </p:cNvSpPr>
            <p:nvPr/>
          </p:nvSpPr>
          <p:spPr bwMode="auto">
            <a:xfrm>
              <a:off x="2715096" y="4446242"/>
              <a:ext cx="578" cy="4046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82058" tIns="41029" rIns="82058" bIns="41029" anchor="ctr"/>
            <a:lstStyle/>
            <a:p>
              <a:endParaRPr lang="en-CA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424" y="3442942"/>
              <a:ext cx="23129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Latency for req. 1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24" y="3950942"/>
              <a:ext cx="2353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Latency for req. 2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624" y="4458942"/>
              <a:ext cx="2353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Latency for req. 3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4991" y="3340318"/>
            <a:ext cx="3571335" cy="814162"/>
            <a:chOff x="3494991" y="3340318"/>
            <a:chExt cx="3571335" cy="814162"/>
          </a:xfrm>
        </p:grpSpPr>
        <p:sp>
          <p:nvSpPr>
            <p:cNvPr id="22" name="TextBox 21"/>
            <p:cNvSpPr txBox="1"/>
            <p:nvPr/>
          </p:nvSpPr>
          <p:spPr>
            <a:xfrm>
              <a:off x="5381224" y="3754370"/>
              <a:ext cx="1590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L1 + L2 + L3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23748" y="3340318"/>
              <a:ext cx="3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3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381224" y="3740428"/>
              <a:ext cx="16851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94991" y="3538132"/>
              <a:ext cx="17817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Throughput = 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87936" y="4575926"/>
            <a:ext cx="4810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If we have a faster CPU, both latency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and throughput will improve (smaller 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latency, higher throughput)! </a:t>
            </a:r>
            <a:endParaRPr lang="en-US" sz="2000" i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correlation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113" y="2063045"/>
            <a:ext cx="6527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dummy_server</a:t>
            </a:r>
            <a:r>
              <a:rPr lang="en-US" dirty="0" smtClean="0">
                <a:latin typeface="Consolas"/>
                <a:cs typeface="Consolas"/>
              </a:rPr>
              <a:t> () {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 while </a:t>
            </a:r>
            <a:r>
              <a:rPr lang="en-US" dirty="0" smtClean="0">
                <a:latin typeface="Consolas"/>
                <a:cs typeface="Consolas"/>
              </a:rPr>
              <a:t>(request = </a:t>
            </a:r>
            <a:r>
              <a:rPr lang="en-US" dirty="0" err="1" smtClean="0">
                <a:latin typeface="Consolas"/>
                <a:cs typeface="Consolas"/>
              </a:rPr>
              <a:t>next_request</a:t>
            </a:r>
            <a:r>
              <a:rPr lang="en-US" dirty="0" smtClean="0">
                <a:latin typeface="Consolas"/>
                <a:cs typeface="Consolas"/>
              </a:rPr>
              <a:t> ())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i="1" dirty="0" err="1" smtClean="0">
                <a:latin typeface="Consolas"/>
                <a:cs typeface="Consolas"/>
              </a:rPr>
              <a:t>thread_create</a:t>
            </a:r>
            <a:r>
              <a:rPr lang="en-US" dirty="0" smtClean="0">
                <a:latin typeface="Consolas"/>
                <a:cs typeface="Consolas"/>
              </a:rPr>
              <a:t>(respond, request)</a:t>
            </a:r>
            <a:r>
              <a:rPr lang="en-US" dirty="0">
                <a:latin typeface="Consolas"/>
                <a:cs typeface="Consolas"/>
              </a:rPr>
              <a:t>; 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01951" y="3843052"/>
            <a:ext cx="2859402" cy="2090985"/>
            <a:chOff x="501951" y="3843052"/>
            <a:chExt cx="2859402" cy="2090985"/>
          </a:xfrm>
        </p:grpSpPr>
        <p:grpSp>
          <p:nvGrpSpPr>
            <p:cNvPr id="5" name="Group 4"/>
            <p:cNvGrpSpPr/>
            <p:nvPr/>
          </p:nvGrpSpPr>
          <p:grpSpPr>
            <a:xfrm>
              <a:off x="656824" y="3843052"/>
              <a:ext cx="2666429" cy="1526802"/>
              <a:chOff x="326624" y="3403067"/>
              <a:chExt cx="2666429" cy="1526802"/>
            </a:xfrm>
          </p:grpSpPr>
          <p:sp>
            <p:nvSpPr>
              <p:cNvPr id="6" name="Line 80"/>
              <p:cNvSpPr>
                <a:spLocks noChangeShapeType="1"/>
              </p:cNvSpPr>
              <p:nvPr/>
            </p:nvSpPr>
            <p:spPr bwMode="auto">
              <a:xfrm>
                <a:off x="2834591" y="3403068"/>
                <a:ext cx="0" cy="1526801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7" name="Line 81"/>
              <p:cNvSpPr>
                <a:spLocks noChangeShapeType="1"/>
              </p:cNvSpPr>
              <p:nvPr/>
            </p:nvSpPr>
            <p:spPr bwMode="auto">
              <a:xfrm>
                <a:off x="2690274" y="3403067"/>
                <a:ext cx="29007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8" name="Line 82"/>
              <p:cNvSpPr>
                <a:spLocks noChangeShapeType="1"/>
              </p:cNvSpPr>
              <p:nvPr/>
            </p:nvSpPr>
            <p:spPr bwMode="auto">
              <a:xfrm>
                <a:off x="2690274" y="4929869"/>
                <a:ext cx="29007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9" name="Line 81"/>
              <p:cNvSpPr>
                <a:spLocks noChangeShapeType="1"/>
              </p:cNvSpPr>
              <p:nvPr/>
            </p:nvSpPr>
            <p:spPr bwMode="auto">
              <a:xfrm>
                <a:off x="2702974" y="3860267"/>
                <a:ext cx="29007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10" name="Line 81"/>
              <p:cNvSpPr>
                <a:spLocks noChangeShapeType="1"/>
              </p:cNvSpPr>
              <p:nvPr/>
            </p:nvSpPr>
            <p:spPr bwMode="auto">
              <a:xfrm>
                <a:off x="2690274" y="4393667"/>
                <a:ext cx="29007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11" name="Line 98"/>
              <p:cNvSpPr>
                <a:spLocks noChangeShapeType="1"/>
              </p:cNvSpPr>
              <p:nvPr/>
            </p:nvSpPr>
            <p:spPr bwMode="auto">
              <a:xfrm>
                <a:off x="2689696" y="3455642"/>
                <a:ext cx="578" cy="4046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82058" tIns="41029" rIns="82058" bIns="41029" anchor="ctr"/>
              <a:lstStyle/>
              <a:p>
                <a:endParaRPr lang="en-CA" dirty="0"/>
              </a:p>
            </p:txBody>
          </p:sp>
          <p:sp>
            <p:nvSpPr>
              <p:cNvPr id="12" name="Line 98"/>
              <p:cNvSpPr>
                <a:spLocks noChangeShapeType="1"/>
              </p:cNvSpPr>
              <p:nvPr/>
            </p:nvSpPr>
            <p:spPr bwMode="auto">
              <a:xfrm>
                <a:off x="2702396" y="3938242"/>
                <a:ext cx="578" cy="4046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82058" tIns="41029" rIns="82058" bIns="41029" anchor="ctr"/>
              <a:lstStyle/>
              <a:p>
                <a:endParaRPr lang="en-CA" dirty="0"/>
              </a:p>
            </p:txBody>
          </p:sp>
          <p:sp>
            <p:nvSpPr>
              <p:cNvPr id="13" name="Line 98"/>
              <p:cNvSpPr>
                <a:spLocks noChangeShapeType="1"/>
              </p:cNvSpPr>
              <p:nvPr/>
            </p:nvSpPr>
            <p:spPr bwMode="auto">
              <a:xfrm>
                <a:off x="2715096" y="4446242"/>
                <a:ext cx="578" cy="4046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82058" tIns="41029" rIns="82058" bIns="41029" anchor="ctr"/>
              <a:lstStyle/>
              <a:p>
                <a:endParaRPr lang="en-CA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7424" y="3442942"/>
                <a:ext cx="2312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/>
                    <a:cs typeface="Comic Sans MS"/>
                  </a:rPr>
                  <a:t>Latency for req. 1</a:t>
                </a:r>
                <a:endParaRPr lang="en-US" sz="20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9324" y="3950942"/>
                <a:ext cx="23539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/>
                    <a:cs typeface="Comic Sans MS"/>
                  </a:rPr>
                  <a:t>Latency for req. 2</a:t>
                </a:r>
                <a:endParaRPr lang="en-US" sz="20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6624" y="4458942"/>
                <a:ext cx="23539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/>
                    <a:cs typeface="Comic Sans MS"/>
                  </a:rPr>
                  <a:t>Latency for req. 3</a:t>
                </a:r>
                <a:endParaRPr lang="en-US" sz="2000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01951" y="5533927"/>
              <a:ext cx="2859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Before parallelization</a:t>
              </a:r>
              <a:endParaRPr lang="en-US" sz="2000" i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367658" y="3086141"/>
            <a:ext cx="514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Latency will be worse </a:t>
            </a:r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(larger), </a:t>
            </a:r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why?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Throughput will be better (higher), why?</a:t>
            </a:r>
            <a:endParaRPr lang="en-US" sz="2000" i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570858" y="4023195"/>
            <a:ext cx="4859517" cy="2000508"/>
            <a:chOff x="3570858" y="4023195"/>
            <a:chExt cx="4859517" cy="2000508"/>
          </a:xfrm>
        </p:grpSpPr>
        <p:sp>
          <p:nvSpPr>
            <p:cNvPr id="31" name="Text Box 76"/>
            <p:cNvSpPr txBox="1">
              <a:spLocks noChangeArrowheads="1"/>
            </p:cNvSpPr>
            <p:nvPr/>
          </p:nvSpPr>
          <p:spPr bwMode="auto">
            <a:xfrm>
              <a:off x="3570858" y="4193978"/>
              <a:ext cx="694109" cy="6368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r>
                <a:rPr lang="en-CA" sz="3600" dirty="0">
                  <a:sym typeface="Wingdings" pitchFamily="2" charset="2"/>
                </a:rPr>
                <a:t></a:t>
              </a:r>
              <a:endParaRPr lang="en-CA" sz="36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411364" y="4023195"/>
              <a:ext cx="4019011" cy="2000508"/>
              <a:chOff x="4627264" y="4023195"/>
              <a:chExt cx="4019011" cy="200050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15489" y="5568835"/>
                <a:ext cx="2730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After parallelization</a:t>
                </a:r>
                <a:endParaRPr lang="en-US" sz="2000" i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32" name="Line 77"/>
              <p:cNvSpPr>
                <a:spLocks noChangeShapeType="1"/>
              </p:cNvSpPr>
              <p:nvPr/>
            </p:nvSpPr>
            <p:spPr bwMode="auto">
              <a:xfrm>
                <a:off x="6417681" y="4023198"/>
                <a:ext cx="0" cy="888510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3" name="Line 78"/>
              <p:cNvSpPr>
                <a:spLocks noChangeShapeType="1"/>
              </p:cNvSpPr>
              <p:nvPr/>
            </p:nvSpPr>
            <p:spPr bwMode="auto">
              <a:xfrm>
                <a:off x="6282023" y="4035897"/>
                <a:ext cx="2742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4" name="Line 79"/>
              <p:cNvSpPr>
                <a:spLocks noChangeShapeType="1"/>
              </p:cNvSpPr>
              <p:nvPr/>
            </p:nvSpPr>
            <p:spPr bwMode="auto">
              <a:xfrm>
                <a:off x="6282023" y="4913131"/>
                <a:ext cx="2742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5" name="Line 83"/>
              <p:cNvSpPr>
                <a:spLocks noChangeShapeType="1"/>
              </p:cNvSpPr>
              <p:nvPr/>
            </p:nvSpPr>
            <p:spPr bwMode="auto">
              <a:xfrm>
                <a:off x="7114450" y="4023196"/>
                <a:ext cx="0" cy="877235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6" name="Line 84"/>
              <p:cNvSpPr>
                <a:spLocks noChangeShapeType="1"/>
              </p:cNvSpPr>
              <p:nvPr/>
            </p:nvSpPr>
            <p:spPr bwMode="auto">
              <a:xfrm>
                <a:off x="6978791" y="4023197"/>
                <a:ext cx="2742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6968577" y="4913131"/>
                <a:ext cx="2742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7808043" y="4035897"/>
                <a:ext cx="0" cy="864534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7685949" y="4023196"/>
                <a:ext cx="2742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>
                <a:off x="7661415" y="4913131"/>
                <a:ext cx="2742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/>
              <a:lstStyle/>
              <a:p>
                <a:endParaRPr lang="en-CA" dirty="0"/>
              </a:p>
            </p:txBody>
          </p:sp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>
                <a:off x="6191390" y="4023195"/>
                <a:ext cx="0" cy="87723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82058" tIns="41029" rIns="82058" bIns="41029" anchor="ctr"/>
              <a:lstStyle/>
              <a:p>
                <a:endParaRPr lang="en-CA" dirty="0"/>
              </a:p>
            </p:txBody>
          </p:sp>
          <p:grpSp>
            <p:nvGrpSpPr>
              <p:cNvPr id="49" name="Group 35"/>
              <p:cNvGrpSpPr>
                <a:grpSpLocks/>
              </p:cNvGrpSpPr>
              <p:nvPr/>
            </p:nvGrpSpPr>
            <p:grpSpPr bwMode="auto">
              <a:xfrm>
                <a:off x="6193123" y="5052599"/>
                <a:ext cx="457200" cy="971104"/>
                <a:chOff x="3395" y="1861"/>
                <a:chExt cx="288" cy="612"/>
              </a:xfrm>
            </p:grpSpPr>
            <p:sp>
              <p:nvSpPr>
                <p:cNvPr id="50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42" y="2240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5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37" y="1872"/>
                  <a:ext cx="22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dirty="0" smtClean="0"/>
                    <a:t>C</a:t>
                  </a:r>
                  <a:endParaRPr lang="en-CA" dirty="0"/>
                </a:p>
              </p:txBody>
            </p:sp>
          </p:grpSp>
          <p:grpSp>
            <p:nvGrpSpPr>
              <p:cNvPr id="53" name="Group 35"/>
              <p:cNvGrpSpPr>
                <a:grpSpLocks/>
              </p:cNvGrpSpPr>
              <p:nvPr/>
            </p:nvGrpSpPr>
            <p:grpSpPr bwMode="auto">
              <a:xfrm>
                <a:off x="6867939" y="5052599"/>
                <a:ext cx="457200" cy="456990"/>
                <a:chOff x="3395" y="1861"/>
                <a:chExt cx="288" cy="288"/>
              </a:xfrm>
            </p:grpSpPr>
            <p:sp>
              <p:nvSpPr>
                <p:cNvPr id="54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37" y="1872"/>
                  <a:ext cx="22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dirty="0" smtClean="0"/>
                    <a:t>C</a:t>
                  </a:r>
                  <a:endParaRPr lang="en-CA" dirty="0"/>
                </a:p>
              </p:txBody>
            </p:sp>
          </p:grpSp>
          <p:grpSp>
            <p:nvGrpSpPr>
              <p:cNvPr id="57" name="Group 35"/>
              <p:cNvGrpSpPr>
                <a:grpSpLocks/>
              </p:cNvGrpSpPr>
              <p:nvPr/>
            </p:nvGrpSpPr>
            <p:grpSpPr bwMode="auto">
              <a:xfrm>
                <a:off x="7619274" y="5070053"/>
                <a:ext cx="457200" cy="456990"/>
                <a:chOff x="3395" y="1861"/>
                <a:chExt cx="288" cy="288"/>
              </a:xfrm>
            </p:grpSpPr>
            <p:sp>
              <p:nvSpPr>
                <p:cNvPr id="58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37" y="1872"/>
                  <a:ext cx="22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dirty="0" smtClean="0"/>
                    <a:t>C</a:t>
                  </a:r>
                  <a:endParaRPr lang="en-CA" dirty="0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4627264" y="4152772"/>
                <a:ext cx="15831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/>
                    <a:cs typeface="Comic Sans MS"/>
                  </a:rPr>
                  <a:t>Latency for </a:t>
                </a:r>
              </a:p>
              <a:p>
                <a:r>
                  <a:rPr lang="en-US" sz="2000" dirty="0" smtClean="0">
                    <a:latin typeface="Comic Sans MS"/>
                    <a:cs typeface="Comic Sans MS"/>
                  </a:rPr>
                  <a:t>each </a:t>
                </a:r>
                <a:r>
                  <a:rPr lang="en-US" sz="2000" dirty="0" err="1" smtClean="0">
                    <a:latin typeface="Comic Sans MS"/>
                    <a:cs typeface="Comic Sans MS"/>
                  </a:rPr>
                  <a:t>req</a:t>
                </a:r>
                <a:endParaRPr lang="en-US" sz="2000" dirty="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analogy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297349"/>
              </p:ext>
            </p:extLst>
          </p:nvPr>
        </p:nvGraphicFramePr>
        <p:xfrm>
          <a:off x="2246786" y="1823720"/>
          <a:ext cx="6261101" cy="138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Toronto</a:t>
                      </a:r>
                      <a:r>
                        <a:rPr lang="en-US" baseline="0" dirty="0" smtClean="0"/>
                        <a:t> to Paris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Throughput (</a:t>
                      </a:r>
                      <a:r>
                        <a:rPr lang="en-US" dirty="0" err="1" smtClean="0"/>
                        <a:t>pmph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Boeing 747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 hours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610 mph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286,700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Concorde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 hours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1350 mph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178,200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556000"/>
            <a:ext cx="3060700" cy="90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4913958"/>
            <a:ext cx="3060700" cy="9196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1822" y="4452293"/>
            <a:ext cx="5608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Which plane has higher performance?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Parallelism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00FF"/>
                </a:solidFill>
              </a:rPr>
              <a:t>Throughput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879600"/>
            <a:ext cx="7507288" cy="4279899"/>
          </a:xfrm>
        </p:spPr>
        <p:txBody>
          <a:bodyPr/>
          <a:lstStyle/>
          <a:p>
            <a:r>
              <a:rPr lang="en-US" dirty="0" smtClean="0"/>
              <a:t>Will more </a:t>
            </a:r>
            <a:r>
              <a:rPr lang="en-US" i="1" dirty="0" smtClean="0">
                <a:solidFill>
                  <a:srgbClr val="FF0000"/>
                </a:solidFill>
              </a:rPr>
              <a:t>parallelism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always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improve </a:t>
            </a:r>
            <a:r>
              <a:rPr lang="en-US" i="1" dirty="0" smtClean="0">
                <a:solidFill>
                  <a:srgbClr val="0000FF"/>
                </a:solidFill>
              </a:rPr>
              <a:t>throughput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99" y="2394227"/>
            <a:ext cx="4375065" cy="335798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03024" y="5752210"/>
            <a:ext cx="4512076" cy="7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03024" y="2724428"/>
            <a:ext cx="0" cy="3027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67367" y="5759389"/>
            <a:ext cx="17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# of threads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059" y="2324318"/>
            <a:ext cx="152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throughput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02646" y="3937000"/>
            <a:ext cx="1948821" cy="1141631"/>
            <a:chOff x="3102646" y="3937000"/>
            <a:chExt cx="1948821" cy="1141631"/>
          </a:xfrm>
        </p:grpSpPr>
        <p:sp>
          <p:nvSpPr>
            <p:cNvPr id="21" name="Up Arrow 20"/>
            <p:cNvSpPr/>
            <p:nvPr/>
          </p:nvSpPr>
          <p:spPr>
            <a:xfrm>
              <a:off x="4343400" y="3937000"/>
              <a:ext cx="177800" cy="4191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2646" y="4432300"/>
              <a:ext cx="194882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Measure the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peak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throughput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measurement is a very complicated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other </a:t>
            </a:r>
            <a:r>
              <a:rPr lang="en-US" dirty="0" smtClean="0"/>
              <a:t>metrics: </a:t>
            </a:r>
            <a:r>
              <a:rPr lang="en-US" dirty="0" smtClean="0"/>
              <a:t>response time, utilization, </a:t>
            </a:r>
            <a:r>
              <a:rPr lang="en-US" dirty="0" smtClean="0"/>
              <a:t>jitter, etc.</a:t>
            </a:r>
          </a:p>
          <a:p>
            <a:r>
              <a:rPr lang="en-US" dirty="0" smtClean="0"/>
              <a:t>Extra considerations: best case? worst case? average?</a:t>
            </a:r>
          </a:p>
          <a:p>
            <a:r>
              <a:rPr lang="en-US" dirty="0" smtClean="0"/>
              <a:t>Different applications have different requirements</a:t>
            </a:r>
          </a:p>
          <a:p>
            <a:pPr lvl="1"/>
            <a:r>
              <a:rPr lang="en-US" dirty="0" smtClean="0"/>
              <a:t>Google/Facebook/Amazon</a:t>
            </a:r>
            <a:endParaRPr lang="en-US" dirty="0" smtClean="0"/>
          </a:p>
          <a:p>
            <a:pPr lvl="1"/>
            <a:r>
              <a:rPr lang="en-US" dirty="0" smtClean="0"/>
              <a:t>Online gaming</a:t>
            </a:r>
          </a:p>
          <a:p>
            <a:pPr lvl="1"/>
            <a:r>
              <a:rPr lang="en-US" dirty="0" smtClean="0"/>
              <a:t>Netflix</a:t>
            </a:r>
          </a:p>
          <a:p>
            <a:pPr lvl="1"/>
            <a:r>
              <a:rPr lang="en-US" dirty="0" smtClean="0"/>
              <a:t>Flight </a:t>
            </a:r>
            <a:r>
              <a:rPr lang="en-US" dirty="0" smtClean="0"/>
              <a:t>control software on airplane</a:t>
            </a:r>
          </a:p>
          <a:p>
            <a:r>
              <a:rPr lang="en-US" dirty="0"/>
              <a:t>ACM special interest group on performance </a:t>
            </a:r>
            <a:r>
              <a:rPr lang="en-US" dirty="0" smtClean="0"/>
              <a:t>evaluation (SIGMETRICS)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7499</TotalTime>
  <Words>380</Words>
  <Application>Microsoft Office PowerPoint</Application>
  <PresentationFormat>On-screen Show 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Brush Script MT</vt:lpstr>
      <vt:lpstr>Calibri</vt:lpstr>
      <vt:lpstr>Calisto MT</vt:lpstr>
      <vt:lpstr>Comic Sans MS</vt:lpstr>
      <vt:lpstr>Consolas</vt:lpstr>
      <vt:lpstr>Wingdings</vt:lpstr>
      <vt:lpstr>Capital</vt:lpstr>
      <vt:lpstr>ECE 454  Computer Systems Programming What is Performance</vt:lpstr>
      <vt:lpstr>Before we go on…</vt:lpstr>
      <vt:lpstr>Latency vs. throughput</vt:lpstr>
      <vt:lpstr>Positive correlation example</vt:lpstr>
      <vt:lpstr>Negative correlation example</vt:lpstr>
      <vt:lpstr>Real life analogy</vt:lpstr>
      <vt:lpstr>Parallelism vs. Throughput</vt:lpstr>
      <vt:lpstr>Performance measurement is a very complicated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Windows User</cp:lastModifiedBy>
  <cp:revision>103</cp:revision>
  <cp:lastPrinted>2013-09-11T16:09:11Z</cp:lastPrinted>
  <dcterms:created xsi:type="dcterms:W3CDTF">2013-01-10T16:28:45Z</dcterms:created>
  <dcterms:modified xsi:type="dcterms:W3CDTF">2018-09-12T13:28:16Z</dcterms:modified>
</cp:coreProperties>
</file>